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autoCompressPictures="0">
  <p:sldMasterIdLst>
    <p:sldMasterId id="2147483648" r:id="rId1"/>
  </p:sldMasterIdLst>
  <p:notesMasterIdLst>
    <p:notesMasterId r:id="rId28"/>
  </p:notesMasterIdLst>
  <p:sldIdLst>
    <p:sldId id="267" r:id="rId2"/>
    <p:sldId id="282" r:id="rId3"/>
    <p:sldId id="257" r:id="rId4"/>
    <p:sldId id="258" r:id="rId5"/>
    <p:sldId id="285" r:id="rId6"/>
    <p:sldId id="281" r:id="rId7"/>
    <p:sldId id="284" r:id="rId8"/>
    <p:sldId id="259" r:id="rId9"/>
    <p:sldId id="260" r:id="rId10"/>
    <p:sldId id="261" r:id="rId11"/>
    <p:sldId id="263" r:id="rId12"/>
    <p:sldId id="265" r:id="rId13"/>
    <p:sldId id="268" r:id="rId14"/>
    <p:sldId id="278" r:id="rId15"/>
    <p:sldId id="269" r:id="rId16"/>
    <p:sldId id="279" r:id="rId17"/>
    <p:sldId id="274" r:id="rId18"/>
    <p:sldId id="273" r:id="rId19"/>
    <p:sldId id="277" r:id="rId20"/>
    <p:sldId id="283" r:id="rId21"/>
    <p:sldId id="280" r:id="rId22"/>
    <p:sldId id="286" r:id="rId23"/>
    <p:sldId id="287" r:id="rId24"/>
    <p:sldId id="288" r:id="rId25"/>
    <p:sldId id="289" r:id="rId26"/>
    <p:sldId id="290" r:id="rId2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6544" autoAdjust="0"/>
    <p:restoredTop sz="86409" autoAdjust="0"/>
  </p:normalViewPr>
  <p:slideViewPr>
    <p:cSldViewPr snapToGrid="0">
      <p:cViewPr varScale="1">
        <p:scale>
          <a:sx n="74" d="100"/>
          <a:sy n="74" d="100"/>
        </p:scale>
        <p:origin x="-642" y="-9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312" y="2604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4541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A9BAA3CF-5B9F-42E4-B4CB-BEA29C5EECF6}" type="datetimeFigureOut">
              <a:rPr lang="fa-IR" smtClean="0"/>
              <a:pPr/>
              <a:t>14/08/1441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DBEA807E-2A1D-40C4-86C3-31B676422FC6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4687894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03B84-A045-40DB-A856-881586E8ACBD}" type="datetime1">
              <a:rPr lang="en-US" smtClean="0"/>
              <a:t>4/7/2020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5F3CA-39A2-477C-88AC-9E360111A02B}" type="datetime1">
              <a:rPr lang="en-US" smtClean="0"/>
              <a:t>4/7/2020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11C5A-8CB4-42CE-87BB-A81CA186007B}" type="datetime1">
              <a:rPr lang="en-US" smtClean="0"/>
              <a:t>4/7/2020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D4B67-2A97-4548-B824-5DE6FEDA638A}" type="datetime1">
              <a:rPr lang="en-US" smtClean="0"/>
              <a:t>4/7/2020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F1739-2828-4BBD-937E-85A5A5240728}" type="datetime1">
              <a:rPr lang="en-US" smtClean="0"/>
              <a:t>4/7/2020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8D447-D947-4678-A47C-AF058A3EEF7C}" type="datetime1">
              <a:rPr lang="en-US" smtClean="0"/>
              <a:t>4/7/2020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0501F-05E6-4DFB-9E2D-0261825475F6}" type="datetime1">
              <a:rPr lang="en-US" smtClean="0"/>
              <a:t>4/7/2020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05F0C-43ED-424C-B984-D5440462AC30}" type="datetime1">
              <a:rPr lang="en-US" smtClean="0"/>
              <a:t>4/7/2020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C144E-5138-4ABF-AA93-E16714A24C0C}" type="datetime1">
              <a:rPr lang="en-US" smtClean="0"/>
              <a:t>4/7/2020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13D46C-A1CB-4A8B-8B12-F381E6E35BC8}" type="datetime1">
              <a:rPr lang="en-US" smtClean="0"/>
              <a:t>4/7/2020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F7A16-EF18-4583-A278-2576145D753C}" type="datetime1">
              <a:rPr lang="en-US" smtClean="0"/>
              <a:t>4/7/2020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31EB5-D99E-4616-B3D6-F42B572972F2}" type="datetime1">
              <a:rPr lang="en-US" smtClean="0"/>
              <a:t>4/7/2020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5F6C3-DA22-47A5-B06B-14400E38FAFD}" type="datetime1">
              <a:rPr lang="en-US" smtClean="0"/>
              <a:t>4/7/2020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203247-DA63-476F-A559-98E976EFF753}" type="datetime1">
              <a:rPr lang="en-US" smtClean="0"/>
              <a:t>4/7/2020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4C9BE-AFA8-4A5D-8E23-391332763294}" type="datetime1">
              <a:rPr lang="en-US" smtClean="0"/>
              <a:t>4/7/2020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8CD5-E608-49BA-85E3-6C07479453C3}" type="datetime1">
              <a:rPr lang="en-US" smtClean="0"/>
              <a:t>4/7/2020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71D078-931E-4DB5-9591-F2EB2739081D}" type="datetime1">
              <a:rPr lang="en-US" smtClean="0"/>
              <a:t>4/7/2020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hf hdr="0" ftr="0" dt="0"/>
  <p:txStyles>
    <p:titleStyle>
      <a:lvl1pPr algn="l" defTabSz="457200" rtl="1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342900" indent="-3429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</a:t>
            </a:fld>
            <a:endParaRPr lang="en-US" dirty="0"/>
          </a:p>
        </p:txBody>
      </p:sp>
      <p:pic>
        <p:nvPicPr>
          <p:cNvPr id="1026" name="Picture 2" descr="H:\بلوتوث\IMG_20170228_1924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3115" y="1219200"/>
            <a:ext cx="5692867" cy="46939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954924" y="211233"/>
            <a:ext cx="7262647" cy="603242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3200" dirty="0" smtClean="0">
                <a:solidFill>
                  <a:schemeClr val="accent2">
                    <a:lumMod val="60000"/>
                    <a:lumOff val="40000"/>
                  </a:schemeClr>
                </a:solidFill>
                <a:cs typeface="2  Titr" pitchFamily="2" charset="-78"/>
              </a:rPr>
              <a:t>فهرست</a:t>
            </a:r>
          </a:p>
          <a:p>
            <a:pPr algn="r"/>
            <a:endParaRPr lang="fa-IR" sz="2800" b="1" dirty="0" smtClean="0">
              <a:cs typeface="B Nazanin" pitchFamily="2" charset="-78"/>
            </a:endParaRPr>
          </a:p>
          <a:p>
            <a:pPr algn="just" rtl="1"/>
            <a:r>
              <a:rPr lang="fa-IR" sz="2800" b="1" dirty="0" err="1" smtClean="0">
                <a:latin typeface="Orator Std"/>
                <a:cs typeface="B Nazanin" pitchFamily="2" charset="-78"/>
              </a:rPr>
              <a:t>◀</a:t>
            </a:r>
            <a:r>
              <a:rPr lang="fa-IR" sz="2400" b="1" dirty="0" err="1" smtClean="0">
                <a:cs typeface="B Nazanin" pitchFamily="2" charset="-78"/>
              </a:rPr>
              <a:t>مقدمه</a:t>
            </a:r>
            <a:r>
              <a:rPr lang="fa-IR" sz="2400" b="1" dirty="0" smtClean="0">
                <a:cs typeface="B Nazanin" pitchFamily="2" charset="-78"/>
              </a:rPr>
              <a:t> </a:t>
            </a:r>
            <a:endParaRPr lang="fa-IR" sz="2800" b="1" dirty="0" smtClean="0">
              <a:cs typeface="B Nazanin" pitchFamily="2" charset="-78"/>
            </a:endParaRPr>
          </a:p>
          <a:p>
            <a:pPr algn="just" rtl="1"/>
            <a:r>
              <a:rPr lang="fa-IR" sz="2800" b="1" dirty="0" err="1" smtClean="0">
                <a:latin typeface="Orator Std"/>
                <a:cs typeface="B Nazanin" pitchFamily="2" charset="-78"/>
              </a:rPr>
              <a:t>◀</a:t>
            </a:r>
            <a:r>
              <a:rPr lang="fa-IR" sz="2800" b="1" dirty="0" err="1" smtClean="0">
                <a:cs typeface="B Nazanin" pitchFamily="2" charset="-78"/>
              </a:rPr>
              <a:t>مكانيسم</a:t>
            </a:r>
            <a:r>
              <a:rPr lang="fa-IR" sz="2800" b="1" dirty="0" smtClean="0">
                <a:cs typeface="B Nazanin" pitchFamily="2" charset="-78"/>
              </a:rPr>
              <a:t> </a:t>
            </a:r>
            <a:r>
              <a:rPr lang="fa-IR" sz="2800" b="1" dirty="0" err="1" smtClean="0">
                <a:cs typeface="B Nazanin" pitchFamily="2" charset="-78"/>
              </a:rPr>
              <a:t>هاي</a:t>
            </a:r>
            <a:r>
              <a:rPr lang="fa-IR" sz="2800" b="1" dirty="0" smtClean="0">
                <a:cs typeface="B Nazanin" pitchFamily="2" charset="-78"/>
              </a:rPr>
              <a:t> تحمل </a:t>
            </a:r>
            <a:r>
              <a:rPr lang="fa-IR" sz="2800" b="1" dirty="0" err="1" smtClean="0">
                <a:cs typeface="B Nazanin" pitchFamily="2" charset="-78"/>
              </a:rPr>
              <a:t>شوري</a:t>
            </a:r>
            <a:r>
              <a:rPr lang="fa-IR" sz="2800" b="1" dirty="0" smtClean="0">
                <a:cs typeface="B Nazanin" pitchFamily="2" charset="-78"/>
              </a:rPr>
              <a:t> در </a:t>
            </a:r>
            <a:r>
              <a:rPr lang="fa-IR" sz="2800" b="1" dirty="0" err="1" smtClean="0">
                <a:cs typeface="B Nazanin" pitchFamily="2" charset="-78"/>
              </a:rPr>
              <a:t>گياهان</a:t>
            </a:r>
            <a:endParaRPr lang="fa-IR" sz="2800" b="1" dirty="0" smtClean="0">
              <a:cs typeface="B Nazanin" pitchFamily="2" charset="-78"/>
            </a:endParaRPr>
          </a:p>
          <a:p>
            <a:pPr algn="just" rtl="1"/>
            <a:r>
              <a:rPr lang="fa-IR" sz="2800" b="1" dirty="0" err="1" smtClean="0">
                <a:latin typeface="Orator Std"/>
                <a:cs typeface="B Nazanin" pitchFamily="2" charset="-78"/>
              </a:rPr>
              <a:t>◀</a:t>
            </a:r>
            <a:r>
              <a:rPr lang="fa-IR" sz="2800" b="1" dirty="0" err="1" smtClean="0">
                <a:cs typeface="B Nazanin" pitchFamily="2" charset="-78"/>
              </a:rPr>
              <a:t>هورمون</a:t>
            </a:r>
            <a:r>
              <a:rPr lang="fa-IR" sz="2800" b="1" dirty="0" smtClean="0">
                <a:cs typeface="B Nazanin" pitchFamily="2" charset="-78"/>
              </a:rPr>
              <a:t>  </a:t>
            </a:r>
            <a:r>
              <a:rPr lang="fa-IR" sz="2800" b="1" dirty="0" err="1" smtClean="0">
                <a:cs typeface="B Nazanin" pitchFamily="2" charset="-78"/>
              </a:rPr>
              <a:t>هاي</a:t>
            </a:r>
            <a:r>
              <a:rPr lang="fa-IR" sz="2800" b="1" dirty="0" smtClean="0">
                <a:cs typeface="B Nazanin" pitchFamily="2" charset="-78"/>
              </a:rPr>
              <a:t> </a:t>
            </a:r>
            <a:r>
              <a:rPr lang="fa-IR" sz="2800" b="1" dirty="0" err="1" smtClean="0">
                <a:cs typeface="B Nazanin" pitchFamily="2" charset="-78"/>
              </a:rPr>
              <a:t>گياهي</a:t>
            </a:r>
            <a:r>
              <a:rPr lang="fa-IR" sz="2800" b="1" dirty="0" smtClean="0">
                <a:cs typeface="B Nazanin" pitchFamily="2" charset="-78"/>
              </a:rPr>
              <a:t> </a:t>
            </a:r>
          </a:p>
          <a:p>
            <a:pPr algn="just" rtl="1"/>
            <a:r>
              <a:rPr lang="fa-IR" sz="2800" b="1" dirty="0" smtClean="0">
                <a:latin typeface="Orator Std"/>
                <a:cs typeface="B Nazanin" pitchFamily="2" charset="-78"/>
              </a:rPr>
              <a:t>◀ </a:t>
            </a:r>
            <a:r>
              <a:rPr lang="fa-IR" sz="2800" b="1" dirty="0" err="1" smtClean="0">
                <a:cs typeface="B Nazanin" pitchFamily="2" charset="-78"/>
              </a:rPr>
              <a:t>اسيد</a:t>
            </a:r>
            <a:r>
              <a:rPr lang="fa-IR" sz="2800" b="1" dirty="0" smtClean="0">
                <a:cs typeface="B Nazanin" pitchFamily="2" charset="-78"/>
              </a:rPr>
              <a:t> </a:t>
            </a:r>
            <a:r>
              <a:rPr lang="fa-IR" sz="2800" b="1" dirty="0" err="1" smtClean="0">
                <a:cs typeface="B Nazanin" pitchFamily="2" charset="-78"/>
              </a:rPr>
              <a:t>نيتريك</a:t>
            </a:r>
            <a:endParaRPr lang="fa-IR" sz="2800" b="1" dirty="0" smtClean="0">
              <a:cs typeface="B Nazanin" pitchFamily="2" charset="-78"/>
            </a:endParaRPr>
          </a:p>
          <a:p>
            <a:pPr algn="just" rtl="1"/>
            <a:r>
              <a:rPr lang="fa-IR" sz="2800" b="1" dirty="0" err="1" smtClean="0">
                <a:latin typeface="Orator Std"/>
                <a:cs typeface="B Nazanin" pitchFamily="2" charset="-78"/>
              </a:rPr>
              <a:t>◀</a:t>
            </a:r>
            <a:r>
              <a:rPr lang="fa-IR" sz="2800" b="1" dirty="0" err="1" smtClean="0">
                <a:cs typeface="B Nazanin" pitchFamily="2" charset="-78"/>
              </a:rPr>
              <a:t>تاثير</a:t>
            </a:r>
            <a:r>
              <a:rPr lang="fa-IR" sz="2800" b="1" dirty="0" smtClean="0">
                <a:cs typeface="B Nazanin" pitchFamily="2" charset="-78"/>
              </a:rPr>
              <a:t> </a:t>
            </a:r>
            <a:r>
              <a:rPr lang="fa-IR" sz="2800" b="1" dirty="0" err="1" smtClean="0">
                <a:cs typeface="B Nazanin" pitchFamily="2" charset="-78"/>
              </a:rPr>
              <a:t>نيتريك</a:t>
            </a:r>
            <a:r>
              <a:rPr lang="fa-IR" sz="2800" b="1" dirty="0" smtClean="0">
                <a:cs typeface="B Nazanin" pitchFamily="2" charset="-78"/>
              </a:rPr>
              <a:t> </a:t>
            </a:r>
            <a:r>
              <a:rPr lang="fa-IR" sz="2800" b="1" dirty="0" err="1" smtClean="0">
                <a:cs typeface="B Nazanin" pitchFamily="2" charset="-78"/>
              </a:rPr>
              <a:t>اسيد</a:t>
            </a:r>
            <a:r>
              <a:rPr lang="fa-IR" sz="2800" b="1" dirty="0" smtClean="0">
                <a:cs typeface="B Nazanin" pitchFamily="2" charset="-78"/>
              </a:rPr>
              <a:t> در </a:t>
            </a:r>
            <a:r>
              <a:rPr lang="fa-IR" sz="2800" b="1" dirty="0" err="1" smtClean="0">
                <a:cs typeface="B Nazanin" pitchFamily="2" charset="-78"/>
              </a:rPr>
              <a:t>گياه</a:t>
            </a:r>
            <a:r>
              <a:rPr lang="fa-IR" sz="2800" b="1" dirty="0" smtClean="0">
                <a:cs typeface="B Nazanin" pitchFamily="2" charset="-78"/>
              </a:rPr>
              <a:t> گندم </a:t>
            </a:r>
          </a:p>
          <a:p>
            <a:pPr algn="just" rtl="1"/>
            <a:r>
              <a:rPr lang="fa-IR" sz="2800" b="1" dirty="0" smtClean="0">
                <a:latin typeface="Orator Std"/>
                <a:cs typeface="B Nazanin" pitchFamily="2" charset="-78"/>
              </a:rPr>
              <a:t>◀</a:t>
            </a:r>
            <a:r>
              <a:rPr lang="fa-IR" sz="2800" b="1" dirty="0" smtClean="0">
                <a:cs typeface="B Nazanin" pitchFamily="2" charset="-78"/>
              </a:rPr>
              <a:t> </a:t>
            </a:r>
            <a:r>
              <a:rPr lang="fa-IR" sz="2800" b="1" dirty="0" err="1" smtClean="0">
                <a:cs typeface="B Nazanin" pitchFamily="2" charset="-78"/>
              </a:rPr>
              <a:t>اسيد</a:t>
            </a:r>
            <a:r>
              <a:rPr lang="fa-IR" sz="2800" b="1" dirty="0" smtClean="0">
                <a:cs typeface="B Nazanin" pitchFamily="2" charset="-78"/>
              </a:rPr>
              <a:t> </a:t>
            </a:r>
            <a:r>
              <a:rPr lang="fa-IR" sz="2800" b="1" dirty="0" err="1" smtClean="0">
                <a:cs typeface="B Nazanin" pitchFamily="2" charset="-78"/>
              </a:rPr>
              <a:t>ساليسيليك</a:t>
            </a:r>
            <a:endParaRPr lang="fa-IR" sz="2800" b="1" dirty="0" smtClean="0">
              <a:cs typeface="B Nazanin" pitchFamily="2" charset="-78"/>
            </a:endParaRPr>
          </a:p>
          <a:p>
            <a:pPr algn="just" rtl="1"/>
            <a:r>
              <a:rPr lang="fa-IR" sz="2800" b="1" dirty="0" smtClean="0">
                <a:latin typeface="Orator Std"/>
                <a:cs typeface="B Nazanin" pitchFamily="2" charset="-78"/>
              </a:rPr>
              <a:t>◀  </a:t>
            </a:r>
            <a:r>
              <a:rPr lang="fa-IR" sz="2800" b="1" dirty="0" err="1" smtClean="0">
                <a:latin typeface="Orator Std"/>
                <a:cs typeface="B Nazanin" pitchFamily="2" charset="-78"/>
              </a:rPr>
              <a:t>اسيد</a:t>
            </a:r>
            <a:r>
              <a:rPr lang="fa-IR" sz="2800" b="1" dirty="0" smtClean="0">
                <a:latin typeface="Orator Std"/>
                <a:cs typeface="B Nazanin" pitchFamily="2" charset="-78"/>
              </a:rPr>
              <a:t> </a:t>
            </a:r>
            <a:r>
              <a:rPr lang="fa-IR" sz="2800" b="1" dirty="0" err="1" smtClean="0">
                <a:cs typeface="B Nazanin" pitchFamily="2" charset="-78"/>
              </a:rPr>
              <a:t>جيبرليك</a:t>
            </a:r>
            <a:r>
              <a:rPr lang="fa-IR" sz="2800" b="1" dirty="0" smtClean="0">
                <a:cs typeface="B Nazanin" pitchFamily="2" charset="-78"/>
              </a:rPr>
              <a:t>  </a:t>
            </a:r>
          </a:p>
          <a:p>
            <a:pPr algn="just" rtl="1"/>
            <a:r>
              <a:rPr lang="fa-IR" sz="2800" b="1" dirty="0" err="1" smtClean="0">
                <a:latin typeface="Orator Std"/>
                <a:cs typeface="B Nazanin" pitchFamily="2" charset="-78"/>
              </a:rPr>
              <a:t>◀</a:t>
            </a:r>
            <a:r>
              <a:rPr lang="fa-IR" sz="2800" b="1" dirty="0" err="1" smtClean="0">
                <a:cs typeface="B Nazanin" pitchFamily="2" charset="-78"/>
              </a:rPr>
              <a:t>اثر</a:t>
            </a:r>
            <a:r>
              <a:rPr lang="fa-IR" sz="2800" b="1" dirty="0" smtClean="0">
                <a:cs typeface="B Nazanin" pitchFamily="2" charset="-78"/>
              </a:rPr>
              <a:t> </a:t>
            </a:r>
            <a:r>
              <a:rPr lang="fa-IR" sz="2800" b="1" dirty="0" err="1" smtClean="0">
                <a:cs typeface="B Nazanin" pitchFamily="2" charset="-78"/>
              </a:rPr>
              <a:t>اتيلن</a:t>
            </a:r>
            <a:r>
              <a:rPr lang="fa-IR" sz="2800" b="1" dirty="0" smtClean="0">
                <a:cs typeface="B Nazanin" pitchFamily="2" charset="-78"/>
              </a:rPr>
              <a:t> و </a:t>
            </a:r>
            <a:r>
              <a:rPr lang="fa-IR" sz="2800" b="1" dirty="0" err="1" smtClean="0">
                <a:cs typeface="B Nazanin" pitchFamily="2" charset="-78"/>
              </a:rPr>
              <a:t>سازگاري</a:t>
            </a:r>
            <a:r>
              <a:rPr lang="fa-IR" sz="2800" b="1" dirty="0" smtClean="0">
                <a:cs typeface="B Nazanin" pitchFamily="2" charset="-78"/>
              </a:rPr>
              <a:t> ان در تنش </a:t>
            </a:r>
            <a:r>
              <a:rPr lang="fa-IR" sz="2800" b="1" dirty="0" err="1" smtClean="0">
                <a:cs typeface="B Nazanin" pitchFamily="2" charset="-78"/>
              </a:rPr>
              <a:t>شوري</a:t>
            </a:r>
            <a:r>
              <a:rPr lang="fa-IR" sz="2800" b="1" dirty="0" smtClean="0">
                <a:cs typeface="B Nazanin" pitchFamily="2" charset="-78"/>
              </a:rPr>
              <a:t>  </a:t>
            </a:r>
          </a:p>
          <a:p>
            <a:pPr algn="just" rtl="1"/>
            <a:r>
              <a:rPr lang="fa-IR" sz="2800" b="1" dirty="0" err="1" smtClean="0">
                <a:latin typeface="Orator Std"/>
                <a:cs typeface="B Nazanin" pitchFamily="2" charset="-78"/>
              </a:rPr>
              <a:t>◀</a:t>
            </a:r>
            <a:r>
              <a:rPr lang="fa-IR" sz="2800" b="1" dirty="0" err="1" smtClean="0">
                <a:cs typeface="B Nazanin" pitchFamily="2" charset="-78"/>
              </a:rPr>
              <a:t>جاسمونات</a:t>
            </a:r>
            <a:r>
              <a:rPr lang="fa-IR" sz="2800" b="1" dirty="0" smtClean="0">
                <a:cs typeface="B Nazanin" pitchFamily="2" charset="-78"/>
              </a:rPr>
              <a:t> در رشد تعامل </a:t>
            </a:r>
            <a:r>
              <a:rPr lang="fa-IR" sz="2800" b="1" dirty="0" err="1" smtClean="0">
                <a:cs typeface="B Nazanin" pitchFamily="2" charset="-78"/>
              </a:rPr>
              <a:t>گياه</a:t>
            </a:r>
            <a:r>
              <a:rPr lang="fa-IR" sz="2800" b="1" dirty="0" smtClean="0">
                <a:cs typeface="B Nazanin" pitchFamily="2" charset="-78"/>
              </a:rPr>
              <a:t> </a:t>
            </a:r>
          </a:p>
          <a:p>
            <a:pPr algn="just" rtl="1"/>
            <a:r>
              <a:rPr lang="fa-IR" sz="2800" b="1" dirty="0" smtClean="0">
                <a:latin typeface="Orator Std"/>
                <a:cs typeface="B Nazanin" pitchFamily="2" charset="-78"/>
              </a:rPr>
              <a:t>◀</a:t>
            </a:r>
            <a:r>
              <a:rPr lang="fa-IR" sz="2800" b="1" dirty="0" smtClean="0">
                <a:cs typeface="B Nazanin" pitchFamily="2" charset="-78"/>
              </a:rPr>
              <a:t> </a:t>
            </a:r>
            <a:r>
              <a:rPr lang="fa-IR" sz="2800" b="1" dirty="0" err="1" smtClean="0">
                <a:cs typeface="B Nazanin" pitchFamily="2" charset="-78"/>
              </a:rPr>
              <a:t>نتيجه</a:t>
            </a:r>
            <a:r>
              <a:rPr lang="fa-IR" sz="2800" b="1" dirty="0" smtClean="0">
                <a:cs typeface="B Nazanin" pitchFamily="2" charset="-78"/>
              </a:rPr>
              <a:t> </a:t>
            </a:r>
            <a:r>
              <a:rPr lang="fa-IR" sz="2800" b="1" dirty="0" err="1" smtClean="0">
                <a:cs typeface="B Nazanin" pitchFamily="2" charset="-78"/>
              </a:rPr>
              <a:t>گيري</a:t>
            </a:r>
            <a:r>
              <a:rPr lang="fa-IR" sz="2800" b="1" dirty="0" smtClean="0">
                <a:cs typeface="B Nazanin" pitchFamily="2" charset="-78"/>
              </a:rPr>
              <a:t> </a:t>
            </a:r>
          </a:p>
          <a:p>
            <a:pPr algn="just" rtl="1"/>
            <a:r>
              <a:rPr lang="fa-IR" sz="2800" b="1" dirty="0" smtClean="0">
                <a:latin typeface="Orator Std"/>
                <a:cs typeface="B Nazanin" pitchFamily="2" charset="-78"/>
              </a:rPr>
              <a:t>◀</a:t>
            </a:r>
            <a:r>
              <a:rPr lang="fa-IR" sz="2800" b="1" dirty="0" smtClean="0">
                <a:cs typeface="B Nazanin" pitchFamily="2" charset="-78"/>
              </a:rPr>
              <a:t>پيشنهادات </a:t>
            </a:r>
          </a:p>
          <a:p>
            <a:pPr algn="r"/>
            <a:r>
              <a:rPr lang="fa-IR" dirty="0" smtClean="0"/>
              <a:t> </a:t>
            </a:r>
            <a:endParaRPr lang="fa-IR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5669" y="-281484"/>
            <a:ext cx="7766936" cy="5424213"/>
          </a:xfrm>
        </p:spPr>
        <p:txBody>
          <a:bodyPr/>
          <a:lstStyle/>
          <a:p>
            <a:r>
              <a:rPr lang="fa-IR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Arabic Typesetting" panose="03020402040406030203" pitchFamily="66" charset="-78"/>
                <a:cs typeface="B Nazanin" panose="00000400000000000000" pitchFamily="2" charset="-78"/>
              </a:rPr>
              <a:t>مقدمه:</a:t>
            </a:r>
            <a:r>
              <a:rPr lang="fa-IR" sz="2400" dirty="0" smtClean="0">
                <a:solidFill>
                  <a:schemeClr val="tx1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/>
            </a:r>
            <a:br>
              <a:rPr lang="fa-IR" sz="2400" dirty="0" smtClean="0">
                <a:solidFill>
                  <a:schemeClr val="tx1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</a:br>
            <a:r>
              <a:rPr lang="fa-IR" sz="2400" dirty="0">
                <a:solidFill>
                  <a:schemeClr val="tx1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/>
            </a:r>
            <a:br>
              <a:rPr lang="fa-IR" sz="2400" dirty="0">
                <a:solidFill>
                  <a:schemeClr val="tx1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</a:br>
            <a:r>
              <a:rPr lang="fa-IR" sz="2400" dirty="0" smtClean="0">
                <a:solidFill>
                  <a:schemeClr val="tx1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/>
            </a:r>
            <a:br>
              <a:rPr lang="fa-IR" sz="2400" dirty="0" smtClean="0">
                <a:solidFill>
                  <a:schemeClr val="tx1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</a:br>
            <a:r>
              <a:rPr lang="fa-IR" sz="2400" dirty="0" smtClean="0">
                <a:solidFill>
                  <a:schemeClr val="tx1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*كاهش </a:t>
            </a:r>
            <a:r>
              <a:rPr lang="fa-IR" sz="2400" dirty="0">
                <a:solidFill>
                  <a:schemeClr val="tx1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کیفیت  محصولات کشاورزی است.</a:t>
            </a:r>
            <a:br>
              <a:rPr lang="fa-IR" sz="2400" dirty="0">
                <a:solidFill>
                  <a:schemeClr val="tx1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</a:br>
            <a:r>
              <a:rPr lang="fa-IR" sz="2400" dirty="0" smtClean="0">
                <a:solidFill>
                  <a:schemeClr val="tx1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*کاهش </a:t>
            </a:r>
            <a:r>
              <a:rPr lang="fa-IR" sz="2400" dirty="0">
                <a:solidFill>
                  <a:schemeClr val="tx1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قدرت جوانه زنی و بازده محصولات در نواحی خشک و نیمه خشک میشود</a:t>
            </a:r>
            <a:r>
              <a:rPr lang="fa-IR" sz="1800" dirty="0">
                <a:solidFill>
                  <a:srgbClr val="0070C0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(</a:t>
            </a:r>
            <a:r>
              <a:rPr lang="en-US" sz="1800" dirty="0">
                <a:solidFill>
                  <a:srgbClr val="0070C0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Jiang et al ., 2014</a:t>
            </a:r>
            <a:r>
              <a:rPr lang="fa-IR" sz="1800" dirty="0">
                <a:solidFill>
                  <a:srgbClr val="0070C0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).</a:t>
            </a:r>
            <a:r>
              <a:rPr lang="fa-IR" sz="2400" dirty="0" smtClean="0">
                <a:solidFill>
                  <a:schemeClr val="tx1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/>
            </a:r>
            <a:br>
              <a:rPr lang="fa-IR" sz="2400" dirty="0" smtClean="0">
                <a:solidFill>
                  <a:schemeClr val="tx1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</a:br>
            <a:r>
              <a:rPr lang="fa-IR" sz="2400" dirty="0" smtClean="0">
                <a:solidFill>
                  <a:schemeClr val="tx1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/>
            </a:r>
            <a:br>
              <a:rPr lang="fa-IR" sz="2400" dirty="0" smtClean="0">
                <a:solidFill>
                  <a:schemeClr val="tx1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</a:br>
            <a:r>
              <a:rPr lang="fa-IR" sz="2800" dirty="0" smtClean="0">
                <a:solidFill>
                  <a:schemeClr val="tx1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/>
            </a:r>
            <a:br>
              <a:rPr lang="fa-IR" sz="2800" dirty="0" smtClean="0">
                <a:solidFill>
                  <a:schemeClr val="tx1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</a:br>
            <a:endParaRPr lang="fa-IR" sz="2800" dirty="0">
              <a:latin typeface="Arabic Typesetting" panose="03020402040406030203" pitchFamily="66" charset="-78"/>
              <a:cs typeface="B Nazanin" panose="000004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flipV="1">
            <a:off x="1507067" y="7328262"/>
            <a:ext cx="7766936" cy="143691"/>
          </a:xfrm>
        </p:spPr>
        <p:txBody>
          <a:bodyPr>
            <a:normAutofit fontScale="25000" lnSpcReduction="20000"/>
          </a:bodyPr>
          <a:lstStyle/>
          <a:p>
            <a:endParaRPr lang="fa-IR" dirty="0" smtClean="0"/>
          </a:p>
          <a:p>
            <a:endParaRPr lang="fa-IR" dirty="0" smtClean="0"/>
          </a:p>
          <a:p>
            <a:endParaRPr lang="fa-IR" dirty="0" smtClean="0"/>
          </a:p>
          <a:p>
            <a:r>
              <a:rPr lang="fa-IR" dirty="0" smtClean="0"/>
              <a:t>                                                                                                          </a:t>
            </a:r>
            <a:endParaRPr lang="fa-I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z="2000" smtClean="0">
                <a:solidFill>
                  <a:schemeClr val="tx1"/>
                </a:solidFill>
              </a:rPr>
              <a:pPr/>
              <a:t>3</a:t>
            </a:fld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4" name="Explosion 1 3"/>
          <p:cNvSpPr/>
          <p:nvPr/>
        </p:nvSpPr>
        <p:spPr>
          <a:xfrm>
            <a:off x="3287949" y="622570"/>
            <a:ext cx="3015574" cy="1381328"/>
          </a:xfrm>
          <a:prstGeom prst="irregularSeal1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sz="2800" dirty="0" smtClean="0">
                <a:cs typeface="B Nazanin" pitchFamily="2" charset="-78"/>
              </a:rPr>
              <a:t>تنش شوري</a:t>
            </a:r>
            <a:endParaRPr lang="fa-IR" sz="2800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45622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75248" y="940158"/>
            <a:ext cx="7766936" cy="1790163"/>
          </a:xfrm>
        </p:spPr>
        <p:txBody>
          <a:bodyPr/>
          <a:lstStyle/>
          <a:p>
            <a:r>
              <a:rPr lang="fa-IR" sz="32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0070C0"/>
                </a:solidFill>
                <a:cs typeface="B Nazanin" panose="00000400000000000000" pitchFamily="2" charset="-78"/>
              </a:rPr>
              <a:t>هورمون های گیاهی:</a:t>
            </a:r>
            <a:r>
              <a:rPr lang="fa-IR" sz="3200" dirty="0" smtClean="0">
                <a:cs typeface="B Nazanin" panose="00000400000000000000" pitchFamily="2" charset="-78"/>
              </a:rPr>
              <a:t/>
            </a:r>
            <a:br>
              <a:rPr lang="fa-IR" sz="3200" dirty="0" smtClean="0">
                <a:cs typeface="B Nazanin" panose="00000400000000000000" pitchFamily="2" charset="-78"/>
              </a:rPr>
            </a:br>
            <a:r>
              <a:rPr lang="fa-IR" sz="3200" dirty="0" smtClean="0">
                <a:cs typeface="B Nazanin" panose="00000400000000000000" pitchFamily="2" charset="-78"/>
              </a:rPr>
              <a:t/>
            </a:r>
            <a:br>
              <a:rPr lang="fa-IR" sz="3200" dirty="0" smtClean="0">
                <a:cs typeface="B Nazanin" panose="00000400000000000000" pitchFamily="2" charset="-78"/>
              </a:rPr>
            </a:br>
            <a:endParaRPr lang="fa-IR" sz="3200" dirty="0">
              <a:cs typeface="B Nazanin" panose="000004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6" y="2457827"/>
            <a:ext cx="7766936" cy="1928014"/>
          </a:xfrm>
        </p:spPr>
        <p:txBody>
          <a:bodyPr>
            <a:normAutofit/>
          </a:bodyPr>
          <a:lstStyle/>
          <a:p>
            <a:r>
              <a:rPr lang="fa-IR" sz="2400" dirty="0" smtClean="0">
                <a:solidFill>
                  <a:prstClr val="black"/>
                </a:solidFill>
                <a:latin typeface="Arabic Typesetting" panose="03020402040406030203" pitchFamily="66" charset="-78"/>
                <a:ea typeface="+mj-ea"/>
                <a:cs typeface="B Nazanin" panose="00000400000000000000" pitchFamily="2" charset="-78"/>
              </a:rPr>
              <a:t>این هورمون ها </a:t>
            </a:r>
            <a:r>
              <a:rPr lang="fa-IR" sz="2400" dirty="0" err="1" smtClean="0">
                <a:solidFill>
                  <a:prstClr val="black"/>
                </a:solidFill>
                <a:latin typeface="Arabic Typesetting" panose="03020402040406030203" pitchFamily="66" charset="-78"/>
                <a:ea typeface="+mj-ea"/>
                <a:cs typeface="B Nazanin" panose="00000400000000000000" pitchFamily="2" charset="-78"/>
              </a:rPr>
              <a:t>مولکول</a:t>
            </a:r>
            <a:r>
              <a:rPr lang="fa-IR" sz="2400" dirty="0" smtClean="0">
                <a:solidFill>
                  <a:prstClr val="black"/>
                </a:solidFill>
                <a:latin typeface="Arabic Typesetting" panose="03020402040406030203" pitchFamily="66" charset="-78"/>
                <a:ea typeface="+mj-ea"/>
                <a:cs typeface="B Nazanin" panose="00000400000000000000" pitchFamily="2" charset="-78"/>
              </a:rPr>
              <a:t> های کوچکی هستند که رشد و تکامل گیاه را تنظیم میکنند و به عنوان سیگنال </a:t>
            </a:r>
            <a:r>
              <a:rPr lang="fa-IR" sz="2400" dirty="0" err="1" smtClean="0">
                <a:solidFill>
                  <a:prstClr val="black"/>
                </a:solidFill>
                <a:latin typeface="Arabic Typesetting" panose="03020402040406030203" pitchFamily="66" charset="-78"/>
                <a:ea typeface="+mj-ea"/>
                <a:cs typeface="B Nazanin" panose="00000400000000000000" pitchFamily="2" charset="-78"/>
              </a:rPr>
              <a:t>هایی</a:t>
            </a:r>
            <a:r>
              <a:rPr lang="fa-IR" sz="2400" dirty="0" smtClean="0">
                <a:solidFill>
                  <a:prstClr val="black"/>
                </a:solidFill>
                <a:latin typeface="Arabic Typesetting" panose="03020402040406030203" pitchFamily="66" charset="-78"/>
                <a:ea typeface="+mj-ea"/>
                <a:cs typeface="B Nazanin" panose="00000400000000000000" pitchFamily="2" charset="-78"/>
              </a:rPr>
              <a:t> برای بررسی تنش بین ریشه و جوانه عمل میکنند</a:t>
            </a:r>
            <a:r>
              <a:rPr lang="fa-IR" sz="2800" dirty="0" smtClean="0">
                <a:solidFill>
                  <a:srgbClr val="0070C0"/>
                </a:solidFill>
                <a:latin typeface="Arabic Typesetting" panose="03020402040406030203" pitchFamily="66" charset="-78"/>
                <a:ea typeface="+mj-ea"/>
                <a:cs typeface="B Nazanin" panose="00000400000000000000" pitchFamily="2" charset="-78"/>
              </a:rPr>
              <a:t>(</a:t>
            </a:r>
            <a:r>
              <a:rPr lang="en-US" sz="2800" dirty="0" err="1" smtClean="0">
                <a:solidFill>
                  <a:srgbClr val="0070C0"/>
                </a:solidFill>
                <a:latin typeface="Arabic Typesetting" panose="03020402040406030203" pitchFamily="66" charset="-78"/>
                <a:ea typeface="+mj-ea"/>
                <a:cs typeface="B Nazanin" panose="00000400000000000000" pitchFamily="2" charset="-78"/>
              </a:rPr>
              <a:t>Kaya</a:t>
            </a:r>
            <a:r>
              <a:rPr lang="en-US" sz="2800" dirty="0" smtClean="0">
                <a:solidFill>
                  <a:srgbClr val="0070C0"/>
                </a:solidFill>
                <a:latin typeface="Arabic Typesetting" panose="03020402040406030203" pitchFamily="66" charset="-78"/>
                <a:ea typeface="+mj-ea"/>
                <a:cs typeface="B Nazanin" panose="00000400000000000000" pitchFamily="2" charset="-78"/>
              </a:rPr>
              <a:t> et al ., 2009</a:t>
            </a:r>
            <a:r>
              <a:rPr lang="fa-IR" sz="2800" dirty="0" smtClean="0">
                <a:solidFill>
                  <a:srgbClr val="0070C0"/>
                </a:solidFill>
                <a:latin typeface="Arabic Typesetting" panose="03020402040406030203" pitchFamily="66" charset="-78"/>
                <a:ea typeface="+mj-ea"/>
                <a:cs typeface="B Nazanin" panose="00000400000000000000" pitchFamily="2" charset="-78"/>
              </a:rPr>
              <a:t>).</a:t>
            </a:r>
            <a:endParaRPr lang="fa-IR" sz="2800" dirty="0">
              <a:solidFill>
                <a:srgbClr val="0070C0"/>
              </a:solidFill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z="2000" smtClean="0">
                <a:solidFill>
                  <a:schemeClr val="tx1"/>
                </a:solidFill>
              </a:rPr>
              <a:pPr/>
              <a:t>4</a:t>
            </a:fld>
            <a:endParaRPr lang="en-US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4763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259724" y="704195"/>
            <a:ext cx="6453351" cy="29238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2800" dirty="0" err="1" smtClean="0">
                <a:solidFill>
                  <a:schemeClr val="accent5">
                    <a:lumMod val="75000"/>
                  </a:schemeClr>
                </a:solidFill>
                <a:cs typeface="2  Titr" pitchFamily="2" charset="-78"/>
              </a:rPr>
              <a:t>مكانيسم</a:t>
            </a:r>
            <a:r>
              <a:rPr lang="fa-IR" sz="2800" dirty="0" smtClean="0">
                <a:solidFill>
                  <a:schemeClr val="accent5">
                    <a:lumMod val="75000"/>
                  </a:schemeClr>
                </a:solidFill>
                <a:cs typeface="2  Titr" pitchFamily="2" charset="-78"/>
              </a:rPr>
              <a:t> </a:t>
            </a:r>
            <a:r>
              <a:rPr lang="fa-IR" sz="2800" dirty="0" err="1" smtClean="0">
                <a:solidFill>
                  <a:schemeClr val="accent5">
                    <a:lumMod val="75000"/>
                  </a:schemeClr>
                </a:solidFill>
                <a:cs typeface="2  Titr" pitchFamily="2" charset="-78"/>
              </a:rPr>
              <a:t>هاي</a:t>
            </a:r>
            <a:r>
              <a:rPr lang="fa-IR" sz="2800" dirty="0" smtClean="0">
                <a:solidFill>
                  <a:schemeClr val="accent5">
                    <a:lumMod val="75000"/>
                  </a:schemeClr>
                </a:solidFill>
                <a:cs typeface="2  Titr" pitchFamily="2" charset="-78"/>
              </a:rPr>
              <a:t> تحمل </a:t>
            </a:r>
            <a:r>
              <a:rPr lang="fa-IR" sz="2800" dirty="0" err="1" smtClean="0">
                <a:solidFill>
                  <a:schemeClr val="accent5">
                    <a:lumMod val="75000"/>
                  </a:schemeClr>
                </a:solidFill>
                <a:cs typeface="2  Titr" pitchFamily="2" charset="-78"/>
              </a:rPr>
              <a:t>شوري</a:t>
            </a:r>
            <a:r>
              <a:rPr lang="fa-IR" sz="2800" dirty="0" smtClean="0">
                <a:solidFill>
                  <a:schemeClr val="accent5">
                    <a:lumMod val="75000"/>
                  </a:schemeClr>
                </a:solidFill>
                <a:cs typeface="2  Titr" pitchFamily="2" charset="-78"/>
              </a:rPr>
              <a:t> در </a:t>
            </a:r>
            <a:r>
              <a:rPr lang="fa-IR" sz="2800" dirty="0" err="1" smtClean="0">
                <a:solidFill>
                  <a:schemeClr val="accent5">
                    <a:lumMod val="75000"/>
                  </a:schemeClr>
                </a:solidFill>
                <a:cs typeface="2  Titr" pitchFamily="2" charset="-78"/>
              </a:rPr>
              <a:t>گياهان</a:t>
            </a:r>
            <a:r>
              <a:rPr lang="fa-IR" sz="2800" dirty="0" smtClean="0">
                <a:solidFill>
                  <a:schemeClr val="accent5">
                    <a:lumMod val="75000"/>
                  </a:schemeClr>
                </a:solidFill>
                <a:cs typeface="2  Titr" pitchFamily="2" charset="-78"/>
              </a:rPr>
              <a:t> </a:t>
            </a:r>
          </a:p>
          <a:p>
            <a:endParaRPr lang="fa-IR" sz="2800" dirty="0" smtClean="0">
              <a:cs typeface="2  Titr" pitchFamily="2" charset="-78"/>
            </a:endParaRPr>
          </a:p>
          <a:p>
            <a:endParaRPr lang="fa-IR" sz="2800" dirty="0" smtClean="0"/>
          </a:p>
          <a:p>
            <a:pPr algn="r"/>
            <a:r>
              <a:rPr lang="fa-IR" sz="2800" dirty="0" smtClean="0"/>
              <a:t> </a:t>
            </a:r>
            <a:r>
              <a:rPr lang="fa-IR" sz="3200" dirty="0" err="1" smtClean="0">
                <a:solidFill>
                  <a:srgbClr val="00B050"/>
                </a:solidFill>
                <a:latin typeface="Orator Std"/>
              </a:rPr>
              <a:t>◊</a:t>
            </a:r>
            <a:r>
              <a:rPr lang="fa-IR" sz="2800" dirty="0" err="1" smtClean="0"/>
              <a:t>بيو</a:t>
            </a:r>
            <a:r>
              <a:rPr lang="fa-IR" sz="2800" dirty="0" smtClean="0"/>
              <a:t> سنتز محافظ اسمز</a:t>
            </a:r>
          </a:p>
          <a:p>
            <a:pPr algn="r"/>
            <a:r>
              <a:rPr lang="fa-IR" sz="2800" dirty="0" smtClean="0"/>
              <a:t> </a:t>
            </a:r>
            <a:r>
              <a:rPr lang="fa-IR" sz="3200" dirty="0" err="1" smtClean="0">
                <a:solidFill>
                  <a:schemeClr val="accent4">
                    <a:lumMod val="60000"/>
                    <a:lumOff val="40000"/>
                  </a:schemeClr>
                </a:solidFill>
                <a:latin typeface="Orator Std"/>
              </a:rPr>
              <a:t>◊</a:t>
            </a:r>
            <a:r>
              <a:rPr lang="fa-IR" sz="2800" dirty="0" err="1" smtClean="0"/>
              <a:t>سيگنال</a:t>
            </a:r>
            <a:r>
              <a:rPr lang="fa-IR" sz="2800" dirty="0" smtClean="0"/>
              <a:t>  </a:t>
            </a:r>
            <a:r>
              <a:rPr lang="fa-IR" sz="2800" dirty="0" err="1" smtClean="0"/>
              <a:t>دهي</a:t>
            </a:r>
            <a:r>
              <a:rPr lang="fa-IR" sz="2800" dirty="0" smtClean="0"/>
              <a:t> تنش </a:t>
            </a:r>
          </a:p>
          <a:p>
            <a:pPr algn="r"/>
            <a:r>
              <a:rPr lang="fa-IR" sz="2800" dirty="0" smtClean="0"/>
              <a:t> </a:t>
            </a:r>
            <a:r>
              <a:rPr lang="fa-IR" sz="3600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latin typeface="Orator Std"/>
              </a:rPr>
              <a:t>◊</a:t>
            </a:r>
            <a:r>
              <a:rPr lang="fa-IR" sz="2800" dirty="0" err="1" smtClean="0"/>
              <a:t>توليد</a:t>
            </a:r>
            <a:r>
              <a:rPr lang="fa-IR" sz="2800" dirty="0" smtClean="0"/>
              <a:t> هورمون </a:t>
            </a:r>
            <a:r>
              <a:rPr lang="fa-IR" sz="2800" dirty="0" err="1" smtClean="0"/>
              <a:t>هاي</a:t>
            </a:r>
            <a:r>
              <a:rPr lang="fa-IR" sz="2800" dirty="0" smtClean="0"/>
              <a:t> </a:t>
            </a:r>
            <a:r>
              <a:rPr lang="fa-IR" sz="2800" dirty="0" err="1" smtClean="0"/>
              <a:t>گياهي</a:t>
            </a:r>
            <a:r>
              <a:rPr lang="fa-IR" sz="2800" dirty="0" smtClean="0"/>
              <a:t> </a:t>
            </a:r>
            <a:endParaRPr lang="fa-IR" sz="16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00063" y="604917"/>
            <a:ext cx="7766936" cy="1136334"/>
          </a:xfrm>
        </p:spPr>
        <p:txBody>
          <a:bodyPr/>
          <a:lstStyle/>
          <a:p>
            <a:r>
              <a:rPr lang="fa-IR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cs typeface="B Nazanin" pitchFamily="2" charset="-78"/>
              </a:rPr>
              <a:t>مكانيسم هاي تحمل شوري:</a:t>
            </a:r>
            <a:endParaRPr lang="fa-IR" sz="36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cs typeface="B Nazanin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84888" y="1867712"/>
            <a:ext cx="7766936" cy="3414408"/>
          </a:xfrm>
        </p:spPr>
        <p:txBody>
          <a:bodyPr>
            <a:normAutofit/>
          </a:bodyPr>
          <a:lstStyle/>
          <a:p>
            <a:r>
              <a:rPr lang="fa-IR" sz="2800" dirty="0" smtClean="0">
                <a:solidFill>
                  <a:schemeClr val="tx1"/>
                </a:solidFill>
                <a:cs typeface="B Nazanin" pitchFamily="2" charset="-78"/>
              </a:rPr>
              <a:t>                             </a:t>
            </a:r>
            <a:r>
              <a:rPr lang="fa-IR" sz="2000" dirty="0">
                <a:solidFill>
                  <a:schemeClr val="tx1"/>
                </a:solidFill>
                <a:cs typeface="B Nazanin" pitchFamily="2" charset="-78"/>
              </a:rPr>
              <a:t>قند هاي </a:t>
            </a:r>
            <a:r>
              <a:rPr lang="fa-IR" sz="2000" dirty="0" smtClean="0">
                <a:solidFill>
                  <a:schemeClr val="tx1"/>
                </a:solidFill>
                <a:cs typeface="B Nazanin" pitchFamily="2" charset="-78"/>
              </a:rPr>
              <a:t>ساده</a:t>
            </a:r>
          </a:p>
          <a:p>
            <a:r>
              <a:rPr lang="fa-IR" sz="2000" dirty="0" smtClean="0">
                <a:solidFill>
                  <a:schemeClr val="tx1"/>
                </a:solidFill>
                <a:cs typeface="B Nazanin" pitchFamily="2" charset="-78"/>
              </a:rPr>
              <a:t>     بيوسنتز محافظ اسمزي       الكل هاي قندي</a:t>
            </a:r>
          </a:p>
          <a:p>
            <a:r>
              <a:rPr lang="fa-IR" sz="2000" dirty="0" smtClean="0">
                <a:solidFill>
                  <a:schemeClr val="tx1"/>
                </a:solidFill>
                <a:cs typeface="B Nazanin" pitchFamily="2" charset="-78"/>
              </a:rPr>
              <a:t>                                        قند </a:t>
            </a:r>
            <a:r>
              <a:rPr lang="fa-IR" sz="2000" dirty="0">
                <a:solidFill>
                  <a:schemeClr val="tx1"/>
                </a:solidFill>
                <a:cs typeface="B Nazanin" pitchFamily="2" charset="-78"/>
              </a:rPr>
              <a:t>هاي مركب</a:t>
            </a:r>
          </a:p>
          <a:p>
            <a:r>
              <a:rPr lang="fa-IR" sz="2000" dirty="0">
                <a:solidFill>
                  <a:schemeClr val="tx1"/>
                </a:solidFill>
                <a:cs typeface="B Nazanin" pitchFamily="2" charset="-78"/>
              </a:rPr>
              <a:t>                             </a:t>
            </a:r>
            <a:r>
              <a:rPr lang="fa-IR" sz="2000" dirty="0" smtClean="0">
                <a:solidFill>
                  <a:schemeClr val="tx1"/>
                </a:solidFill>
                <a:cs typeface="B Nazanin" pitchFamily="2" charset="-78"/>
              </a:rPr>
              <a:t>            مشتقات آمينواسيد</a:t>
            </a:r>
            <a:endParaRPr lang="en-US" sz="2000" dirty="0" smtClean="0">
              <a:solidFill>
                <a:schemeClr val="tx1"/>
              </a:solidFill>
              <a:cs typeface="B Nazanin" pitchFamily="2" charset="-78"/>
            </a:endParaRPr>
          </a:p>
          <a:p>
            <a:endParaRPr lang="fa-IR" sz="2000" dirty="0">
              <a:solidFill>
                <a:schemeClr val="tx1"/>
              </a:solidFill>
              <a:cs typeface="B Nazanin" pitchFamily="2" charset="-78"/>
            </a:endParaRPr>
          </a:p>
          <a:p>
            <a:pPr marL="342900" indent="-342900">
              <a:buClrTx/>
              <a:buFont typeface="Wingdings" pitchFamily="2" charset="2"/>
              <a:buChar char="v"/>
            </a:pPr>
            <a:r>
              <a:rPr lang="fa-IR" sz="2400" dirty="0" smtClean="0">
                <a:solidFill>
                  <a:schemeClr val="tx1"/>
                </a:solidFill>
                <a:cs typeface="B Nazanin" pitchFamily="2" charset="-78"/>
              </a:rPr>
              <a:t>عوامل فوق باعث ثابت شدن پوسته و غشا ميشوند</a:t>
            </a:r>
            <a:r>
              <a:rPr lang="fa-IR" sz="2000" dirty="0" smtClean="0">
                <a:solidFill>
                  <a:srgbClr val="0070C0"/>
                </a:solidFill>
                <a:cs typeface="B Nazanin" pitchFamily="2" charset="-78"/>
              </a:rPr>
              <a:t>(</a:t>
            </a:r>
            <a:r>
              <a:rPr lang="en-US" sz="2000" dirty="0" err="1" smtClean="0">
                <a:solidFill>
                  <a:srgbClr val="0070C0"/>
                </a:solidFill>
                <a:cs typeface="B Nazanin" pitchFamily="2" charset="-78"/>
              </a:rPr>
              <a:t>Masroor</a:t>
            </a:r>
            <a:r>
              <a:rPr lang="en-US" sz="2000" dirty="0" smtClean="0">
                <a:solidFill>
                  <a:srgbClr val="0070C0"/>
                </a:solidFill>
                <a:cs typeface="B Nazanin" pitchFamily="2" charset="-78"/>
              </a:rPr>
              <a:t> et al ., 2012</a:t>
            </a:r>
            <a:r>
              <a:rPr lang="fa-IR" sz="2000" dirty="0" smtClean="0">
                <a:solidFill>
                  <a:srgbClr val="0070C0"/>
                </a:solidFill>
                <a:cs typeface="B Nazanin" pitchFamily="2" charset="-78"/>
              </a:rPr>
              <a:t>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6" name="Right Bracket 5"/>
          <p:cNvSpPr/>
          <p:nvPr/>
        </p:nvSpPr>
        <p:spPr>
          <a:xfrm>
            <a:off x="6750531" y="1867712"/>
            <a:ext cx="194553" cy="1848255"/>
          </a:xfrm>
          <a:prstGeom prst="righ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450811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124607" y="903890"/>
            <a:ext cx="7809185" cy="310854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2000" dirty="0" err="1" smtClean="0"/>
              <a:t>سيستم</a:t>
            </a:r>
            <a:r>
              <a:rPr lang="fa-IR" sz="2000" dirty="0" smtClean="0"/>
              <a:t> علامت </a:t>
            </a:r>
            <a:r>
              <a:rPr lang="fa-IR" sz="2000" dirty="0" err="1" smtClean="0"/>
              <a:t>دهي</a:t>
            </a:r>
            <a:r>
              <a:rPr lang="fa-IR" sz="2000" dirty="0" smtClean="0"/>
              <a:t> </a:t>
            </a:r>
            <a:r>
              <a:rPr lang="fa-IR" sz="2000" dirty="0" err="1" smtClean="0"/>
              <a:t>كه</a:t>
            </a:r>
            <a:r>
              <a:rPr lang="fa-IR" sz="2000" dirty="0" smtClean="0"/>
              <a:t> شامل </a:t>
            </a:r>
            <a:r>
              <a:rPr lang="fa-IR" sz="2000" dirty="0" err="1" smtClean="0"/>
              <a:t>درك</a:t>
            </a:r>
            <a:r>
              <a:rPr lang="fa-IR" sz="2000" dirty="0" smtClean="0"/>
              <a:t> علامت و </a:t>
            </a:r>
            <a:r>
              <a:rPr lang="fa-IR" sz="2000" dirty="0" err="1" smtClean="0"/>
              <a:t>سيگنال</a:t>
            </a:r>
            <a:r>
              <a:rPr lang="fa-IR" sz="2000" dirty="0" smtClean="0"/>
              <a:t> تنش </a:t>
            </a:r>
            <a:r>
              <a:rPr lang="fa-IR" sz="2000" dirty="0" err="1" smtClean="0"/>
              <a:t>براي</a:t>
            </a:r>
            <a:r>
              <a:rPr lang="fa-IR" sz="2000" dirty="0" smtClean="0"/>
              <a:t> </a:t>
            </a:r>
            <a:endParaRPr lang="en-US" sz="2000" dirty="0" smtClean="0"/>
          </a:p>
          <a:p>
            <a:pPr algn="ctr"/>
            <a:r>
              <a:rPr lang="fa-IR" sz="2000" dirty="0" err="1" smtClean="0"/>
              <a:t>سازگاري</a:t>
            </a:r>
            <a:r>
              <a:rPr lang="fa-IR" sz="2000" dirty="0" smtClean="0"/>
              <a:t> از </a:t>
            </a:r>
            <a:r>
              <a:rPr lang="fa-IR" sz="2000" dirty="0" err="1" smtClean="0"/>
              <a:t>طريق</a:t>
            </a:r>
            <a:r>
              <a:rPr lang="fa-IR" sz="2000" dirty="0" smtClean="0"/>
              <a:t> بروز ژن انجام </a:t>
            </a:r>
            <a:r>
              <a:rPr lang="fa-IR" sz="2000" dirty="0" err="1" smtClean="0"/>
              <a:t>مي</a:t>
            </a:r>
            <a:r>
              <a:rPr lang="fa-IR" sz="2000" dirty="0" smtClean="0"/>
              <a:t> </a:t>
            </a:r>
            <a:r>
              <a:rPr lang="fa-IR" sz="2000" dirty="0" err="1" smtClean="0"/>
              <a:t>گيرد</a:t>
            </a:r>
            <a:r>
              <a:rPr lang="fa-IR" sz="2000" dirty="0" smtClean="0"/>
              <a:t> </a:t>
            </a:r>
            <a:r>
              <a:rPr lang="fa-IR" sz="2000" dirty="0" err="1" smtClean="0"/>
              <a:t>كه</a:t>
            </a:r>
            <a:r>
              <a:rPr lang="fa-IR" sz="2000" dirty="0" smtClean="0"/>
              <a:t> شامل:</a:t>
            </a:r>
          </a:p>
          <a:p>
            <a:pPr algn="ctr"/>
            <a:endParaRPr lang="en-US" sz="2000" dirty="0" smtClean="0"/>
          </a:p>
          <a:p>
            <a:pPr algn="ctr"/>
            <a:endParaRPr lang="en-US" sz="2000" dirty="0" smtClean="0"/>
          </a:p>
          <a:p>
            <a:pPr algn="ctr"/>
            <a:endParaRPr lang="fa-IR" sz="2000" dirty="0" smtClean="0"/>
          </a:p>
          <a:p>
            <a:pPr algn="ctr"/>
            <a:r>
              <a:rPr lang="fa-IR" sz="2400" dirty="0" smtClean="0"/>
              <a:t>       </a:t>
            </a:r>
            <a:r>
              <a:rPr lang="fa-IR" sz="2400" dirty="0" err="1" smtClean="0">
                <a:solidFill>
                  <a:srgbClr val="FFC000"/>
                </a:solidFill>
                <a:latin typeface="Orator Std"/>
              </a:rPr>
              <a:t>◀</a:t>
            </a:r>
            <a:r>
              <a:rPr lang="fa-IR" sz="2400" dirty="0" err="1" smtClean="0"/>
              <a:t>سيگنال</a:t>
            </a:r>
            <a:r>
              <a:rPr lang="fa-IR" sz="2400" dirty="0" smtClean="0"/>
              <a:t> </a:t>
            </a:r>
            <a:r>
              <a:rPr lang="fa-IR" sz="2400" dirty="0" err="1" smtClean="0"/>
              <a:t>دهي</a:t>
            </a:r>
            <a:r>
              <a:rPr lang="fa-IR" sz="2400" dirty="0" smtClean="0"/>
              <a:t> تنش </a:t>
            </a:r>
            <a:r>
              <a:rPr lang="fa-IR" sz="2400" dirty="0" err="1" smtClean="0"/>
              <a:t>اسمزي</a:t>
            </a:r>
            <a:r>
              <a:rPr lang="fa-IR" sz="2400" dirty="0" smtClean="0"/>
              <a:t> و </a:t>
            </a:r>
            <a:r>
              <a:rPr lang="fa-IR" sz="2400" dirty="0" err="1" smtClean="0"/>
              <a:t>يوني</a:t>
            </a:r>
            <a:r>
              <a:rPr lang="fa-IR" sz="2400" dirty="0" smtClean="0"/>
              <a:t> </a:t>
            </a:r>
          </a:p>
          <a:p>
            <a:pPr algn="ctr"/>
            <a:r>
              <a:rPr lang="fa-IR" sz="2400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latin typeface="Orator Std"/>
              </a:rPr>
              <a:t>◀</a:t>
            </a:r>
            <a:r>
              <a:rPr lang="fa-IR" sz="2400" dirty="0" err="1" smtClean="0"/>
              <a:t>سيگنال</a:t>
            </a:r>
            <a:r>
              <a:rPr lang="fa-IR" sz="2400" dirty="0" smtClean="0"/>
              <a:t> </a:t>
            </a:r>
            <a:r>
              <a:rPr lang="fa-IR" sz="2400" dirty="0" err="1" smtClean="0"/>
              <a:t>دهي</a:t>
            </a:r>
            <a:r>
              <a:rPr lang="fa-IR" sz="2400" dirty="0" smtClean="0"/>
              <a:t> دفع </a:t>
            </a:r>
            <a:r>
              <a:rPr lang="fa-IR" sz="2400" dirty="0" err="1" smtClean="0"/>
              <a:t>مسموميت</a:t>
            </a:r>
            <a:r>
              <a:rPr lang="fa-IR" sz="2400" dirty="0" smtClean="0"/>
              <a:t> </a:t>
            </a:r>
          </a:p>
          <a:p>
            <a:pPr algn="ctr"/>
            <a:r>
              <a:rPr lang="fa-IR" sz="24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Orator Std"/>
              </a:rPr>
              <a:t>◀</a:t>
            </a:r>
            <a:r>
              <a:rPr lang="fa-IR" sz="2400" dirty="0" err="1" smtClean="0"/>
              <a:t>سيگنال</a:t>
            </a:r>
            <a:r>
              <a:rPr lang="fa-IR" sz="2400" dirty="0" smtClean="0"/>
              <a:t> </a:t>
            </a:r>
            <a:r>
              <a:rPr lang="fa-IR" sz="2400" dirty="0" err="1" smtClean="0"/>
              <a:t>دهي</a:t>
            </a:r>
            <a:r>
              <a:rPr lang="fa-IR" sz="2400" dirty="0" smtClean="0"/>
              <a:t> </a:t>
            </a:r>
            <a:r>
              <a:rPr lang="fa-IR" sz="2400" dirty="0" err="1" smtClean="0"/>
              <a:t>تقسيم</a:t>
            </a:r>
            <a:r>
              <a:rPr lang="fa-IR" sz="2400" dirty="0" smtClean="0"/>
              <a:t> </a:t>
            </a:r>
            <a:r>
              <a:rPr lang="fa-IR" sz="2400" dirty="0" err="1" smtClean="0"/>
              <a:t>سلولي</a:t>
            </a:r>
            <a:r>
              <a:rPr lang="fa-IR" sz="2400" dirty="0" smtClean="0"/>
              <a:t> </a:t>
            </a:r>
          </a:p>
          <a:p>
            <a:pPr algn="ctr"/>
            <a:r>
              <a:rPr lang="fa-IR" sz="2000" dirty="0" smtClean="0"/>
              <a:t> </a:t>
            </a:r>
            <a:r>
              <a:rPr lang="fa-IR" dirty="0" smtClean="0"/>
              <a:t> </a:t>
            </a:r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04036" y="933721"/>
            <a:ext cx="7766936" cy="1531414"/>
          </a:xfrm>
        </p:spPr>
        <p:txBody>
          <a:bodyPr/>
          <a:lstStyle/>
          <a:p>
            <a:r>
              <a:rPr lang="fa-IR" sz="3200" b="1" dirty="0" err="1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0070C0"/>
                </a:solidFill>
                <a:cs typeface="B Nazanin" panose="00000400000000000000" pitchFamily="2" charset="-78"/>
              </a:rPr>
              <a:t>نیتریک</a:t>
            </a:r>
            <a:r>
              <a:rPr lang="fa-IR" sz="32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0070C0"/>
                </a:solidFill>
                <a:cs typeface="B Nazanin" panose="00000400000000000000" pitchFamily="2" charset="-78"/>
              </a:rPr>
              <a:t> اسید:</a:t>
            </a:r>
            <a:r>
              <a:rPr lang="fa-IR" sz="3200" dirty="0" smtClean="0">
                <a:solidFill>
                  <a:schemeClr val="tx1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/>
            </a:r>
            <a:br>
              <a:rPr lang="fa-IR" sz="3200" dirty="0" smtClean="0">
                <a:solidFill>
                  <a:schemeClr val="tx1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</a:br>
            <a:endParaRPr lang="fa-IR" sz="3200" dirty="0">
              <a:solidFill>
                <a:srgbClr val="00B0F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2627291"/>
            <a:ext cx="7766936" cy="2640168"/>
          </a:xfrm>
        </p:spPr>
        <p:txBody>
          <a:bodyPr>
            <a:normAutofit lnSpcReduction="10000"/>
          </a:bodyPr>
          <a:lstStyle/>
          <a:p>
            <a:pPr algn="just"/>
            <a:r>
              <a:rPr lang="fa-IR" sz="2400" dirty="0" smtClean="0">
                <a:solidFill>
                  <a:schemeClr val="tx1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یک </a:t>
            </a:r>
            <a:r>
              <a:rPr lang="fa-IR" sz="2400" dirty="0" err="1" smtClean="0">
                <a:solidFill>
                  <a:schemeClr val="tx1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مولکول</a:t>
            </a:r>
            <a:r>
              <a:rPr lang="fa-IR" sz="2400" dirty="0" smtClean="0">
                <a:solidFill>
                  <a:schemeClr val="tx1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 گازی زیست فعال با عمر کوتاه در گیاهان است و نقش اساسی در پروسه فیزیولوژیک گیاهان دارد.</a:t>
            </a:r>
          </a:p>
          <a:p>
            <a:pPr algn="just"/>
            <a:r>
              <a:rPr lang="en-US" sz="2400" dirty="0" smtClean="0">
                <a:solidFill>
                  <a:schemeClr val="tx1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No</a:t>
            </a:r>
            <a:r>
              <a:rPr lang="fa-IR" sz="2400" dirty="0" smtClean="0">
                <a:solidFill>
                  <a:schemeClr val="tx1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 باعث سنتز </a:t>
            </a:r>
            <a:r>
              <a:rPr lang="en-US" sz="2400" dirty="0" smtClean="0">
                <a:solidFill>
                  <a:schemeClr val="tx1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ABA</a:t>
            </a:r>
            <a:r>
              <a:rPr lang="fa-IR" sz="2400" dirty="0" smtClean="0">
                <a:solidFill>
                  <a:schemeClr val="tx1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 میشود </a:t>
            </a:r>
            <a:r>
              <a:rPr lang="fa-IR" sz="2400" dirty="0" err="1" smtClean="0">
                <a:solidFill>
                  <a:schemeClr val="tx1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واین</a:t>
            </a:r>
            <a:r>
              <a:rPr lang="fa-IR" sz="2400" dirty="0" smtClean="0">
                <a:solidFill>
                  <a:schemeClr val="tx1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 توانایی را دارد که </a:t>
            </a:r>
            <a:r>
              <a:rPr lang="fa-IR" sz="2400" dirty="0" err="1" smtClean="0">
                <a:solidFill>
                  <a:schemeClr val="tx1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پرولین</a:t>
            </a:r>
            <a:r>
              <a:rPr lang="fa-IR" sz="2400" dirty="0" smtClean="0">
                <a:solidFill>
                  <a:schemeClr val="tx1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 تامین شده از </a:t>
            </a:r>
            <a:r>
              <a:rPr lang="en-US" sz="2400" dirty="0" smtClean="0">
                <a:solidFill>
                  <a:schemeClr val="tx1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ABA</a:t>
            </a:r>
            <a:r>
              <a:rPr lang="fa-IR" sz="2400" dirty="0" smtClean="0">
                <a:solidFill>
                  <a:schemeClr val="tx1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 در برگ گندم، تحت تنش شوری را افزایش دهد</a:t>
            </a:r>
            <a:r>
              <a:rPr lang="fa-IR" sz="2800" dirty="0" smtClean="0">
                <a:solidFill>
                  <a:srgbClr val="0070C0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(</a:t>
            </a:r>
            <a:r>
              <a:rPr lang="en-US" sz="2800" dirty="0" smtClean="0">
                <a:solidFill>
                  <a:srgbClr val="0070C0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Lin YL et al ., 2005</a:t>
            </a:r>
            <a:r>
              <a:rPr lang="fa-IR" sz="2800" dirty="0" smtClean="0">
                <a:solidFill>
                  <a:srgbClr val="0070C0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).</a:t>
            </a:r>
            <a:endParaRPr lang="fa-IR" sz="2800" dirty="0">
              <a:solidFill>
                <a:srgbClr val="0070C0"/>
              </a:solidFill>
              <a:latin typeface="Arabic Typesetting" panose="03020402040406030203" pitchFamily="66" charset="-78"/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z="2000" smtClean="0">
                <a:solidFill>
                  <a:schemeClr val="tx1"/>
                </a:solidFill>
              </a:rPr>
              <a:pPr/>
              <a:t>8</a:t>
            </a:fld>
            <a:endParaRPr lang="en-US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8063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4632" y="574766"/>
            <a:ext cx="7766936" cy="1436914"/>
          </a:xfrm>
        </p:spPr>
        <p:txBody>
          <a:bodyPr/>
          <a:lstStyle/>
          <a:p>
            <a:r>
              <a:rPr lang="fa-IR" sz="3200" b="1" dirty="0" err="1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0070C0"/>
                </a:solidFill>
                <a:cs typeface="B Nazanin" panose="00000400000000000000" pitchFamily="2" charset="-78"/>
              </a:rPr>
              <a:t>نیتریک</a:t>
            </a:r>
            <a:r>
              <a:rPr lang="fa-IR" sz="32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0070C0"/>
                </a:solidFill>
                <a:cs typeface="B Nazanin" panose="00000400000000000000" pitchFamily="2" charset="-78"/>
              </a:rPr>
              <a:t> اسید:</a:t>
            </a:r>
            <a:endParaRPr lang="fa-IR" sz="2800" dirty="0">
              <a:ln w="12700">
                <a:solidFill>
                  <a:srgbClr val="7030A0"/>
                </a:solidFill>
                <a:prstDash val="solid"/>
              </a:ln>
              <a:solidFill>
                <a:srgbClr val="0070C0"/>
              </a:solidFill>
              <a:cs typeface="B Nazanin" panose="000004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72381" y="2481943"/>
            <a:ext cx="7766936" cy="3096863"/>
          </a:xfrm>
        </p:spPr>
        <p:txBody>
          <a:bodyPr>
            <a:normAutofit lnSpcReduction="10000"/>
          </a:bodyPr>
          <a:lstStyle/>
          <a:p>
            <a:r>
              <a:rPr lang="en-US" sz="2400" dirty="0" smtClean="0">
                <a:solidFill>
                  <a:schemeClr val="tx1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No</a:t>
            </a:r>
            <a:r>
              <a:rPr lang="fa-IR" sz="2400" dirty="0" smtClean="0">
                <a:solidFill>
                  <a:schemeClr val="tx1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 میتواند نسبت </a:t>
            </a:r>
            <a:r>
              <a:rPr lang="en-US" sz="2400" dirty="0" smtClean="0">
                <a:solidFill>
                  <a:schemeClr val="tx1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 K </a:t>
            </a:r>
            <a:r>
              <a:rPr lang="fa-IR" sz="2400" dirty="0" smtClean="0">
                <a:solidFill>
                  <a:schemeClr val="tx1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و</a:t>
            </a:r>
            <a:r>
              <a:rPr lang="en-US" sz="2400" dirty="0" smtClean="0">
                <a:solidFill>
                  <a:schemeClr val="tx1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Na </a:t>
            </a:r>
            <a:r>
              <a:rPr lang="fa-IR" sz="2400" dirty="0" smtClean="0">
                <a:solidFill>
                  <a:schemeClr val="tx1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 را در گیاهان حفظ کند و </a:t>
            </a:r>
            <a:r>
              <a:rPr lang="fa-IR" sz="2400" dirty="0" err="1" smtClean="0">
                <a:solidFill>
                  <a:schemeClr val="tx1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ازاین</a:t>
            </a:r>
            <a:r>
              <a:rPr lang="fa-IR" sz="2400" dirty="0" smtClean="0">
                <a:solidFill>
                  <a:schemeClr val="tx1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 طریق میزان </a:t>
            </a:r>
            <a:r>
              <a:rPr lang="fa-IR" sz="2400" dirty="0" err="1" smtClean="0">
                <a:solidFill>
                  <a:schemeClr val="tx1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کلروفیل</a:t>
            </a:r>
            <a:r>
              <a:rPr lang="fa-IR" sz="2400" dirty="0" smtClean="0">
                <a:solidFill>
                  <a:schemeClr val="tx1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 را افزایش دهد </a:t>
            </a:r>
            <a:r>
              <a:rPr lang="fa-IR" sz="2800" dirty="0" smtClean="0">
                <a:solidFill>
                  <a:srgbClr val="0070C0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(</a:t>
            </a:r>
            <a:r>
              <a:rPr lang="en-US" sz="2800" dirty="0" smtClean="0">
                <a:solidFill>
                  <a:srgbClr val="0070C0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Singh et al ., 2008</a:t>
            </a:r>
            <a:r>
              <a:rPr lang="fa-IR" sz="2800" dirty="0" smtClean="0">
                <a:solidFill>
                  <a:srgbClr val="0070C0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).</a:t>
            </a:r>
          </a:p>
          <a:p>
            <a:endParaRPr lang="fa-IR" sz="3200" dirty="0" smtClean="0">
              <a:solidFill>
                <a:schemeClr val="tx1"/>
              </a:solidFill>
              <a:latin typeface="Arabic Typesetting" pitchFamily="66" charset="-78"/>
              <a:cs typeface="B Nazanin" panose="00000400000000000000" pitchFamily="2" charset="-78"/>
            </a:endParaRPr>
          </a:p>
          <a:p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B Nazanin" panose="00000400000000000000" pitchFamily="2" charset="-78"/>
              </a:rPr>
              <a:t>استفاده از </a:t>
            </a:r>
            <a:r>
              <a:rPr lang="en-US" sz="2400" dirty="0" smtClean="0">
                <a:solidFill>
                  <a:schemeClr val="tx1"/>
                </a:solidFill>
                <a:latin typeface="Arabic Typesetting" pitchFamily="66" charset="-78"/>
                <a:cs typeface="B Nazanin" panose="00000400000000000000" pitchFamily="2" charset="-78"/>
              </a:rPr>
              <a:t>No</a:t>
            </a:r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B Nazanin" panose="00000400000000000000" pitchFamily="2" charset="-78"/>
              </a:rPr>
              <a:t> در گندم فعالیت آنزیم آنتی </a:t>
            </a:r>
            <a:r>
              <a:rPr lang="fa-IR" sz="2400" dirty="0" err="1" smtClean="0">
                <a:solidFill>
                  <a:schemeClr val="tx1"/>
                </a:solidFill>
                <a:latin typeface="Arabic Typesetting" pitchFamily="66" charset="-78"/>
                <a:cs typeface="B Nazanin" panose="00000400000000000000" pitchFamily="2" charset="-78"/>
              </a:rPr>
              <a:t>اکسیداتی</a:t>
            </a:r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B Nazanin" panose="00000400000000000000" pitchFamily="2" charset="-78"/>
              </a:rPr>
              <a:t> را افزایش میدهد</a:t>
            </a:r>
          </a:p>
          <a:p>
            <a:r>
              <a:rPr lang="fa-IR" sz="2800" dirty="0" smtClean="0">
                <a:solidFill>
                  <a:srgbClr val="0070C0"/>
                </a:solidFill>
                <a:latin typeface="Arabic Typesetting" pitchFamily="66" charset="-78"/>
                <a:cs typeface="B Nazanin" panose="00000400000000000000" pitchFamily="2" charset="-78"/>
              </a:rPr>
              <a:t>(</a:t>
            </a:r>
            <a:r>
              <a:rPr lang="en-US" sz="2800" dirty="0" smtClean="0">
                <a:solidFill>
                  <a:srgbClr val="0070C0"/>
                </a:solidFill>
                <a:latin typeface="Arabic Typesetting" pitchFamily="66" charset="-78"/>
                <a:cs typeface="B Nazanin" panose="00000400000000000000" pitchFamily="2" charset="-78"/>
              </a:rPr>
              <a:t>Cabot et al ., 2014</a:t>
            </a:r>
            <a:r>
              <a:rPr lang="fa-IR" sz="2800" dirty="0" smtClean="0">
                <a:solidFill>
                  <a:srgbClr val="0070C0"/>
                </a:solidFill>
                <a:latin typeface="Arabic Typesetting" pitchFamily="66" charset="-78"/>
                <a:cs typeface="B Nazanin" panose="00000400000000000000" pitchFamily="2" charset="-78"/>
              </a:rPr>
              <a:t>).</a:t>
            </a:r>
            <a:endParaRPr lang="fa-IR" sz="2800" dirty="0">
              <a:solidFill>
                <a:srgbClr val="0070C0"/>
              </a:solidFill>
              <a:latin typeface="Arabic Typesetting" pitchFamily="66" charset="-78"/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z="2000" smtClean="0">
                <a:solidFill>
                  <a:schemeClr val="tx1"/>
                </a:solidFill>
              </a:rPr>
              <a:pPr/>
              <a:t>9</a:t>
            </a:fld>
            <a:endParaRPr lang="en-US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4115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515155"/>
            <a:ext cx="7766936" cy="1584101"/>
          </a:xfrm>
        </p:spPr>
        <p:txBody>
          <a:bodyPr/>
          <a:lstStyle/>
          <a:p>
            <a:r>
              <a:rPr lang="fa-IR" sz="3200" b="1" dirty="0" err="1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0070C0"/>
                </a:solidFill>
                <a:cs typeface="B Nazanin" panose="00000400000000000000" pitchFamily="2" charset="-78"/>
              </a:rPr>
              <a:t>سالیسیک</a:t>
            </a:r>
            <a:r>
              <a:rPr lang="fa-IR" sz="32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0070C0"/>
                </a:solidFill>
                <a:cs typeface="B Nazanin" panose="00000400000000000000" pitchFamily="2" charset="-78"/>
              </a:rPr>
              <a:t> اسید:</a:t>
            </a:r>
            <a:endParaRPr lang="fa-IR" sz="3200" b="1" dirty="0">
              <a:ln w="12700">
                <a:solidFill>
                  <a:srgbClr val="7030A0"/>
                </a:solidFill>
                <a:prstDash val="solid"/>
              </a:ln>
              <a:solidFill>
                <a:srgbClr val="0070C0"/>
              </a:solidFill>
              <a:cs typeface="B Nazanin" panose="000004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2279561"/>
            <a:ext cx="7766936" cy="2868171"/>
          </a:xfrm>
        </p:spPr>
        <p:txBody>
          <a:bodyPr>
            <a:normAutofit/>
          </a:bodyPr>
          <a:lstStyle/>
          <a:p>
            <a:r>
              <a:rPr lang="en-US" sz="2400" dirty="0" smtClean="0">
                <a:solidFill>
                  <a:schemeClr val="tx1"/>
                </a:solidFill>
                <a:latin typeface="Arabic Typesetting" pitchFamily="66" charset="-78"/>
                <a:cs typeface="B Nazanin" panose="00000400000000000000" pitchFamily="2" charset="-78"/>
              </a:rPr>
              <a:t>SA</a:t>
            </a:r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B Nazanin" panose="00000400000000000000" pitchFamily="2" charset="-78"/>
              </a:rPr>
              <a:t> به عنوان یک تنظیم کننده کلیدی در گیاهان، تحت شرایط تنش های زیستی و غیر زیستی عمل میکند.</a:t>
            </a:r>
          </a:p>
          <a:p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B Nazanin" panose="00000400000000000000" pitchFamily="2" charset="-78"/>
              </a:rPr>
              <a:t>تاثیرات مثبت </a:t>
            </a:r>
            <a:r>
              <a:rPr lang="en-US" sz="2400" dirty="0" smtClean="0">
                <a:solidFill>
                  <a:schemeClr val="tx1"/>
                </a:solidFill>
                <a:latin typeface="Arabic Typesetting" pitchFamily="66" charset="-78"/>
                <a:cs typeface="B Nazanin" panose="00000400000000000000" pitchFamily="2" charset="-78"/>
              </a:rPr>
              <a:t>SA</a:t>
            </a:r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B Nazanin" panose="00000400000000000000" pitchFamily="2" charset="-78"/>
              </a:rPr>
              <a:t> در رابطه با تحمل تنش در 2 گونه </a:t>
            </a:r>
            <a:r>
              <a:rPr lang="fa-IR" sz="2400" dirty="0" err="1" smtClean="0">
                <a:solidFill>
                  <a:schemeClr val="tx1"/>
                </a:solidFill>
                <a:latin typeface="Arabic Typesetting" pitchFamily="66" charset="-78"/>
                <a:cs typeface="B Nazanin" panose="00000400000000000000" pitchFamily="2" charset="-78"/>
              </a:rPr>
              <a:t>باقالا</a:t>
            </a:r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B Nazanin" panose="00000400000000000000" pitchFamily="2" charset="-78"/>
              </a:rPr>
              <a:t> مورد آزمایش قرار گرفت </a:t>
            </a:r>
            <a:r>
              <a:rPr lang="fa-IR" sz="2800" dirty="0" smtClean="0">
                <a:solidFill>
                  <a:srgbClr val="0070C0"/>
                </a:solidFill>
                <a:latin typeface="Arabic Typesetting" pitchFamily="66" charset="-78"/>
                <a:cs typeface="B Nazanin" panose="00000400000000000000" pitchFamily="2" charset="-78"/>
              </a:rPr>
              <a:t>(</a:t>
            </a:r>
            <a:r>
              <a:rPr lang="en-US" sz="2800" dirty="0" err="1" smtClean="0">
                <a:solidFill>
                  <a:srgbClr val="0070C0"/>
                </a:solidFill>
                <a:latin typeface="Arabic Typesetting" pitchFamily="66" charset="-78"/>
                <a:cs typeface="B Nazanin" panose="00000400000000000000" pitchFamily="2" charset="-78"/>
              </a:rPr>
              <a:t>Munns</a:t>
            </a:r>
            <a:r>
              <a:rPr lang="en-US" sz="2800" dirty="0" smtClean="0">
                <a:solidFill>
                  <a:srgbClr val="0070C0"/>
                </a:solidFill>
                <a:latin typeface="Arabic Typesetting" pitchFamily="66" charset="-78"/>
                <a:cs typeface="B Nazanin" panose="00000400000000000000" pitchFamily="2" charset="-78"/>
              </a:rPr>
              <a:t> and tester 2008</a:t>
            </a:r>
            <a:r>
              <a:rPr lang="fa-IR" sz="2800" dirty="0" smtClean="0">
                <a:solidFill>
                  <a:srgbClr val="0070C0"/>
                </a:solidFill>
                <a:latin typeface="Arabic Typesetting" pitchFamily="66" charset="-78"/>
                <a:cs typeface="B Nazanin" panose="00000400000000000000" pitchFamily="2" charset="-78"/>
              </a:rPr>
              <a:t>).</a:t>
            </a:r>
          </a:p>
          <a:p>
            <a:endParaRPr lang="fa-IR" sz="2800" dirty="0">
              <a:solidFill>
                <a:schemeClr val="tx1"/>
              </a:solidFill>
              <a:latin typeface="Arabic Typesetting" pitchFamily="66" charset="-78"/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z="2000" smtClean="0">
                <a:solidFill>
                  <a:schemeClr val="tx1"/>
                </a:solidFill>
              </a:rPr>
              <a:pPr/>
              <a:t>10</a:t>
            </a:fld>
            <a:endParaRPr lang="en-US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2645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13138" y="722714"/>
            <a:ext cx="7766936" cy="746975"/>
          </a:xfrm>
        </p:spPr>
        <p:txBody>
          <a:bodyPr/>
          <a:lstStyle/>
          <a:p>
            <a:r>
              <a:rPr lang="fa-IR" sz="3200" b="1" dirty="0" err="1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0070C0"/>
                </a:solidFill>
                <a:cs typeface="B Nazanin" panose="00000400000000000000" pitchFamily="2" charset="-78"/>
              </a:rPr>
              <a:t>سالیسیک</a:t>
            </a:r>
            <a:r>
              <a:rPr lang="fa-IR" sz="32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0070C0"/>
                </a:solidFill>
                <a:cs typeface="B Nazanin" panose="00000400000000000000" pitchFamily="2" charset="-78"/>
              </a:rPr>
              <a:t> اسید:</a:t>
            </a:r>
            <a:endParaRPr lang="fa-IR" sz="3200" b="1" dirty="0">
              <a:ln w="12700">
                <a:solidFill>
                  <a:srgbClr val="7030A0"/>
                </a:solidFill>
                <a:prstDash val="solid"/>
              </a:ln>
              <a:solidFill>
                <a:srgbClr val="0070C0"/>
              </a:solidFill>
              <a:cs typeface="B Nazanin" panose="000004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2116183"/>
            <a:ext cx="7766936" cy="3265714"/>
          </a:xfrm>
        </p:spPr>
        <p:txBody>
          <a:bodyPr>
            <a:normAutofit/>
          </a:bodyPr>
          <a:lstStyle/>
          <a:p>
            <a:r>
              <a:rPr lang="en-US" sz="2400" dirty="0" smtClean="0">
                <a:solidFill>
                  <a:schemeClr val="tx1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SA</a:t>
            </a:r>
            <a:r>
              <a:rPr lang="fa-IR" sz="2400" dirty="0" smtClean="0">
                <a:solidFill>
                  <a:schemeClr val="tx1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 سبب افزایش میزان رنگ دانه ها ، فعالیت آنزیم های آنتی </a:t>
            </a:r>
            <a:r>
              <a:rPr lang="fa-IR" sz="2400" dirty="0" err="1" smtClean="0">
                <a:solidFill>
                  <a:schemeClr val="tx1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اکسیدانی</a:t>
            </a:r>
            <a:r>
              <a:rPr lang="fa-IR" sz="2400" dirty="0" smtClean="0">
                <a:solidFill>
                  <a:schemeClr val="tx1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 و هم چنین رشد میشود.</a:t>
            </a:r>
          </a:p>
          <a:p>
            <a:r>
              <a:rPr lang="fa-IR" sz="2400" dirty="0" smtClean="0">
                <a:solidFill>
                  <a:schemeClr val="tx1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هرچه میزان استفاده از </a:t>
            </a:r>
            <a:r>
              <a:rPr lang="en-US" sz="2400" dirty="0" smtClean="0">
                <a:solidFill>
                  <a:schemeClr val="tx1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SA</a:t>
            </a:r>
            <a:r>
              <a:rPr lang="fa-IR" sz="2400" dirty="0" smtClean="0">
                <a:solidFill>
                  <a:schemeClr val="tx1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 بیشتر باشد میزان </a:t>
            </a:r>
            <a:r>
              <a:rPr lang="fa-IR" sz="2400" dirty="0" err="1" smtClean="0">
                <a:solidFill>
                  <a:schemeClr val="tx1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کلروفیل</a:t>
            </a:r>
            <a:r>
              <a:rPr lang="fa-IR" sz="2400" dirty="0" smtClean="0">
                <a:solidFill>
                  <a:schemeClr val="tx1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 هم بیشتر خواهد شد</a:t>
            </a:r>
          </a:p>
          <a:p>
            <a:r>
              <a:rPr lang="fa-IR" sz="2800" dirty="0" smtClean="0">
                <a:solidFill>
                  <a:srgbClr val="0070C0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(</a:t>
            </a:r>
            <a:r>
              <a:rPr lang="en-US" sz="2800" dirty="0" smtClean="0">
                <a:solidFill>
                  <a:srgbClr val="0070C0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Gupta and Huang 2014</a:t>
            </a:r>
            <a:r>
              <a:rPr lang="fa-IR" sz="2800" dirty="0" smtClean="0">
                <a:solidFill>
                  <a:srgbClr val="0070C0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).</a:t>
            </a:r>
            <a:endParaRPr lang="fa-IR" sz="2800" dirty="0">
              <a:solidFill>
                <a:srgbClr val="0070C0"/>
              </a:solidFill>
              <a:latin typeface="Arabic Typesetting" panose="03020402040406030203" pitchFamily="66" charset="-78"/>
              <a:cs typeface="B Nazanin" panose="00000400000000000000" pitchFamily="2" charset="-78"/>
            </a:endParaRPr>
          </a:p>
          <a:p>
            <a:endParaRPr lang="fa-IR" sz="3200" dirty="0">
              <a:solidFill>
                <a:schemeClr val="tx1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z="2000" smtClean="0">
                <a:solidFill>
                  <a:schemeClr val="tx1"/>
                </a:solidFill>
              </a:rPr>
              <a:pPr/>
              <a:t>11</a:t>
            </a:fld>
            <a:endParaRPr lang="en-US" sz="2000" dirty="0">
              <a:solidFill>
                <a:schemeClr val="tx1"/>
              </a:solidFill>
            </a:endParaRPr>
          </a:p>
        </p:txBody>
      </p:sp>
      <p:pic>
        <p:nvPicPr>
          <p:cNvPr id="3074" name="Picture 2" descr="H:\بلوتوث\IMG_20170414_23272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91804" y="3740727"/>
            <a:ext cx="2453631" cy="2670464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69549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901337"/>
            <a:ext cx="7766936" cy="3149499"/>
          </a:xfrm>
        </p:spPr>
        <p:txBody>
          <a:bodyPr/>
          <a:lstStyle/>
          <a:p>
            <a:r>
              <a:rPr lang="fa-IR" sz="3200" b="1" dirty="0" err="1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0070C0"/>
                </a:solidFill>
                <a:cs typeface="B Nazanin" panose="00000400000000000000" pitchFamily="2" charset="-78"/>
              </a:rPr>
              <a:t>جیبرلین</a:t>
            </a:r>
            <a:r>
              <a:rPr lang="fa-IR" sz="32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0070C0"/>
                </a:solidFill>
                <a:cs typeface="B Nazanin" panose="00000400000000000000" pitchFamily="2" charset="-78"/>
              </a:rPr>
              <a:t>:</a:t>
            </a:r>
            <a:r>
              <a:rPr lang="fa-IR" sz="3200" dirty="0" smtClean="0">
                <a:solidFill>
                  <a:srgbClr val="00B0F0"/>
                </a:solidFill>
              </a:rPr>
              <a:t/>
            </a:r>
            <a:br>
              <a:rPr lang="fa-IR" sz="3200" dirty="0" smtClean="0">
                <a:solidFill>
                  <a:srgbClr val="00B0F0"/>
                </a:solidFill>
              </a:rPr>
            </a:br>
            <a:r>
              <a:rPr lang="fa-IR" sz="3200" dirty="0" smtClean="0">
                <a:solidFill>
                  <a:srgbClr val="00B0F0"/>
                </a:solidFill>
              </a:rPr>
              <a:t/>
            </a:r>
            <a:br>
              <a:rPr lang="fa-IR" sz="3200" dirty="0" smtClean="0">
                <a:solidFill>
                  <a:srgbClr val="00B0F0"/>
                </a:solidFill>
              </a:rPr>
            </a:br>
            <a:r>
              <a:rPr lang="fa-IR" sz="3200" dirty="0" smtClean="0">
                <a:solidFill>
                  <a:srgbClr val="00B0F0"/>
                </a:solidFill>
              </a:rPr>
              <a:t/>
            </a:r>
            <a:br>
              <a:rPr lang="fa-IR" sz="3200" dirty="0" smtClean="0">
                <a:solidFill>
                  <a:srgbClr val="00B0F0"/>
                </a:solidFill>
              </a:rPr>
            </a:br>
            <a:r>
              <a:rPr lang="fa-IR" sz="3200" dirty="0" smtClean="0">
                <a:solidFill>
                  <a:srgbClr val="00B0F0"/>
                </a:solidFill>
              </a:rPr>
              <a:t/>
            </a:r>
            <a:br>
              <a:rPr lang="fa-IR" sz="3200" dirty="0" smtClean="0">
                <a:solidFill>
                  <a:srgbClr val="00B0F0"/>
                </a:solidFill>
              </a:rPr>
            </a:br>
            <a:r>
              <a:rPr lang="fa-IR" sz="3200" dirty="0" smtClean="0">
                <a:solidFill>
                  <a:srgbClr val="00B0F0"/>
                </a:solidFill>
              </a:rPr>
              <a:t/>
            </a:r>
            <a:br>
              <a:rPr lang="fa-IR" sz="3200" dirty="0" smtClean="0">
                <a:solidFill>
                  <a:srgbClr val="00B0F0"/>
                </a:solidFill>
              </a:rPr>
            </a:br>
            <a:endParaRPr lang="fa-IR" sz="3200" dirty="0">
              <a:solidFill>
                <a:srgbClr val="00B0F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2221961"/>
            <a:ext cx="7766936" cy="2469846"/>
          </a:xfrm>
        </p:spPr>
        <p:txBody>
          <a:bodyPr>
            <a:normAutofit fontScale="92500"/>
          </a:bodyPr>
          <a:lstStyle/>
          <a:p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B Nazanin" panose="00000400000000000000" pitchFamily="2" charset="-78"/>
              </a:rPr>
              <a:t>یکی از هورمون های گیاهی است که بر روی رشد و جوانه زنی دانه تاثیر دارد و </a:t>
            </a:r>
            <a:r>
              <a:rPr lang="fa-IR" sz="2400" dirty="0" err="1" smtClean="0">
                <a:solidFill>
                  <a:schemeClr val="tx1"/>
                </a:solidFill>
                <a:latin typeface="Arabic Typesetting" pitchFamily="66" charset="-78"/>
                <a:cs typeface="B Nazanin" panose="00000400000000000000" pitchFamily="2" charset="-78"/>
              </a:rPr>
              <a:t>ژیبرلین</a:t>
            </a:r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B Nazanin" panose="00000400000000000000" pitchFamily="2" charset="-78"/>
              </a:rPr>
              <a:t> ها انواع مختلفی دارند که از قارچ ها مشتق میشوند.</a:t>
            </a:r>
          </a:p>
          <a:p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B Nazanin" panose="00000400000000000000" pitchFamily="2" charset="-78"/>
              </a:rPr>
              <a:t>استفاده از </a:t>
            </a:r>
            <a:r>
              <a:rPr lang="fa-IR" sz="2400" dirty="0" err="1" smtClean="0">
                <a:solidFill>
                  <a:schemeClr val="tx1"/>
                </a:solidFill>
                <a:latin typeface="Arabic Typesetting" pitchFamily="66" charset="-78"/>
                <a:cs typeface="B Nazanin" panose="00000400000000000000" pitchFamily="2" charset="-78"/>
              </a:rPr>
              <a:t>ژیبرلین</a:t>
            </a:r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B Nazanin" panose="00000400000000000000" pitchFamily="2" charset="-78"/>
              </a:rPr>
              <a:t> برخی اثرات معکوس </a:t>
            </a:r>
            <a:r>
              <a:rPr lang="en-US" sz="2400" dirty="0" err="1" smtClean="0">
                <a:solidFill>
                  <a:schemeClr val="tx1"/>
                </a:solidFill>
                <a:latin typeface="Arabic Typesetting" pitchFamily="66" charset="-78"/>
                <a:cs typeface="B Nazanin" panose="00000400000000000000" pitchFamily="2" charset="-78"/>
              </a:rPr>
              <a:t>Nacl</a:t>
            </a:r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B Nazanin" panose="00000400000000000000" pitchFamily="2" charset="-78"/>
              </a:rPr>
              <a:t> را خنثی میکند و تنش شوری را کم میکند</a:t>
            </a:r>
            <a:r>
              <a:rPr lang="fa-IR" sz="2800" dirty="0" smtClean="0">
                <a:solidFill>
                  <a:srgbClr val="0070C0"/>
                </a:solidFill>
                <a:latin typeface="Arabic Typesetting" pitchFamily="66" charset="-78"/>
                <a:cs typeface="B Nazanin" panose="00000400000000000000" pitchFamily="2" charset="-78"/>
              </a:rPr>
              <a:t>(</a:t>
            </a:r>
            <a:r>
              <a:rPr lang="en-US" sz="2800" dirty="0" err="1" smtClean="0">
                <a:solidFill>
                  <a:srgbClr val="0070C0"/>
                </a:solidFill>
                <a:latin typeface="Arabic Typesetting" pitchFamily="66" charset="-78"/>
                <a:cs typeface="B Nazanin" panose="00000400000000000000" pitchFamily="2" charset="-78"/>
              </a:rPr>
              <a:t>Harborne</a:t>
            </a:r>
            <a:r>
              <a:rPr lang="en-US" sz="2800" dirty="0" smtClean="0">
                <a:solidFill>
                  <a:srgbClr val="0070C0"/>
                </a:solidFill>
                <a:latin typeface="Arabic Typesetting" pitchFamily="66" charset="-78"/>
                <a:cs typeface="B Nazanin" panose="00000400000000000000" pitchFamily="2" charset="-78"/>
              </a:rPr>
              <a:t> et al ., 1998</a:t>
            </a:r>
            <a:r>
              <a:rPr lang="fa-IR" sz="2800" dirty="0" smtClean="0">
                <a:solidFill>
                  <a:srgbClr val="0070C0"/>
                </a:solidFill>
                <a:latin typeface="Arabic Typesetting" pitchFamily="66" charset="-78"/>
                <a:cs typeface="B Nazanin" panose="00000400000000000000" pitchFamily="2" charset="-78"/>
              </a:rPr>
              <a:t>).</a:t>
            </a:r>
            <a:endParaRPr lang="fa-IR" sz="2800" dirty="0">
              <a:solidFill>
                <a:srgbClr val="0070C0"/>
              </a:solidFill>
              <a:latin typeface="Arabic Typesetting" pitchFamily="66" charset="-78"/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z="2000" smtClean="0">
                <a:solidFill>
                  <a:schemeClr val="tx1"/>
                </a:solidFill>
              </a:rPr>
              <a:pPr/>
              <a:t>12</a:t>
            </a:fld>
            <a:endParaRPr lang="en-US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6257" y="1881051"/>
            <a:ext cx="7766936" cy="2918245"/>
          </a:xfrm>
        </p:spPr>
        <p:txBody>
          <a:bodyPr/>
          <a:lstStyle/>
          <a:p>
            <a:r>
              <a:rPr lang="fa-IR" sz="3600" b="1" dirty="0" err="1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0070C0"/>
                </a:solidFill>
                <a:cs typeface="B Nazanin"/>
              </a:rPr>
              <a:t>جیبرلین</a:t>
            </a:r>
            <a:r>
              <a:rPr lang="fa-IR" sz="36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0070C0"/>
                </a:solidFill>
                <a:cs typeface="B Nazanin"/>
              </a:rPr>
              <a:t>:</a:t>
            </a:r>
            <a:r>
              <a:rPr lang="fa-IR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cs typeface="B Nazanin"/>
              </a:rPr>
              <a:t/>
            </a:r>
            <a:br>
              <a:rPr lang="fa-IR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cs typeface="B Nazanin"/>
              </a:rPr>
            </a:br>
            <a:r>
              <a:rPr lang="fa-IR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cs typeface="B Nazanin"/>
              </a:rPr>
              <a:t/>
            </a:r>
            <a:br>
              <a:rPr lang="fa-IR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cs typeface="B Nazanin"/>
              </a:rPr>
            </a:br>
            <a:r>
              <a:rPr lang="fa-IR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cs typeface="B Nazanin"/>
              </a:rPr>
              <a:t/>
            </a:r>
            <a:br>
              <a:rPr lang="fa-IR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cs typeface="B Nazanin"/>
              </a:rPr>
            </a:br>
            <a:r>
              <a:rPr lang="fa-IR" sz="2400" dirty="0" err="1" smtClean="0">
                <a:solidFill>
                  <a:schemeClr val="tx1"/>
                </a:solidFill>
                <a:latin typeface="Arabic Typesetting" pitchFamily="66" charset="-78"/>
                <a:cs typeface="B Nazanin"/>
              </a:rPr>
              <a:t>جیبرلین</a:t>
            </a:r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B Nazanin"/>
              </a:rPr>
              <a:t> باعث سازگاری گیاه به محیط های شور میشود و در غلظت مناسب طول ریشه و جوانه زنی را افزایش میدهد و ممکن است تاثیر زیادی بر روی پارامترهای رشد داشته باشد </a:t>
            </a:r>
            <a:r>
              <a:rPr lang="fa-IR" sz="2800" dirty="0" smtClean="0">
                <a:solidFill>
                  <a:srgbClr val="0070C0"/>
                </a:solidFill>
                <a:latin typeface="Arabic Typesetting" pitchFamily="66" charset="-78"/>
                <a:cs typeface="B Nazanin"/>
              </a:rPr>
              <a:t>(</a:t>
            </a:r>
            <a:r>
              <a:rPr lang="en-US" sz="2800" dirty="0" err="1" smtClean="0">
                <a:solidFill>
                  <a:srgbClr val="0070C0"/>
                </a:solidFill>
                <a:latin typeface="Arabic Typesetting" pitchFamily="66" charset="-78"/>
                <a:cs typeface="B Nazanin"/>
              </a:rPr>
              <a:t>Aryadeep</a:t>
            </a:r>
            <a:r>
              <a:rPr lang="en-US" sz="2800" dirty="0" smtClean="0">
                <a:solidFill>
                  <a:srgbClr val="0070C0"/>
                </a:solidFill>
                <a:latin typeface="Arabic Typesetting" pitchFamily="66" charset="-78"/>
                <a:cs typeface="B Nazanin"/>
              </a:rPr>
              <a:t> et al ., 2013</a:t>
            </a:r>
            <a:r>
              <a:rPr lang="fa-IR" sz="2800" dirty="0" smtClean="0">
                <a:solidFill>
                  <a:srgbClr val="0070C0"/>
                </a:solidFill>
                <a:latin typeface="Arabic Typesetting" pitchFamily="66" charset="-78"/>
                <a:cs typeface="B Nazanin"/>
              </a:rPr>
              <a:t>).</a:t>
            </a:r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B Nazanin"/>
              </a:rPr>
              <a:t/>
            </a:r>
            <a:b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B Nazanin"/>
              </a:rPr>
            </a:br>
            <a:r>
              <a:rPr lang="fa-IR" sz="3600" dirty="0" smtClean="0">
                <a:solidFill>
                  <a:schemeClr val="tx1"/>
                </a:solidFill>
                <a:latin typeface="Arabic Typesetting" pitchFamily="66" charset="-78"/>
                <a:cs typeface="Arabic Typesetting" pitchFamily="66" charset="-78"/>
              </a:rPr>
              <a:t/>
            </a:r>
            <a:br>
              <a:rPr lang="fa-IR" sz="3600" dirty="0" smtClean="0">
                <a:solidFill>
                  <a:schemeClr val="tx1"/>
                </a:solidFill>
                <a:latin typeface="Arabic Typesetting" pitchFamily="66" charset="-78"/>
                <a:cs typeface="Arabic Typesetting" pitchFamily="66" charset="-78"/>
              </a:rPr>
            </a:br>
            <a:endParaRPr lang="fa-IR" sz="36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cs typeface="B Nazanin" panose="000004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flipV="1">
            <a:off x="1507067" y="6812280"/>
            <a:ext cx="7766936" cy="45719"/>
          </a:xfrm>
        </p:spPr>
        <p:txBody>
          <a:bodyPr>
            <a:normAutofit fontScale="25000" lnSpcReduction="20000"/>
          </a:bodyPr>
          <a:lstStyle/>
          <a:p>
            <a:endParaRPr lang="fa-IR" sz="2400" dirty="0">
              <a:solidFill>
                <a:schemeClr val="tx1"/>
              </a:solidFill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z="2000" smtClean="0">
                <a:solidFill>
                  <a:schemeClr val="tx1"/>
                </a:solidFill>
              </a:rPr>
              <a:pPr/>
              <a:t>13</a:t>
            </a:fld>
            <a:endParaRPr lang="en-US" sz="2000" dirty="0">
              <a:solidFill>
                <a:schemeClr val="tx1"/>
              </a:solidFill>
            </a:endParaRPr>
          </a:p>
        </p:txBody>
      </p:sp>
      <p:pic>
        <p:nvPicPr>
          <p:cNvPr id="9218" name="Picture 2" descr="Image result for ‫جیبرلین‬‎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889" y="3711043"/>
            <a:ext cx="2876550" cy="28194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1293224"/>
            <a:ext cx="7766936" cy="666206"/>
          </a:xfrm>
        </p:spPr>
        <p:txBody>
          <a:bodyPr/>
          <a:lstStyle/>
          <a:p>
            <a:r>
              <a:rPr lang="fa-IR" sz="3200" b="1" dirty="0" err="1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0070C0"/>
                </a:solidFill>
                <a:latin typeface="B Nazanin"/>
                <a:cs typeface="B Nazanin" panose="00000400000000000000" pitchFamily="2" charset="-78"/>
              </a:rPr>
              <a:t>براسینو</a:t>
            </a:r>
            <a:r>
              <a:rPr lang="fa-IR" sz="32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0070C0"/>
                </a:solidFill>
                <a:latin typeface="B Nazanin"/>
                <a:cs typeface="B Nazanin" panose="00000400000000000000" pitchFamily="2" charset="-78"/>
              </a:rPr>
              <a:t> استروئید و تاثیر آن در پروسه فیزیولوژیکی:</a:t>
            </a:r>
            <a:endParaRPr lang="fa-IR" sz="3200" b="1" dirty="0">
              <a:ln w="12700">
                <a:solidFill>
                  <a:srgbClr val="7030A0"/>
                </a:solidFill>
                <a:prstDash val="solid"/>
              </a:ln>
              <a:solidFill>
                <a:srgbClr val="0070C0"/>
              </a:solidFill>
              <a:latin typeface="B Nazanin"/>
              <a:cs typeface="B Nazanin" panose="000004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2455817"/>
            <a:ext cx="7766936" cy="2691915"/>
          </a:xfrm>
        </p:spPr>
        <p:txBody>
          <a:bodyPr>
            <a:normAutofit/>
          </a:bodyPr>
          <a:lstStyle/>
          <a:p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B Nazanin" panose="00000400000000000000" pitchFamily="2" charset="-78"/>
              </a:rPr>
              <a:t>یک ترکیب آزاد یا متصل به قندها </a:t>
            </a:r>
            <a:r>
              <a:rPr lang="fa-IR" sz="2400" dirty="0" err="1" smtClean="0">
                <a:solidFill>
                  <a:schemeClr val="tx1"/>
                </a:solidFill>
                <a:latin typeface="Arabic Typesetting" pitchFamily="66" charset="-78"/>
                <a:cs typeface="B Nazanin" panose="00000400000000000000" pitchFamily="2" charset="-78"/>
              </a:rPr>
              <a:t>واسید</a:t>
            </a:r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B Nazanin" panose="00000400000000000000" pitchFamily="2" charset="-78"/>
              </a:rPr>
              <a:t> چرب است و فرایند </a:t>
            </a:r>
            <a:r>
              <a:rPr lang="fa-IR" sz="2400" dirty="0" err="1" smtClean="0">
                <a:solidFill>
                  <a:schemeClr val="tx1"/>
                </a:solidFill>
                <a:latin typeface="Arabic Typesetting" pitchFamily="66" charset="-78"/>
                <a:cs typeface="B Nazanin" panose="00000400000000000000" pitchFamily="2" charset="-78"/>
              </a:rPr>
              <a:t>پیرشدن</a:t>
            </a:r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B Nazanin" panose="00000400000000000000" pitchFamily="2" charset="-78"/>
              </a:rPr>
              <a:t> گیاه را به تاخیر می </a:t>
            </a:r>
            <a:r>
              <a:rPr lang="fa-IR" sz="2400" dirty="0" err="1" smtClean="0">
                <a:solidFill>
                  <a:schemeClr val="tx1"/>
                </a:solidFill>
                <a:latin typeface="Arabic Typesetting" pitchFamily="66" charset="-78"/>
                <a:cs typeface="B Nazanin" panose="00000400000000000000" pitchFamily="2" charset="-78"/>
              </a:rPr>
              <a:t>اندارد</a:t>
            </a:r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B Nazanin" panose="00000400000000000000" pitchFamily="2" charset="-78"/>
              </a:rPr>
              <a:t>.</a:t>
            </a:r>
          </a:p>
          <a:p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B Nazanin" panose="00000400000000000000" pitchFamily="2" charset="-78"/>
              </a:rPr>
              <a:t>گیاهان، فاقد </a:t>
            </a:r>
            <a:r>
              <a:rPr lang="fa-IR" sz="2400" dirty="0" err="1" smtClean="0">
                <a:solidFill>
                  <a:schemeClr val="tx1"/>
                </a:solidFill>
                <a:latin typeface="Arabic Typesetting" pitchFamily="66" charset="-78"/>
                <a:cs typeface="B Nazanin" panose="00000400000000000000" pitchFamily="2" charset="-78"/>
              </a:rPr>
              <a:t>بیوسنتز</a:t>
            </a:r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B Nazanin" panose="00000400000000000000" pitchFamily="2" charset="-78"/>
              </a:rPr>
              <a:t> این هورمون و سیگنال دهی آن دارای </a:t>
            </a:r>
            <a:r>
              <a:rPr lang="fa-IR" sz="2400" dirty="0" err="1" smtClean="0">
                <a:solidFill>
                  <a:schemeClr val="tx1"/>
                </a:solidFill>
                <a:latin typeface="Arabic Typesetting" pitchFamily="66" charset="-78"/>
                <a:cs typeface="B Nazanin" panose="00000400000000000000" pitchFamily="2" charset="-78"/>
              </a:rPr>
              <a:t>هیپوکوتیل</a:t>
            </a:r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B Nazanin" panose="00000400000000000000" pitchFamily="2" charset="-78"/>
              </a:rPr>
              <a:t> ، ساقه و برگ سبز تیره هستند </a:t>
            </a:r>
            <a:r>
              <a:rPr lang="fa-IR" sz="2800" dirty="0" smtClean="0">
                <a:solidFill>
                  <a:srgbClr val="0070C0"/>
                </a:solidFill>
                <a:latin typeface="Arabic Typesetting" pitchFamily="66" charset="-78"/>
                <a:cs typeface="B Nazanin" panose="00000400000000000000" pitchFamily="2" charset="-78"/>
              </a:rPr>
              <a:t>(</a:t>
            </a:r>
            <a:r>
              <a:rPr lang="en-US" sz="2800" dirty="0" err="1" smtClean="0">
                <a:solidFill>
                  <a:srgbClr val="0070C0"/>
                </a:solidFill>
                <a:latin typeface="Arabic Typesetting" pitchFamily="66" charset="-78"/>
                <a:cs typeface="B Nazanin" panose="00000400000000000000" pitchFamily="2" charset="-78"/>
              </a:rPr>
              <a:t>Carilli</a:t>
            </a:r>
            <a:r>
              <a:rPr lang="en-US" sz="2800" dirty="0" smtClean="0">
                <a:solidFill>
                  <a:srgbClr val="0070C0"/>
                </a:solidFill>
                <a:latin typeface="Arabic Typesetting" pitchFamily="66" charset="-78"/>
                <a:cs typeface="B Nazanin" panose="00000400000000000000" pitchFamily="2" charset="-78"/>
              </a:rPr>
              <a:t> et al ., 2011</a:t>
            </a:r>
            <a:r>
              <a:rPr lang="fa-IR" sz="2800" dirty="0" smtClean="0">
                <a:solidFill>
                  <a:srgbClr val="0070C0"/>
                </a:solidFill>
                <a:latin typeface="Arabic Typesetting" pitchFamily="66" charset="-78"/>
                <a:cs typeface="B Nazanin" panose="00000400000000000000" pitchFamily="2" charset="-78"/>
              </a:rPr>
              <a:t>).</a:t>
            </a:r>
            <a:endParaRPr lang="fa-IR" sz="2800" dirty="0" smtClean="0">
              <a:solidFill>
                <a:srgbClr val="0070C0"/>
              </a:solidFill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z="2000" smtClean="0">
                <a:solidFill>
                  <a:schemeClr val="tx1"/>
                </a:solidFill>
              </a:rPr>
              <a:pPr/>
              <a:t>14</a:t>
            </a:fld>
            <a:endParaRPr lang="en-US" sz="2000" dirty="0">
              <a:solidFill>
                <a:schemeClr val="tx1"/>
              </a:solidFill>
            </a:endParaRPr>
          </a:p>
        </p:txBody>
      </p:sp>
      <p:pic>
        <p:nvPicPr>
          <p:cNvPr id="5" name="Picture 4" descr="Image result for ‫براسینو استروئید‬‎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6262" y="5007695"/>
            <a:ext cx="4188044" cy="1582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809898"/>
            <a:ext cx="7766936" cy="1058092"/>
          </a:xfrm>
        </p:spPr>
        <p:txBody>
          <a:bodyPr/>
          <a:lstStyle/>
          <a:p>
            <a:r>
              <a:rPr lang="fa-IR" sz="3600" b="1" dirty="0" err="1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0070C0"/>
                </a:solidFill>
                <a:cs typeface="B Nazanin" panose="00000400000000000000" pitchFamily="2" charset="-78"/>
              </a:rPr>
              <a:t>براسينو</a:t>
            </a:r>
            <a:r>
              <a:rPr lang="fa-IR" sz="36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0070C0"/>
                </a:solidFill>
                <a:cs typeface="B Nazanin" panose="00000400000000000000" pitchFamily="2" charset="-78"/>
              </a:rPr>
              <a:t> استروئید:</a:t>
            </a:r>
            <a:endParaRPr lang="fa-IR" sz="3600" b="1" dirty="0">
              <a:ln w="12700">
                <a:solidFill>
                  <a:srgbClr val="7030A0"/>
                </a:solidFill>
                <a:prstDash val="solid"/>
              </a:ln>
              <a:solidFill>
                <a:srgbClr val="0070C0"/>
              </a:solidFill>
              <a:cs typeface="B Nazanin" panose="000004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59318" y="2413318"/>
            <a:ext cx="7766936" cy="2795451"/>
          </a:xfrm>
        </p:spPr>
        <p:txBody>
          <a:bodyPr>
            <a:normAutofit/>
          </a:bodyPr>
          <a:lstStyle/>
          <a:p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B Nazanin"/>
              </a:rPr>
              <a:t>هورمون برا </a:t>
            </a:r>
            <a:r>
              <a:rPr lang="fa-IR" sz="2400" dirty="0" err="1" smtClean="0">
                <a:solidFill>
                  <a:schemeClr val="tx1"/>
                </a:solidFill>
                <a:latin typeface="Arabic Typesetting" pitchFamily="66" charset="-78"/>
                <a:cs typeface="B Nazanin"/>
              </a:rPr>
              <a:t>سينو</a:t>
            </a:r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B Nazanin"/>
              </a:rPr>
              <a:t>  استروئید محرک هورمون های دیگر است و برروی </a:t>
            </a:r>
            <a:r>
              <a:rPr lang="fa-IR" sz="2400" dirty="0" err="1" smtClean="0">
                <a:solidFill>
                  <a:schemeClr val="tx1"/>
                </a:solidFill>
                <a:latin typeface="Arabic Typesetting" pitchFamily="66" charset="-78"/>
                <a:cs typeface="B Nazanin"/>
              </a:rPr>
              <a:t>فتوسنتز</a:t>
            </a:r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B Nazanin"/>
              </a:rPr>
              <a:t> و سیستم آنتی </a:t>
            </a:r>
            <a:r>
              <a:rPr lang="fa-IR" sz="2400" dirty="0" err="1" smtClean="0">
                <a:solidFill>
                  <a:schemeClr val="tx1"/>
                </a:solidFill>
                <a:latin typeface="Arabic Typesetting" pitchFamily="66" charset="-78"/>
                <a:cs typeface="B Nazanin"/>
              </a:rPr>
              <a:t>اکسیدانی</a:t>
            </a:r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B Nazanin"/>
              </a:rPr>
              <a:t> تاثیر دارد.</a:t>
            </a:r>
          </a:p>
          <a:p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B Nazanin"/>
              </a:rPr>
              <a:t>این هورمون باعث کاهش تنش شوری میشود، تولید </a:t>
            </a:r>
            <a:r>
              <a:rPr lang="fa-IR" sz="2400" dirty="0" err="1" smtClean="0">
                <a:solidFill>
                  <a:schemeClr val="tx1"/>
                </a:solidFill>
                <a:latin typeface="Arabic Typesetting" pitchFamily="66" charset="-78"/>
                <a:cs typeface="B Nazanin"/>
              </a:rPr>
              <a:t>اسمولیت</a:t>
            </a:r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B Nazanin"/>
              </a:rPr>
              <a:t> و میزان آب برگ را نیز افزایش میدهد </a:t>
            </a:r>
            <a:r>
              <a:rPr lang="fa-IR" sz="2800" dirty="0" smtClean="0">
                <a:solidFill>
                  <a:srgbClr val="0070C0"/>
                </a:solidFill>
                <a:latin typeface="Arabic Typesetting" pitchFamily="66" charset="-78"/>
                <a:cs typeface="B Nazanin"/>
              </a:rPr>
              <a:t>(</a:t>
            </a:r>
            <a:r>
              <a:rPr lang="en-US" sz="2800" dirty="0" err="1" smtClean="0">
                <a:solidFill>
                  <a:srgbClr val="0070C0"/>
                </a:solidFill>
                <a:latin typeface="Arabic Typesetting" pitchFamily="66" charset="-78"/>
                <a:cs typeface="B Nazanin"/>
              </a:rPr>
              <a:t>Dinncny</a:t>
            </a:r>
            <a:r>
              <a:rPr lang="en-US" sz="2800" dirty="0" smtClean="0">
                <a:solidFill>
                  <a:srgbClr val="0070C0"/>
                </a:solidFill>
                <a:latin typeface="Arabic Typesetting" pitchFamily="66" charset="-78"/>
                <a:cs typeface="B Nazanin"/>
              </a:rPr>
              <a:t> et al ., 2015</a:t>
            </a:r>
            <a:r>
              <a:rPr lang="fa-IR" sz="2800" dirty="0" smtClean="0">
                <a:solidFill>
                  <a:srgbClr val="0070C0"/>
                </a:solidFill>
                <a:latin typeface="Arabic Typesetting" pitchFamily="66" charset="-78"/>
                <a:cs typeface="B Nazanin"/>
              </a:rPr>
              <a:t>).</a:t>
            </a:r>
            <a:endParaRPr lang="fa-IR" sz="2800" dirty="0">
              <a:solidFill>
                <a:srgbClr val="0070C0"/>
              </a:solidFill>
              <a:latin typeface="Arabic Typesetting" pitchFamily="66" charset="-78"/>
              <a:cs typeface="B Nazani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z="2000" smtClean="0">
                <a:solidFill>
                  <a:schemeClr val="tx1"/>
                </a:solidFill>
              </a:rPr>
              <a:pPr/>
              <a:t>15</a:t>
            </a:fld>
            <a:endParaRPr lang="en-US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966652"/>
            <a:ext cx="7766936" cy="914400"/>
          </a:xfrm>
        </p:spPr>
        <p:txBody>
          <a:bodyPr/>
          <a:lstStyle/>
          <a:p>
            <a:r>
              <a:rPr lang="fa-IR" sz="36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0070C0"/>
                </a:solidFill>
                <a:latin typeface="B Nazanin"/>
                <a:cs typeface="B Nazanin"/>
              </a:rPr>
              <a:t>اثر </a:t>
            </a:r>
            <a:r>
              <a:rPr lang="fa-IR" sz="3600" b="1" dirty="0" err="1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0070C0"/>
                </a:solidFill>
                <a:latin typeface="B Nazanin"/>
                <a:cs typeface="B Nazanin"/>
              </a:rPr>
              <a:t>اتیلن</a:t>
            </a:r>
            <a:r>
              <a:rPr lang="fa-IR" sz="36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0070C0"/>
                </a:solidFill>
                <a:latin typeface="B Nazanin"/>
                <a:cs typeface="B Nazanin"/>
              </a:rPr>
              <a:t> و سازگاری در تنش شوری:</a:t>
            </a:r>
            <a:endParaRPr lang="fa-IR" sz="3200" b="1" dirty="0">
              <a:ln w="12700">
                <a:solidFill>
                  <a:srgbClr val="7030A0"/>
                </a:solidFill>
                <a:prstDash val="solid"/>
              </a:ln>
              <a:solidFill>
                <a:srgbClr val="0070C0"/>
              </a:solidFill>
              <a:latin typeface="B Nazanin"/>
              <a:cs typeface="B Nazanin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6" y="2485104"/>
            <a:ext cx="7766936" cy="2952205"/>
          </a:xfrm>
        </p:spPr>
        <p:txBody>
          <a:bodyPr/>
          <a:lstStyle/>
          <a:p>
            <a:r>
              <a:rPr lang="fa-IR" sz="2400" dirty="0" err="1" smtClean="0">
                <a:solidFill>
                  <a:schemeClr val="tx1"/>
                </a:solidFill>
                <a:cs typeface="B Nazanin" panose="00000400000000000000" pitchFamily="2" charset="-78"/>
              </a:rPr>
              <a:t>اتیلن</a:t>
            </a:r>
            <a:r>
              <a:rPr lang="fa-IR" sz="2400" dirty="0" smtClean="0">
                <a:solidFill>
                  <a:schemeClr val="tx1"/>
                </a:solidFill>
                <a:cs typeface="B Nazanin" panose="00000400000000000000" pitchFamily="2" charset="-78"/>
              </a:rPr>
              <a:t> اثرات منفی تنش شوری را کاهش میدهد و در شرایط نامطلوب محیطی جوانه زنی را کنترل میکند.</a:t>
            </a:r>
          </a:p>
          <a:p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B Nazanin" panose="00000400000000000000" pitchFamily="2" charset="-78"/>
              </a:rPr>
              <a:t>اثرات منفی تنش شوری از طریق پیش ماده </a:t>
            </a:r>
            <a:r>
              <a:rPr lang="fa-IR" sz="2400" dirty="0" err="1" smtClean="0">
                <a:solidFill>
                  <a:schemeClr val="tx1"/>
                </a:solidFill>
                <a:latin typeface="Arabic Typesetting" pitchFamily="66" charset="-78"/>
                <a:cs typeface="B Nazanin" panose="00000400000000000000" pitchFamily="2" charset="-78"/>
              </a:rPr>
              <a:t>بیوسنتز</a:t>
            </a:r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B Nazanin" panose="00000400000000000000" pitchFamily="2" charset="-78"/>
              </a:rPr>
              <a:t> </a:t>
            </a:r>
            <a:r>
              <a:rPr lang="fa-IR" sz="2400" dirty="0" err="1" smtClean="0">
                <a:solidFill>
                  <a:schemeClr val="tx1"/>
                </a:solidFill>
                <a:latin typeface="Arabic Typesetting" pitchFamily="66" charset="-78"/>
                <a:cs typeface="B Nazanin" panose="00000400000000000000" pitchFamily="2" charset="-78"/>
              </a:rPr>
              <a:t>اتیلن</a:t>
            </a:r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B Nazanin" panose="00000400000000000000" pitchFamily="2" charset="-78"/>
              </a:rPr>
              <a:t> کاهش میابد</a:t>
            </a:r>
          </a:p>
          <a:p>
            <a:r>
              <a:rPr lang="fa-IR" sz="2800" dirty="0" smtClean="0">
                <a:solidFill>
                  <a:srgbClr val="0070C0"/>
                </a:solidFill>
                <a:latin typeface="Arabic Typesetting" pitchFamily="66" charset="-78"/>
                <a:cs typeface="B Nazanin" panose="00000400000000000000" pitchFamily="2" charset="-78"/>
              </a:rPr>
              <a:t>(</a:t>
            </a:r>
            <a:r>
              <a:rPr lang="en-US" sz="2800" dirty="0" err="1" smtClean="0">
                <a:solidFill>
                  <a:srgbClr val="0070C0"/>
                </a:solidFill>
                <a:latin typeface="Arabic Typesetting" pitchFamily="66" charset="-78"/>
                <a:cs typeface="B Nazanin" panose="00000400000000000000" pitchFamily="2" charset="-78"/>
              </a:rPr>
              <a:t>Bakht</a:t>
            </a:r>
            <a:r>
              <a:rPr lang="en-US" sz="2800" dirty="0" smtClean="0">
                <a:solidFill>
                  <a:srgbClr val="0070C0"/>
                </a:solidFill>
                <a:latin typeface="Arabic Typesetting" pitchFamily="66" charset="-78"/>
                <a:cs typeface="B Nazanin" panose="00000400000000000000" pitchFamily="2" charset="-78"/>
              </a:rPr>
              <a:t> et al ., 2012</a:t>
            </a:r>
            <a:r>
              <a:rPr lang="fa-IR" sz="2800" dirty="0" smtClean="0">
                <a:solidFill>
                  <a:srgbClr val="0070C0"/>
                </a:solidFill>
                <a:latin typeface="Arabic Typesetting" pitchFamily="66" charset="-78"/>
                <a:cs typeface="B Nazanin" panose="00000400000000000000" pitchFamily="2" charset="-78"/>
              </a:rPr>
              <a:t>).</a:t>
            </a:r>
            <a:endParaRPr lang="fa-IR" sz="2800" dirty="0">
              <a:solidFill>
                <a:srgbClr val="0070C0"/>
              </a:solidFill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z="2000" smtClean="0">
                <a:solidFill>
                  <a:schemeClr val="tx1"/>
                </a:solidFill>
              </a:rPr>
              <a:pPr/>
              <a:t>16</a:t>
            </a:fld>
            <a:endParaRPr lang="en-US" sz="2000" dirty="0">
              <a:solidFill>
                <a:schemeClr val="tx1"/>
              </a:solidFill>
            </a:endParaRPr>
          </a:p>
        </p:txBody>
      </p:sp>
      <p:pic>
        <p:nvPicPr>
          <p:cNvPr id="1026" name="Picture 2" descr="H:\بلوتوث\IMG_20170414_2327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07523" y="3945082"/>
            <a:ext cx="2400300" cy="1905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7" name="Picture 3" descr="H:\بلوتوث\IMG_20170414_23271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19167" y="4624821"/>
            <a:ext cx="2466975" cy="1847850"/>
          </a:xfrm>
          <a:prstGeom prst="snip2DiagRect">
            <a:avLst>
              <a:gd name="adj1" fmla="val 0"/>
              <a:gd name="adj2" fmla="val 14011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6" y="663529"/>
            <a:ext cx="7766936" cy="1123405"/>
          </a:xfrm>
        </p:spPr>
        <p:txBody>
          <a:bodyPr/>
          <a:lstStyle/>
          <a:p>
            <a:r>
              <a:rPr lang="fa-IR" sz="3600" b="1" dirty="0" err="1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0070C0"/>
                </a:solidFill>
                <a:cs typeface="B Nazanin"/>
              </a:rPr>
              <a:t>آبسزیک</a:t>
            </a:r>
            <a:r>
              <a:rPr lang="fa-IR" sz="36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0070C0"/>
                </a:solidFill>
                <a:cs typeface="B Nazanin"/>
              </a:rPr>
              <a:t> اسید:</a:t>
            </a:r>
            <a:endParaRPr lang="fa-IR" sz="3600" b="1" dirty="0">
              <a:ln w="12700">
                <a:solidFill>
                  <a:srgbClr val="7030A0"/>
                </a:solidFill>
                <a:prstDash val="solid"/>
              </a:ln>
              <a:solidFill>
                <a:srgbClr val="0070C0"/>
              </a:solidFill>
              <a:cs typeface="B Nazanin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2233749"/>
            <a:ext cx="7766936" cy="2913983"/>
          </a:xfrm>
        </p:spPr>
        <p:txBody>
          <a:bodyPr>
            <a:normAutofit/>
          </a:bodyPr>
          <a:lstStyle/>
          <a:p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B Nazanin" panose="00000400000000000000" pitchFamily="2" charset="-78"/>
              </a:rPr>
              <a:t>این هورمون از گیاه در شرایط نامناسب محافظت میکند و همچنین </a:t>
            </a:r>
            <a:r>
              <a:rPr lang="fa-IR" sz="2400" dirty="0" err="1" smtClean="0">
                <a:solidFill>
                  <a:schemeClr val="tx1"/>
                </a:solidFill>
                <a:latin typeface="Arabic Typesetting" pitchFamily="66" charset="-78"/>
                <a:cs typeface="B Nazanin" panose="00000400000000000000" pitchFamily="2" charset="-78"/>
              </a:rPr>
              <a:t>ازرشد</a:t>
            </a:r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B Nazanin" panose="00000400000000000000" pitchFamily="2" charset="-78"/>
              </a:rPr>
              <a:t> نامطلوب آن جلوگیری میکند و برروی کمون جوانه و دانه تاثیر دارد.</a:t>
            </a:r>
          </a:p>
          <a:p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B Nazanin" panose="00000400000000000000" pitchFamily="2" charset="-78"/>
              </a:rPr>
              <a:t>واکنش پذیری </a:t>
            </a:r>
            <a:r>
              <a:rPr lang="en-US" sz="2400" dirty="0" smtClean="0">
                <a:solidFill>
                  <a:schemeClr val="tx1"/>
                </a:solidFill>
                <a:latin typeface="Arabic Typesetting" pitchFamily="66" charset="-78"/>
                <a:cs typeface="B Nazanin" panose="00000400000000000000" pitchFamily="2" charset="-78"/>
              </a:rPr>
              <a:t>ABA</a:t>
            </a:r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B Nazanin" panose="00000400000000000000" pitchFamily="2" charset="-78"/>
              </a:rPr>
              <a:t> نقش حیاتی </a:t>
            </a:r>
            <a:r>
              <a:rPr lang="fa-IR" sz="2400" dirty="0" err="1" smtClean="0">
                <a:solidFill>
                  <a:schemeClr val="tx1"/>
                </a:solidFill>
                <a:latin typeface="Arabic Typesetting" pitchFamily="66" charset="-78"/>
                <a:cs typeface="B Nazanin" panose="00000400000000000000" pitchFamily="2" charset="-78"/>
              </a:rPr>
              <a:t>درواکنش</a:t>
            </a:r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B Nazanin" panose="00000400000000000000" pitchFamily="2" charset="-78"/>
              </a:rPr>
              <a:t> گیاه به شرایط نامطلوب محیطی دارد</a:t>
            </a:r>
            <a:r>
              <a:rPr lang="fa-IR" sz="2800" dirty="0" smtClean="0">
                <a:solidFill>
                  <a:srgbClr val="0070C0"/>
                </a:solidFill>
                <a:latin typeface="Arabic Typesetting" pitchFamily="66" charset="-78"/>
                <a:cs typeface="B Nazanin" panose="00000400000000000000" pitchFamily="2" charset="-78"/>
              </a:rPr>
              <a:t>(</a:t>
            </a:r>
            <a:r>
              <a:rPr lang="en-US" sz="2800" dirty="0" smtClean="0">
                <a:solidFill>
                  <a:srgbClr val="0070C0"/>
                </a:solidFill>
                <a:latin typeface="Arabic Typesetting" pitchFamily="66" charset="-78"/>
                <a:cs typeface="B Nazanin" panose="00000400000000000000" pitchFamily="2" charset="-78"/>
              </a:rPr>
              <a:t>Wang et al ., 2010</a:t>
            </a:r>
            <a:r>
              <a:rPr lang="fa-IR" sz="2800" dirty="0" smtClean="0">
                <a:solidFill>
                  <a:srgbClr val="0070C0"/>
                </a:solidFill>
                <a:latin typeface="Arabic Typesetting" pitchFamily="66" charset="-78"/>
                <a:cs typeface="B Nazanin" panose="00000400000000000000" pitchFamily="2" charset="-78"/>
              </a:rPr>
              <a:t>).</a:t>
            </a:r>
            <a:endParaRPr lang="en-US" sz="2800" dirty="0" smtClean="0">
              <a:solidFill>
                <a:srgbClr val="0070C0"/>
              </a:solidFill>
              <a:latin typeface="Arabic Typesetting" pitchFamily="66" charset="-78"/>
              <a:cs typeface="B Nazanin" panose="00000400000000000000" pitchFamily="2" charset="-78"/>
            </a:endParaRPr>
          </a:p>
          <a:p>
            <a:pPr marL="457200" indent="-457200"/>
            <a:endParaRPr lang="fa-IR" sz="2800" dirty="0">
              <a:solidFill>
                <a:srgbClr val="7030A0"/>
              </a:solidFill>
              <a:latin typeface="Arabic Typesetting" pitchFamily="66" charset="-78"/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z="2000" smtClean="0">
                <a:solidFill>
                  <a:schemeClr val="tx1"/>
                </a:solidFill>
              </a:rPr>
              <a:pPr/>
              <a:t>17</a:t>
            </a:fld>
            <a:endParaRPr lang="en-US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6" y="935169"/>
            <a:ext cx="7766936" cy="888275"/>
          </a:xfrm>
        </p:spPr>
        <p:txBody>
          <a:bodyPr/>
          <a:lstStyle/>
          <a:p>
            <a:r>
              <a:rPr lang="fa-IR" sz="36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0070C0"/>
                </a:solidFill>
                <a:cs typeface="B Nazanin" panose="00000400000000000000" pitchFamily="2" charset="-78"/>
              </a:rPr>
              <a:t>نقش </a:t>
            </a:r>
            <a:r>
              <a:rPr lang="fa-IR" sz="3600" b="1" dirty="0" err="1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0070C0"/>
                </a:solidFill>
                <a:cs typeface="B Nazanin" panose="00000400000000000000" pitchFamily="2" charset="-78"/>
              </a:rPr>
              <a:t>آبسزیک</a:t>
            </a:r>
            <a:r>
              <a:rPr lang="fa-IR" sz="36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0070C0"/>
                </a:solidFill>
                <a:cs typeface="B Nazanin" panose="00000400000000000000" pitchFamily="2" charset="-78"/>
              </a:rPr>
              <a:t> اسید به شوری:</a:t>
            </a:r>
            <a:endParaRPr lang="fa-IR" sz="3200" b="1" dirty="0">
              <a:ln w="12700">
                <a:solidFill>
                  <a:srgbClr val="7030A0"/>
                </a:solidFill>
                <a:prstDash val="solid"/>
              </a:ln>
              <a:solidFill>
                <a:srgbClr val="0070C0"/>
              </a:solidFill>
              <a:cs typeface="B Nazanin" panose="000004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2272937"/>
            <a:ext cx="7766936" cy="2874795"/>
          </a:xfrm>
        </p:spPr>
        <p:txBody>
          <a:bodyPr>
            <a:normAutofit/>
          </a:bodyPr>
          <a:lstStyle/>
          <a:p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B Nazanin" panose="00000400000000000000" pitchFamily="2" charset="-78"/>
              </a:rPr>
              <a:t>نقش حفاظتی </a:t>
            </a:r>
            <a:r>
              <a:rPr lang="en-US" sz="2400" dirty="0" smtClean="0">
                <a:solidFill>
                  <a:schemeClr val="tx1"/>
                </a:solidFill>
                <a:latin typeface="Arabic Typesetting" pitchFamily="66" charset="-78"/>
                <a:cs typeface="B Nazanin" panose="00000400000000000000" pitchFamily="2" charset="-78"/>
              </a:rPr>
              <a:t>ABA</a:t>
            </a:r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B Nazanin" panose="00000400000000000000" pitchFamily="2" charset="-78"/>
              </a:rPr>
              <a:t> در طول تنش شوری با افزایش </a:t>
            </a:r>
            <a:r>
              <a:rPr lang="en-US" sz="2400" dirty="0" smtClean="0">
                <a:solidFill>
                  <a:schemeClr val="tx1"/>
                </a:solidFill>
                <a:latin typeface="Arabic Typesetting" pitchFamily="66" charset="-78"/>
                <a:cs typeface="B Nazanin" panose="00000400000000000000" pitchFamily="2" charset="-78"/>
              </a:rPr>
              <a:t>K</a:t>
            </a:r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B Nazanin" panose="00000400000000000000" pitchFamily="2" charset="-78"/>
              </a:rPr>
              <a:t> و </a:t>
            </a:r>
            <a:r>
              <a:rPr lang="en-US" sz="2400" dirty="0" smtClean="0">
                <a:solidFill>
                  <a:schemeClr val="tx1"/>
                </a:solidFill>
                <a:latin typeface="Arabic Typesetting" pitchFamily="66" charset="-78"/>
                <a:cs typeface="B Nazanin" panose="00000400000000000000" pitchFamily="2" charset="-78"/>
              </a:rPr>
              <a:t> Ca</a:t>
            </a:r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B Nazanin" panose="00000400000000000000" pitchFamily="2" charset="-78"/>
              </a:rPr>
              <a:t> مرتبط است.</a:t>
            </a:r>
          </a:p>
          <a:p>
            <a:r>
              <a:rPr lang="fa-IR" sz="2400" dirty="0" err="1" smtClean="0">
                <a:solidFill>
                  <a:schemeClr val="tx1"/>
                </a:solidFill>
                <a:latin typeface="Arabic Typesetting" pitchFamily="66" charset="-78"/>
                <a:cs typeface="B Nazanin" panose="00000400000000000000" pitchFamily="2" charset="-78"/>
              </a:rPr>
              <a:t>آبسزیک</a:t>
            </a:r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B Nazanin" panose="00000400000000000000" pitchFamily="2" charset="-78"/>
              </a:rPr>
              <a:t> اسید ممکن است مسئول بروز ژن ها در واکنش به تنش شوری شود</a:t>
            </a:r>
          </a:p>
          <a:p>
            <a:r>
              <a:rPr lang="fa-IR" sz="2800" dirty="0" smtClean="0">
                <a:solidFill>
                  <a:srgbClr val="0070C0"/>
                </a:solidFill>
                <a:latin typeface="Arabic Typesetting" pitchFamily="66" charset="-78"/>
                <a:cs typeface="B Nazanin" panose="00000400000000000000" pitchFamily="2" charset="-78"/>
              </a:rPr>
              <a:t>(</a:t>
            </a:r>
            <a:r>
              <a:rPr lang="en-US" sz="2800" dirty="0" smtClean="0">
                <a:solidFill>
                  <a:srgbClr val="0070C0"/>
                </a:solidFill>
                <a:latin typeface="Arabic Typesetting" pitchFamily="66" charset="-78"/>
                <a:cs typeface="B Nazanin" panose="00000400000000000000" pitchFamily="2" charset="-78"/>
              </a:rPr>
              <a:t>Hahn and Harter 2009</a:t>
            </a:r>
            <a:r>
              <a:rPr lang="fa-IR" sz="2800" dirty="0" smtClean="0">
                <a:solidFill>
                  <a:srgbClr val="0070C0"/>
                </a:solidFill>
                <a:latin typeface="Arabic Typesetting" pitchFamily="66" charset="-78"/>
                <a:cs typeface="B Nazanin" panose="00000400000000000000" pitchFamily="2" charset="-78"/>
              </a:rPr>
              <a:t>).</a:t>
            </a:r>
            <a:endParaRPr lang="fa-IR" sz="2800" dirty="0">
              <a:solidFill>
                <a:srgbClr val="0070C0"/>
              </a:solidFill>
              <a:latin typeface="Arabic Typesetting" pitchFamily="66" charset="-78"/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z="2000" smtClean="0">
                <a:solidFill>
                  <a:schemeClr val="tx1"/>
                </a:solidFill>
              </a:rPr>
              <a:pPr/>
              <a:t>18</a:t>
            </a:fld>
            <a:endParaRPr lang="en-US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80941" y="300446"/>
            <a:ext cx="7766936" cy="1724297"/>
          </a:xfrm>
        </p:spPr>
        <p:txBody>
          <a:bodyPr/>
          <a:lstStyle/>
          <a:p>
            <a:r>
              <a:rPr lang="fa-IR" sz="3600" b="1" dirty="0" err="1" smtClean="0">
                <a:ln w="24500" cmpd="dbl">
                  <a:solidFill>
                    <a:srgbClr val="7030A0"/>
                  </a:solidFill>
                  <a:prstDash val="solid"/>
                  <a:miter lim="800000"/>
                </a:ln>
                <a:solidFill>
                  <a:srgbClr val="0070C0"/>
                </a:solidFill>
                <a:latin typeface="Arabic Typesetting" pitchFamily="66" charset="-78"/>
                <a:cs typeface="B Nazanin" panose="00000400000000000000" pitchFamily="2" charset="-78"/>
              </a:rPr>
              <a:t>جاسمونات</a:t>
            </a:r>
            <a:r>
              <a:rPr lang="fa-IR" sz="3600" b="1" dirty="0" smtClean="0">
                <a:ln w="24500" cmpd="dbl">
                  <a:solidFill>
                    <a:srgbClr val="7030A0"/>
                  </a:solidFill>
                  <a:prstDash val="solid"/>
                  <a:miter lim="800000"/>
                </a:ln>
                <a:solidFill>
                  <a:srgbClr val="0070C0"/>
                </a:solidFill>
                <a:latin typeface="Arabic Typesetting" pitchFamily="66" charset="-78"/>
                <a:cs typeface="B Nazanin" panose="00000400000000000000" pitchFamily="2" charset="-78"/>
              </a:rPr>
              <a:t> ها در رشد و تعامل گیاه :</a:t>
            </a:r>
            <a:endParaRPr lang="fa-IR" sz="3600" b="1" dirty="0">
              <a:ln w="24500" cmpd="dbl">
                <a:solidFill>
                  <a:srgbClr val="7030A0"/>
                </a:solidFill>
                <a:prstDash val="solid"/>
                <a:miter lim="800000"/>
              </a:ln>
              <a:solidFill>
                <a:srgbClr val="0070C0"/>
              </a:solidFill>
              <a:latin typeface="Arabic Typesetting" pitchFamily="66" charset="-78"/>
              <a:cs typeface="B Nazanin" panose="000004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2913017"/>
            <a:ext cx="7766936" cy="2233749"/>
          </a:xfrm>
        </p:spPr>
        <p:txBody>
          <a:bodyPr>
            <a:normAutofit/>
          </a:bodyPr>
          <a:lstStyle/>
          <a:p>
            <a:r>
              <a:rPr lang="fa-IR" sz="2400" dirty="0" err="1" smtClean="0">
                <a:solidFill>
                  <a:schemeClr val="tx1"/>
                </a:solidFill>
                <a:latin typeface="Arabic Typesetting" pitchFamily="66" charset="-78"/>
                <a:cs typeface="B Nazanin"/>
              </a:rPr>
              <a:t>جاسمونات</a:t>
            </a:r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B Nazanin"/>
              </a:rPr>
              <a:t> ها نقش حیاتی مهمی در رشد و تکامل گیاه نسبت به واکنش های زیستی و غیر زیستی دارند.</a:t>
            </a:r>
          </a:p>
          <a:p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B Nazanin"/>
              </a:rPr>
              <a:t>استفاده از </a:t>
            </a:r>
            <a:r>
              <a:rPr lang="fa-IR" sz="2400" dirty="0" err="1" smtClean="0">
                <a:solidFill>
                  <a:schemeClr val="tx1"/>
                </a:solidFill>
                <a:latin typeface="Arabic Typesetting" pitchFamily="66" charset="-78"/>
                <a:cs typeface="B Nazanin"/>
              </a:rPr>
              <a:t>جاسمونات</a:t>
            </a:r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B Nazanin"/>
              </a:rPr>
              <a:t> ها سبب کاهش جذب </a:t>
            </a:r>
            <a:r>
              <a:rPr lang="en-US" sz="2400" dirty="0" smtClean="0">
                <a:solidFill>
                  <a:schemeClr val="tx1"/>
                </a:solidFill>
                <a:latin typeface="Arabic Typesetting" pitchFamily="66" charset="-78"/>
                <a:cs typeface="B Nazanin"/>
              </a:rPr>
              <a:t>Na</a:t>
            </a:r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B Nazanin"/>
              </a:rPr>
              <a:t> در کشت های حساس به رشد میشود</a:t>
            </a:r>
            <a:r>
              <a:rPr lang="fa-IR" sz="2800" dirty="0" smtClean="0">
                <a:solidFill>
                  <a:srgbClr val="0070C0"/>
                </a:solidFill>
                <a:latin typeface="Arabic Typesetting" pitchFamily="66" charset="-78"/>
                <a:cs typeface="B Nazanin"/>
              </a:rPr>
              <a:t>(</a:t>
            </a:r>
            <a:r>
              <a:rPr lang="en-US" sz="2800" dirty="0" smtClean="0">
                <a:solidFill>
                  <a:srgbClr val="0070C0"/>
                </a:solidFill>
                <a:latin typeface="Arabic Typesetting" pitchFamily="66" charset="-78"/>
                <a:cs typeface="B Nazanin"/>
              </a:rPr>
              <a:t>Kawahara et al ., 2004</a:t>
            </a:r>
            <a:r>
              <a:rPr lang="fa-IR" sz="2800" dirty="0" smtClean="0">
                <a:solidFill>
                  <a:srgbClr val="0070C0"/>
                </a:solidFill>
                <a:latin typeface="Arabic Typesetting" pitchFamily="66" charset="-78"/>
                <a:cs typeface="B Nazanin"/>
              </a:rPr>
              <a:t>).</a:t>
            </a:r>
            <a:endParaRPr lang="fa-IR" sz="2800" dirty="0">
              <a:solidFill>
                <a:srgbClr val="0070C0"/>
              </a:solidFill>
              <a:latin typeface="Arabic Typesetting" pitchFamily="66" charset="-78"/>
              <a:cs typeface="B Nazani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z="2000" smtClean="0">
                <a:solidFill>
                  <a:schemeClr val="tx1"/>
                </a:solidFill>
              </a:rPr>
              <a:pPr/>
              <a:t>19</a:t>
            </a:fld>
            <a:endParaRPr lang="en-US" sz="2000" dirty="0">
              <a:solidFill>
                <a:schemeClr val="tx1"/>
              </a:solidFill>
            </a:endParaRPr>
          </a:p>
        </p:txBody>
      </p:sp>
      <p:pic>
        <p:nvPicPr>
          <p:cNvPr id="2050" name="Picture 2" descr="H:\بلوتوث\IMG_20170414_23272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8987" y="4990012"/>
            <a:ext cx="2540000" cy="14886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pPr/>
              <a:t>20</a:t>
            </a:fld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3752194" y="1093076"/>
            <a:ext cx="4593020" cy="252376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3200" dirty="0" err="1" smtClean="0">
                <a:solidFill>
                  <a:schemeClr val="accent5">
                    <a:lumMod val="75000"/>
                  </a:schemeClr>
                </a:solidFill>
                <a:cs typeface="2  Titr" pitchFamily="2" charset="-78"/>
              </a:rPr>
              <a:t>پيشنهادات</a:t>
            </a:r>
            <a:r>
              <a:rPr lang="fa-IR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</a:p>
          <a:p>
            <a:pPr algn="ctr"/>
            <a:endParaRPr lang="fa-IR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algn="ctr"/>
            <a:endParaRPr lang="fa-IR" dirty="0" smtClean="0"/>
          </a:p>
          <a:p>
            <a:pPr algn="r" rtl="1"/>
            <a:r>
              <a:rPr lang="fa-IR" dirty="0" smtClean="0">
                <a:cs typeface="2  Titr" pitchFamily="2" charset="-78"/>
              </a:rPr>
              <a:t>  1-</a:t>
            </a:r>
            <a:r>
              <a:rPr lang="fa-IR" dirty="0" err="1" smtClean="0">
                <a:cs typeface="2  Titr" pitchFamily="2" charset="-78"/>
              </a:rPr>
              <a:t>سيستم</a:t>
            </a:r>
            <a:r>
              <a:rPr lang="fa-IR" dirty="0" smtClean="0">
                <a:cs typeface="2  Titr" pitchFamily="2" charset="-78"/>
              </a:rPr>
              <a:t> </a:t>
            </a:r>
            <a:r>
              <a:rPr lang="fa-IR" dirty="0" err="1" smtClean="0">
                <a:cs typeface="2  Titr" pitchFamily="2" charset="-78"/>
              </a:rPr>
              <a:t>ابياري</a:t>
            </a:r>
            <a:r>
              <a:rPr lang="fa-IR" dirty="0" smtClean="0">
                <a:cs typeface="2  Titr" pitchFamily="2" charset="-78"/>
              </a:rPr>
              <a:t>  مناسب</a:t>
            </a:r>
          </a:p>
          <a:p>
            <a:pPr algn="ctr" rtl="1"/>
            <a:r>
              <a:rPr lang="fa-IR" dirty="0" smtClean="0">
                <a:cs typeface="2  Titr" pitchFamily="2" charset="-78"/>
              </a:rPr>
              <a:t> </a:t>
            </a:r>
          </a:p>
          <a:p>
            <a:pPr algn="r" rtl="1"/>
            <a:r>
              <a:rPr lang="fa-IR" dirty="0" smtClean="0">
                <a:cs typeface="2  Titr" pitchFamily="2" charset="-78"/>
              </a:rPr>
              <a:t>2-</a:t>
            </a:r>
            <a:r>
              <a:rPr lang="fa-IR" dirty="0" err="1" smtClean="0">
                <a:cs typeface="2  Titr" pitchFamily="2" charset="-78"/>
              </a:rPr>
              <a:t>زهكشي</a:t>
            </a:r>
            <a:r>
              <a:rPr lang="fa-IR" dirty="0" smtClean="0">
                <a:cs typeface="2  Titr" pitchFamily="2" charset="-78"/>
              </a:rPr>
              <a:t> </a:t>
            </a:r>
            <a:r>
              <a:rPr lang="fa-IR" dirty="0" err="1" smtClean="0">
                <a:cs typeface="2  Titr" pitchFamily="2" charset="-78"/>
              </a:rPr>
              <a:t>كافي</a:t>
            </a:r>
            <a:endParaRPr lang="fa-IR" dirty="0" smtClean="0">
              <a:cs typeface="2  Titr" pitchFamily="2" charset="-78"/>
            </a:endParaRPr>
          </a:p>
          <a:p>
            <a:pPr algn="ctr" rtl="1"/>
            <a:endParaRPr lang="fa-IR" dirty="0" smtClean="0">
              <a:cs typeface="2  Titr" pitchFamily="2" charset="-78"/>
            </a:endParaRPr>
          </a:p>
          <a:p>
            <a:pPr algn="r" rtl="1"/>
            <a:r>
              <a:rPr lang="fa-IR" dirty="0" smtClean="0">
                <a:cs typeface="2  Titr" pitchFamily="2" charset="-78"/>
              </a:rPr>
              <a:t>3-استفاده از غلظت </a:t>
            </a:r>
            <a:r>
              <a:rPr lang="fa-IR" dirty="0" err="1" smtClean="0">
                <a:cs typeface="2  Titr" pitchFamily="2" charset="-78"/>
              </a:rPr>
              <a:t>هاي</a:t>
            </a:r>
            <a:r>
              <a:rPr lang="fa-IR" dirty="0" smtClean="0">
                <a:cs typeface="2  Titr" pitchFamily="2" charset="-78"/>
              </a:rPr>
              <a:t> مناسب هورمون ها </a:t>
            </a:r>
            <a:endParaRPr lang="fa-IR" dirty="0">
              <a:cs typeface="2 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0194" y="880534"/>
            <a:ext cx="7766936" cy="1017539"/>
          </a:xfrm>
        </p:spPr>
        <p:txBody>
          <a:bodyPr/>
          <a:lstStyle/>
          <a:p>
            <a:r>
              <a:rPr lang="fa-IR" sz="3600" dirty="0" smtClean="0">
                <a:ln>
                  <a:solidFill>
                    <a:srgbClr val="7030A0"/>
                  </a:solidFill>
                </a:ln>
                <a:solidFill>
                  <a:srgbClr val="0070C0"/>
                </a:solidFill>
                <a:latin typeface="B Nazanin"/>
                <a:cs typeface="B Nasim" pitchFamily="2" charset="-78"/>
              </a:rPr>
              <a:t>بحث و نتیجه گیری</a:t>
            </a:r>
            <a:r>
              <a:rPr lang="fa-IR" sz="3600" dirty="0" smtClean="0">
                <a:ln>
                  <a:solidFill>
                    <a:srgbClr val="7030A0"/>
                  </a:solidFill>
                </a:ln>
                <a:solidFill>
                  <a:srgbClr val="0070C0"/>
                </a:solidFill>
                <a:latin typeface="B Nazanin"/>
                <a:cs typeface="Nazanin" pitchFamily="2" charset="-78"/>
              </a:rPr>
              <a:t>:</a:t>
            </a:r>
            <a:endParaRPr lang="fa-IR" sz="3600" dirty="0">
              <a:ln>
                <a:solidFill>
                  <a:srgbClr val="7030A0"/>
                </a:solidFill>
              </a:ln>
              <a:solidFill>
                <a:srgbClr val="0070C0"/>
              </a:solidFill>
              <a:latin typeface="B Nazanin"/>
              <a:cs typeface="Nazanin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65503" y="2729346"/>
            <a:ext cx="7766936" cy="3000277"/>
          </a:xfrm>
        </p:spPr>
        <p:txBody>
          <a:bodyPr>
            <a:normAutofit/>
          </a:bodyPr>
          <a:lstStyle/>
          <a:p>
            <a:r>
              <a:rPr lang="fa-IR" sz="2400" dirty="0" err="1" smtClean="0">
                <a:solidFill>
                  <a:schemeClr val="tx1"/>
                </a:solidFill>
                <a:latin typeface="Arabic Typesetting" pitchFamily="66" charset="-78"/>
                <a:cs typeface="2  Shiraz" pitchFamily="2" charset="-78"/>
              </a:rPr>
              <a:t>استراتژي</a:t>
            </a:r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2  Shiraz" pitchFamily="2" charset="-78"/>
              </a:rPr>
              <a:t> </a:t>
            </a:r>
            <a:r>
              <a:rPr lang="fa-IR" sz="2400" dirty="0" err="1" smtClean="0">
                <a:solidFill>
                  <a:schemeClr val="tx1"/>
                </a:solidFill>
                <a:latin typeface="Arabic Typesetting" pitchFamily="66" charset="-78"/>
                <a:cs typeface="2  Shiraz" pitchFamily="2" charset="-78"/>
              </a:rPr>
              <a:t>هاي</a:t>
            </a:r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2  Shiraz" pitchFamily="2" charset="-78"/>
              </a:rPr>
              <a:t> </a:t>
            </a:r>
            <a:r>
              <a:rPr lang="fa-IR" sz="2400" dirty="0" err="1" smtClean="0">
                <a:solidFill>
                  <a:schemeClr val="tx1"/>
                </a:solidFill>
                <a:latin typeface="Arabic Typesetting" pitchFamily="66" charset="-78"/>
                <a:cs typeface="2  Shiraz" pitchFamily="2" charset="-78"/>
              </a:rPr>
              <a:t>مختلفي</a:t>
            </a:r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2  Shiraz" pitchFamily="2" charset="-78"/>
              </a:rPr>
              <a:t> </a:t>
            </a:r>
            <a:r>
              <a:rPr lang="fa-IR" sz="2400" dirty="0" err="1" smtClean="0">
                <a:solidFill>
                  <a:schemeClr val="tx1"/>
                </a:solidFill>
                <a:latin typeface="Arabic Typesetting" pitchFamily="66" charset="-78"/>
                <a:cs typeface="2  Shiraz" pitchFamily="2" charset="-78"/>
              </a:rPr>
              <a:t>براي</a:t>
            </a:r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2  Shiraz" pitchFamily="2" charset="-78"/>
              </a:rPr>
              <a:t> به </a:t>
            </a:r>
            <a:r>
              <a:rPr lang="fa-IR" sz="2400" dirty="0" err="1" smtClean="0">
                <a:solidFill>
                  <a:schemeClr val="tx1"/>
                </a:solidFill>
                <a:latin typeface="Arabic Typesetting" pitchFamily="66" charset="-78"/>
                <a:cs typeface="2  Shiraz" pitchFamily="2" charset="-78"/>
              </a:rPr>
              <a:t>حداكثر</a:t>
            </a:r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2  Shiraz" pitchFamily="2" charset="-78"/>
              </a:rPr>
              <a:t> رساندن رشد در </a:t>
            </a:r>
            <a:r>
              <a:rPr lang="fa-IR" sz="2400" dirty="0" err="1" smtClean="0">
                <a:solidFill>
                  <a:schemeClr val="tx1"/>
                </a:solidFill>
                <a:latin typeface="Arabic Typesetting" pitchFamily="66" charset="-78"/>
                <a:cs typeface="2  Shiraz" pitchFamily="2" charset="-78"/>
              </a:rPr>
              <a:t>شرايط</a:t>
            </a:r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2  Shiraz" pitchFamily="2" charset="-78"/>
              </a:rPr>
              <a:t>  تنش </a:t>
            </a:r>
            <a:r>
              <a:rPr lang="fa-IR" sz="2400" dirty="0" err="1" smtClean="0">
                <a:solidFill>
                  <a:schemeClr val="tx1"/>
                </a:solidFill>
                <a:latin typeface="Arabic Typesetting" pitchFamily="66" charset="-78"/>
                <a:cs typeface="2  Shiraz" pitchFamily="2" charset="-78"/>
              </a:rPr>
              <a:t>شوري</a:t>
            </a:r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2  Shiraz" pitchFamily="2" charset="-78"/>
              </a:rPr>
              <a:t> وجود دارد </a:t>
            </a:r>
            <a:r>
              <a:rPr lang="fa-IR" sz="2400" dirty="0" err="1" smtClean="0">
                <a:solidFill>
                  <a:schemeClr val="tx1"/>
                </a:solidFill>
                <a:latin typeface="Arabic Typesetting" pitchFamily="66" charset="-78"/>
                <a:cs typeface="2  Shiraz" pitchFamily="2" charset="-78"/>
              </a:rPr>
              <a:t>كه</a:t>
            </a:r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2  Shiraz" pitchFamily="2" charset="-78"/>
              </a:rPr>
              <a:t> </a:t>
            </a:r>
            <a:r>
              <a:rPr lang="fa-IR" sz="2400" dirty="0" err="1" smtClean="0">
                <a:solidFill>
                  <a:schemeClr val="tx1"/>
                </a:solidFill>
                <a:latin typeface="Arabic Typesetting" pitchFamily="66" charset="-78"/>
                <a:cs typeface="2  Shiraz" pitchFamily="2" charset="-78"/>
              </a:rPr>
              <a:t>يكي</a:t>
            </a:r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2  Shiraz" pitchFamily="2" charset="-78"/>
              </a:rPr>
              <a:t> از </a:t>
            </a:r>
            <a:r>
              <a:rPr lang="fa-IR" sz="2400" dirty="0" err="1" smtClean="0">
                <a:solidFill>
                  <a:schemeClr val="tx1"/>
                </a:solidFill>
                <a:latin typeface="Arabic Typesetting" pitchFamily="66" charset="-78"/>
                <a:cs typeface="2  Shiraz" pitchFamily="2" charset="-78"/>
              </a:rPr>
              <a:t>انها</a:t>
            </a:r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2  Shiraz" pitchFamily="2" charset="-78"/>
              </a:rPr>
              <a:t> </a:t>
            </a:r>
            <a:r>
              <a:rPr lang="fa-IR" sz="2400" dirty="0" err="1" smtClean="0">
                <a:solidFill>
                  <a:schemeClr val="tx1"/>
                </a:solidFill>
                <a:latin typeface="Arabic Typesetting" pitchFamily="66" charset="-78"/>
                <a:cs typeface="2  Shiraz" pitchFamily="2" charset="-78"/>
              </a:rPr>
              <a:t>توليد</a:t>
            </a:r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2  Shiraz" pitchFamily="2" charset="-78"/>
              </a:rPr>
              <a:t> </a:t>
            </a:r>
            <a:r>
              <a:rPr lang="fa-IR" sz="2400" dirty="0" err="1" smtClean="0">
                <a:solidFill>
                  <a:schemeClr val="tx1"/>
                </a:solidFill>
                <a:latin typeface="Arabic Typesetting" pitchFamily="66" charset="-78"/>
                <a:cs typeface="2  Shiraz" pitchFamily="2" charset="-78"/>
              </a:rPr>
              <a:t>ژنوتيپ</a:t>
            </a:r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2  Shiraz" pitchFamily="2" charset="-78"/>
              </a:rPr>
              <a:t> محصولات مقاوم در برابر </a:t>
            </a:r>
            <a:r>
              <a:rPr lang="fa-IR" sz="2400" dirty="0" err="1" smtClean="0">
                <a:solidFill>
                  <a:schemeClr val="tx1"/>
                </a:solidFill>
                <a:latin typeface="Arabic Typesetting" pitchFamily="66" charset="-78"/>
                <a:cs typeface="2  Shiraz" pitchFamily="2" charset="-78"/>
              </a:rPr>
              <a:t>شوري</a:t>
            </a:r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2  Shiraz" pitchFamily="2" charset="-78"/>
              </a:rPr>
              <a:t> است </a:t>
            </a:r>
            <a:r>
              <a:rPr lang="fa-IR" sz="2400" dirty="0" err="1" smtClean="0">
                <a:solidFill>
                  <a:schemeClr val="tx1"/>
                </a:solidFill>
                <a:latin typeface="Arabic Typesetting" pitchFamily="66" charset="-78"/>
                <a:cs typeface="2  Shiraz" pitchFamily="2" charset="-78"/>
              </a:rPr>
              <a:t>كه</a:t>
            </a:r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2  Shiraz" pitchFamily="2" charset="-78"/>
              </a:rPr>
              <a:t> </a:t>
            </a:r>
            <a:r>
              <a:rPr lang="fa-IR" sz="2400" dirty="0" err="1" smtClean="0">
                <a:solidFill>
                  <a:schemeClr val="tx1"/>
                </a:solidFill>
                <a:latin typeface="Arabic Typesetting" pitchFamily="66" charset="-78"/>
                <a:cs typeface="2  Shiraz" pitchFamily="2" charset="-78"/>
              </a:rPr>
              <a:t>تكنيكي</a:t>
            </a:r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2  Shiraz" pitchFamily="2" charset="-78"/>
              </a:rPr>
              <a:t> و زمان بر است در </a:t>
            </a:r>
            <a:r>
              <a:rPr lang="fa-IR" sz="2400" dirty="0" err="1" smtClean="0">
                <a:solidFill>
                  <a:schemeClr val="tx1"/>
                </a:solidFill>
                <a:latin typeface="Arabic Typesetting" pitchFamily="66" charset="-78"/>
                <a:cs typeface="2  Shiraz" pitchFamily="2" charset="-78"/>
              </a:rPr>
              <a:t>حالي</a:t>
            </a:r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2  Shiraz" pitchFamily="2" charset="-78"/>
              </a:rPr>
              <a:t> </a:t>
            </a:r>
            <a:r>
              <a:rPr lang="fa-IR" sz="2400" dirty="0" err="1" smtClean="0">
                <a:solidFill>
                  <a:schemeClr val="tx1"/>
                </a:solidFill>
                <a:latin typeface="Arabic Typesetting" pitchFamily="66" charset="-78"/>
                <a:cs typeface="2  Shiraz" pitchFamily="2" charset="-78"/>
              </a:rPr>
              <a:t>كه</a:t>
            </a:r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2  Shiraz" pitchFamily="2" charset="-78"/>
              </a:rPr>
              <a:t> استفاده از هورمون </a:t>
            </a:r>
            <a:r>
              <a:rPr lang="fa-IR" sz="2400" dirty="0" err="1" smtClean="0">
                <a:solidFill>
                  <a:schemeClr val="tx1"/>
                </a:solidFill>
                <a:latin typeface="Arabic Typesetting" pitchFamily="66" charset="-78"/>
                <a:cs typeface="2  Shiraz" pitchFamily="2" charset="-78"/>
              </a:rPr>
              <a:t>هاي</a:t>
            </a:r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2  Shiraz" pitchFamily="2" charset="-78"/>
              </a:rPr>
              <a:t> رشد </a:t>
            </a:r>
            <a:r>
              <a:rPr lang="fa-IR" sz="2400" dirty="0" err="1" smtClean="0">
                <a:solidFill>
                  <a:schemeClr val="tx1"/>
                </a:solidFill>
                <a:latin typeface="Arabic Typesetting" pitchFamily="66" charset="-78"/>
                <a:cs typeface="2  Shiraz" pitchFamily="2" charset="-78"/>
              </a:rPr>
              <a:t>اقتصادي</a:t>
            </a:r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2  Shiraz" pitchFamily="2" charset="-78"/>
              </a:rPr>
              <a:t> و </a:t>
            </a:r>
            <a:r>
              <a:rPr lang="fa-IR" sz="2400" dirty="0" err="1" smtClean="0">
                <a:solidFill>
                  <a:schemeClr val="tx1"/>
                </a:solidFill>
                <a:latin typeface="Arabic Typesetting" pitchFamily="66" charset="-78"/>
                <a:cs typeface="2  Shiraz" pitchFamily="2" charset="-78"/>
              </a:rPr>
              <a:t>براي</a:t>
            </a:r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2  Shiraz" pitchFamily="2" charset="-78"/>
              </a:rPr>
              <a:t> بهبود تحمل </a:t>
            </a:r>
            <a:r>
              <a:rPr lang="fa-IR" sz="2400" dirty="0" err="1" smtClean="0">
                <a:solidFill>
                  <a:schemeClr val="tx1"/>
                </a:solidFill>
                <a:latin typeface="Arabic Typesetting" pitchFamily="66" charset="-78"/>
                <a:cs typeface="2  Shiraz" pitchFamily="2" charset="-78"/>
              </a:rPr>
              <a:t>گياه</a:t>
            </a:r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2  Shiraz" pitchFamily="2" charset="-78"/>
              </a:rPr>
              <a:t> در برابر </a:t>
            </a:r>
            <a:r>
              <a:rPr lang="fa-IR" sz="2400" dirty="0" err="1" smtClean="0">
                <a:solidFill>
                  <a:schemeClr val="tx1"/>
                </a:solidFill>
                <a:latin typeface="Arabic Typesetting" pitchFamily="66" charset="-78"/>
                <a:cs typeface="2  Shiraz" pitchFamily="2" charset="-78"/>
              </a:rPr>
              <a:t>شوري</a:t>
            </a:r>
            <a:r>
              <a:rPr lang="fa-IR" sz="2400" dirty="0" smtClean="0">
                <a:solidFill>
                  <a:schemeClr val="tx1"/>
                </a:solidFill>
                <a:latin typeface="Arabic Typesetting" pitchFamily="66" charset="-78"/>
                <a:cs typeface="2  Shiraz" pitchFamily="2" charset="-78"/>
              </a:rPr>
              <a:t> موثر است .   </a:t>
            </a:r>
            <a:endParaRPr lang="fa-IR" sz="2400" dirty="0">
              <a:solidFill>
                <a:schemeClr val="tx1"/>
              </a:solidFill>
              <a:latin typeface="Arabic Typesetting" pitchFamily="66" charset="-78"/>
              <a:cs typeface="2  Shiraz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z="2000" smtClean="0">
                <a:solidFill>
                  <a:schemeClr val="tx1"/>
                </a:solidFill>
              </a:rPr>
              <a:pPr/>
              <a:t>21</a:t>
            </a:fld>
            <a:endParaRPr lang="en-US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22</a:t>
            </a:fld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1454332" y="1196859"/>
            <a:ext cx="82296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l-GR" dirty="0"/>
              <a:t>β </a:t>
            </a:r>
            <a:r>
              <a:rPr lang="en-US" dirty="0" err="1"/>
              <a:t>Dunaliella</a:t>
            </a:r>
            <a:r>
              <a:rPr lang="en-US" dirty="0"/>
              <a:t>.  Am-Eurasian J </a:t>
            </a:r>
            <a:r>
              <a:rPr lang="en-US" dirty="0" err="1"/>
              <a:t>Agr</a:t>
            </a:r>
            <a:r>
              <a:rPr lang="en-US" dirty="0"/>
              <a:t> Environ Sci. 2007;2:559ñ64. </a:t>
            </a:r>
          </a:p>
          <a:p>
            <a:r>
              <a:rPr lang="en-US" dirty="0"/>
              <a:t>    Sauer M, Robert S, </a:t>
            </a:r>
            <a:r>
              <a:rPr lang="en-US" dirty="0" err="1"/>
              <a:t>Kleine-Vehn</a:t>
            </a:r>
            <a:r>
              <a:rPr lang="en-US" dirty="0"/>
              <a:t> J. Auxin: simply complicated. J </a:t>
            </a:r>
            <a:r>
              <a:rPr lang="en-US" dirty="0" err="1"/>
              <a:t>Exp</a:t>
            </a:r>
            <a:r>
              <a:rPr lang="en-US" dirty="0"/>
              <a:t> Bot. 2013;64:2565ñ77.      </a:t>
            </a:r>
            <a:r>
              <a:rPr lang="en-US" dirty="0" err="1"/>
              <a:t>Seyfferth</a:t>
            </a:r>
            <a:r>
              <a:rPr lang="en-US" dirty="0"/>
              <a:t> C, </a:t>
            </a:r>
            <a:r>
              <a:rPr lang="en-US" dirty="0" err="1"/>
              <a:t>Tsuda</a:t>
            </a:r>
            <a:r>
              <a:rPr lang="en-US" dirty="0"/>
              <a:t> K. Salicylic acid signal transduction: the initiation of biosynthesis, perception and transcriptional reprogramming. Front Plant Sci. 2014;5(697):1ñ10. </a:t>
            </a:r>
          </a:p>
          <a:p>
            <a:r>
              <a:rPr lang="en-US" dirty="0"/>
              <a:t> S    </a:t>
            </a:r>
            <a:r>
              <a:rPr lang="en-US" dirty="0" err="1"/>
              <a:t>habala</a:t>
            </a:r>
            <a:r>
              <a:rPr lang="en-US" dirty="0"/>
              <a:t> L, Mackay A, Tian Y, Jacobsen S-E, Zhou D, </a:t>
            </a:r>
            <a:r>
              <a:rPr lang="en-US" dirty="0" err="1"/>
              <a:t>Shabala</a:t>
            </a:r>
            <a:r>
              <a:rPr lang="en-US" dirty="0"/>
              <a:t> S. Oxidative stress protection and stomatal patterning as components of salinity tolerance mechanism in quinoa ( </a:t>
            </a:r>
            <a:r>
              <a:rPr lang="en-US" dirty="0" err="1"/>
              <a:t>Chenopodium</a:t>
            </a:r>
            <a:r>
              <a:rPr lang="en-US" dirty="0"/>
              <a:t> quinoa ). </a:t>
            </a:r>
            <a:r>
              <a:rPr lang="en-US" dirty="0" err="1"/>
              <a:t>Physiol</a:t>
            </a:r>
            <a:r>
              <a:rPr lang="en-US" dirty="0"/>
              <a:t> </a:t>
            </a:r>
            <a:r>
              <a:rPr lang="en-US" dirty="0" err="1"/>
              <a:t>Plantarum</a:t>
            </a:r>
            <a:r>
              <a:rPr lang="en-US" dirty="0"/>
              <a:t>. 2012;146(1):26ñ38.  S    </a:t>
            </a:r>
            <a:r>
              <a:rPr lang="en-US" dirty="0" err="1"/>
              <a:t>haddad</a:t>
            </a:r>
            <a:r>
              <a:rPr lang="en-US" dirty="0"/>
              <a:t> MAK, </a:t>
            </a:r>
            <a:r>
              <a:rPr lang="en-US" dirty="0" err="1"/>
              <a:t>Abd</a:t>
            </a:r>
            <a:r>
              <a:rPr lang="en-US" dirty="0"/>
              <a:t> El-</a:t>
            </a:r>
            <a:r>
              <a:rPr lang="en-US" dirty="0" err="1"/>
              <a:t>Samad</a:t>
            </a:r>
            <a:r>
              <a:rPr lang="en-US" dirty="0"/>
              <a:t> HM, Mostafa D. Role of gibberellic acid (GA 3)  in improving salt stress tolerance of two wheat cultivars. Inter J Plant </a:t>
            </a:r>
            <a:r>
              <a:rPr lang="en-US" dirty="0" err="1"/>
              <a:t>Physiol</a:t>
            </a:r>
            <a:r>
              <a:rPr lang="en-US" dirty="0"/>
              <a:t> </a:t>
            </a:r>
            <a:r>
              <a:rPr lang="en-US" dirty="0" err="1"/>
              <a:t>Biochem</a:t>
            </a:r>
            <a:r>
              <a:rPr lang="en-US" dirty="0"/>
              <a:t>. 2013;5(4):50ñ7.      Shah SH. Effects of salt stress on mustard as affected by gibberellic acid application. Gen </a:t>
            </a:r>
            <a:r>
              <a:rPr lang="en-US" dirty="0" err="1"/>
              <a:t>Appl</a:t>
            </a:r>
            <a:r>
              <a:rPr lang="en-US" dirty="0"/>
              <a:t> Plant Physiol. 2007;33(1-2):97ñ106. </a:t>
            </a:r>
          </a:p>
          <a:p>
            <a:r>
              <a:rPr lang="en-US" dirty="0"/>
              <a:t>      </a:t>
            </a:r>
            <a:r>
              <a:rPr lang="en-US" dirty="0" err="1"/>
              <a:t>Shahba</a:t>
            </a:r>
            <a:r>
              <a:rPr lang="en-US" dirty="0"/>
              <a:t> Z, </a:t>
            </a:r>
            <a:r>
              <a:rPr lang="en-US" dirty="0" err="1"/>
              <a:t>Baghizadeh</a:t>
            </a:r>
            <a:r>
              <a:rPr lang="en-US" dirty="0"/>
              <a:t> A, </a:t>
            </a:r>
            <a:r>
              <a:rPr lang="en-US" dirty="0" err="1"/>
              <a:t>Yose</a:t>
            </a:r>
            <a:r>
              <a:rPr lang="en-US" dirty="0"/>
              <a:t>  M. The salicylic acid effect on the tomato ( </a:t>
            </a:r>
            <a:r>
              <a:rPr lang="en-US" dirty="0" err="1"/>
              <a:t>Lycopersicum</a:t>
            </a:r>
            <a:r>
              <a:rPr lang="en-US" dirty="0"/>
              <a:t> </a:t>
            </a:r>
            <a:r>
              <a:rPr lang="en-US" dirty="0" err="1"/>
              <a:t>esculentum</a:t>
            </a:r>
            <a:r>
              <a:rPr lang="en-US" dirty="0"/>
              <a:t>  Mill.) germination, growth and photosynthetic pigment under salinity stress (</a:t>
            </a:r>
            <a:r>
              <a:rPr lang="en-US" dirty="0" err="1"/>
              <a:t>NaCl</a:t>
            </a:r>
            <a:r>
              <a:rPr lang="en-US" dirty="0"/>
              <a:t>). J Stress </a:t>
            </a:r>
            <a:r>
              <a:rPr lang="en-US" dirty="0" err="1"/>
              <a:t>Phys</a:t>
            </a:r>
            <a:r>
              <a:rPr lang="en-US" dirty="0"/>
              <a:t> </a:t>
            </a:r>
            <a:r>
              <a:rPr lang="en-US" dirty="0" err="1"/>
              <a:t>Bioch</a:t>
            </a:r>
            <a:r>
              <a:rPr lang="en-US" dirty="0"/>
              <a:t>. 2010;6(3):4ñ16. </a:t>
            </a:r>
          </a:p>
          <a:p>
            <a:r>
              <a:rPr lang="en-US" dirty="0"/>
              <a:t> S    </a:t>
            </a:r>
            <a:r>
              <a:rPr lang="en-US" dirty="0" err="1"/>
              <a:t>hahid</a:t>
            </a:r>
            <a:r>
              <a:rPr lang="en-US" dirty="0"/>
              <a:t> MA, </a:t>
            </a:r>
            <a:r>
              <a:rPr lang="en-US" dirty="0" err="1"/>
              <a:t>Balal</a:t>
            </a:r>
            <a:r>
              <a:rPr lang="en-US" dirty="0"/>
              <a:t> RM, Pervez MA. Exogenous 24-epibrassinolide elevates the salt tolerance potential of pea ( </a:t>
            </a:r>
            <a:r>
              <a:rPr lang="en-US" dirty="0" err="1"/>
              <a:t>Pisum</a:t>
            </a:r>
            <a:r>
              <a:rPr lang="en-US" dirty="0"/>
              <a:t> </a:t>
            </a:r>
            <a:r>
              <a:rPr lang="en-US" dirty="0" err="1"/>
              <a:t>sativum</a:t>
            </a:r>
            <a:r>
              <a:rPr lang="en-US" dirty="0"/>
              <a:t>  L.) by improving osmotic adjustment capacity and leaf water relations. J Plant </a:t>
            </a:r>
            <a:r>
              <a:rPr lang="en-US" dirty="0" err="1"/>
              <a:t>Nutr</a:t>
            </a:r>
            <a:r>
              <a:rPr lang="en-US" dirty="0"/>
              <a:t>. 2015;38(7):1050ñ72</a:t>
            </a:r>
          </a:p>
        </p:txBody>
      </p:sp>
      <p:sp>
        <p:nvSpPr>
          <p:cNvPr id="5" name="Rectangle 4"/>
          <p:cNvSpPr/>
          <p:nvPr/>
        </p:nvSpPr>
        <p:spPr>
          <a:xfrm>
            <a:off x="8060784" y="126665"/>
            <a:ext cx="132440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4400" dirty="0"/>
              <a:t>منابع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277178999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23</a:t>
            </a:fld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470263" y="196070"/>
            <a:ext cx="9187542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 Sharma I, </a:t>
            </a:r>
            <a:r>
              <a:rPr lang="en-US" dirty="0" err="1"/>
              <a:t>Ching</a:t>
            </a:r>
            <a:r>
              <a:rPr lang="en-US" dirty="0"/>
              <a:t> E, Saini S. Exogenous application of </a:t>
            </a:r>
            <a:r>
              <a:rPr lang="en-US" dirty="0" err="1"/>
              <a:t>brassinosteroid</a:t>
            </a:r>
            <a:r>
              <a:rPr lang="en-US" dirty="0"/>
              <a:t> offers tolerance to salinity by altering stress responses in rice variety </a:t>
            </a:r>
            <a:r>
              <a:rPr lang="en-US" dirty="0" err="1"/>
              <a:t>Pusa</a:t>
            </a:r>
            <a:r>
              <a:rPr lang="en-US" dirty="0"/>
              <a:t> Basmati-1. Plant </a:t>
            </a:r>
            <a:r>
              <a:rPr lang="en-US" dirty="0" err="1"/>
              <a:t>Physiol</a:t>
            </a:r>
            <a:r>
              <a:rPr lang="en-US" dirty="0"/>
              <a:t> </a:t>
            </a:r>
            <a:r>
              <a:rPr lang="en-US" dirty="0" err="1"/>
              <a:t>Biochem</a:t>
            </a:r>
            <a:r>
              <a:rPr lang="en-US" dirty="0"/>
              <a:t>. 2013;69:17ñ26. </a:t>
            </a:r>
          </a:p>
          <a:p>
            <a:r>
              <a:rPr lang="en-US" dirty="0"/>
              <a:t>     </a:t>
            </a:r>
            <a:r>
              <a:rPr lang="en-US" dirty="0" err="1"/>
              <a:t>Shomeili</a:t>
            </a:r>
            <a:r>
              <a:rPr lang="en-US" dirty="0"/>
              <a:t> M, </a:t>
            </a:r>
            <a:r>
              <a:rPr lang="en-US" dirty="0" err="1"/>
              <a:t>Nabipour</a:t>
            </a:r>
            <a:r>
              <a:rPr lang="en-US" dirty="0"/>
              <a:t> M, </a:t>
            </a:r>
            <a:r>
              <a:rPr lang="en-US" dirty="0" err="1"/>
              <a:t>Meskarbashee</a:t>
            </a:r>
            <a:r>
              <a:rPr lang="en-US" dirty="0"/>
              <a:t> M, </a:t>
            </a:r>
            <a:r>
              <a:rPr lang="en-US" dirty="0" err="1"/>
              <a:t>Memari</a:t>
            </a:r>
            <a:r>
              <a:rPr lang="en-US" dirty="0"/>
              <a:t> HR. Effects of gibberellic acid on sugarcane plants exposed to salinity under a hydroponic system. </a:t>
            </a:r>
            <a:r>
              <a:rPr lang="en-US" dirty="0" err="1"/>
              <a:t>Afr</a:t>
            </a:r>
            <a:r>
              <a:rPr lang="en-US" dirty="0"/>
              <a:t> J Plant Sci. 2011;5(10):609ñ16. </a:t>
            </a:r>
          </a:p>
          <a:p>
            <a:r>
              <a:rPr lang="en-US" dirty="0"/>
              <a:t>      </a:t>
            </a:r>
            <a:r>
              <a:rPr lang="en-US" dirty="0" err="1"/>
              <a:t>Siddikee</a:t>
            </a:r>
            <a:r>
              <a:rPr lang="en-US" dirty="0"/>
              <a:t> MA, Chauhan PS, Sa T. Regulation of ethylene biosynthesis under salt stress in red pepper ( Capsicum </a:t>
            </a:r>
            <a:r>
              <a:rPr lang="en-US" dirty="0" err="1"/>
              <a:t>annuum</a:t>
            </a:r>
            <a:r>
              <a:rPr lang="en-US" dirty="0"/>
              <a:t>  L.) by 1-aminocyclopropane-1-carboxylic acid (ACC) deaminase- producing halotolerant bacteria. J Plant Growth Reg. 2012;31(2):265ñ72. </a:t>
            </a:r>
          </a:p>
          <a:p>
            <a:r>
              <a:rPr lang="en-US" dirty="0"/>
              <a:t>     </a:t>
            </a:r>
            <a:r>
              <a:rPr lang="en-US" dirty="0" err="1"/>
              <a:t>Simaei</a:t>
            </a:r>
            <a:r>
              <a:rPr lang="en-US" dirty="0"/>
              <a:t> M, Khavari-</a:t>
            </a:r>
            <a:r>
              <a:rPr lang="en-US" dirty="0" err="1"/>
              <a:t>Nejad</a:t>
            </a:r>
            <a:r>
              <a:rPr lang="en-US" dirty="0"/>
              <a:t> RA, </a:t>
            </a:r>
            <a:r>
              <a:rPr lang="en-US" dirty="0" err="1"/>
              <a:t>Saadatmand</a:t>
            </a:r>
            <a:r>
              <a:rPr lang="en-US" dirty="0"/>
              <a:t> S, Bernard F, </a:t>
            </a:r>
            <a:r>
              <a:rPr lang="en-US" dirty="0" err="1"/>
              <a:t>Fahimi</a:t>
            </a:r>
            <a:r>
              <a:rPr lang="en-US" dirty="0"/>
              <a:t> H. Interactive effects of salicylic acid and nitric oxide on soybean plants under </a:t>
            </a:r>
            <a:r>
              <a:rPr lang="en-US" dirty="0" err="1"/>
              <a:t>NaCl</a:t>
            </a:r>
            <a:r>
              <a:rPr lang="en-US" dirty="0"/>
              <a:t> salinity. </a:t>
            </a:r>
            <a:r>
              <a:rPr lang="en-US" dirty="0" err="1"/>
              <a:t>Rus</a:t>
            </a:r>
            <a:r>
              <a:rPr lang="en-US" dirty="0"/>
              <a:t> J Plant Physiol. 2011;58:783ñ90. </a:t>
            </a:r>
          </a:p>
          <a:p>
            <a:r>
              <a:rPr lang="en-US" dirty="0"/>
              <a:t> S      </a:t>
            </a:r>
            <a:r>
              <a:rPr lang="en-US" dirty="0" err="1"/>
              <a:t>imaei</a:t>
            </a:r>
            <a:r>
              <a:rPr lang="en-US" dirty="0"/>
              <a:t> M, Khavari-</a:t>
            </a:r>
            <a:r>
              <a:rPr lang="en-US" dirty="0" err="1"/>
              <a:t>Nejad</a:t>
            </a:r>
            <a:r>
              <a:rPr lang="en-US" dirty="0"/>
              <a:t> RA, Bernard F. Exogenous application of salicylic acid and nitric oxide on the ionic contents and enzymatic activities in </a:t>
            </a:r>
            <a:r>
              <a:rPr lang="en-US" dirty="0" err="1"/>
              <a:t>NaCl</a:t>
            </a:r>
            <a:r>
              <a:rPr lang="en-US" dirty="0"/>
              <a:t>-stressed soybean plants. Am J Plant Sci. 2012;3:1495ñ503. </a:t>
            </a:r>
          </a:p>
          <a:p>
            <a:r>
              <a:rPr lang="en-US" dirty="0"/>
              <a:t> S    </a:t>
            </a:r>
            <a:r>
              <a:rPr lang="en-US" dirty="0" err="1"/>
              <a:t>ingh</a:t>
            </a:r>
            <a:r>
              <a:rPr lang="en-US" dirty="0"/>
              <a:t> AK, Ansari MW, </a:t>
            </a:r>
            <a:r>
              <a:rPr lang="en-US" dirty="0" err="1"/>
              <a:t>Pareek</a:t>
            </a:r>
            <a:r>
              <a:rPr lang="en-US" dirty="0"/>
              <a:t> A. Raising salinity tolerant rice: recent progress and future perspectives. Physiology and molecular biology of plants. </a:t>
            </a:r>
            <a:r>
              <a:rPr lang="en-US" dirty="0" err="1"/>
              <a:t>Int</a:t>
            </a:r>
            <a:r>
              <a:rPr lang="en-US" dirty="0"/>
              <a:t> J </a:t>
            </a:r>
            <a:r>
              <a:rPr lang="en-US" dirty="0" err="1"/>
              <a:t>Funct</a:t>
            </a:r>
            <a:r>
              <a:rPr lang="en-US" dirty="0"/>
              <a:t> Plant Biol. 2008;14(1ñ2):137ñ1354. </a:t>
            </a:r>
          </a:p>
          <a:p>
            <a:r>
              <a:rPr lang="en-US" dirty="0"/>
              <a:t> S     </a:t>
            </a:r>
            <a:r>
              <a:rPr lang="en-US" dirty="0" err="1"/>
              <a:t>ingh</a:t>
            </a:r>
            <a:r>
              <a:rPr lang="en-US" dirty="0"/>
              <a:t> PK, </a:t>
            </a:r>
            <a:r>
              <a:rPr lang="en-US" dirty="0" err="1"/>
              <a:t>Shahi</a:t>
            </a:r>
            <a:r>
              <a:rPr lang="en-US" dirty="0"/>
              <a:t> SK, Singh AP. Effect of salt stress on </a:t>
            </a:r>
            <a:r>
              <a:rPr lang="en-US" dirty="0" err="1"/>
              <a:t>physico</a:t>
            </a:r>
            <a:r>
              <a:rPr lang="en-US" dirty="0"/>
              <a:t>-chemical changes in maize ( </a:t>
            </a:r>
            <a:r>
              <a:rPr lang="en-US" dirty="0" err="1"/>
              <a:t>Zea</a:t>
            </a:r>
            <a:r>
              <a:rPr lang="en-US" dirty="0"/>
              <a:t> mays  L.) plants in response to salicylic acid. Indian J Plant Sci. 2015;4(1):2319ñ3824.  S    </a:t>
            </a:r>
            <a:r>
              <a:rPr lang="en-US" dirty="0" err="1"/>
              <a:t>rivastava</a:t>
            </a:r>
            <a:r>
              <a:rPr lang="en-US" dirty="0"/>
              <a:t> LM. Plant growth and development: hormones and environment. Amsterdam: Academic; 2002. </a:t>
            </a:r>
          </a:p>
          <a:p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9327988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24</a:t>
            </a:fld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496389" y="248760"/>
            <a:ext cx="8647611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 </a:t>
            </a:r>
            <a:r>
              <a:rPr lang="en-US" dirty="0" err="1"/>
              <a:t>ulian</a:t>
            </a:r>
            <a:r>
              <a:rPr lang="en-US" dirty="0"/>
              <a:t> LV, Jiang P, Chen X, Fan P, Wang X, Li Y. Multiple compartmentalization of sodium conferred salt tolerance in Salicornia </a:t>
            </a:r>
            <a:r>
              <a:rPr lang="en-US" dirty="0" err="1"/>
              <a:t>europaea</a:t>
            </a:r>
            <a:r>
              <a:rPr lang="en-US" dirty="0"/>
              <a:t>. Plant </a:t>
            </a:r>
            <a:r>
              <a:rPr lang="en-US" dirty="0" err="1"/>
              <a:t>Physiol</a:t>
            </a:r>
            <a:r>
              <a:rPr lang="en-US" dirty="0"/>
              <a:t> </a:t>
            </a:r>
            <a:r>
              <a:rPr lang="en-US" dirty="0" err="1"/>
              <a:t>Biochem</a:t>
            </a:r>
            <a:r>
              <a:rPr lang="en-US" dirty="0"/>
              <a:t>. 2012;51:47ñ52. </a:t>
            </a:r>
          </a:p>
          <a:p>
            <a:r>
              <a:rPr lang="en-US" dirty="0"/>
              <a:t> S     </a:t>
            </a:r>
            <a:r>
              <a:rPr lang="en-US" dirty="0" err="1"/>
              <a:t>zalai</a:t>
            </a:r>
            <a:r>
              <a:rPr lang="en-US" dirty="0"/>
              <a:t> G, </a:t>
            </a:r>
            <a:r>
              <a:rPr lang="en-US" dirty="0" err="1"/>
              <a:t>P·ldi</a:t>
            </a:r>
            <a:r>
              <a:rPr lang="en-US" dirty="0"/>
              <a:t> E, </a:t>
            </a:r>
            <a:r>
              <a:rPr lang="en-US" dirty="0" err="1"/>
              <a:t>Janda</a:t>
            </a:r>
            <a:r>
              <a:rPr lang="en-US" dirty="0"/>
              <a:t> T. Effect of salt stress on the endogenous salicylic acid content in maize ( </a:t>
            </a:r>
            <a:r>
              <a:rPr lang="en-US" dirty="0" err="1"/>
              <a:t>Zea</a:t>
            </a:r>
            <a:r>
              <a:rPr lang="en-US" dirty="0"/>
              <a:t> mays  L.) plants. </a:t>
            </a:r>
            <a:r>
              <a:rPr lang="en-US" dirty="0" err="1"/>
              <a:t>Acta</a:t>
            </a:r>
            <a:r>
              <a:rPr lang="en-US" dirty="0"/>
              <a:t> </a:t>
            </a:r>
            <a:r>
              <a:rPr lang="en-US" dirty="0" err="1"/>
              <a:t>Biol</a:t>
            </a:r>
            <a:r>
              <a:rPr lang="en-US" dirty="0"/>
              <a:t> </a:t>
            </a:r>
            <a:r>
              <a:rPr lang="en-US" dirty="0" err="1"/>
              <a:t>Szegediensis</a:t>
            </a:r>
            <a:r>
              <a:rPr lang="en-US" dirty="0"/>
              <a:t>. 2005;49(1ñ2):47ñ8.  T    </a:t>
            </a:r>
            <a:r>
              <a:rPr lang="en-US" dirty="0" err="1"/>
              <a:t>abatabaei</a:t>
            </a:r>
            <a:r>
              <a:rPr lang="en-US" dirty="0"/>
              <a:t> SA. The effect of salicylic acid and gibberellin on enzyme activity and germination characteristics of wheat seeds under salinity stress conditions. Inter J </a:t>
            </a:r>
            <a:r>
              <a:rPr lang="en-US" dirty="0" err="1"/>
              <a:t>Agr</a:t>
            </a:r>
            <a:r>
              <a:rPr lang="en-US" dirty="0"/>
              <a:t> Crop Sci. 2013;6(5):236ñ40. </a:t>
            </a:r>
          </a:p>
          <a:p>
            <a:r>
              <a:rPr lang="en-US" dirty="0"/>
              <a:t>     Torres-</a:t>
            </a:r>
            <a:r>
              <a:rPr lang="en-US" dirty="0" err="1"/>
              <a:t>Gracia</a:t>
            </a:r>
            <a:r>
              <a:rPr lang="en-US" dirty="0"/>
              <a:t> JR, Escalante-Estrada JA, Rodriguez-Gonzalez MT, Ramirez-Ayala C, Martinez- Moreno D. Exogenous application of growth regulators in snap bean under water and salinity stress. J Stress </a:t>
            </a:r>
            <a:r>
              <a:rPr lang="en-US" dirty="0" err="1"/>
              <a:t>Physiol</a:t>
            </a:r>
            <a:r>
              <a:rPr lang="en-US" dirty="0"/>
              <a:t> </a:t>
            </a:r>
            <a:r>
              <a:rPr lang="en-US" dirty="0" err="1"/>
              <a:t>Biochem</a:t>
            </a:r>
            <a:r>
              <a:rPr lang="en-US" dirty="0"/>
              <a:t>. 2009;5(3):13ñ21. </a:t>
            </a:r>
          </a:p>
          <a:p>
            <a:r>
              <a:rPr lang="en-US" dirty="0"/>
              <a:t>     Tuna AL, Kaya C, </a:t>
            </a:r>
            <a:r>
              <a:rPr lang="en-US" dirty="0" err="1"/>
              <a:t>Dikilitas</a:t>
            </a:r>
            <a:r>
              <a:rPr lang="en-US" dirty="0"/>
              <a:t> M, Higgs D. The combined effects of gibberellic acid and salinity on some antioxidant enzyme activities, plant growth parameters and nutritional status in maize plants. Environ </a:t>
            </a:r>
            <a:r>
              <a:rPr lang="en-US" dirty="0" err="1"/>
              <a:t>Exp</a:t>
            </a:r>
            <a:r>
              <a:rPr lang="en-US" dirty="0"/>
              <a:t> Bot. 2008;62(1):1ñ9. </a:t>
            </a:r>
          </a:p>
          <a:p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387048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25</a:t>
            </a:fld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557348" y="451570"/>
            <a:ext cx="9056915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is in  Arabidopsis  callus under salt stress. Planta. 2009;230(2):293ñ307.      Wang H, Huang J, Bi Y. Induction of alternative respiratory pathway involves nitric oxide, hydrogen peroxide and ethylene under salt stress. Plant Signal </a:t>
            </a:r>
            <a:r>
              <a:rPr lang="en-US" dirty="0" err="1"/>
              <a:t>Behav</a:t>
            </a:r>
            <a:r>
              <a:rPr lang="en-US" dirty="0"/>
              <a:t>. 2010;5(12):1636ñ7.  W       </a:t>
            </a:r>
            <a:r>
              <a:rPr lang="en-US" dirty="0" err="1"/>
              <a:t>asternack</a:t>
            </a:r>
            <a:r>
              <a:rPr lang="en-US" dirty="0"/>
              <a:t> C. Action of </a:t>
            </a:r>
            <a:r>
              <a:rPr lang="en-US" dirty="0" err="1"/>
              <a:t>jasmonates</a:t>
            </a:r>
            <a:r>
              <a:rPr lang="en-US" dirty="0"/>
              <a:t> in plant stress responses and development. </a:t>
            </a:r>
            <a:r>
              <a:rPr lang="en-US" dirty="0" err="1"/>
              <a:t>Appl</a:t>
            </a:r>
            <a:r>
              <a:rPr lang="en-US" dirty="0"/>
              <a:t> Asp Biotech Adv. 2014;32(1):31ñ9. </a:t>
            </a:r>
          </a:p>
          <a:p>
            <a:r>
              <a:rPr lang="en-US" dirty="0"/>
              <a:t>     </a:t>
            </a:r>
            <a:r>
              <a:rPr lang="en-US" dirty="0" err="1"/>
              <a:t>Wasternack</a:t>
            </a:r>
            <a:r>
              <a:rPr lang="en-US" dirty="0"/>
              <a:t> C, </a:t>
            </a:r>
            <a:r>
              <a:rPr lang="en-US" dirty="0" err="1"/>
              <a:t>Hause</a:t>
            </a:r>
            <a:r>
              <a:rPr lang="en-US" dirty="0"/>
              <a:t> B. </a:t>
            </a:r>
            <a:r>
              <a:rPr lang="en-US" dirty="0" err="1"/>
              <a:t>Jasmonates</a:t>
            </a:r>
            <a:r>
              <a:rPr lang="en-US" dirty="0"/>
              <a:t>: biosynthesis, perception, signal transduction and action in plant stress response, growth and development. An update to the 2007 review in Annals of Botany. Ann Bot. 2013;111(6):1021ñ58.      Werner T, </a:t>
            </a:r>
            <a:r>
              <a:rPr lang="en-US" dirty="0" err="1"/>
              <a:t>Schm¸lling</a:t>
            </a:r>
            <a:r>
              <a:rPr lang="en-US" dirty="0"/>
              <a:t> T. </a:t>
            </a:r>
            <a:r>
              <a:rPr lang="en-US" dirty="0" err="1"/>
              <a:t>Cytokinin</a:t>
            </a:r>
            <a:r>
              <a:rPr lang="en-US" dirty="0"/>
              <a:t> action in plant development. </a:t>
            </a:r>
            <a:r>
              <a:rPr lang="en-US" dirty="0" err="1"/>
              <a:t>Curr</a:t>
            </a:r>
            <a:r>
              <a:rPr lang="en-US" dirty="0"/>
              <a:t> </a:t>
            </a:r>
            <a:r>
              <a:rPr lang="en-US" dirty="0" err="1"/>
              <a:t>Opin</a:t>
            </a:r>
            <a:r>
              <a:rPr lang="en-US" dirty="0"/>
              <a:t> Plant Biol. 2009;12:527ñ38. </a:t>
            </a:r>
          </a:p>
          <a:p>
            <a:r>
              <a:rPr lang="en-US" dirty="0"/>
              <a:t> X    </a:t>
            </a:r>
            <a:r>
              <a:rPr lang="en-US" dirty="0" err="1"/>
              <a:t>ie</a:t>
            </a:r>
            <a:r>
              <a:rPr lang="en-US" dirty="0"/>
              <a:t> XN, </a:t>
            </a:r>
            <a:r>
              <a:rPr lang="en-US" dirty="0" err="1"/>
              <a:t>Yoneyama</a:t>
            </a:r>
            <a:r>
              <a:rPr lang="en-US" dirty="0"/>
              <a:t> K, </a:t>
            </a:r>
            <a:r>
              <a:rPr lang="en-US" dirty="0" err="1"/>
              <a:t>Yoneyama</a:t>
            </a:r>
            <a:r>
              <a:rPr lang="en-US" dirty="0"/>
              <a:t> K. The </a:t>
            </a:r>
            <a:r>
              <a:rPr lang="en-US" dirty="0" err="1"/>
              <a:t>strigolactone</a:t>
            </a:r>
            <a:r>
              <a:rPr lang="en-US" dirty="0"/>
              <a:t> story. </a:t>
            </a:r>
            <a:r>
              <a:rPr lang="en-US" dirty="0" err="1"/>
              <a:t>Annu</a:t>
            </a:r>
            <a:r>
              <a:rPr lang="en-US" dirty="0"/>
              <a:t> Rev </a:t>
            </a:r>
            <a:r>
              <a:rPr lang="en-US" dirty="0" err="1"/>
              <a:t>Phytopathol</a:t>
            </a:r>
            <a:r>
              <a:rPr lang="en-US" dirty="0"/>
              <a:t>. 2010;48:93ñ117. </a:t>
            </a:r>
          </a:p>
          <a:p>
            <a:r>
              <a:rPr lang="en-US" dirty="0"/>
              <a:t>      Yadav S, </a:t>
            </a:r>
            <a:r>
              <a:rPr lang="en-US" dirty="0" err="1"/>
              <a:t>Mohd</a:t>
            </a:r>
            <a:r>
              <a:rPr lang="en-US" dirty="0"/>
              <a:t> I, </a:t>
            </a:r>
            <a:r>
              <a:rPr lang="en-US" dirty="0" err="1"/>
              <a:t>Aqil</a:t>
            </a:r>
            <a:r>
              <a:rPr lang="en-US" dirty="0"/>
              <a:t> A. Causes of salinity and plant manifestations to salt stress: A review. J Environ Biol. 2011;32(5):667ñ85. </a:t>
            </a:r>
          </a:p>
          <a:p>
            <a:r>
              <a:rPr lang="en-US" dirty="0"/>
              <a:t> Y    </a:t>
            </a:r>
            <a:r>
              <a:rPr lang="en-US" dirty="0" err="1"/>
              <a:t>ang</a:t>
            </a:r>
            <a:r>
              <a:rPr lang="en-US" dirty="0"/>
              <a:t> Z, Yu J, </a:t>
            </a:r>
            <a:r>
              <a:rPr lang="en-US" dirty="0" err="1"/>
              <a:t>Merewitz</a:t>
            </a:r>
            <a:r>
              <a:rPr lang="en-US" dirty="0"/>
              <a:t> E. Differential effects of </a:t>
            </a:r>
            <a:r>
              <a:rPr lang="en-US" dirty="0" err="1"/>
              <a:t>abscisic</a:t>
            </a:r>
            <a:r>
              <a:rPr lang="en-US" dirty="0"/>
              <a:t> acid and glycine betaine on physiological responses to drought and salinity stress for two perennial grass species. J Am </a:t>
            </a:r>
            <a:r>
              <a:rPr lang="en-US" dirty="0" err="1"/>
              <a:t>Soc</a:t>
            </a:r>
            <a:r>
              <a:rPr lang="en-US" dirty="0"/>
              <a:t> Sci. 2012;137(2):96ñ106. </a:t>
            </a:r>
          </a:p>
          <a:p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5047491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26</a:t>
            </a:fld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1872342" y="2573774"/>
            <a:ext cx="763741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6600" dirty="0"/>
              <a:t>از توجه شما متشکرم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2365051948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1407</TotalTime>
  <Words>1800</Words>
  <Application>Microsoft Office PowerPoint</Application>
  <PresentationFormat>Custom</PresentationFormat>
  <Paragraphs>145</Paragraphs>
  <Slides>26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Facet</vt:lpstr>
      <vt:lpstr>PowerPoint Presentation</vt:lpstr>
      <vt:lpstr>PowerPoint Presentation</vt:lpstr>
      <vt:lpstr>مقدمه:   *كاهش کیفیت  محصولات کشاورزی است. *کاهش قدرت جوانه زنی و بازده محصولات در نواحی خشک و نیمه خشک میشود(Jiang et al ., 2014).   </vt:lpstr>
      <vt:lpstr>هورمون های گیاهی:  </vt:lpstr>
      <vt:lpstr>PowerPoint Presentation</vt:lpstr>
      <vt:lpstr>مكانيسم هاي تحمل شوري:</vt:lpstr>
      <vt:lpstr>PowerPoint Presentation</vt:lpstr>
      <vt:lpstr>نیتریک اسید: </vt:lpstr>
      <vt:lpstr>نیتریک اسید:</vt:lpstr>
      <vt:lpstr>سالیسیک اسید:</vt:lpstr>
      <vt:lpstr>سالیسیک اسید:</vt:lpstr>
      <vt:lpstr>جیبرلین:     </vt:lpstr>
      <vt:lpstr>جیبرلین:   جیبرلین باعث سازگاری گیاه به محیط های شور میشود و در غلظت مناسب طول ریشه و جوانه زنی را افزایش میدهد و ممکن است تاثیر زیادی بر روی پارامترهای رشد داشته باشد (Aryadeep et al ., 2013).  </vt:lpstr>
      <vt:lpstr>براسینو استروئید و تاثیر آن در پروسه فیزیولوژیکی:</vt:lpstr>
      <vt:lpstr>براسينو استروئید:</vt:lpstr>
      <vt:lpstr>اثر اتیلن و سازگاری در تنش شوری:</vt:lpstr>
      <vt:lpstr>آبسزیک اسید:</vt:lpstr>
      <vt:lpstr>نقش آبسزیک اسید به شوری:</vt:lpstr>
      <vt:lpstr>جاسمونات ها در رشد و تعامل گیاه :</vt:lpstr>
      <vt:lpstr>PowerPoint Presentation</vt:lpstr>
      <vt:lpstr>بحث و نتیجه گیری: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موضوع: ترکیب شیمیایی ترکیبات فعال زیستی سیر ((Sativum Allium که توسط شرایط قبل و بعد از برداشت تحت تاثیر قرار میگیرد.</dc:title>
  <dc:creator>masuod</dc:creator>
  <cp:lastModifiedBy>Windows User</cp:lastModifiedBy>
  <cp:revision>453</cp:revision>
  <dcterms:created xsi:type="dcterms:W3CDTF">2017-03-24T09:04:57Z</dcterms:created>
  <dcterms:modified xsi:type="dcterms:W3CDTF">2020-04-07T13:50:04Z</dcterms:modified>
</cp:coreProperties>
</file>