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420" r:id="rId2"/>
    <p:sldId id="419" r:id="rId3"/>
    <p:sldId id="294" r:id="rId4"/>
    <p:sldId id="295" r:id="rId5"/>
    <p:sldId id="296" r:id="rId6"/>
    <p:sldId id="297" r:id="rId7"/>
    <p:sldId id="303" r:id="rId8"/>
    <p:sldId id="304" r:id="rId9"/>
    <p:sldId id="305" r:id="rId10"/>
    <p:sldId id="306" r:id="rId11"/>
    <p:sldId id="307" r:id="rId12"/>
    <p:sldId id="308" r:id="rId13"/>
    <p:sldId id="309" r:id="rId14"/>
    <p:sldId id="310" r:id="rId15"/>
    <p:sldId id="311" r:id="rId16"/>
    <p:sldId id="312" r:id="rId17"/>
    <p:sldId id="313" r:id="rId18"/>
    <p:sldId id="316" r:id="rId19"/>
    <p:sldId id="317" r:id="rId20"/>
    <p:sldId id="318" r:id="rId21"/>
    <p:sldId id="319" r:id="rId22"/>
    <p:sldId id="320" r:id="rId23"/>
    <p:sldId id="321" r:id="rId24"/>
    <p:sldId id="329" r:id="rId25"/>
    <p:sldId id="330" r:id="rId26"/>
    <p:sldId id="331" r:id="rId27"/>
    <p:sldId id="332" r:id="rId28"/>
    <p:sldId id="333" r:id="rId29"/>
    <p:sldId id="334" r:id="rId30"/>
    <p:sldId id="335" r:id="rId31"/>
    <p:sldId id="336" r:id="rId32"/>
    <p:sldId id="337" r:id="rId33"/>
    <p:sldId id="338" r:id="rId34"/>
    <p:sldId id="339" r:id="rId35"/>
    <p:sldId id="340" r:id="rId36"/>
    <p:sldId id="341" r:id="rId37"/>
    <p:sldId id="342" r:id="rId38"/>
    <p:sldId id="343" r:id="rId39"/>
    <p:sldId id="344" r:id="rId40"/>
    <p:sldId id="345" r:id="rId41"/>
    <p:sldId id="346" r:id="rId42"/>
    <p:sldId id="347" r:id="rId43"/>
    <p:sldId id="348" r:id="rId44"/>
    <p:sldId id="349" r:id="rId45"/>
    <p:sldId id="350" r:id="rId46"/>
    <p:sldId id="351" r:id="rId47"/>
    <p:sldId id="352" r:id="rId48"/>
    <p:sldId id="353" r:id="rId49"/>
    <p:sldId id="354" r:id="rId50"/>
    <p:sldId id="355" r:id="rId51"/>
    <p:sldId id="356" r:id="rId52"/>
    <p:sldId id="357" r:id="rId53"/>
    <p:sldId id="358" r:id="rId54"/>
    <p:sldId id="359" r:id="rId55"/>
    <p:sldId id="362" r:id="rId56"/>
    <p:sldId id="364" r:id="rId57"/>
    <p:sldId id="365" r:id="rId58"/>
    <p:sldId id="366" r:id="rId59"/>
    <p:sldId id="367" r:id="rId60"/>
    <p:sldId id="368" r:id="rId61"/>
    <p:sldId id="369" r:id="rId62"/>
    <p:sldId id="370" r:id="rId63"/>
    <p:sldId id="371" r:id="rId64"/>
    <p:sldId id="372" r:id="rId65"/>
    <p:sldId id="373" r:id="rId66"/>
    <p:sldId id="374" r:id="rId67"/>
    <p:sldId id="375" r:id="rId68"/>
    <p:sldId id="376" r:id="rId69"/>
    <p:sldId id="377" r:id="rId70"/>
    <p:sldId id="378" r:id="rId71"/>
    <p:sldId id="379" r:id="rId72"/>
    <p:sldId id="380" r:id="rId73"/>
    <p:sldId id="381" r:id="rId74"/>
    <p:sldId id="382" r:id="rId75"/>
    <p:sldId id="383" r:id="rId76"/>
    <p:sldId id="384" r:id="rId77"/>
    <p:sldId id="385" r:id="rId78"/>
    <p:sldId id="386" r:id="rId79"/>
    <p:sldId id="387" r:id="rId80"/>
    <p:sldId id="388" r:id="rId81"/>
    <p:sldId id="389" r:id="rId82"/>
    <p:sldId id="390" r:id="rId83"/>
    <p:sldId id="391" r:id="rId84"/>
    <p:sldId id="392" r:id="rId85"/>
    <p:sldId id="393" r:id="rId86"/>
    <p:sldId id="394" r:id="rId87"/>
    <p:sldId id="395" r:id="rId88"/>
    <p:sldId id="396" r:id="rId89"/>
    <p:sldId id="397" r:id="rId90"/>
    <p:sldId id="398" r:id="rId91"/>
    <p:sldId id="399" r:id="rId92"/>
    <p:sldId id="400" r:id="rId93"/>
    <p:sldId id="401" r:id="rId94"/>
    <p:sldId id="402" r:id="rId95"/>
    <p:sldId id="403" r:id="rId96"/>
    <p:sldId id="404" r:id="rId97"/>
    <p:sldId id="405" r:id="rId98"/>
    <p:sldId id="406" r:id="rId99"/>
    <p:sldId id="407" r:id="rId100"/>
    <p:sldId id="408" r:id="rId101"/>
    <p:sldId id="409" r:id="rId102"/>
    <p:sldId id="410" r:id="rId103"/>
    <p:sldId id="411" r:id="rId104"/>
    <p:sldId id="412" r:id="rId105"/>
    <p:sldId id="413" r:id="rId106"/>
    <p:sldId id="414" r:id="rId107"/>
    <p:sldId id="415" r:id="rId108"/>
    <p:sldId id="416" r:id="rId109"/>
    <p:sldId id="417" r:id="rId110"/>
    <p:sldId id="418" r:id="rId11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F13B692-6A6C-437D-BFD1-D9B3B78993B0}" type="datetimeFigureOut">
              <a:rPr lang="fa-IR" smtClean="0"/>
              <a:pPr/>
              <a:t>25/06/1441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3B92CF1-F89E-44DD-8432-C190FDDC860E}"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F13B692-6A6C-437D-BFD1-D9B3B78993B0}" type="datetimeFigureOut">
              <a:rPr lang="fa-IR" smtClean="0"/>
              <a:pPr/>
              <a:t>25/06/1441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3B92CF1-F89E-44DD-8432-C190FDDC860E}"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2091694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lstStyle/>
          <a:p>
            <a:pPr>
              <a:lnSpc>
                <a:spcPct val="115000"/>
              </a:lnSpc>
              <a:spcAft>
                <a:spcPts val="1000"/>
              </a:spcAft>
            </a:pPr>
            <a:r>
              <a:rPr lang="fa-IR" b="1" dirty="0" smtClean="0">
                <a:ea typeface="Calibri"/>
                <a:cs typeface="B Nazanin"/>
              </a:rPr>
              <a:t>-مکانیسم دود و اثرات آن</a:t>
            </a:r>
            <a:endParaRPr lang="en-US" dirty="0" smtClean="0">
              <a:ea typeface="Calibri"/>
              <a:cs typeface="Arial"/>
            </a:endParaRPr>
          </a:p>
          <a:p>
            <a:pPr>
              <a:lnSpc>
                <a:spcPct val="115000"/>
              </a:lnSpc>
              <a:spcAft>
                <a:spcPts val="1000"/>
              </a:spcAft>
            </a:pPr>
            <a:r>
              <a:rPr lang="fa-IR" b="1" dirty="0" smtClean="0">
                <a:ea typeface="Calibri"/>
                <a:cs typeface="B Nazanin"/>
              </a:rPr>
              <a:t>-مقاومت مصالح و ساختمانها</a:t>
            </a:r>
            <a:endParaRPr lang="en-US" dirty="0" smtClean="0">
              <a:ea typeface="Calibri"/>
              <a:cs typeface="Arial"/>
            </a:endParaRPr>
          </a:p>
          <a:p>
            <a:pPr>
              <a:lnSpc>
                <a:spcPct val="115000"/>
              </a:lnSpc>
              <a:spcAft>
                <a:spcPts val="1000"/>
              </a:spcAft>
            </a:pPr>
            <a:r>
              <a:rPr lang="fa-IR" b="1" dirty="0" smtClean="0">
                <a:ea typeface="Calibri"/>
                <a:cs typeface="B Nazanin"/>
              </a:rPr>
              <a:t>-حریقهای ساختمانها،شیروانی و زیر زمینها</a:t>
            </a:r>
            <a:endParaRPr lang="en-US" dirty="0" smtClean="0">
              <a:ea typeface="Calibri"/>
              <a:cs typeface="Arial"/>
            </a:endParaRPr>
          </a:p>
          <a:p>
            <a:pPr>
              <a:lnSpc>
                <a:spcPct val="115000"/>
              </a:lnSpc>
              <a:spcAft>
                <a:spcPts val="1000"/>
              </a:spcAft>
            </a:pPr>
            <a:r>
              <a:rPr lang="fa-IR" b="1" dirty="0" smtClean="0">
                <a:ea typeface="Calibri"/>
                <a:cs typeface="B Nazanin"/>
              </a:rPr>
              <a:t>-لزوم تهویه در حریق</a:t>
            </a:r>
            <a:endParaRPr lang="en-US" dirty="0" smtClean="0">
              <a:ea typeface="Calibri"/>
              <a:cs typeface="Arial"/>
            </a:endParaRPr>
          </a:p>
          <a:p>
            <a:pPr>
              <a:lnSpc>
                <a:spcPct val="115000"/>
              </a:lnSpc>
              <a:spcAft>
                <a:spcPts val="1000"/>
              </a:spcAft>
            </a:pPr>
            <a:r>
              <a:rPr lang="fa-IR" b="1" dirty="0" smtClean="0">
                <a:ea typeface="Calibri"/>
                <a:cs typeface="B Nazanin"/>
              </a:rPr>
              <a:t>-انواع تهویه ،وتجهیزات مربوط به آن(فن های فشار مثبت و فشار منفی</a:t>
            </a:r>
            <a:r>
              <a:rPr lang="fa-IR" b="1" dirty="0" smtClean="0">
                <a:ea typeface="Calibri"/>
                <a:cs typeface="B Nazanin"/>
              </a:rPr>
              <a:t>)</a:t>
            </a:r>
            <a:endParaRPr lang="en-US" dirty="0" smtClean="0">
              <a:ea typeface="Calibri"/>
              <a:cs typeface="Arial"/>
            </a:endParaRPr>
          </a:p>
        </p:txBody>
      </p:sp>
    </p:spTree>
  </p:cSld>
  <p:clrMapOvr>
    <a:masterClrMapping/>
  </p:clrMapOvr>
  <p:transition spd="slow">
    <p:wedg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285750"/>
            <a:ext cx="8229600" cy="1714500"/>
          </a:xfrm>
        </p:spPr>
        <p:txBody>
          <a:bodyPr rtlCol="1">
            <a:normAutofit fontScale="90000"/>
          </a:bodyPr>
          <a:lstStyle/>
          <a:p>
            <a:pPr algn="r" eaLnBrk="1" fontAlgn="auto" hangingPunct="1">
              <a:spcAft>
                <a:spcPts val="0"/>
              </a:spcAft>
              <a:defRPr/>
            </a:pPr>
            <a:r>
              <a:rPr lang="fa-IR" dirty="0" smtClean="0">
                <a:latin typeface="Times New Roman"/>
                <a:ea typeface="Times New Roman"/>
                <a:cs typeface="B Nazanin"/>
              </a:rPr>
              <a:t/>
            </a:r>
            <a:br>
              <a:rPr lang="fa-IR" dirty="0" smtClean="0">
                <a:latin typeface="Times New Roman"/>
                <a:ea typeface="Times New Roman"/>
                <a:cs typeface="B Nazanin"/>
              </a:rPr>
            </a:br>
            <a:r>
              <a:rPr lang="fa-IR" b="1" dirty="0" smtClean="0">
                <a:ea typeface="Calibri"/>
                <a:cs typeface="B Nazanin"/>
              </a:rPr>
              <a:t> مکانیسم دود و اثرات آن </a:t>
            </a:r>
            <a:r>
              <a:rPr lang="fa-IR" dirty="0" smtClean="0">
                <a:latin typeface="Times New Roman"/>
                <a:ea typeface="Times New Roman"/>
                <a:cs typeface="B Nazanin"/>
              </a:rPr>
              <a:t/>
            </a:r>
            <a:br>
              <a:rPr lang="fa-IR" dirty="0" smtClean="0">
                <a:latin typeface="Times New Roman"/>
                <a:ea typeface="Times New Roman"/>
                <a:cs typeface="B Nazanin"/>
              </a:rPr>
            </a:br>
            <a:r>
              <a:rPr lang="ar-SA" sz="3100" dirty="0" smtClean="0">
                <a:latin typeface="Times New Roman"/>
                <a:ea typeface="Times New Roman"/>
                <a:cs typeface="B Nazanin"/>
              </a:rPr>
              <a:t>دراثر سوختن مواد، انرژي و مواد جديد توليدمي شوندكه بسيار متنوع ميباشند</a:t>
            </a:r>
            <a:endParaRPr lang="fa-IR" sz="2700" dirty="0"/>
          </a:p>
        </p:txBody>
      </p:sp>
      <p:sp>
        <p:nvSpPr>
          <p:cNvPr id="3" name="Content Placeholder 2"/>
          <p:cNvSpPr>
            <a:spLocks noGrp="1"/>
          </p:cNvSpPr>
          <p:nvPr>
            <p:ph idx="1"/>
          </p:nvPr>
        </p:nvSpPr>
        <p:spPr>
          <a:xfrm>
            <a:off x="457200" y="1785938"/>
            <a:ext cx="8229600" cy="4340225"/>
          </a:xfrm>
        </p:spPr>
        <p:txBody>
          <a:bodyPr rtlCol="1">
            <a:normAutofit fontScale="92500" lnSpcReduction="20000"/>
          </a:bodyPr>
          <a:lstStyle/>
          <a:p>
            <a:pPr eaLnBrk="1" fontAlgn="auto" hangingPunct="1">
              <a:spcAft>
                <a:spcPts val="0"/>
              </a:spcAft>
              <a:defRPr/>
            </a:pPr>
            <a:endParaRPr lang="fa-IR" b="1" dirty="0" smtClean="0">
              <a:latin typeface="Times New Roman"/>
              <a:ea typeface="Times New Roman"/>
              <a:cs typeface="B Nazanin"/>
            </a:endParaRPr>
          </a:p>
          <a:p>
            <a:pPr eaLnBrk="1" fontAlgn="auto" hangingPunct="1">
              <a:spcAft>
                <a:spcPts val="0"/>
              </a:spcAft>
              <a:defRPr/>
            </a:pPr>
            <a:r>
              <a:rPr lang="ar-SA" b="1" dirty="0" smtClean="0">
                <a:latin typeface="Times New Roman"/>
                <a:ea typeface="Times New Roman"/>
                <a:cs typeface="B Nazanin"/>
              </a:rPr>
              <a:t>خطرات ناشي از حريق</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1- دود        </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2-تاريكي</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3-خطرات جاني دود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4-مكانيسم دود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5-اثر دود كشي</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6-گازها و بخارات ناشي از حريق</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7-صدمات ناشي از حرارت حريق</a:t>
            </a:r>
            <a:endParaRPr lang="fa-IR" dirty="0"/>
          </a:p>
        </p:txBody>
      </p:sp>
    </p:spTree>
  </p:cSld>
  <p:clrMapOvr>
    <a:masterClrMapping/>
  </p:clrMapOvr>
  <p:transition spd="slow">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fontScale="92500" lnSpcReduction="20000"/>
          </a:bodyPr>
          <a:lstStyle/>
          <a:p>
            <a:pPr algn="just" eaLnBrk="1" fontAlgn="auto" hangingPunct="1">
              <a:spcAft>
                <a:spcPts val="0"/>
              </a:spcAft>
              <a:defRPr/>
            </a:pPr>
            <a:r>
              <a:rPr lang="ar-SA" b="1" dirty="0" smtClean="0">
                <a:latin typeface="Times New Roman"/>
                <a:ea typeface="Times New Roman"/>
                <a:cs typeface="B Nazanin"/>
              </a:rPr>
              <a:t>بررسي علل عمدة مرگ در حريق ها</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 </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دود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در كليه حريقها دود توليد مي شود و همراه بادودمقادير مختلفي غبار ، گرد، الياف ، بخور و بخارات و گازها توام  است.</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دود مخلوط بسيار در همي است از توليدات فرار احتراق تركيبات آلي مركب از ذرات بسيار ريز جامد يامايع كه درون گازها متصاعد و </a:t>
            </a:r>
            <a:r>
              <a:rPr lang="fa-IR" dirty="0" smtClean="0">
                <a:latin typeface="Times New Roman"/>
                <a:ea typeface="Times New Roman"/>
                <a:cs typeface="B Nazanin"/>
              </a:rPr>
              <a:t>در</a:t>
            </a:r>
            <a:r>
              <a:rPr lang="ar-SA" dirty="0" smtClean="0">
                <a:latin typeface="Times New Roman"/>
                <a:ea typeface="Times New Roman"/>
                <a:cs typeface="B Nazanin"/>
              </a:rPr>
              <a:t>حريق معلقند. بعضي از ذرات كربن تا 1 ميكرون عرض دارند وبرخي ديگر ممكن است تا كمتر از </a:t>
            </a:r>
            <a:r>
              <a:rPr lang="fa-IR" dirty="0" smtClean="0">
                <a:latin typeface="Times New Roman"/>
                <a:ea typeface="Times New Roman"/>
                <a:cs typeface="B Nazanin"/>
              </a:rPr>
              <a:t>0/5</a:t>
            </a:r>
            <a:r>
              <a:rPr lang="ar-SA" dirty="0" smtClean="0">
                <a:latin typeface="Times New Roman"/>
                <a:ea typeface="Times New Roman"/>
                <a:cs typeface="B Nazanin"/>
              </a:rPr>
              <a:t> ميكرون برسند.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از حريقهايي كه چوب وپارچه در بر دارند دودي بر مي خيزد باذراتي مركب ازدوده </a:t>
            </a:r>
            <a:r>
              <a:rPr lang="fa-IR" b="1" dirty="0" smtClean="0">
                <a:latin typeface="Times New Roman"/>
                <a:ea typeface="Times New Roman"/>
                <a:cs typeface="B Nazanin"/>
              </a:rPr>
              <a:t>و</a:t>
            </a:r>
            <a:r>
              <a:rPr lang="en-US" b="1" dirty="0" smtClean="0">
                <a:latin typeface="B Nazanin"/>
                <a:ea typeface="Times New Roman"/>
                <a:cs typeface="Traditional Arabic"/>
              </a:rPr>
              <a:t> </a:t>
            </a:r>
            <a:r>
              <a:rPr lang="ar-SA" dirty="0" smtClean="0">
                <a:latin typeface="Times New Roman"/>
                <a:ea typeface="Times New Roman"/>
                <a:cs typeface="B Nazanin"/>
              </a:rPr>
              <a:t>بخارات معرق وتركيبات آلي قيري كه نتيجه سوخت ناقص وتقطير مخرب ‌ مواد اصلي است . گازهاي متصاعده ازچنين حريقها مخلو</a:t>
            </a:r>
            <a:r>
              <a:rPr lang="fa-IR" dirty="0" smtClean="0">
                <a:latin typeface="Times New Roman"/>
                <a:ea typeface="Times New Roman"/>
                <a:cs typeface="B Nazanin"/>
              </a:rPr>
              <a:t>ط</a:t>
            </a:r>
            <a:r>
              <a:rPr lang="ar-SA" dirty="0" smtClean="0">
                <a:latin typeface="Times New Roman"/>
                <a:ea typeface="Times New Roman"/>
                <a:cs typeface="B Nazanin"/>
              </a:rPr>
              <a:t>ي هستند ازمحصولات احتراق عادي مانند اكسيد كربن و بي اكسيد كربن توام باهواي كشيده شده و به مصرف احتراق نرسيده.</a:t>
            </a:r>
            <a:endParaRPr lang="en-US" sz="1800" dirty="0" smtClean="0">
              <a:latin typeface="Times New Roman"/>
              <a:ea typeface="Times New Roman"/>
              <a:cs typeface="Traditional Arabic"/>
            </a:endParaRPr>
          </a:p>
          <a:p>
            <a:pPr eaLnBrk="1" fontAlgn="auto" hangingPunct="1">
              <a:spcAft>
                <a:spcPts val="0"/>
              </a:spcAft>
              <a:defRPr/>
            </a:pPr>
            <a:r>
              <a:rPr lang="ar-SA" sz="2800" dirty="0" smtClean="0">
                <a:latin typeface="Times New Roman"/>
                <a:ea typeface="Times New Roman"/>
                <a:cs typeface="Traditional Arabic"/>
              </a:rPr>
              <a:t> </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313"/>
            <a:ext cx="8229600" cy="5911850"/>
          </a:xfrm>
        </p:spPr>
        <p:txBody>
          <a:bodyPr rtlCol="1">
            <a:normAutofit/>
          </a:bodyPr>
          <a:lstStyle/>
          <a:p>
            <a:pPr algn="just" eaLnBrk="1" fontAlgn="auto" hangingPunct="1">
              <a:spcAft>
                <a:spcPts val="0"/>
              </a:spcAft>
              <a:defRPr/>
            </a:pPr>
            <a:r>
              <a:rPr lang="ar-SA" dirty="0" smtClean="0">
                <a:latin typeface="Times New Roman"/>
                <a:ea typeface="Times New Roman"/>
                <a:cs typeface="B Nazanin"/>
              </a:rPr>
              <a:t>مثال : حريق 2 متر مر</a:t>
            </a:r>
            <a:r>
              <a:rPr lang="fa-IR" dirty="0" smtClean="0">
                <a:latin typeface="Times New Roman"/>
                <a:ea typeface="Times New Roman"/>
                <a:cs typeface="B Nazanin"/>
              </a:rPr>
              <a:t>ب</a:t>
            </a:r>
            <a:r>
              <a:rPr lang="ar-SA" dirty="0" smtClean="0">
                <a:latin typeface="Times New Roman"/>
                <a:ea typeface="Times New Roman"/>
                <a:cs typeface="B Nazanin"/>
              </a:rPr>
              <a:t>ع نفت ممكن است در ظرف 5 دقيقه يك ساختمان 8 هزار متر مكعبي راتیره و تار سازد ذرات دودی كه در جريان هوا قرار گرفته اند ممكن است به اندازه اي سرد شوندكه بخارات آب ، اسيدهاي ارگانيك و آلدئيدهاي توليدي حريق روي آنها بچسبند و درصورت استنشاق عميقاً دردستگاه تنفسي فرو رفته و شديداً‌موجب تحريك آن شوند. اين</a:t>
            </a:r>
            <a:r>
              <a:rPr lang="fa-IR" dirty="0" smtClean="0">
                <a:latin typeface="Times New Roman"/>
                <a:ea typeface="Times New Roman"/>
                <a:cs typeface="B Nazanin"/>
              </a:rPr>
              <a:t> </a:t>
            </a:r>
            <a:r>
              <a:rPr lang="ar-SA" dirty="0" smtClean="0">
                <a:latin typeface="Times New Roman"/>
                <a:ea typeface="Times New Roman"/>
                <a:cs typeface="B Nazanin"/>
              </a:rPr>
              <a:t>تركيبات ضمناً چشمها را نيز شديداً مي آزارند بنابراين بيماران دودزده ممكن است دچار عوارض مواد مختلفي قرارگرفته باشند از قبيل : تنفس دود، سوزشهاي مجاري تنفس ، استنشاق گازها وبخار</a:t>
            </a:r>
            <a:r>
              <a:rPr lang="fa-IR" dirty="0" smtClean="0">
                <a:latin typeface="Times New Roman"/>
                <a:ea typeface="Times New Roman"/>
                <a:cs typeface="B Nazanin"/>
              </a:rPr>
              <a:t>ا</a:t>
            </a:r>
            <a:r>
              <a:rPr lang="ar-SA" dirty="0" smtClean="0">
                <a:latin typeface="Times New Roman"/>
                <a:ea typeface="Times New Roman"/>
                <a:cs typeface="B Nazanin"/>
              </a:rPr>
              <a:t>ت مسموم كننده ، </a:t>
            </a:r>
            <a:r>
              <a:rPr lang="fa-IR" dirty="0" smtClean="0">
                <a:latin typeface="Times New Roman"/>
                <a:ea typeface="Times New Roman"/>
                <a:cs typeface="B Nazanin"/>
              </a:rPr>
              <a:t>کو</a:t>
            </a:r>
            <a:r>
              <a:rPr lang="ar-SA" dirty="0" smtClean="0">
                <a:latin typeface="Times New Roman"/>
                <a:ea typeface="Times New Roman"/>
                <a:cs typeface="B Nazanin"/>
              </a:rPr>
              <a:t>فتگي بدن و از اين قبيل كه معالجه اش پزشكان متخصص و وسايل معاينه ومعالجه خاص </a:t>
            </a:r>
            <a:r>
              <a:rPr lang="fa-IR" dirty="0" smtClean="0">
                <a:latin typeface="Times New Roman"/>
                <a:ea typeface="Times New Roman"/>
                <a:cs typeface="B Nazanin"/>
              </a:rPr>
              <a:t>را</a:t>
            </a:r>
            <a:r>
              <a:rPr lang="ar-SA" dirty="0" smtClean="0">
                <a:latin typeface="Times New Roman"/>
                <a:ea typeface="Times New Roman"/>
                <a:cs typeface="B Nazanin"/>
              </a:rPr>
              <a:t>ايجاب مي نمايد.</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a:xfrm>
            <a:off x="457200" y="285750"/>
            <a:ext cx="8229600" cy="5840413"/>
          </a:xfrm>
        </p:spPr>
        <p:txBody>
          <a:bodyPr/>
          <a:lstStyle/>
          <a:p>
            <a:pPr algn="just" eaLnBrk="1" hangingPunct="1"/>
            <a:r>
              <a:rPr lang="ar-SA" smtClean="0">
                <a:latin typeface="Times New Roman" pitchFamily="18" charset="0"/>
                <a:ea typeface="Times New Roman" pitchFamily="18" charset="0"/>
                <a:cs typeface="B Nazanin" pitchFamily="2" charset="-78"/>
              </a:rPr>
              <a:t>آب دروني مواد مورد حريق نيز دردود سازي موثر است. رطوبت از شدت احتراق مي كاهد لذا احتراق كامل صورت نمي گيرد. در نتيجه دود بيشتر ي توليدمي شود. از طرف ديگر بخارات آب تبخير شده دود راغليظ تر كرده و ظاهر آن را تغيير مي دهد گرچه مضرات تركيبات ديگر دود را ندارد.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با تمام اين احوال حتي مواد خشك باهواي كافي باز در توليد مقدار دود متفاوت مي باشند بعضي ازانواع چوب يا مواد ديگر سلولزي ممكن است به نسبت كمتري دود كنند و حال آنكه موادي ماننداسفنج مصنوعي </a:t>
            </a:r>
            <a:r>
              <a:rPr lang="en-US" smtClean="0">
                <a:latin typeface="Times New Roman" pitchFamily="18" charset="0"/>
                <a:ea typeface="Times New Roman" pitchFamily="18" charset="0"/>
                <a:cs typeface="B Nazanin" pitchFamily="2" charset="-78"/>
              </a:rPr>
              <a:t>PVC, polystyr </a:t>
            </a:r>
            <a:r>
              <a:rPr lang="ar-SA" smtClean="0">
                <a:latin typeface="Times New Roman" pitchFamily="18" charset="0"/>
                <a:ea typeface="Times New Roman" pitchFamily="18" charset="0"/>
                <a:cs typeface="B Nazanin" pitchFamily="2" charset="-78"/>
              </a:rPr>
              <a:t>و نفت در شرايط برابر دود بمراتب بيشتري دارند. ولي از ظاهر دود نمي توان به درجه ضرر وخطر بهداشتي و بدني آن پي برد.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a:xfrm>
            <a:off x="457200" y="285750"/>
            <a:ext cx="8229600" cy="5840413"/>
          </a:xfrm>
        </p:spPr>
        <p:txBody>
          <a:bodyPr/>
          <a:lstStyle/>
          <a:p>
            <a:pPr algn="just" eaLnBrk="1" hangingPunct="1"/>
            <a:r>
              <a:rPr lang="ar-SA" b="1" smtClean="0">
                <a:latin typeface="Times New Roman" pitchFamily="18" charset="0"/>
                <a:ea typeface="Times New Roman" pitchFamily="18" charset="0"/>
                <a:cs typeface="B Nazanin" pitchFamily="2" charset="-78"/>
              </a:rPr>
              <a:t>تاريكي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محدود ساختن ديد توسط ذرات دود موجب مزاحمت شديد مي شود. دود در يك ساختمان باعث سردرگم كردن اشغال كنندگان و وحشت مي شود بخصوص وقتي با ساختمان آشنايي نداشته باشند ( مانند مسافران تازه وارد در هتلها ). مانع كار مأموران نجات و راه يافتن آنها به اماكن مورد نظر ميگردد چنانچه دود متراكم باشد مانع ديد هر  گونه علامت و راهنما شده و حتي كانون اصلي حريق را هم از نظر پنهان نگاه مي دارد.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ar-SA" smtClean="0">
                <a:latin typeface="Times New Roman" pitchFamily="18" charset="0"/>
                <a:ea typeface="Times New Roman" pitchFamily="18" charset="0"/>
                <a:cs typeface="B Nazanin" pitchFamily="2" charset="-78"/>
              </a:rPr>
              <a:t>لذا عمل آتش نشاني نيز به اشكال بر مي خورد. دود چون امواج و متحرك است ممكن است باعث مرگ و جراحات در نقاطي بسيار دورتر از محل اصلي حريق گردد. مثلاً دود حريق طبقات پايين يك بنا ممكن است باعث مرگ و جراحات طبقه بالاتر شود. طبقات زير زمين و بناهاي بي پنجره مانند سينماها از لحاظ دود بسيار خطرناكتر و قابل توجه مي باشند</a:t>
            </a:r>
            <a:endParaRPr lang="fa-IR" smtClean="0">
              <a:ea typeface="Times New Roman" pitchFamily="18" charset="0"/>
              <a:cs typeface="B Nazanin" pitchFamily="2" charset="-78"/>
            </a:endParaRPr>
          </a:p>
        </p:txBody>
      </p:sp>
    </p:spTree>
  </p:cSld>
  <p:clrMapOvr>
    <a:masterClrMapping/>
  </p:clrMapOvr>
  <p:transition spd="slow">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Content Placeholder 2"/>
          <p:cNvSpPr>
            <a:spLocks noGrp="1"/>
          </p:cNvSpPr>
          <p:nvPr>
            <p:ph idx="1"/>
          </p:nvPr>
        </p:nvSpPr>
        <p:spPr>
          <a:xfrm>
            <a:off x="457200" y="214313"/>
            <a:ext cx="8229600" cy="5911850"/>
          </a:xfrm>
        </p:spPr>
        <p:txBody>
          <a:bodyPr/>
          <a:lstStyle/>
          <a:p>
            <a:pPr algn="just" eaLnBrk="1" hangingPunct="1"/>
            <a:r>
              <a:rPr lang="ar-SA" b="1" smtClean="0">
                <a:latin typeface="Times New Roman" pitchFamily="18" charset="0"/>
                <a:ea typeface="Times New Roman" pitchFamily="18" charset="0"/>
                <a:cs typeface="B Nazanin" pitchFamily="2" charset="-78"/>
              </a:rPr>
              <a:t>خطرات جاني دود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در حريق بناها و محتويات بيشتر از سوختگي است. متجاوز از 80% تلفات جاني حريق مربوط به دود است نه شعله . دود وگازهاي بسيارداغ بدون وجود رسيدن شعله تلفات مي گيرند.</a:t>
            </a:r>
            <a:endParaRPr lang="fa-IR" smtClean="0">
              <a:latin typeface="Times New Roman" pitchFamily="18" charset="0"/>
              <a:ea typeface="Times New Roman" pitchFamily="18" charset="0"/>
              <a:cs typeface="B Nazanin" pitchFamily="2" charset="-78"/>
            </a:endParaRPr>
          </a:p>
          <a:p>
            <a:pPr algn="just" eaLnBrk="1" hangingPunct="1"/>
            <a:r>
              <a:rPr lang="ar-SA" smtClean="0">
                <a:latin typeface="Times New Roman" pitchFamily="18" charset="0"/>
                <a:ea typeface="Times New Roman" pitchFamily="18" charset="0"/>
                <a:cs typeface="B Nazanin" pitchFamily="2" charset="-78"/>
              </a:rPr>
              <a:t> دربسيار</a:t>
            </a:r>
            <a:r>
              <a:rPr lang="fa-IR" smtClean="0">
                <a:latin typeface="Times New Roman" pitchFamily="18" charset="0"/>
                <a:ea typeface="Times New Roman" pitchFamily="18" charset="0"/>
                <a:cs typeface="B Nazanin" pitchFamily="2" charset="-78"/>
              </a:rPr>
              <a:t>ی</a:t>
            </a:r>
            <a:r>
              <a:rPr lang="ar-SA" smtClean="0">
                <a:latin typeface="Times New Roman" pitchFamily="18" charset="0"/>
                <a:ea typeface="Times New Roman" pitchFamily="18" charset="0"/>
                <a:cs typeface="B Nazanin" pitchFamily="2" charset="-78"/>
              </a:rPr>
              <a:t> از حريقها مرگ افراد به هيچ وجه آثاري از تماس با شعله يا حتي حرارت زياد مشاهده نشده است.</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خطرات دود به اشكال مختلف صورت مي گيرد. پيدايش اكسيددوكربن و تقليل ميزان اكسيژن هوا در آتمسفر دودي خطر اصلي است. اكسيددوكربن كه سمي </a:t>
            </a:r>
            <a:r>
              <a:rPr lang="fa-IR" smtClean="0">
                <a:latin typeface="Times New Roman" pitchFamily="18" charset="0"/>
                <a:ea typeface="Times New Roman" pitchFamily="18" charset="0"/>
                <a:cs typeface="B Nazanin" pitchFamily="2" charset="-78"/>
              </a:rPr>
              <a:t>و</a:t>
            </a:r>
            <a:r>
              <a:rPr lang="ar-SA" smtClean="0">
                <a:latin typeface="Times New Roman" pitchFamily="18" charset="0"/>
                <a:ea typeface="Times New Roman" pitchFamily="18" charset="0"/>
                <a:cs typeface="B Nazanin" pitchFamily="2" charset="-78"/>
              </a:rPr>
              <a:t>قوي است بسرعت در بناي حريق زده انتشار مييابد وچون بوي مشخص ندارد ممكن است تا اثرات خود را شروع نكرده به وجودش پي نبرند</a:t>
            </a:r>
            <a:endParaRPr lang="fa-IR" smtClean="0"/>
          </a:p>
        </p:txBody>
      </p:sp>
    </p:spTree>
  </p:cSld>
  <p:clrMapOvr>
    <a:masterClrMapping/>
  </p:clrMapOvr>
  <p:transition spd="slow">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Content Placeholder 2"/>
          <p:cNvSpPr>
            <a:spLocks noGrp="1"/>
          </p:cNvSpPr>
          <p:nvPr>
            <p:ph idx="1"/>
          </p:nvPr>
        </p:nvSpPr>
        <p:spPr>
          <a:xfrm>
            <a:off x="457200" y="357188"/>
            <a:ext cx="8229600" cy="5768975"/>
          </a:xfrm>
        </p:spPr>
        <p:txBody>
          <a:bodyPr/>
          <a:lstStyle/>
          <a:p>
            <a:pPr algn="just" eaLnBrk="1" hangingPunct="1"/>
            <a:r>
              <a:rPr lang="ar-SA" smtClean="0">
                <a:latin typeface="Times New Roman" pitchFamily="18" charset="0"/>
                <a:ea typeface="Times New Roman" pitchFamily="18" charset="0"/>
                <a:cs typeface="B Nazanin" pitchFamily="2" charset="-78"/>
              </a:rPr>
              <a:t>ضمناً هر قدر نسبت اكسيژن هوا تقليل پيدا كند بر توليد اكسيد دو كربن افزوده مي شود.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اكسيددوكربن، </a:t>
            </a:r>
            <a:r>
              <a:rPr lang="en-US" smtClean="0">
                <a:latin typeface="Times New Roman" pitchFamily="18" charset="0"/>
                <a:ea typeface="Times New Roman" pitchFamily="18" charset="0"/>
                <a:cs typeface="B Nazanin" pitchFamily="2" charset="-78"/>
              </a:rPr>
              <a:t>co2 </a:t>
            </a:r>
            <a:r>
              <a:rPr lang="ar-SA" smtClean="0">
                <a:latin typeface="Times New Roman" pitchFamily="18" charset="0"/>
                <a:ea typeface="Times New Roman" pitchFamily="18" charset="0"/>
                <a:cs typeface="B Nazanin" pitchFamily="2" charset="-78"/>
              </a:rPr>
              <a:t>خود سمي نيست ولي در صد مورد لزوم اكسيژن قابل تنفس هوا را پايين مي آورد. از طرف ديگر مسلم شده كه اين گاز محرك تنفس است لذا باعث ورود بيشتر گازهاي سمي به ريتين مي گردد.</a:t>
            </a:r>
            <a:endParaRPr lang="fa-IR" smtClean="0">
              <a:latin typeface="Times New Roman" pitchFamily="18" charset="0"/>
              <a:ea typeface="Times New Roman" pitchFamily="18" charset="0"/>
              <a:cs typeface="B Nazanin" pitchFamily="2" charset="-78"/>
            </a:endParaRPr>
          </a:p>
          <a:p>
            <a:pPr algn="just" eaLnBrk="1" hangingPunct="1"/>
            <a:r>
              <a:rPr lang="fa-IR" sz="2800" smtClean="0">
                <a:latin typeface="Times New Roman" pitchFamily="18" charset="0"/>
                <a:ea typeface="Times New Roman" pitchFamily="18" charset="0"/>
                <a:cs typeface="B Nazanin" pitchFamily="2" charset="-78"/>
              </a:rPr>
              <a:t>درحادثه ای که اخیراٌ در یکی از مراکز بانکها روی داد عمل کرد ناگهانی سیستم اطفاءگازی دی اکسید کربن باعث مرگ سه نفر از کارکنان شد.</a:t>
            </a:r>
            <a:endParaRPr lang="en-US" sz="2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2"/>
          <p:cNvSpPr>
            <a:spLocks noGrp="1"/>
          </p:cNvSpPr>
          <p:nvPr>
            <p:ph idx="1"/>
          </p:nvPr>
        </p:nvSpPr>
        <p:spPr>
          <a:xfrm>
            <a:off x="457200" y="214313"/>
            <a:ext cx="8229600" cy="5911850"/>
          </a:xfrm>
        </p:spPr>
        <p:txBody>
          <a:bodyPr/>
          <a:lstStyle/>
          <a:p>
            <a:pPr algn="just" eaLnBrk="1" hangingPunct="1"/>
            <a:r>
              <a:rPr lang="ar-SA" b="1" smtClean="0">
                <a:latin typeface="Times New Roman" pitchFamily="18" charset="0"/>
                <a:ea typeface="Times New Roman" pitchFamily="18" charset="0"/>
                <a:cs typeface="B Nazanin" pitchFamily="2" charset="-78"/>
              </a:rPr>
              <a:t>مكانيسم دود :</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از نظر حركت ، يك آتمسفر دودي و عادي واقعاً قابل تفكيك نيستند. عضو اصلي هردو نيتروژن است و اگر چه مقدار اكسيژن و </a:t>
            </a:r>
            <a:r>
              <a:rPr lang="en-US" smtClean="0">
                <a:latin typeface="Times New Roman" pitchFamily="18" charset="0"/>
                <a:ea typeface="Times New Roman" pitchFamily="18" charset="0"/>
                <a:cs typeface="B Nazanin" pitchFamily="2" charset="-78"/>
              </a:rPr>
              <a:t>co2</a:t>
            </a:r>
            <a:r>
              <a:rPr lang="ar-SA" smtClean="0">
                <a:latin typeface="Times New Roman" pitchFamily="18" charset="0"/>
                <a:ea typeface="Times New Roman" pitchFamily="18" charset="0"/>
                <a:cs typeface="B Nazanin" pitchFamily="2" charset="-78"/>
              </a:rPr>
              <a:t> محتوي ممكن است تا 10% تغيير پذيرد ولي اين تغيير در مختصات فيزيكي آتمسفر موثر نيست. مختصات تركيبات دود بطور بارزي با مختصات هواي عادي يا نيتروژن فرق دارد ولي حتي وقتي كه دود به اندازه اي متراكم باشد كه ديد را به صفر رساند معذالك اين تراكم اينقدر ها نيست كه در حركات كلي آتمسفر اثر گذارد.</a:t>
            </a:r>
            <a:endParaRPr lang="fa-IR" smtClean="0"/>
          </a:p>
        </p:txBody>
      </p:sp>
    </p:spTree>
  </p:cSld>
  <p:clrMapOvr>
    <a:masterClrMapping/>
  </p:clrMapOvr>
  <p:transition spd="slow">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a:bodyPr>
          <a:lstStyle/>
          <a:p>
            <a:pPr algn="just" eaLnBrk="1" fontAlgn="auto" hangingPunct="1">
              <a:spcAft>
                <a:spcPts val="0"/>
              </a:spcAft>
              <a:defRPr/>
            </a:pPr>
            <a:r>
              <a:rPr lang="ar-SA" dirty="0" smtClean="0">
                <a:latin typeface="Times New Roman"/>
                <a:ea typeface="Times New Roman"/>
                <a:cs typeface="B Nazanin"/>
              </a:rPr>
              <a:t>تفاوت فشار مربوط به باد، بادبزن و تهويه مكانيكي به حركت دود كمك مي كند با وجود اين بايد در نظر داشت كه تفاوت درجه حرارت وتغييرات مربوطه معمولاً عامل مهمتري به شمار مي آيد.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ازدياد پيوسته درجه حرارت در نزديكي محل توسعه حريق موجب انبساط گرديده و در نتيجه حجم زيادتري ازگازها يكباره تغيير محل مي دهند. حجم اين گازها ممكن است در يك حريق تا 3 برابر شود كه </a:t>
            </a:r>
            <a:r>
              <a:rPr lang="fa-IR" dirty="0" smtClean="0">
                <a:latin typeface="Times New Roman"/>
                <a:ea typeface="Times New Roman"/>
                <a:cs typeface="B Nazanin"/>
              </a:rPr>
              <a:t>2</a:t>
            </a:r>
            <a:r>
              <a:rPr lang="ar-SA" dirty="0" smtClean="0">
                <a:latin typeface="Times New Roman"/>
                <a:ea typeface="Times New Roman"/>
                <a:cs typeface="B Nazanin"/>
              </a:rPr>
              <a:t>/</a:t>
            </a:r>
            <a:r>
              <a:rPr lang="fa-IR" dirty="0" smtClean="0">
                <a:latin typeface="Times New Roman"/>
                <a:ea typeface="Times New Roman"/>
                <a:cs typeface="B Nazanin"/>
              </a:rPr>
              <a:t>3</a:t>
            </a:r>
            <a:r>
              <a:rPr lang="ar-SA" dirty="0" smtClean="0">
                <a:latin typeface="Times New Roman"/>
                <a:ea typeface="Times New Roman"/>
                <a:cs typeface="B Nazanin"/>
              </a:rPr>
              <a:t> آن دور</a:t>
            </a:r>
            <a:r>
              <a:rPr lang="fa-IR" dirty="0" smtClean="0">
                <a:latin typeface="Times New Roman"/>
                <a:ea typeface="Times New Roman"/>
                <a:cs typeface="B Nazanin"/>
              </a:rPr>
              <a:t>تر</a:t>
            </a:r>
            <a:r>
              <a:rPr lang="ar-SA" dirty="0" smtClean="0">
                <a:latin typeface="Times New Roman"/>
                <a:ea typeface="Times New Roman"/>
                <a:cs typeface="B Nazanin"/>
              </a:rPr>
              <a:t> مي رود حتي به هنگام سردشدن نيز همين نسبت باقي خواهد ماند. اين انبساط ممكن است بسيار سريع صورت گرفته و توليد فشار فوق العاده كندكه در صورت مسير بطرف بالا موجب انتشار سريع به اطراف حتي به طبقات پايين خواهد شد و اين خود اهميت حياتي هواكش هاي خودكار س</a:t>
            </a:r>
            <a:r>
              <a:rPr lang="fa-IR" dirty="0" smtClean="0">
                <a:latin typeface="Times New Roman"/>
                <a:ea typeface="Times New Roman"/>
                <a:cs typeface="B Nazanin"/>
              </a:rPr>
              <a:t>قف</a:t>
            </a:r>
            <a:r>
              <a:rPr lang="ar-SA" dirty="0" smtClean="0">
                <a:latin typeface="Times New Roman"/>
                <a:ea typeface="Times New Roman"/>
                <a:cs typeface="B Nazanin"/>
              </a:rPr>
              <a:t>ي يا دهليزي و طبقه اي را به ثبوت مي رساند.</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idx="1"/>
          </p:nvPr>
        </p:nvSpPr>
        <p:spPr>
          <a:xfrm>
            <a:off x="457200" y="357188"/>
            <a:ext cx="8229600" cy="5768975"/>
          </a:xfrm>
        </p:spPr>
        <p:txBody>
          <a:bodyPr/>
          <a:lstStyle/>
          <a:p>
            <a:pPr eaLnBrk="1" hangingPunct="1">
              <a:buFont typeface="Arial" pitchFamily="34" charset="0"/>
              <a:buNone/>
            </a:pPr>
            <a:r>
              <a:rPr lang="ar-SA" smtClean="0">
                <a:latin typeface="Times New Roman" pitchFamily="18" charset="0"/>
                <a:ea typeface="Times New Roman" pitchFamily="18" charset="0"/>
                <a:cs typeface="B Nazanin" pitchFamily="2" charset="-78"/>
              </a:rPr>
              <a:t>ولي اين انبساط تنها به هنگام بالا رفتن درجه حرارت بوجود مي آيد وحال آنكه « اثر دودكشي » تا موقعي كه درجه حرارت بين خارج و داخل بنا متفاوت است ادامه خواهد داشت. به هنگام حريق « اثر دودكشي » بمراتب بيش ازعمل انبساط موجب مهاجرت دودهاست و چون معمولاً يك سطح حرارتي بين فضاي دورني بنا و هواي خارج وجود دارد لذا اثر دودكشي ضمناً موجب جريانات داخلي بيشتر مي باشد واز طرف ديگر چون اختلاف حرارتي گازهاي دوددار در مسافتي ازكانون حريق بسرعت كم مي شود لذا بازهمان جريان عادي هواي داخلي است كه بيشتر باعث انتشار همه جانبه دود مي گردد</a:t>
            </a:r>
            <a:endParaRPr lang="fa-IR" smtClean="0">
              <a:ea typeface="Times New Roman" pitchFamily="18" charset="0"/>
              <a:cs typeface="B Nazanin" pitchFamily="2" charset="-78"/>
            </a:endParaRPr>
          </a:p>
        </p:txBody>
      </p:sp>
    </p:spTree>
  </p:cSld>
  <p:clrMapOvr>
    <a:masterClrMapping/>
  </p:clrMapOvr>
  <p:transition spd="slow">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2"/>
          <p:cNvSpPr>
            <a:spLocks noGrp="1"/>
          </p:cNvSpPr>
          <p:nvPr>
            <p:ph idx="1"/>
          </p:nvPr>
        </p:nvSpPr>
        <p:spPr>
          <a:xfrm>
            <a:off x="457200" y="285750"/>
            <a:ext cx="8229600" cy="5840413"/>
          </a:xfrm>
        </p:spPr>
        <p:txBody>
          <a:bodyPr/>
          <a:lstStyle/>
          <a:p>
            <a:pPr eaLnBrk="1" hangingPunct="1"/>
            <a:r>
              <a:rPr lang="fa-IR" smtClean="0">
                <a:latin typeface="Times New Roman" pitchFamily="18" charset="0"/>
                <a:ea typeface="Times New Roman" pitchFamily="18" charset="0"/>
                <a:cs typeface="B Nazanin" pitchFamily="2" charset="-78"/>
              </a:rPr>
              <a:t>از آنجا كه در هر ساختمان، كليه پيش بيني ها و تمهيدات لازم جهت ايمني ساكنان و متصرفان در برابر حريق بايد فراهم گردد ضروري است طراحي و ساخت ساختمانها به نحوي صورت گيرد كه با توجه به كاربري ، ابعاد و تعداد طبقات ، به مدت مناسبي در برابر حريق مقاومت نموده و از گسترش حريق به فضاها يا ساختمان هاي مجاور جلوگيري شود</a:t>
            </a:r>
            <a:endParaRPr lang="en-US" sz="2400" smtClean="0">
              <a:latin typeface="Times New Roman" pitchFamily="18" charset="0"/>
              <a:ea typeface="Times New Roman" pitchFamily="18" charset="0"/>
              <a:cs typeface="B Nazanin" pitchFamily="2" charset="-78"/>
            </a:endParaRPr>
          </a:p>
          <a:p>
            <a:pPr eaLnBrk="1" hangingPunct="1"/>
            <a:r>
              <a:rPr lang="fa-IR" smtClean="0">
                <a:latin typeface="Times New Roman" pitchFamily="18" charset="0"/>
                <a:ea typeface="Times New Roman" pitchFamily="18" charset="0"/>
                <a:cs typeface="B Nazanin" pitchFamily="2" charset="-78"/>
              </a:rPr>
              <a:t>راههای خروجی</a:t>
            </a:r>
            <a:endParaRPr lang="en-US" sz="2400" smtClean="0">
              <a:latin typeface="Times New Roman" pitchFamily="18" charset="0"/>
              <a:cs typeface="Times New Roman" pitchFamily="18" charset="0"/>
            </a:endParaRPr>
          </a:p>
          <a:p>
            <a:pPr eaLnBrk="1" hangingPunct="1"/>
            <a:r>
              <a:rPr lang="fa-IR" smtClean="0">
                <a:latin typeface="Times New Roman" pitchFamily="18" charset="0"/>
                <a:cs typeface="B Nazanin" pitchFamily="2" charset="-78"/>
              </a:rPr>
              <a:t>راهروها،پلکان،دربها،</a:t>
            </a:r>
            <a:r>
              <a:rPr lang="fa-IR" b="1" smtClean="0">
                <a:latin typeface="Times New Roman" pitchFamily="18" charset="0"/>
                <a:cs typeface="B Nazanin" pitchFamily="2" charset="-78"/>
              </a:rPr>
              <a:t> علامت گذاري راههاي خروج،</a:t>
            </a:r>
            <a:r>
              <a:rPr lang="fa-IR" smtClean="0">
                <a:latin typeface="Times New Roman" pitchFamily="18" charset="0"/>
                <a:cs typeface="B Nazanin" pitchFamily="2" charset="-78"/>
              </a:rPr>
              <a:t> روشنايي اضطراري، تجهيزات مكانيكي مانع دود (سیستم فشار مثبت)،در دودبندهاجهت جلوگیری از انتشار دود درمسیر های خروج ایمن متصرفین فراهم گردد.</a:t>
            </a:r>
            <a:endParaRPr lang="en-US" sz="2400" smtClean="0">
              <a:latin typeface="Times New Roman" pitchFamily="18" charset="0"/>
              <a:cs typeface="Times New Roman" pitchFamily="18" charset="0"/>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a:bodyPr>
          <a:lstStyle/>
          <a:p>
            <a:pPr algn="just" eaLnBrk="1" fontAlgn="auto" hangingPunct="1">
              <a:spcAft>
                <a:spcPts val="0"/>
              </a:spcAft>
              <a:defRPr/>
            </a:pPr>
            <a:r>
              <a:rPr lang="ar-SA" b="1" dirty="0" smtClean="0">
                <a:latin typeface="Times New Roman"/>
                <a:ea typeface="Times New Roman"/>
                <a:cs typeface="B Nazanin"/>
              </a:rPr>
              <a:t>اثر دود كشي :</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عبارت از ورود هوا به داخل بنا از سطح پايين وخروج گازها از سطح بالا است. ( درگرما گرم تابستان كه هواي داخل خنكتر ازهواي محيط است عكس اين عمل اتفاق مي افتد) به عبارت ديگر در سطح پايين، فشار خارجي بيش ازفشار داخلي است و حال آنكه در سطح بالا عكس آن است لذا دريك سطح مياني داخلي هر دو فشار با يكديگر برابر شده و سطح خنثي بوجود مي آيد. همچنين يادآور مي شود كه اثر باد در اثر دودكشي خود تابع شكل و اندازه و ارتفاع بناست</a:t>
            </a:r>
            <a:endParaRPr lang="fa-IR" dirty="0" smtClean="0">
              <a:latin typeface="Times New Roman"/>
              <a:ea typeface="Times New Roman"/>
              <a:cs typeface="B Nazanin"/>
            </a:endParaRPr>
          </a:p>
          <a:p>
            <a:pPr eaLnBrk="1" fontAlgn="auto" hangingPunct="1">
              <a:spcAft>
                <a:spcPts val="0"/>
              </a:spcAft>
              <a:defRPr/>
            </a:pPr>
            <a:r>
              <a:rPr lang="fa-IR" dirty="0" smtClean="0">
                <a:latin typeface="Times New Roman"/>
                <a:cs typeface="B Nazanin"/>
              </a:rPr>
              <a:t>هرچه ارتفاع بیشتر باشد اثر دودکش بیشتر است و هرچه تعداد بازشو ها(پنجره ها)بیشتر باشد اثر دود کشی بیشتر است جهت بازشو ها نیز با توجه به وزش بادهای محلی بسیار موثر است.</a:t>
            </a:r>
            <a:endParaRPr lang="fa-IR" dirty="0"/>
          </a:p>
        </p:txBody>
      </p:sp>
    </p:spTree>
  </p:cSld>
  <p:clrMapOvr>
    <a:masterClrMapping/>
  </p:clrMapOvr>
  <p:transition spd="slow">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Content Placeholder 2"/>
          <p:cNvSpPr>
            <a:spLocks noGrp="1"/>
          </p:cNvSpPr>
          <p:nvPr>
            <p:ph idx="1"/>
          </p:nvPr>
        </p:nvSpPr>
        <p:spPr>
          <a:xfrm>
            <a:off x="457200" y="214313"/>
            <a:ext cx="8229600" cy="5911850"/>
          </a:xfrm>
        </p:spPr>
        <p:txBody>
          <a:bodyPr/>
          <a:lstStyle/>
          <a:p>
            <a:pPr algn="just" eaLnBrk="1" hangingPunct="1"/>
            <a:r>
              <a:rPr lang="ar-SA" b="1" smtClean="0">
                <a:latin typeface="Times New Roman" pitchFamily="18" charset="0"/>
                <a:ea typeface="Times New Roman" pitchFamily="18" charset="0"/>
                <a:cs typeface="B Nazanin" pitchFamily="2" charset="-78"/>
              </a:rPr>
              <a:t>گازها و بخارات ناشي از حريق:</a:t>
            </a:r>
            <a:endParaRPr lang="en-US" sz="1800" smtClean="0">
              <a:latin typeface="Times New Roman" pitchFamily="18" charset="0"/>
              <a:ea typeface="Times New Roman" pitchFamily="18" charset="0"/>
              <a:cs typeface="Traditional Arabic" pitchFamily="18" charset="-78"/>
            </a:endParaRPr>
          </a:p>
          <a:p>
            <a:pPr algn="just" eaLnBrk="1" hangingPunct="1">
              <a:lnSpc>
                <a:spcPct val="200000"/>
              </a:lnSpc>
              <a:spcAft>
                <a:spcPts val="600"/>
              </a:spcAft>
            </a:pPr>
            <a:r>
              <a:rPr lang="ar-SA" smtClean="0">
                <a:latin typeface="Times New Roman" pitchFamily="18" charset="0"/>
                <a:ea typeface="Times New Roman" pitchFamily="18" charset="0"/>
                <a:cs typeface="B Nazanin" pitchFamily="2" charset="-78"/>
              </a:rPr>
              <a:t>بيشترين گازهاي متصاعد شده در حريقها عبارتند از : اكسيددوكربن ، اسيداستيك ، اكرولئين ،استالدئيدها ، اسيدفرميك ، فرمالدئيدها ، آمونياك، فورفورال ، قطران و بي اكسيدگوگرد ضمناً توليدات حريق تابع عوامل زيرند: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ar-SA" smtClean="0">
                <a:latin typeface="Times New Roman" pitchFamily="18" charset="0"/>
                <a:ea typeface="Times New Roman" pitchFamily="18" charset="0"/>
                <a:cs typeface="B Nazanin" pitchFamily="2" charset="-78"/>
              </a:rPr>
              <a:t>مواد قابل احتراقي كه با هوای زياد بسوزند گازهايي توليد مي كنند كه با گازهاي توليدي در اكسيژن كم بسيار متفاوتند. بطور كلي گازها و دودهايي كه درآغاز حريق توليد مي شوند نسبتاً سرد مي باشند ولي مقدار زيادي مواد سمي ومحرك در بردارند. تهيه ليستي از توليدات احتراق هر نوع ماده قابل احتراق مخصوص در اينجا ميسر نيست ولي درباره بعضي از مواد عادي امروز نكاتي چند تذكر داده مي شود</a:t>
            </a:r>
            <a:endParaRPr lang="fa-IR" smtClean="0">
              <a:ea typeface="Times New Roman" pitchFamily="18" charset="0"/>
              <a:cs typeface="B Nazanin" pitchFamily="2" charset="-78"/>
            </a:endParaRPr>
          </a:p>
        </p:txBody>
      </p:sp>
    </p:spTree>
  </p:cSld>
  <p:clrMapOvr>
    <a:masterClrMapping/>
  </p:clrMapOvr>
  <p:transition spd="slow">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Content Placeholder 2"/>
          <p:cNvSpPr>
            <a:spLocks noGrp="1"/>
          </p:cNvSpPr>
          <p:nvPr>
            <p:ph idx="1"/>
          </p:nvPr>
        </p:nvSpPr>
        <p:spPr>
          <a:xfrm>
            <a:off x="457200" y="214313"/>
            <a:ext cx="8229600" cy="5911850"/>
          </a:xfrm>
        </p:spPr>
        <p:txBody>
          <a:bodyPr/>
          <a:lstStyle/>
          <a:p>
            <a:pPr algn="just" eaLnBrk="1" hangingPunct="1"/>
            <a:r>
              <a:rPr lang="ar-SA" smtClean="0">
                <a:latin typeface="Times New Roman" pitchFamily="18" charset="0"/>
                <a:ea typeface="Times New Roman" pitchFamily="18" charset="0"/>
                <a:cs typeface="B Nazanin" pitchFamily="2" charset="-78"/>
              </a:rPr>
              <a:t>پلاستيكها ،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نوع گازهاي حريق پلاستيكها بستگي به نوع </a:t>
            </a:r>
            <a:r>
              <a:rPr lang="fa-IR" smtClean="0">
                <a:latin typeface="Times New Roman" pitchFamily="18" charset="0"/>
                <a:ea typeface="Times New Roman" pitchFamily="18" charset="0"/>
                <a:cs typeface="B Nazanin" pitchFamily="2" charset="-78"/>
              </a:rPr>
              <a:t>آنها</a:t>
            </a:r>
            <a:r>
              <a:rPr lang="ar-SA" smtClean="0">
                <a:latin typeface="Times New Roman" pitchFamily="18" charset="0"/>
                <a:ea typeface="Times New Roman" pitchFamily="18" charset="0"/>
                <a:cs typeface="B Nazanin" pitchFamily="2" charset="-78"/>
              </a:rPr>
              <a:t> دارند. ولي بطوركلي پلاستيكها به هنگام سوختن مقدار زيادي اكسيد و بي اكسيدكربن ومحركين ديگر توليد مي كنند و بطور يكه احساس شده خطرات اينها بيش ازخطرات مواد عادي مانند چوب نمي باشند</a:t>
            </a:r>
            <a:endParaRPr lang="en-US" sz="1800" smtClean="0">
              <a:latin typeface="Times New Roman" pitchFamily="18" charset="0"/>
              <a:ea typeface="Times New Roman" pitchFamily="18" charset="0"/>
              <a:cs typeface="Traditional Arabic" pitchFamily="18" charset="-78"/>
            </a:endParaRPr>
          </a:p>
          <a:p>
            <a:pPr algn="just" eaLnBrk="1" hangingPunct="1">
              <a:buSzPts val="1300"/>
              <a:buFont typeface="Calibri" pitchFamily="34" charset="0"/>
              <a:buAutoNum type="arabicPeriod"/>
            </a:pPr>
            <a:r>
              <a:rPr lang="ar-SA" smtClean="0">
                <a:latin typeface="Times New Roman" pitchFamily="18" charset="0"/>
                <a:ea typeface="Times New Roman" pitchFamily="18" charset="0"/>
                <a:cs typeface="B Nazanin" pitchFamily="2" charset="-78"/>
              </a:rPr>
              <a:t>رزين پلي استر كه با پشم شيشه تقويت شده به هنگام حريق دود بسيار غليظي متصاعد مي كند كه ممكن است اسيد كلريدريك نيز علاوه بر اكسيدهاي كربن توليد نمايد.</a:t>
            </a:r>
            <a:endParaRPr lang="en-US" sz="1800" smtClean="0">
              <a:latin typeface="Times New Roman" pitchFamily="18" charset="0"/>
              <a:ea typeface="Times New Roman" pitchFamily="18" charset="0"/>
              <a:cs typeface="Traditional Arabic" pitchFamily="18" charset="-78"/>
            </a:endParaRPr>
          </a:p>
          <a:p>
            <a:pPr eaLnBrk="1" hangingPunct="1"/>
            <a:endParaRPr lang="fa-IR" smtClean="0"/>
          </a:p>
        </p:txBody>
      </p:sp>
    </p:spTree>
  </p:cSld>
  <p:clrMapOvr>
    <a:masterClrMapping/>
  </p:clrMapOvr>
  <p:transition spd="slow">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Content Placeholder 2"/>
          <p:cNvSpPr>
            <a:spLocks noGrp="1"/>
          </p:cNvSpPr>
          <p:nvPr>
            <p:ph idx="1"/>
          </p:nvPr>
        </p:nvSpPr>
        <p:spPr>
          <a:xfrm>
            <a:off x="457200" y="357188"/>
            <a:ext cx="8229600" cy="5768975"/>
          </a:xfrm>
        </p:spPr>
        <p:txBody>
          <a:bodyPr/>
          <a:lstStyle/>
          <a:p>
            <a:pPr eaLnBrk="1" hangingPunct="1">
              <a:buFont typeface="Arial" pitchFamily="34" charset="0"/>
              <a:buNone/>
            </a:pPr>
            <a:r>
              <a:rPr lang="fa-IR" smtClean="0"/>
              <a:t>2-</a:t>
            </a:r>
            <a:r>
              <a:rPr lang="ar-SA" smtClean="0"/>
              <a:t>صفحات </a:t>
            </a:r>
            <a:r>
              <a:rPr lang="en-US" smtClean="0">
                <a:cs typeface="Arial" pitchFamily="34" charset="0"/>
              </a:rPr>
              <a:t>Acrylic</a:t>
            </a:r>
            <a:r>
              <a:rPr lang="ar-SA" smtClean="0"/>
              <a:t> درون حريق نرم شده ومي افتد ولي نمي سوزد و دود نمي كند.</a:t>
            </a:r>
            <a:endParaRPr lang="en-US" smtClean="0">
              <a:cs typeface="Arial" pitchFamily="34" charset="0"/>
            </a:endParaRPr>
          </a:p>
          <a:p>
            <a:pPr eaLnBrk="1" hangingPunct="1">
              <a:buFont typeface="Arial" pitchFamily="34" charset="0"/>
              <a:buNone/>
            </a:pPr>
            <a:r>
              <a:rPr lang="fa-IR" smtClean="0"/>
              <a:t>3-</a:t>
            </a:r>
            <a:r>
              <a:rPr lang="ar-SA" smtClean="0"/>
              <a:t>اسفنجهاي پلي يورتان بدتراز نوع ديگر ابرهاي اسفنجي بنظر نمي رسد. در صورت حريق ممكن است سياناتها را توليد كنندكه از قرار تجربياتي كه بعمل آمده محرك مجاري تنفسي و احساس است.</a:t>
            </a:r>
            <a:endParaRPr lang="en-US" smtClean="0">
              <a:cs typeface="Arial" pitchFamily="34" charset="0"/>
            </a:endParaRPr>
          </a:p>
          <a:p>
            <a:pPr eaLnBrk="1" hangingPunct="1">
              <a:buFont typeface="Arial" pitchFamily="34" charset="0"/>
              <a:buNone/>
            </a:pPr>
            <a:r>
              <a:rPr lang="fa-IR" smtClean="0"/>
              <a:t>4-</a:t>
            </a:r>
            <a:r>
              <a:rPr lang="ar-SA" smtClean="0"/>
              <a:t>اسفنجهاي پلي استايرن نيز بدتر از چوب نيستند. </a:t>
            </a:r>
            <a:r>
              <a:rPr lang="fa-IR" smtClean="0"/>
              <a:t>اما در انواع مخیلف گازهای سمی و محرک تولید می نمایند.</a:t>
            </a:r>
            <a:endParaRPr lang="en-US" smtClean="0">
              <a:cs typeface="Arial" pitchFamily="34" charset="0"/>
            </a:endParaRPr>
          </a:p>
          <a:p>
            <a:pPr eaLnBrk="1" hangingPunct="1">
              <a:buFont typeface="Arial" pitchFamily="34" charset="0"/>
              <a:buNone/>
            </a:pPr>
            <a:r>
              <a:rPr lang="fa-IR" smtClean="0"/>
              <a:t>5-</a:t>
            </a:r>
            <a:r>
              <a:rPr lang="ar-SA" smtClean="0"/>
              <a:t>پلي اتيلن و پليمرهاي فنل سلولار كم دود هستنددرصورتيكه لاستيكهاي سلولزي و شعله هاي</a:t>
            </a:r>
            <a:r>
              <a:rPr lang="fa-IR" smtClean="0"/>
              <a:t> </a:t>
            </a:r>
            <a:r>
              <a:rPr lang="ar-SA" smtClean="0"/>
              <a:t>بلند </a:t>
            </a:r>
            <a:r>
              <a:rPr lang="fa-IR" smtClean="0"/>
              <a:t>تولید کرده و</a:t>
            </a:r>
            <a:r>
              <a:rPr lang="ar-SA" smtClean="0"/>
              <a:t>بيش از حدمتوسط دودزا هستند</a:t>
            </a:r>
            <a:endParaRPr lang="fa-IR" smtClean="0"/>
          </a:p>
        </p:txBody>
      </p:sp>
    </p:spTree>
  </p:cSld>
  <p:clrMapOvr>
    <a:masterClrMapping/>
  </p:clrMapOvr>
  <p:transition spd="slow">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lnSpcReduction="10000"/>
          </a:bodyPr>
          <a:lstStyle/>
          <a:p>
            <a:pPr eaLnBrk="1" fontAlgn="auto" hangingPunct="1">
              <a:spcAft>
                <a:spcPts val="0"/>
              </a:spcAft>
              <a:buFont typeface="Arial" pitchFamily="34" charset="0"/>
              <a:buNone/>
              <a:defRPr/>
            </a:pPr>
            <a:r>
              <a:rPr lang="fa-IR" dirty="0" smtClean="0"/>
              <a:t>6-</a:t>
            </a:r>
            <a:r>
              <a:rPr lang="ar-SA" dirty="0" smtClean="0"/>
              <a:t>مقدار </a:t>
            </a:r>
            <a:r>
              <a:rPr lang="ar-SA" dirty="0"/>
              <a:t>دود پليمرهاي سلولي طبيعي و مصنوعي نسبت به چگونگي در معرض حريق قرارگرفتن و اندازه هاي آنها بسيار متغير مي باشند.</a:t>
            </a:r>
            <a:endParaRPr lang="en-US" dirty="0"/>
          </a:p>
          <a:p>
            <a:pPr eaLnBrk="1" fontAlgn="auto" hangingPunct="1">
              <a:spcAft>
                <a:spcPts val="0"/>
              </a:spcAft>
              <a:buFont typeface="Arial" pitchFamily="34" charset="0"/>
              <a:buNone/>
              <a:defRPr/>
            </a:pPr>
            <a:r>
              <a:rPr lang="fa-IR" dirty="0" smtClean="0"/>
              <a:t>7-</a:t>
            </a:r>
            <a:r>
              <a:rPr lang="ar-SA" dirty="0" smtClean="0"/>
              <a:t>پتوها </a:t>
            </a:r>
            <a:r>
              <a:rPr lang="ar-SA" dirty="0"/>
              <a:t>با پوششها </a:t>
            </a:r>
            <a:r>
              <a:rPr lang="en-US" dirty="0" err="1"/>
              <a:t>pvc</a:t>
            </a:r>
            <a:r>
              <a:rPr lang="ar-SA" dirty="0"/>
              <a:t> مقدار قابل ملاحظه اي اكسيدهاي كربن ، هيدروژن كلرايد و كمي هيدروژن </a:t>
            </a:r>
            <a:r>
              <a:rPr lang="ar-SA" dirty="0" smtClean="0"/>
              <a:t>س</a:t>
            </a:r>
            <a:r>
              <a:rPr lang="fa-IR" dirty="0" smtClean="0"/>
              <a:t>ی</a:t>
            </a:r>
            <a:r>
              <a:rPr lang="ar-SA" dirty="0" smtClean="0"/>
              <a:t>انيد </a:t>
            </a:r>
            <a:r>
              <a:rPr lang="ar-SA" dirty="0"/>
              <a:t>و فوشرن توليد نمايد.</a:t>
            </a:r>
            <a:endParaRPr lang="en-US" dirty="0"/>
          </a:p>
          <a:p>
            <a:pPr eaLnBrk="1" fontAlgn="auto" hangingPunct="1">
              <a:spcAft>
                <a:spcPts val="0"/>
              </a:spcAft>
              <a:buFont typeface="Arial" pitchFamily="34" charset="0"/>
              <a:buNone/>
              <a:defRPr/>
            </a:pPr>
            <a:r>
              <a:rPr lang="fa-IR" dirty="0" smtClean="0"/>
              <a:t>8-</a:t>
            </a:r>
            <a:r>
              <a:rPr lang="ar-SA" dirty="0" smtClean="0"/>
              <a:t>پلي </a:t>
            </a:r>
            <a:r>
              <a:rPr lang="ar-SA" dirty="0"/>
              <a:t>اتيلن بيشتر </a:t>
            </a:r>
            <a:r>
              <a:rPr lang="en-US" dirty="0" smtClean="0"/>
              <a:t>co2</a:t>
            </a:r>
            <a:r>
              <a:rPr lang="ar-SA" dirty="0" smtClean="0"/>
              <a:t> </a:t>
            </a:r>
            <a:r>
              <a:rPr lang="ar-SA" dirty="0"/>
              <a:t>توليد كرده وكمي نيز آلدئيدها در آن يافت مي شوند.</a:t>
            </a:r>
            <a:endParaRPr lang="en-US" dirty="0"/>
          </a:p>
          <a:p>
            <a:pPr eaLnBrk="1" fontAlgn="auto" hangingPunct="1">
              <a:spcAft>
                <a:spcPts val="0"/>
              </a:spcAft>
              <a:buFont typeface="Arial" pitchFamily="34" charset="0"/>
              <a:buNone/>
              <a:defRPr/>
            </a:pPr>
            <a:r>
              <a:rPr lang="fa-IR" dirty="0" smtClean="0"/>
              <a:t>9-</a:t>
            </a:r>
            <a:r>
              <a:rPr lang="ar-SA" dirty="0" smtClean="0"/>
              <a:t>رزينهاي </a:t>
            </a:r>
            <a:r>
              <a:rPr lang="ar-SA" dirty="0"/>
              <a:t>اپكسي توليدات محركي دارند.</a:t>
            </a:r>
            <a:endParaRPr lang="en-US" dirty="0"/>
          </a:p>
          <a:p>
            <a:pPr eaLnBrk="1" fontAlgn="auto" hangingPunct="1">
              <a:spcAft>
                <a:spcPts val="0"/>
              </a:spcAft>
              <a:defRPr/>
            </a:pPr>
            <a:r>
              <a:rPr lang="ar-SA" dirty="0" smtClean="0"/>
              <a:t>1</a:t>
            </a:r>
            <a:r>
              <a:rPr lang="fa-IR" dirty="0" smtClean="0"/>
              <a:t>0</a:t>
            </a:r>
            <a:r>
              <a:rPr lang="ar-SA" dirty="0" smtClean="0"/>
              <a:t>-رزينهاي </a:t>
            </a:r>
            <a:r>
              <a:rPr lang="ar-SA" dirty="0"/>
              <a:t>فنوليك گازهاي فورمالدئيد مي سازند.</a:t>
            </a:r>
            <a:endParaRPr lang="en-US" dirty="0"/>
          </a:p>
          <a:p>
            <a:pPr eaLnBrk="1" fontAlgn="auto" hangingPunct="1">
              <a:spcAft>
                <a:spcPts val="0"/>
              </a:spcAft>
              <a:defRPr/>
            </a:pPr>
            <a:r>
              <a:rPr lang="ar-SA" dirty="0"/>
              <a:t>11-رزينهاي ملامين هيدروژن سيانيد توليد مي كنند</a:t>
            </a:r>
            <a:endParaRPr lang="fa-IR" dirty="0"/>
          </a:p>
        </p:txBody>
      </p:sp>
    </p:spTree>
  </p:cSld>
  <p:clrMapOvr>
    <a:masterClrMapping/>
  </p:clrMapOvr>
  <p:transition spd="slow">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Content Placeholder 2"/>
          <p:cNvSpPr>
            <a:spLocks noGrp="1"/>
          </p:cNvSpPr>
          <p:nvPr>
            <p:ph idx="1"/>
          </p:nvPr>
        </p:nvSpPr>
        <p:spPr>
          <a:xfrm>
            <a:off x="457200" y="357188"/>
            <a:ext cx="8229600" cy="5768975"/>
          </a:xfrm>
        </p:spPr>
        <p:txBody>
          <a:bodyPr/>
          <a:lstStyle/>
          <a:p>
            <a:pPr algn="just" eaLnBrk="1" hangingPunct="1"/>
            <a:r>
              <a:rPr lang="ar-SA" smtClean="0">
                <a:latin typeface="Times New Roman" pitchFamily="18" charset="0"/>
                <a:ea typeface="Times New Roman" pitchFamily="18" charset="0"/>
                <a:cs typeface="B Nazanin" pitchFamily="2" charset="-78"/>
              </a:rPr>
              <a:t>بطوركل گازهاي محرك اعضاي مخاطي چشم وجهاز تنفسي را تحريك كرده وتوليد درد و سوزش وناراحتي مي نمايند معذالك از لحاظ كشندگي در درجه دوم اهميت قرار دارند ولي چنانچه مدت زيادي در معرض چنين گازها قرار گيرند صدمات شديد ممكن است به ريتين وارد آيد كه هيچگاه از بين نرود.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گازهاي مذكور در بالا معمولاً با بوهاي تند و زننده دارند ولي چنانچه مدت زيادي درمعرض چنين گازها قرارگيرند صدمات شديدممكن است به ريتين وارد آيد كه هيچگاه ازبين نرود.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a:bodyPr>
          <a:lstStyle/>
          <a:p>
            <a:pPr algn="just" eaLnBrk="1" fontAlgn="auto" hangingPunct="1">
              <a:spcAft>
                <a:spcPts val="0"/>
              </a:spcAft>
              <a:defRPr/>
            </a:pPr>
            <a:r>
              <a:rPr lang="ar-SA" dirty="0" smtClean="0">
                <a:latin typeface="Times New Roman"/>
                <a:ea typeface="Times New Roman"/>
                <a:cs typeface="B Nazanin"/>
              </a:rPr>
              <a:t>گازهاي مذكور در بالا معمولاً با بوهاي تند و زننده كه دارند بموقع باعث اعلام خطر مي شوند گرچه بعضي از اوقات ممكن است با جذب شدن روي ذرات دود عميقاً داخل ريتين گردند قبل از اينكه اعلام خطر نمايند.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اثرات مهلك </a:t>
            </a:r>
            <a:r>
              <a:rPr lang="en-US" dirty="0" smtClean="0">
                <a:latin typeface="Times New Roman"/>
                <a:ea typeface="Times New Roman"/>
                <a:cs typeface="B Nazanin"/>
              </a:rPr>
              <a:t>co</a:t>
            </a:r>
            <a:r>
              <a:rPr lang="ar-SA" dirty="0" smtClean="0">
                <a:latin typeface="Times New Roman"/>
                <a:ea typeface="Times New Roman"/>
                <a:cs typeface="B Nazanin"/>
              </a:rPr>
              <a:t> :</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ـ درتراكم 01% در هوا يا </a:t>
            </a:r>
            <a:r>
              <a:rPr lang="en-US" dirty="0" err="1" smtClean="0">
                <a:latin typeface="Times New Roman"/>
                <a:ea typeface="Times New Roman"/>
                <a:cs typeface="B Nazanin"/>
              </a:rPr>
              <a:t>ppm</a:t>
            </a:r>
            <a:r>
              <a:rPr lang="ar-SA" dirty="0" smtClean="0">
                <a:latin typeface="Times New Roman"/>
                <a:ea typeface="Times New Roman"/>
                <a:cs typeface="B Nazanin"/>
              </a:rPr>
              <a:t> 100 تا 8-6 ساعت ناراحتي ندارند.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ـ در تراكم 06% در هوا يا </a:t>
            </a:r>
            <a:r>
              <a:rPr lang="en-US" dirty="0" err="1" smtClean="0">
                <a:latin typeface="Times New Roman"/>
                <a:ea typeface="Times New Roman"/>
                <a:cs typeface="B Nazanin"/>
              </a:rPr>
              <a:t>ppm</a:t>
            </a:r>
            <a:r>
              <a:rPr lang="ar-SA" dirty="0" smtClean="0">
                <a:latin typeface="Times New Roman"/>
                <a:ea typeface="Times New Roman"/>
                <a:cs typeface="B Nazanin"/>
              </a:rPr>
              <a:t> 600 در ظرف 1 ساعت سردرد آغاز مي گردد.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ـ درتراكم 1% در هوا يا </a:t>
            </a:r>
            <a:r>
              <a:rPr lang="en-US" dirty="0" err="1" smtClean="0">
                <a:latin typeface="Times New Roman"/>
                <a:ea typeface="Times New Roman"/>
                <a:cs typeface="B Nazanin"/>
              </a:rPr>
              <a:t>ppm</a:t>
            </a:r>
            <a:r>
              <a:rPr lang="ar-SA" dirty="0" smtClean="0">
                <a:latin typeface="Times New Roman"/>
                <a:ea typeface="Times New Roman"/>
                <a:cs typeface="B Nazanin"/>
              </a:rPr>
              <a:t> 1000 تا كمتر از يكساعت خطرناك است.</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ـ درتراكم 4% درهوا يا </a:t>
            </a:r>
            <a:r>
              <a:rPr lang="en-US" dirty="0" err="1" smtClean="0">
                <a:latin typeface="Times New Roman"/>
                <a:ea typeface="Times New Roman"/>
                <a:cs typeface="B Nazanin"/>
              </a:rPr>
              <a:t>ppm</a:t>
            </a:r>
            <a:r>
              <a:rPr lang="ar-SA" dirty="0" smtClean="0">
                <a:latin typeface="Times New Roman"/>
                <a:ea typeface="Times New Roman"/>
                <a:cs typeface="B Nazanin"/>
              </a:rPr>
              <a:t> 4000 كمتر از يكساعت كشنده است.</a:t>
            </a:r>
            <a:endParaRPr lang="fa-IR" dirty="0"/>
          </a:p>
        </p:txBody>
      </p:sp>
    </p:spTree>
  </p:cSld>
  <p:clrMapOvr>
    <a:masterClrMapping/>
  </p:clrMapOvr>
  <p:transition spd="slow">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Content Placeholder 2"/>
          <p:cNvSpPr>
            <a:spLocks noGrp="1"/>
          </p:cNvSpPr>
          <p:nvPr>
            <p:ph idx="1"/>
          </p:nvPr>
        </p:nvSpPr>
        <p:spPr>
          <a:xfrm>
            <a:off x="457200" y="285750"/>
            <a:ext cx="8229600" cy="5840413"/>
          </a:xfrm>
        </p:spPr>
        <p:txBody>
          <a:bodyPr/>
          <a:lstStyle/>
          <a:p>
            <a:pPr algn="just" eaLnBrk="1" hangingPunct="1"/>
            <a:r>
              <a:rPr lang="ar-SA" smtClean="0">
                <a:latin typeface="Times New Roman" pitchFamily="18" charset="0"/>
                <a:ea typeface="Times New Roman" pitchFamily="18" charset="0"/>
                <a:cs typeface="B Nazanin" pitchFamily="2" charset="-78"/>
              </a:rPr>
              <a:t>وقتي 74-12 درصد با هوا مخلوط شود حالت انفجار پيدا مي كند.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درصورت اختلاط 20% با هوا درجه حرارت شعله اش به 1650</a:t>
            </a:r>
            <a:r>
              <a:rPr lang="fa-IR" smtClean="0">
                <a:latin typeface="Times New Roman" pitchFamily="18" charset="0"/>
                <a:ea typeface="Times New Roman" pitchFamily="18" charset="0"/>
                <a:cs typeface="B Nazanin" pitchFamily="2" charset="-78"/>
              </a:rPr>
              <a:t>درجه سانتیگراد</a:t>
            </a:r>
            <a:r>
              <a:rPr lang="ar-SA" smtClean="0">
                <a:latin typeface="Times New Roman" pitchFamily="18" charset="0"/>
                <a:ea typeface="Times New Roman" pitchFamily="18" charset="0"/>
                <a:cs typeface="B Nazanin" pitchFamily="2" charset="-78"/>
              </a:rPr>
              <a:t> بالغ مي گردد.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اين گاز از تركيبات اغلب سوختهاي گازي و اكسيژن گير قوي است كه مي تواند حتي از اكسيدهاي داغ اكسيژن گرفته و خود را به صورت </a:t>
            </a:r>
            <a:r>
              <a:rPr lang="en-US" smtClean="0">
                <a:latin typeface="Times New Roman" pitchFamily="18" charset="0"/>
                <a:ea typeface="Times New Roman" pitchFamily="18" charset="0"/>
                <a:cs typeface="B Nazanin" pitchFamily="2" charset="-78"/>
              </a:rPr>
              <a:t>CO2</a:t>
            </a:r>
            <a:r>
              <a:rPr lang="ar-SA" smtClean="0">
                <a:latin typeface="Times New Roman" pitchFamily="18" charset="0"/>
                <a:ea typeface="Times New Roman" pitchFamily="18" charset="0"/>
                <a:cs typeface="B Nazanin" pitchFamily="2" charset="-78"/>
              </a:rPr>
              <a:t> در آورد. يك موتور عادي بنزين برابر %12-4 ازگازهاي توليديش اكسيددوكربن توليد مي كند.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2"/>
          <p:cNvSpPr>
            <a:spLocks noGrp="1"/>
          </p:cNvSpPr>
          <p:nvPr>
            <p:ph idx="1"/>
          </p:nvPr>
        </p:nvSpPr>
        <p:spPr>
          <a:xfrm>
            <a:off x="457200" y="357188"/>
            <a:ext cx="8229600" cy="5768975"/>
          </a:xfrm>
        </p:spPr>
        <p:txBody>
          <a:bodyPr/>
          <a:lstStyle/>
          <a:p>
            <a:pPr algn="just" eaLnBrk="1" hangingPunct="1"/>
            <a:r>
              <a:rPr lang="ar-SA" b="1" smtClean="0">
                <a:latin typeface="Times New Roman" pitchFamily="18" charset="0"/>
                <a:ea typeface="Times New Roman" pitchFamily="18" charset="0"/>
                <a:cs typeface="B Nazanin" pitchFamily="2" charset="-78"/>
              </a:rPr>
              <a:t>- صدمات ناشي از حرارت حريق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وقتي به نسوج بدن حرارتي زيادتر ازحرارت عادي بدن برسد صدمات جبران ناپذيري به سلولهاي بدن وارد مي شود. اين صدمات در اثر تماس مستقيم با شعله ا</a:t>
            </a:r>
            <a:r>
              <a:rPr lang="fa-IR" smtClean="0">
                <a:latin typeface="Times New Roman" pitchFamily="18" charset="0"/>
                <a:ea typeface="Times New Roman" pitchFamily="18" charset="0"/>
                <a:cs typeface="B Nazanin" pitchFamily="2" charset="-78"/>
              </a:rPr>
              <a:t>ج</a:t>
            </a:r>
            <a:r>
              <a:rPr lang="ar-SA" smtClean="0">
                <a:latin typeface="Times New Roman" pitchFamily="18" charset="0"/>
                <a:ea typeface="Times New Roman" pitchFamily="18" charset="0"/>
                <a:cs typeface="B Nazanin" pitchFamily="2" charset="-78"/>
              </a:rPr>
              <a:t>سام يا گازهاي داغ ويا تنفس هواي داغ ، بخارات وگازهاي داغ احتراق مي باشد.</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زمان لازم براي سوختن نسوج بدن بر اثر تماس نسبت به درجه حرارت فرق مي كند</a:t>
            </a:r>
            <a:endParaRPr lang="fa-IR" smtClean="0"/>
          </a:p>
        </p:txBody>
      </p:sp>
    </p:spTree>
  </p:cSld>
  <p:clrMapOvr>
    <a:masterClrMapping/>
  </p:clrMapOvr>
  <p:transition spd="slow">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eaLnBrk="1" hangingPunct="1">
              <a:defRPr/>
            </a:pPr>
            <a:r>
              <a:rPr lang="ar-SA" sz="4000" smtClean="0">
                <a:latin typeface="Times New Roman" pitchFamily="18" charset="0"/>
                <a:ea typeface="Times New Roman" pitchFamily="18" charset="0"/>
                <a:cs typeface="B Nazanin" pitchFamily="2" charset="-78"/>
              </a:rPr>
              <a:t>جدول زير زمان لازم براي سوختن درجه 2 را با حرارتهاي مختلف نشان مي دهد</a:t>
            </a:r>
            <a:endParaRPr lang="fa-IR" sz="4000" smtClean="0">
              <a:ea typeface="Times New Roman" pitchFamily="18" charset="0"/>
              <a:cs typeface="B Nazanin" pitchFamily="2" charset="-78"/>
            </a:endParaRPr>
          </a:p>
        </p:txBody>
      </p:sp>
      <p:graphicFrame>
        <p:nvGraphicFramePr>
          <p:cNvPr id="5" name="Content Placeholder 4"/>
          <p:cNvGraphicFramePr>
            <a:graphicFrameLocks noGrp="1"/>
          </p:cNvGraphicFramePr>
          <p:nvPr>
            <p:ph idx="1"/>
          </p:nvPr>
        </p:nvGraphicFramePr>
        <p:xfrm>
          <a:off x="500006" y="1857375"/>
          <a:ext cx="8143932" cy="4071964"/>
        </p:xfrm>
        <a:graphic>
          <a:graphicData uri="http://schemas.openxmlformats.org/drawingml/2006/table">
            <a:tbl>
              <a:tblPr rtl="1"/>
              <a:tblGrid>
                <a:gridCol w="4071966">
                  <a:extLst>
                    <a:ext uri="{9D8B030D-6E8A-4147-A177-3AD203B41FA5}">
                      <a16:colId xmlns:a16="http://schemas.microsoft.com/office/drawing/2014/main" val="20000"/>
                    </a:ext>
                  </a:extLst>
                </a:gridCol>
                <a:gridCol w="4071966">
                  <a:extLst>
                    <a:ext uri="{9D8B030D-6E8A-4147-A177-3AD203B41FA5}">
                      <a16:colId xmlns:a16="http://schemas.microsoft.com/office/drawing/2014/main" val="20001"/>
                    </a:ext>
                  </a:extLst>
                </a:gridCol>
              </a:tblGrid>
              <a:tr h="1017991">
                <a:tc>
                  <a:txBody>
                    <a:bodyPr/>
                    <a:lstStyle/>
                    <a:p>
                      <a:pPr algn="just" rtl="1">
                        <a:lnSpc>
                          <a:spcPct val="115000"/>
                        </a:lnSpc>
                        <a:spcAft>
                          <a:spcPts val="0"/>
                        </a:spcAft>
                      </a:pPr>
                      <a:r>
                        <a:rPr lang="ar-SA" sz="2400" dirty="0">
                          <a:latin typeface="Times New Roman"/>
                          <a:ea typeface="Times New Roman"/>
                          <a:cs typeface="B Nazanin"/>
                        </a:rPr>
                        <a:t>1 ثانيه يا كمتر</a:t>
                      </a:r>
                      <a:endParaRPr lang="en-US" sz="24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1">
                        <a:lnSpc>
                          <a:spcPct val="115000"/>
                        </a:lnSpc>
                        <a:spcAft>
                          <a:spcPts val="0"/>
                        </a:spcAft>
                      </a:pPr>
                      <a:r>
                        <a:rPr lang="ar-SA" sz="2400" dirty="0">
                          <a:latin typeface="Times New Roman"/>
                          <a:ea typeface="Times New Roman"/>
                          <a:cs typeface="B Nazanin"/>
                        </a:rPr>
                        <a:t>حرارت بين 1700 </a:t>
                      </a:r>
                      <a:r>
                        <a:rPr lang="en-US" sz="2400" dirty="0">
                          <a:latin typeface="Times New Roman"/>
                          <a:ea typeface="Times New Roman"/>
                          <a:cs typeface="B Nazanin"/>
                        </a:rPr>
                        <a:t>–</a:t>
                      </a:r>
                      <a:r>
                        <a:rPr lang="ar-SA" sz="2400" dirty="0">
                          <a:latin typeface="Times New Roman"/>
                          <a:ea typeface="Times New Roman"/>
                          <a:cs typeface="B Nazanin"/>
                        </a:rPr>
                        <a:t> 1100</a:t>
                      </a:r>
                      <a:endParaRPr lang="en-US" sz="24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17991">
                <a:tc>
                  <a:txBody>
                    <a:bodyPr/>
                    <a:lstStyle/>
                    <a:p>
                      <a:pPr algn="just" rtl="1">
                        <a:lnSpc>
                          <a:spcPct val="115000"/>
                        </a:lnSpc>
                        <a:spcAft>
                          <a:spcPts val="0"/>
                        </a:spcAft>
                      </a:pPr>
                      <a:r>
                        <a:rPr lang="ar-SA" sz="2400" dirty="0">
                          <a:latin typeface="Times New Roman"/>
                          <a:ea typeface="Times New Roman"/>
                          <a:cs typeface="B Nazanin"/>
                        </a:rPr>
                        <a:t>3 ثانيه يا كمتر</a:t>
                      </a:r>
                      <a:endParaRPr lang="en-US" sz="24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1">
                        <a:lnSpc>
                          <a:spcPct val="115000"/>
                        </a:lnSpc>
                        <a:spcAft>
                          <a:spcPts val="0"/>
                        </a:spcAft>
                      </a:pPr>
                      <a:r>
                        <a:rPr lang="ar-SA" sz="2400" dirty="0">
                          <a:latin typeface="Times New Roman"/>
                          <a:ea typeface="Times New Roman"/>
                          <a:cs typeface="B Nazanin"/>
                        </a:rPr>
                        <a:t>حرارت بين 500- 400</a:t>
                      </a:r>
                      <a:endParaRPr lang="en-US" sz="24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17991">
                <a:tc>
                  <a:txBody>
                    <a:bodyPr/>
                    <a:lstStyle/>
                    <a:p>
                      <a:pPr algn="just" rtl="1">
                        <a:lnSpc>
                          <a:spcPct val="115000"/>
                        </a:lnSpc>
                        <a:spcAft>
                          <a:spcPts val="0"/>
                        </a:spcAft>
                      </a:pPr>
                      <a:r>
                        <a:rPr lang="ar-SA" sz="2400">
                          <a:latin typeface="Times New Roman"/>
                          <a:ea typeface="Times New Roman"/>
                          <a:cs typeface="B Nazanin"/>
                        </a:rPr>
                        <a:t>15ثانيه يا كمتر</a:t>
                      </a:r>
                      <a:endParaRPr lang="en-US" sz="240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1">
                        <a:lnSpc>
                          <a:spcPct val="115000"/>
                        </a:lnSpc>
                        <a:spcAft>
                          <a:spcPts val="0"/>
                        </a:spcAft>
                      </a:pPr>
                      <a:r>
                        <a:rPr lang="ar-SA" sz="2400" dirty="0">
                          <a:latin typeface="Times New Roman"/>
                          <a:ea typeface="Times New Roman"/>
                          <a:cs typeface="B Nazanin"/>
                        </a:rPr>
                        <a:t>حرارت 100</a:t>
                      </a:r>
                      <a:endParaRPr lang="en-US" sz="24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017991">
                <a:tc>
                  <a:txBody>
                    <a:bodyPr/>
                    <a:lstStyle/>
                    <a:p>
                      <a:pPr algn="just" rtl="1">
                        <a:lnSpc>
                          <a:spcPct val="115000"/>
                        </a:lnSpc>
                        <a:spcAft>
                          <a:spcPts val="0"/>
                        </a:spcAft>
                      </a:pPr>
                      <a:r>
                        <a:rPr lang="ar-SA" sz="2400">
                          <a:latin typeface="Times New Roman"/>
                          <a:ea typeface="Times New Roman"/>
                          <a:cs typeface="B Nazanin"/>
                        </a:rPr>
                        <a:t>29 تا 60 ثانيه يا كمتر</a:t>
                      </a:r>
                      <a:endParaRPr lang="en-US" sz="240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1">
                        <a:lnSpc>
                          <a:spcPct val="115000"/>
                        </a:lnSpc>
                        <a:spcAft>
                          <a:spcPts val="0"/>
                        </a:spcAft>
                      </a:pPr>
                      <a:r>
                        <a:rPr lang="ar-SA" sz="2400" dirty="0">
                          <a:latin typeface="Times New Roman"/>
                          <a:ea typeface="Times New Roman"/>
                          <a:cs typeface="B Nazanin"/>
                        </a:rPr>
                        <a:t>حرارت بين 85 </a:t>
                      </a:r>
                      <a:r>
                        <a:rPr lang="en-US" sz="2400" dirty="0">
                          <a:latin typeface="Times New Roman"/>
                          <a:ea typeface="Times New Roman"/>
                          <a:cs typeface="B Nazanin"/>
                        </a:rPr>
                        <a:t>–</a:t>
                      </a:r>
                      <a:r>
                        <a:rPr lang="ar-SA" sz="2400" dirty="0">
                          <a:latin typeface="Times New Roman"/>
                          <a:ea typeface="Times New Roman"/>
                          <a:cs typeface="B Nazanin"/>
                        </a:rPr>
                        <a:t> 70</a:t>
                      </a:r>
                      <a:endParaRPr lang="en-US" sz="24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spd="slow">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Content Placeholder 2"/>
          <p:cNvSpPr>
            <a:spLocks noGrp="1"/>
          </p:cNvSpPr>
          <p:nvPr>
            <p:ph idx="1"/>
          </p:nvPr>
        </p:nvSpPr>
        <p:spPr>
          <a:xfrm>
            <a:off x="457200" y="357188"/>
            <a:ext cx="8229600" cy="5768975"/>
          </a:xfrm>
        </p:spPr>
        <p:txBody>
          <a:bodyPr/>
          <a:lstStyle/>
          <a:p>
            <a:pPr algn="just" eaLnBrk="1" hangingPunct="1"/>
            <a:r>
              <a:rPr lang="ar-SA" smtClean="0">
                <a:latin typeface="Times New Roman" pitchFamily="18" charset="0"/>
                <a:ea typeface="Times New Roman" pitchFamily="18" charset="0"/>
                <a:cs typeface="B Nazanin" pitchFamily="2" charset="-78"/>
              </a:rPr>
              <a:t>حيوانات با استنشاق هواي داغ تا 400 درجه سانتیگرادبه مدت 1 دقيقه مي ميرند.</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استنشاق هواي داغ با حرارتهاي مذكور توليد سوزشهاي جهاز تنفس مي كند ولي در مدت زمان قدري طولاني تر از آنچه درموارد بالاگفته شد. استنشاق هواي خشك داغ معمولاً به بيني ، دهان وحلق آسيب مي رساند وعميق تر نمي رود. زيرا حرارت مخصوصه هواي خشك زياد پايين است ولي استنشاق بخار داغ يا هوا ي داغ زياد مرطوب صدمه بسيار به عميق ترين قسمت جهاز تنفس وارد مي سازد</a:t>
            </a:r>
            <a:endParaRPr lang="fa-IR" smtClean="0"/>
          </a:p>
        </p:txBody>
      </p:sp>
    </p:spTree>
  </p:cSld>
  <p:clrMapOvr>
    <a:masterClrMapping/>
  </p:clrMapOvr>
  <p:transition spd="slow">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457200" y="285750"/>
            <a:ext cx="8229600" cy="5840413"/>
          </a:xfrm>
        </p:spPr>
        <p:txBody>
          <a:bodyPr/>
          <a:lstStyle/>
          <a:p>
            <a:pPr algn="just" eaLnBrk="1" hangingPunct="1"/>
            <a:r>
              <a:rPr lang="ar-SA" b="1" smtClean="0">
                <a:latin typeface="Times New Roman" pitchFamily="18" charset="0"/>
                <a:ea typeface="Times New Roman" pitchFamily="18" charset="0"/>
                <a:cs typeface="B Nazanin" pitchFamily="2" charset="-78"/>
              </a:rPr>
              <a:t>گاز داغ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بطور كلي استنشاق گازهاي داغ باعث گرفتگي حلق و مرگ مي شود.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Traditional Arabic" pitchFamily="18" charset="-78"/>
            </a:endParaRPr>
          </a:p>
          <a:p>
            <a:pPr algn="just" eaLnBrk="1" hangingPunct="1"/>
            <a:r>
              <a:rPr lang="ar-SA" b="1" smtClean="0">
                <a:latin typeface="Times New Roman" pitchFamily="18" charset="0"/>
                <a:ea typeface="Times New Roman" pitchFamily="18" charset="0"/>
                <a:cs typeface="B Nazanin" pitchFamily="2" charset="-78"/>
              </a:rPr>
              <a:t>محيط داغ :</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درمحيط داغ رگهاي خون منبسط شده و چنانچه ا زحد معيني تجاوز كند فشار خون پايين مي آيد و درنتيجه جريان خون در مغز بسيار كم شده و ضعف كلي رخ مي دهد.</a:t>
            </a:r>
            <a:endParaRPr lang="fa-IR" smtClean="0"/>
          </a:p>
        </p:txBody>
      </p:sp>
    </p:spTree>
  </p:cSld>
  <p:clrMapOvr>
    <a:masterClrMapping/>
  </p:clrMapOvr>
  <p:transition spd="slow">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Content Placeholder 2"/>
          <p:cNvSpPr>
            <a:spLocks noGrp="1"/>
          </p:cNvSpPr>
          <p:nvPr>
            <p:ph idx="1"/>
          </p:nvPr>
        </p:nvSpPr>
        <p:spPr>
          <a:xfrm>
            <a:off x="457200" y="285750"/>
            <a:ext cx="8229600" cy="5840413"/>
          </a:xfrm>
        </p:spPr>
        <p:txBody>
          <a:bodyPr/>
          <a:lstStyle/>
          <a:p>
            <a:pPr algn="just" eaLnBrk="1" hangingPunct="1"/>
            <a:r>
              <a:rPr lang="ar-SA" b="1" smtClean="0">
                <a:latin typeface="Times New Roman" pitchFamily="18" charset="0"/>
                <a:ea typeface="Times New Roman" pitchFamily="18" charset="0"/>
                <a:cs typeface="B Nazanin" pitchFamily="2" charset="-78"/>
              </a:rPr>
              <a:t>ضربت حرارتي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از حال رفتگي درنتيجه عمل تعريق حاصل مي شود و درمحيطي كه عرق كردن بدن تنها راه كم كردن حرارت است موضوع بسيار قابل توجهي است. پوست چنين بيماري داغ وخشك خواهد شدو درجه حرارت بدن ممكن است تا </a:t>
            </a:r>
            <a:r>
              <a:rPr lang="fa-IR" smtClean="0">
                <a:latin typeface="Times New Roman" pitchFamily="18" charset="0"/>
                <a:ea typeface="Times New Roman" pitchFamily="18" charset="0"/>
                <a:cs typeface="B Nazanin" pitchFamily="2" charset="-78"/>
              </a:rPr>
              <a:t>حد</a:t>
            </a:r>
            <a:r>
              <a:rPr lang="ar-SA" smtClean="0">
                <a:latin typeface="Times New Roman" pitchFamily="18" charset="0"/>
                <a:ea typeface="Times New Roman" pitchFamily="18" charset="0"/>
                <a:cs typeface="B Nazanin" pitchFamily="2" charset="-78"/>
              </a:rPr>
              <a:t> زیادی برسد در اين صورت حال اغماء دست داده و احتمال مرگ مي رود. چنين بيمار را بايد بلافاصله به محل خشكي برده و بدنش را باحوله هاي تر خشك نمود وبه بيمارستان رساند.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ar-SA" smtClean="0">
                <a:latin typeface="Times New Roman" pitchFamily="18" charset="0"/>
                <a:ea typeface="Times New Roman" pitchFamily="18" charset="0"/>
                <a:cs typeface="B Nazanin" pitchFamily="2" charset="-78"/>
              </a:rPr>
              <a:t>انقباض شديد عضلات و تحليل رفتگي حرارتي بعلت قرار گرفتن زياد </a:t>
            </a:r>
            <a:r>
              <a:rPr lang="fa-IR" smtClean="0">
                <a:latin typeface="Times New Roman" pitchFamily="18" charset="0"/>
                <a:ea typeface="Times New Roman" pitchFamily="18" charset="0"/>
                <a:cs typeface="B Nazanin" pitchFamily="2" charset="-78"/>
              </a:rPr>
              <a:t>در</a:t>
            </a:r>
            <a:r>
              <a:rPr lang="ar-SA" smtClean="0">
                <a:latin typeface="Times New Roman" pitchFamily="18" charset="0"/>
                <a:ea typeface="Times New Roman" pitchFamily="18" charset="0"/>
                <a:cs typeface="B Nazanin" pitchFamily="2" charset="-78"/>
              </a:rPr>
              <a:t> برابر حرارت و كم شدن نمك و آب بدن ايجاد مي شود. هرچند درجه</a:t>
            </a:r>
            <a:r>
              <a:rPr lang="fa-IR" smtClean="0">
                <a:latin typeface="Times New Roman" pitchFamily="18" charset="0"/>
                <a:ea typeface="Times New Roman" pitchFamily="18" charset="0"/>
                <a:cs typeface="B Nazanin" pitchFamily="2" charset="-78"/>
              </a:rPr>
              <a:t> </a:t>
            </a:r>
            <a:r>
              <a:rPr lang="ar-SA" smtClean="0">
                <a:latin typeface="Times New Roman" pitchFamily="18" charset="0"/>
                <a:ea typeface="Times New Roman" pitchFamily="18" charset="0"/>
                <a:cs typeface="B Nazanin" pitchFamily="2" charset="-78"/>
              </a:rPr>
              <a:t>حرارت بدن ممكن است عاد</a:t>
            </a:r>
            <a:r>
              <a:rPr lang="fa-IR" smtClean="0">
                <a:latin typeface="Times New Roman" pitchFamily="18" charset="0"/>
                <a:ea typeface="Times New Roman" pitchFamily="18" charset="0"/>
                <a:cs typeface="B Nazanin" pitchFamily="2" charset="-78"/>
              </a:rPr>
              <a:t>ی</a:t>
            </a:r>
            <a:r>
              <a:rPr lang="ar-SA" smtClean="0">
                <a:latin typeface="Times New Roman" pitchFamily="18" charset="0"/>
                <a:ea typeface="Times New Roman" pitchFamily="18" charset="0"/>
                <a:cs typeface="B Nazanin" pitchFamily="2" charset="-78"/>
              </a:rPr>
              <a:t> باشد ولي شخص حالت كوفتگي، سردرد و ضعف احساس كرده و ممكن است ازحال برود</a:t>
            </a:r>
            <a:endParaRPr lang="fa-IR" smtClean="0">
              <a:ea typeface="Times New Roman" pitchFamily="18" charset="0"/>
              <a:cs typeface="B Nazanin" pitchFamily="2" charset="-78"/>
            </a:endParaRPr>
          </a:p>
        </p:txBody>
      </p:sp>
    </p:spTree>
  </p:cSld>
  <p:clrMapOvr>
    <a:masterClrMapping/>
  </p:clrMapOvr>
  <p:transition spd="slow">
    <p:wedg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Content Placeholder 2"/>
          <p:cNvSpPr>
            <a:spLocks noGrp="1"/>
          </p:cNvSpPr>
          <p:nvPr>
            <p:ph idx="1"/>
          </p:nvPr>
        </p:nvSpPr>
        <p:spPr>
          <a:xfrm>
            <a:off x="457200" y="285750"/>
            <a:ext cx="8229600" cy="5840413"/>
          </a:xfrm>
        </p:spPr>
        <p:txBody>
          <a:bodyPr/>
          <a:lstStyle/>
          <a:p>
            <a:pPr algn="just" eaLnBrk="1" hangingPunct="1">
              <a:lnSpc>
                <a:spcPct val="80000"/>
              </a:lnSpc>
            </a:pPr>
            <a:r>
              <a:rPr lang="ar-SA" sz="2500" b="1" smtClean="0">
                <a:latin typeface="Times New Roman" pitchFamily="18" charset="0"/>
                <a:ea typeface="Times New Roman" pitchFamily="18" charset="0"/>
                <a:cs typeface="B Nazanin" pitchFamily="2" charset="-78"/>
              </a:rPr>
              <a:t>احتياط هاي كلي :</a:t>
            </a:r>
            <a:endParaRPr lang="en-US" sz="1400" smtClean="0">
              <a:latin typeface="Times New Roman" pitchFamily="18" charset="0"/>
              <a:ea typeface="Times New Roman" pitchFamily="18" charset="0"/>
              <a:cs typeface="Traditional Arabic" pitchFamily="18" charset="-78"/>
            </a:endParaRPr>
          </a:p>
          <a:p>
            <a:pPr algn="just" eaLnBrk="1" hangingPunct="1">
              <a:lnSpc>
                <a:spcPct val="180000"/>
              </a:lnSpc>
              <a:spcAft>
                <a:spcPts val="600"/>
              </a:spcAft>
            </a:pPr>
            <a:r>
              <a:rPr lang="ar-SA" sz="2500" smtClean="0">
                <a:latin typeface="Times New Roman" pitchFamily="18" charset="0"/>
                <a:ea typeface="Times New Roman" pitchFamily="18" charset="0"/>
                <a:cs typeface="B Nazanin" pitchFamily="2" charset="-78"/>
              </a:rPr>
              <a:t>در هنگام قرار گرفتن درمعرض حرارت هاي زياد.</a:t>
            </a:r>
            <a:endParaRPr lang="en-US" sz="1400" smtClean="0">
              <a:latin typeface="Times New Roman" pitchFamily="18" charset="0"/>
              <a:ea typeface="Times New Roman" pitchFamily="18" charset="0"/>
              <a:cs typeface="Traditional Arabic" pitchFamily="18" charset="-78"/>
            </a:endParaRPr>
          </a:p>
          <a:p>
            <a:pPr algn="just" eaLnBrk="1" hangingPunct="1">
              <a:lnSpc>
                <a:spcPct val="80000"/>
              </a:lnSpc>
            </a:pPr>
            <a:r>
              <a:rPr lang="ar-SA" sz="2500" smtClean="0">
                <a:latin typeface="Times New Roman" pitchFamily="18" charset="0"/>
                <a:ea typeface="Times New Roman" pitchFamily="18" charset="0"/>
                <a:cs typeface="B Nazanin" pitchFamily="2" charset="-78"/>
              </a:rPr>
              <a:t>ـ بدون لباس و ماسك محافظ نبايد به فضاهايي كه حرارتش به 60-50 مي رسد برويد.</a:t>
            </a:r>
            <a:endParaRPr lang="en-US" sz="1400" smtClean="0">
              <a:latin typeface="Times New Roman" pitchFamily="18" charset="0"/>
              <a:ea typeface="Times New Roman" pitchFamily="18" charset="0"/>
              <a:cs typeface="Traditional Arabic" pitchFamily="18" charset="-78"/>
            </a:endParaRPr>
          </a:p>
          <a:p>
            <a:pPr algn="just" eaLnBrk="1" hangingPunct="1">
              <a:lnSpc>
                <a:spcPct val="80000"/>
              </a:lnSpc>
            </a:pPr>
            <a:r>
              <a:rPr lang="ar-SA" sz="2500" smtClean="0">
                <a:latin typeface="Times New Roman" pitchFamily="18" charset="0"/>
                <a:ea typeface="Times New Roman" pitchFamily="18" charset="0"/>
                <a:cs typeface="B Nazanin" pitchFamily="2" charset="-78"/>
              </a:rPr>
              <a:t>ـ تحمل هواي داغ خشك تا 150 </a:t>
            </a:r>
            <a:r>
              <a:rPr lang="fa-IR" sz="2500" smtClean="0">
                <a:latin typeface="Times New Roman" pitchFamily="18" charset="0"/>
                <a:ea typeface="Times New Roman" pitchFamily="18" charset="0"/>
                <a:cs typeface="B Nazanin" pitchFamily="2" charset="-78"/>
              </a:rPr>
              <a:t>درجه سانتیگراد</a:t>
            </a:r>
            <a:r>
              <a:rPr lang="ar-SA" sz="2500" smtClean="0">
                <a:latin typeface="Times New Roman" pitchFamily="18" charset="0"/>
                <a:ea typeface="Times New Roman" pitchFamily="18" charset="0"/>
                <a:cs typeface="B Nazanin" pitchFamily="2" charset="-78"/>
              </a:rPr>
              <a:t>بمدت كوتاه و هواي مرطوب را كمتر </a:t>
            </a:r>
            <a:r>
              <a:rPr lang="fa-IR" sz="2500" smtClean="0">
                <a:latin typeface="Times New Roman" pitchFamily="18" charset="0"/>
                <a:ea typeface="Times New Roman" pitchFamily="18" charset="0"/>
                <a:cs typeface="B Nazanin" pitchFamily="2" charset="-78"/>
              </a:rPr>
              <a:t>نمی توان تحمل کرد</a:t>
            </a:r>
            <a:r>
              <a:rPr lang="ar-SA" sz="2500" smtClean="0">
                <a:latin typeface="Times New Roman" pitchFamily="18" charset="0"/>
                <a:ea typeface="Times New Roman" pitchFamily="18" charset="0"/>
                <a:cs typeface="B Nazanin" pitchFamily="2" charset="-78"/>
              </a:rPr>
              <a:t>.</a:t>
            </a:r>
            <a:endParaRPr lang="en-US" sz="1400" smtClean="0">
              <a:latin typeface="Times New Roman" pitchFamily="18" charset="0"/>
              <a:ea typeface="Times New Roman" pitchFamily="18" charset="0"/>
              <a:cs typeface="Traditional Arabic" pitchFamily="18" charset="-78"/>
            </a:endParaRPr>
          </a:p>
          <a:p>
            <a:pPr algn="just" eaLnBrk="1" hangingPunct="1">
              <a:lnSpc>
                <a:spcPct val="80000"/>
              </a:lnSpc>
            </a:pPr>
            <a:r>
              <a:rPr lang="ar-SA" sz="2500" smtClean="0">
                <a:latin typeface="Times New Roman" pitchFamily="18" charset="0"/>
                <a:ea typeface="Times New Roman" pitchFamily="18" charset="0"/>
                <a:cs typeface="B Nazanin" pitchFamily="2" charset="-78"/>
              </a:rPr>
              <a:t>ـ اثرات حرارت تشعشعي از سطوح داغ بايد درنظر گرفته شود.</a:t>
            </a:r>
            <a:endParaRPr lang="en-US" sz="1400" smtClean="0">
              <a:latin typeface="Times New Roman" pitchFamily="18" charset="0"/>
              <a:ea typeface="Times New Roman" pitchFamily="18" charset="0"/>
              <a:cs typeface="Traditional Arabic" pitchFamily="18" charset="-78"/>
            </a:endParaRPr>
          </a:p>
          <a:p>
            <a:pPr algn="just" eaLnBrk="1" hangingPunct="1">
              <a:lnSpc>
                <a:spcPct val="80000"/>
              </a:lnSpc>
            </a:pPr>
            <a:r>
              <a:rPr lang="ar-SA" sz="2500" smtClean="0">
                <a:latin typeface="Times New Roman" pitchFamily="18" charset="0"/>
                <a:ea typeface="Times New Roman" pitchFamily="18" charset="0"/>
                <a:cs typeface="B Nazanin" pitchFamily="2" charset="-78"/>
              </a:rPr>
              <a:t>ـ نبايد بدون ماسك و لباس محافظ در معرض دود وگازهاي حريق قرار گرفت.</a:t>
            </a:r>
            <a:endParaRPr lang="en-US" sz="1400" smtClean="0">
              <a:latin typeface="Times New Roman" pitchFamily="18" charset="0"/>
              <a:ea typeface="Times New Roman" pitchFamily="18" charset="0"/>
              <a:cs typeface="Traditional Arabic" pitchFamily="18" charset="-78"/>
            </a:endParaRPr>
          </a:p>
          <a:p>
            <a:pPr algn="just" eaLnBrk="1" hangingPunct="1">
              <a:lnSpc>
                <a:spcPct val="80000"/>
              </a:lnSpc>
            </a:pPr>
            <a:r>
              <a:rPr lang="ar-SA" sz="2500" smtClean="0">
                <a:latin typeface="Times New Roman" pitchFamily="18" charset="0"/>
                <a:ea typeface="Times New Roman" pitchFamily="18" charset="0"/>
                <a:cs typeface="B Nazanin" pitchFamily="2" charset="-78"/>
              </a:rPr>
              <a:t>ـ غلظت دود دليل سمي بودن آن نيست بعضي گازهاي بسيار سمي به كلي بي بو و بي رنگ هستند.</a:t>
            </a:r>
            <a:endParaRPr lang="en-US" sz="1400" smtClean="0">
              <a:latin typeface="Times New Roman" pitchFamily="18" charset="0"/>
              <a:ea typeface="Times New Roman" pitchFamily="18" charset="0"/>
              <a:cs typeface="Traditional Arabic" pitchFamily="18" charset="-78"/>
            </a:endParaRPr>
          </a:p>
          <a:p>
            <a:pPr algn="just" eaLnBrk="1" hangingPunct="1">
              <a:lnSpc>
                <a:spcPct val="80000"/>
              </a:lnSpc>
            </a:pPr>
            <a:r>
              <a:rPr lang="ar-SA" sz="2500" smtClean="0">
                <a:latin typeface="Times New Roman" pitchFamily="18" charset="0"/>
                <a:ea typeface="Times New Roman" pitchFamily="18" charset="0"/>
                <a:cs typeface="B Nazanin" pitchFamily="2" charset="-78"/>
              </a:rPr>
              <a:t>ـ سردرد هر قدر كم باشد مهمترين دليل خطر است </a:t>
            </a:r>
            <a:r>
              <a:rPr lang="fa-IR" sz="2500" smtClean="0">
                <a:latin typeface="Times New Roman" pitchFamily="18" charset="0"/>
                <a:ea typeface="Times New Roman" pitchFamily="18" charset="0"/>
                <a:cs typeface="B Nazanin" pitchFamily="2" charset="-78"/>
              </a:rPr>
              <a:t>و</a:t>
            </a:r>
            <a:r>
              <a:rPr lang="ar-SA" sz="2500" smtClean="0">
                <a:latin typeface="Times New Roman" pitchFamily="18" charset="0"/>
                <a:ea typeface="Times New Roman" pitchFamily="18" charset="0"/>
                <a:cs typeface="B Nazanin" pitchFamily="2" charset="-78"/>
              </a:rPr>
              <a:t> نيز كمترين ناراحتي ريوي.</a:t>
            </a:r>
            <a:endParaRPr lang="en-US" sz="1400" smtClean="0">
              <a:latin typeface="Times New Roman" pitchFamily="18" charset="0"/>
              <a:ea typeface="Times New Roman" pitchFamily="18" charset="0"/>
              <a:cs typeface="Traditional Arabic" pitchFamily="18" charset="-78"/>
            </a:endParaRPr>
          </a:p>
          <a:p>
            <a:pPr eaLnBrk="1" hangingPunct="1">
              <a:lnSpc>
                <a:spcPct val="80000"/>
              </a:lnSpc>
            </a:pPr>
            <a:r>
              <a:rPr lang="ar-SA" sz="2500" smtClean="0">
                <a:latin typeface="Times New Roman" pitchFamily="18" charset="0"/>
                <a:ea typeface="Times New Roman" pitchFamily="18" charset="0"/>
                <a:cs typeface="B Nazanin" pitchFamily="2" charset="-78"/>
              </a:rPr>
              <a:t>با ايجاد اين ناراحتي ها و يا عوارض ديگر سريعاً بايد به پزشك مراجعه نمو</a:t>
            </a:r>
            <a:r>
              <a:rPr lang="fa-IR" sz="2500" smtClean="0">
                <a:latin typeface="Times New Roman" pitchFamily="18" charset="0"/>
                <a:ea typeface="Times New Roman" pitchFamily="18" charset="0"/>
                <a:cs typeface="B Nazanin" pitchFamily="2" charset="-78"/>
              </a:rPr>
              <a:t>د</a:t>
            </a:r>
          </a:p>
          <a:p>
            <a:pPr eaLnBrk="1" hangingPunct="1">
              <a:lnSpc>
                <a:spcPct val="80000"/>
              </a:lnSpc>
            </a:pPr>
            <a:r>
              <a:rPr lang="fa-IR" sz="2500" smtClean="0">
                <a:latin typeface="Times New Roman" pitchFamily="18" charset="0"/>
                <a:ea typeface="Times New Roman" pitchFamily="18" charset="0"/>
                <a:cs typeface="B Nazanin" pitchFamily="2" charset="-78"/>
              </a:rPr>
              <a:t> با نمایش</a:t>
            </a:r>
            <a:r>
              <a:rPr lang="fa-IR" sz="2500" smtClean="0">
                <a:ea typeface="Times New Roman" pitchFamily="18" charset="0"/>
                <a:cs typeface="B Nazanin" pitchFamily="2" charset="-78"/>
              </a:rPr>
              <a:t> </a:t>
            </a:r>
            <a:r>
              <a:rPr lang="fa-IR" sz="2500" smtClean="0">
                <a:latin typeface="Times New Roman" pitchFamily="18" charset="0"/>
                <a:ea typeface="Times New Roman" pitchFamily="18" charset="0"/>
                <a:cs typeface="B Nazanin" pitchFamily="2" charset="-78"/>
              </a:rPr>
              <a:t>این فیلم به حرکت دود و نحوه گسترش حریق دقت نمایید</a:t>
            </a:r>
          </a:p>
        </p:txBody>
      </p:sp>
    </p:spTree>
  </p:cSld>
  <p:clrMapOvr>
    <a:masterClrMapping/>
  </p:clrMapOvr>
  <p:transition spd="slow">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11237"/>
          </a:xfrm>
        </p:spPr>
        <p:txBody>
          <a:bodyPr rtlCol="1">
            <a:normAutofit fontScale="90000"/>
          </a:bodyPr>
          <a:lstStyle/>
          <a:p>
            <a:pPr eaLnBrk="1" fontAlgn="auto" hangingPunct="1">
              <a:spcAft>
                <a:spcPts val="0"/>
              </a:spcAft>
              <a:defRPr/>
            </a:pPr>
            <a:r>
              <a:rPr lang="fa-IR" b="1" dirty="0" smtClean="0">
                <a:ea typeface="Calibri"/>
                <a:cs typeface="B Nazanin"/>
              </a:rPr>
              <a:t>مقاوت مصالح و ساختمانها</a:t>
            </a:r>
            <a:r>
              <a:rPr lang="fa-IR" dirty="0" smtClean="0">
                <a:latin typeface="Times New Roman"/>
                <a:ea typeface="Times New Roman"/>
                <a:cs typeface="B Nazanin"/>
              </a:rPr>
              <a:t/>
            </a:r>
            <a:br>
              <a:rPr lang="fa-IR" dirty="0" smtClean="0">
                <a:latin typeface="Times New Roman"/>
                <a:ea typeface="Times New Roman"/>
                <a:cs typeface="B Nazanin"/>
              </a:rPr>
            </a:br>
            <a:endParaRPr lang="fa-IR" dirty="0"/>
          </a:p>
        </p:txBody>
      </p:sp>
      <p:sp>
        <p:nvSpPr>
          <p:cNvPr id="82947" name="Content Placeholder 2"/>
          <p:cNvSpPr>
            <a:spLocks noGrp="1"/>
          </p:cNvSpPr>
          <p:nvPr>
            <p:ph idx="1"/>
          </p:nvPr>
        </p:nvSpPr>
        <p:spPr/>
        <p:txBody>
          <a:bodyPr/>
          <a:lstStyle/>
          <a:p>
            <a:pPr eaLnBrk="1" hangingPunct="1"/>
            <a:r>
              <a:rPr lang="fa-IR" b="1" smtClean="0">
                <a:solidFill>
                  <a:srgbClr val="555555"/>
                </a:solidFill>
                <a:cs typeface="Calibri" pitchFamily="34" charset="0"/>
              </a:rPr>
              <a:t>آزمايشگاه شيمي تجزيه</a:t>
            </a:r>
            <a:r>
              <a:rPr lang="fa-IR" smtClean="0">
                <a:solidFill>
                  <a:srgbClr val="555555"/>
                </a:solidFill>
                <a:cs typeface="Calibri" pitchFamily="34" charset="0"/>
              </a:rPr>
              <a:t/>
            </a:r>
            <a:br>
              <a:rPr lang="fa-IR" smtClean="0">
                <a:solidFill>
                  <a:srgbClr val="555555"/>
                </a:solidFill>
                <a:cs typeface="Calibri" pitchFamily="34" charset="0"/>
              </a:rPr>
            </a:br>
            <a:r>
              <a:rPr lang="fa-IR" smtClean="0">
                <a:solidFill>
                  <a:srgbClr val="555555"/>
                </a:solidFill>
                <a:cs typeface="Calibri" pitchFamily="34" charset="0"/>
              </a:rPr>
              <a:t>از آنجا که عناصر تشکيل‌دهنده مواد خام در کيفيت و ترکيبات شيميايي مصالح ساختماني و همچنين برعملکرد آنها در برابر عوامل جوي و محيطي مؤثر است. لذا با استفاده از تجهيزات و روشهاي آزمايش استانداردارزيابي کيفيت ترکيبات شيميايي مواد و مصالح ميسر مي‌گردد.</a:t>
            </a:r>
            <a:br>
              <a:rPr lang="fa-IR" smtClean="0">
                <a:solidFill>
                  <a:srgbClr val="555555"/>
                </a:solidFill>
                <a:cs typeface="Calibri" pitchFamily="34" charset="0"/>
              </a:rPr>
            </a:br>
            <a:r>
              <a:rPr lang="fa-IR" b="1" smtClean="0">
                <a:solidFill>
                  <a:srgbClr val="555555"/>
                </a:solidFill>
                <a:cs typeface="Calibri" pitchFamily="34" charset="0"/>
              </a:rPr>
              <a:t> </a:t>
            </a:r>
            <a:endParaRPr lang="fa-IR" smtClean="0"/>
          </a:p>
        </p:txBody>
      </p:sp>
    </p:spTree>
  </p:cSld>
  <p:clrMapOvr>
    <a:masterClrMapping/>
  </p:clrMapOvr>
  <p:transition spd="slow">
    <p:wedg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Content Placeholder 2"/>
          <p:cNvSpPr>
            <a:spLocks noGrp="1"/>
          </p:cNvSpPr>
          <p:nvPr>
            <p:ph idx="1"/>
          </p:nvPr>
        </p:nvSpPr>
        <p:spPr>
          <a:xfrm>
            <a:off x="457200" y="285750"/>
            <a:ext cx="8229600" cy="5840413"/>
          </a:xfrm>
        </p:spPr>
        <p:txBody>
          <a:bodyPr/>
          <a:lstStyle/>
          <a:p>
            <a:pPr eaLnBrk="1" hangingPunct="1"/>
            <a:r>
              <a:rPr lang="fa-IR" b="1" smtClean="0">
                <a:solidFill>
                  <a:srgbClr val="555555"/>
                </a:solidFill>
                <a:cs typeface="Calibri" pitchFamily="34" charset="0"/>
              </a:rPr>
              <a:t>آزمايشگاه تعيين رفتار حرارتي</a:t>
            </a:r>
            <a:r>
              <a:rPr lang="fa-IR" smtClean="0">
                <a:solidFill>
                  <a:srgbClr val="555555"/>
                </a:solidFill>
                <a:cs typeface="Calibri" pitchFamily="34" charset="0"/>
              </a:rPr>
              <a:t/>
            </a:r>
            <a:br>
              <a:rPr lang="fa-IR" smtClean="0">
                <a:solidFill>
                  <a:srgbClr val="555555"/>
                </a:solidFill>
                <a:cs typeface="Calibri" pitchFamily="34" charset="0"/>
              </a:rPr>
            </a:br>
            <a:r>
              <a:rPr lang="fa-IR" smtClean="0">
                <a:solidFill>
                  <a:srgbClr val="555555"/>
                </a:solidFill>
                <a:cs typeface="Calibri" pitchFamily="34" charset="0"/>
              </a:rPr>
              <a:t>بر اساس آناليز حرارتي و تغييراتي که خواص مواد (فيزيکي و شيميايي) نسبت به دما پيدا مي‌کنند، پيش‌بيني رفتار و تعيين کيفيت آنها امکان‌پذير است. به اين منظور با توجه به دستگاههاي مختلف آناليزحرراتي و روش هاي مبتني بر تجزيه حرارتي ،رفتار و عملكردآنها در برابر حرارت تعيين مي گردد.</a:t>
            </a:r>
            <a:endParaRPr lang="fa-IR" smtClean="0"/>
          </a:p>
        </p:txBody>
      </p:sp>
    </p:spTree>
  </p:cSld>
  <p:clrMapOvr>
    <a:masterClrMapping/>
  </p:clrMapOvr>
  <p:transition spd="slow">
    <p:wedg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Content Placeholder 2"/>
          <p:cNvSpPr>
            <a:spLocks noGrp="1"/>
          </p:cNvSpPr>
          <p:nvPr>
            <p:ph idx="1"/>
          </p:nvPr>
        </p:nvSpPr>
        <p:spPr>
          <a:xfrm>
            <a:off x="457200" y="428625"/>
            <a:ext cx="8229600" cy="5697538"/>
          </a:xfrm>
        </p:spPr>
        <p:txBody>
          <a:bodyPr/>
          <a:lstStyle/>
          <a:p>
            <a:pPr eaLnBrk="1" hangingPunct="1">
              <a:buFont typeface="Arial" pitchFamily="34" charset="0"/>
              <a:buNone/>
            </a:pPr>
            <a:r>
              <a:rPr lang="fa-IR" b="1" smtClean="0">
                <a:solidFill>
                  <a:srgbClr val="555555"/>
                </a:solidFill>
                <a:cs typeface="Calibri" pitchFamily="34" charset="0"/>
              </a:rPr>
              <a:t> </a:t>
            </a:r>
            <a:r>
              <a:rPr lang="fa-IR" sz="3400" b="1" smtClean="0">
                <a:solidFill>
                  <a:srgbClr val="555555"/>
                </a:solidFill>
                <a:cs typeface="Calibri" pitchFamily="34" charset="0"/>
              </a:rPr>
              <a:t>آزمايشگاه کاني‌شناسي </a:t>
            </a:r>
            <a:r>
              <a:rPr lang="fa-IR" sz="3400" smtClean="0">
                <a:solidFill>
                  <a:srgbClr val="555555"/>
                </a:solidFill>
                <a:cs typeface="Calibri" pitchFamily="34" charset="0"/>
              </a:rPr>
              <a:t/>
            </a:r>
            <a:br>
              <a:rPr lang="fa-IR" sz="3400" smtClean="0">
                <a:solidFill>
                  <a:srgbClr val="555555"/>
                </a:solidFill>
                <a:cs typeface="Calibri" pitchFamily="34" charset="0"/>
              </a:rPr>
            </a:br>
            <a:r>
              <a:rPr lang="fa-IR" sz="3400" smtClean="0">
                <a:solidFill>
                  <a:srgbClr val="555555"/>
                </a:solidFill>
                <a:cs typeface="Calibri" pitchFamily="34" charset="0"/>
              </a:rPr>
              <a:t>مواد اوليه مصالح ساختماني، عمدتاٌ از نوع سنگ و خاک مي‌باشند که در محيطهاي طبيعي مختلفي تشکيل شده‌اند. مطالعه اين مواد از ديد خواستگاه زمين‌شناسي آنها و نيز خواص سنگ‌شناسي، کاني‌شناسي و بلورشناسي مواد مزبور، هدف مطالعات آزمايشگاه کاني‌شناسي بخش مصالح ساختماني است که در تجزيه و تحليل خصوصيات مصالح توليدي نقش اساسي را ايفا مي‌کند.</a:t>
            </a:r>
            <a:br>
              <a:rPr lang="fa-IR" sz="3400" smtClean="0">
                <a:solidFill>
                  <a:srgbClr val="555555"/>
                </a:solidFill>
                <a:cs typeface="Calibri" pitchFamily="34" charset="0"/>
              </a:rPr>
            </a:br>
            <a:endParaRPr lang="fa-IR" sz="3400" smtClean="0">
              <a:solidFill>
                <a:srgbClr val="555555"/>
              </a:solidFill>
              <a:cs typeface="Calibri" pitchFamily="34" charset="0"/>
            </a:endParaRPr>
          </a:p>
          <a:p>
            <a:pPr eaLnBrk="1" hangingPunct="1">
              <a:buFont typeface="Arial" pitchFamily="34" charset="0"/>
              <a:buNone/>
            </a:pPr>
            <a:endParaRPr lang="fa-IR" sz="3400" smtClean="0"/>
          </a:p>
        </p:txBody>
      </p:sp>
    </p:spTree>
  </p:cSld>
  <p:clrMapOvr>
    <a:masterClrMapping/>
  </p:clrMapOvr>
  <p:transition spd="slow">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Content Placeholder 2"/>
          <p:cNvSpPr>
            <a:spLocks noGrp="1"/>
          </p:cNvSpPr>
          <p:nvPr>
            <p:ph idx="1"/>
          </p:nvPr>
        </p:nvSpPr>
        <p:spPr>
          <a:xfrm>
            <a:off x="457200" y="357188"/>
            <a:ext cx="8229600" cy="5768975"/>
          </a:xfrm>
        </p:spPr>
        <p:txBody>
          <a:bodyPr/>
          <a:lstStyle/>
          <a:p>
            <a:pPr eaLnBrk="1" hangingPunct="1"/>
            <a:r>
              <a:rPr lang="fa-IR" b="1" smtClean="0">
                <a:solidFill>
                  <a:srgbClr val="555555"/>
                </a:solidFill>
                <a:cs typeface="Calibri" pitchFamily="34" charset="0"/>
              </a:rPr>
              <a:t>آزمايشگاه عايق حرارتي</a:t>
            </a:r>
            <a:r>
              <a:rPr lang="fa-IR" smtClean="0">
                <a:solidFill>
                  <a:srgbClr val="555555"/>
                </a:solidFill>
                <a:cs typeface="Calibri" pitchFamily="34" charset="0"/>
              </a:rPr>
              <a:t/>
            </a:r>
            <a:br>
              <a:rPr lang="fa-IR" smtClean="0">
                <a:solidFill>
                  <a:srgbClr val="555555"/>
                </a:solidFill>
                <a:cs typeface="Calibri" pitchFamily="34" charset="0"/>
              </a:rPr>
            </a:br>
            <a:r>
              <a:rPr lang="fa-IR" smtClean="0">
                <a:solidFill>
                  <a:srgbClr val="555555"/>
                </a:solidFill>
                <a:cs typeface="Calibri" pitchFamily="34" charset="0"/>
              </a:rPr>
              <a:t>آزمايشگاه جامع عايق‌هاي حرارتي در سال 1384 در مرکز تحقيقات ساختمان و مسکن تاٌسيس شد. در اين آزمايشگاه كيفيت فرآورده‌هاي عايق‌كاري حرارتي شامل پشم‌هاي معدني (پشم شيشه، پشم سنگ و پشم سرباره)، پلي‌يورتان، پلي‌استايرن و ... مورد بررسي قرار مي‌گيرد. کيفيت اين فراورده‌ها اهميت زيادي در ثمربخشي، كاركرد، دوام و پايداري آن‌ها دارد. براي تعيين كيفيت هر يك از عايق‌هاي حرارتي لازم است</a:t>
            </a:r>
            <a:endParaRPr lang="fa-IR" smtClean="0"/>
          </a:p>
        </p:txBody>
      </p:sp>
    </p:spTree>
  </p:cSld>
  <p:clrMapOvr>
    <a:masterClrMapping/>
  </p:clrMapOvr>
  <p:transition spd="slow">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Content Placeholder 2"/>
          <p:cNvSpPr>
            <a:spLocks noGrp="1"/>
          </p:cNvSpPr>
          <p:nvPr>
            <p:ph idx="1"/>
          </p:nvPr>
        </p:nvSpPr>
        <p:spPr>
          <a:xfrm>
            <a:off x="457200" y="285750"/>
            <a:ext cx="8229600" cy="5840413"/>
          </a:xfrm>
        </p:spPr>
        <p:txBody>
          <a:bodyPr/>
          <a:lstStyle/>
          <a:p>
            <a:pPr eaLnBrk="1" hangingPunct="1"/>
            <a:r>
              <a:rPr lang="fa-IR" smtClean="0">
                <a:solidFill>
                  <a:srgbClr val="555555"/>
                </a:solidFill>
                <a:cs typeface="Calibri" pitchFamily="34" charset="0"/>
              </a:rPr>
              <a:t>آزمايش‌هاي مختلف بر روي آنها انجام شده ، پس از اندازه‌گيري خواص فيزيكي ، تعيين مشخصات لازم و مقايسه با ويژگي‌هاي استاندارد نسبت به بررسي و ارزيابي كيفيت اقدام شود. براي تعيين مشخصات و كيفيت عايق‌هاي حرارتي مورد استفاده در ساختمان به دستگاههاي مشخص شده در روشهاي آزمايش استاندارد نياز است</a:t>
            </a:r>
            <a:endParaRPr lang="fa-IR" smtClean="0"/>
          </a:p>
        </p:txBody>
      </p:sp>
    </p:spTree>
  </p:cSld>
  <p:clrMapOvr>
    <a:masterClrMapping/>
  </p:clrMapOvr>
  <p:transition spd="slow">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fa-IR" smtClean="0">
                <a:solidFill>
                  <a:srgbClr val="555555"/>
                </a:solidFill>
                <a:cs typeface="Calibri" pitchFamily="34" charset="0"/>
              </a:rPr>
              <a:t>آزمايش‌هاي لازم بر روي عايق‌هاي حرارتي مطابق استانداردهاي ملي ايران شامل موارد زير در اين آزمايشگاه انجام مي‌شود: آزمايش‌هاي تعيين طول و عرض ، ضخامت، تخت بودن، رفتار فشاري، ابعاد خطي ، چگالي ظاهري، مقاومت خمشي، مقاومت كششي عمود برسطوح، مقاومت كششي موازي با سطوح، خزش فشاري، جذب آب از طريق نفوذ، مقاومت در برابر يخبندان، جذب آب كوتاه مدت با غوطه‌ور سازي جزئي، جذب آب درازمدت با غوطه‌ور سازي کامل، انتقال بخار آب، جذب آب درازمدت با غوطه‌ور سازي و ضريب هدايت حرارتي</a:t>
            </a:r>
            <a:endParaRPr lang="fa-IR" smtClean="0"/>
          </a:p>
        </p:txBody>
      </p:sp>
    </p:spTree>
  </p:cSld>
  <p:clrMapOvr>
    <a:masterClrMapping/>
  </p:clrMapOvr>
  <p:transition spd="slow">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fa-IR" b="1" smtClean="0">
                <a:solidFill>
                  <a:srgbClr val="555555"/>
                </a:solidFill>
                <a:cs typeface="Calibri" pitchFamily="34" charset="0"/>
              </a:rPr>
              <a:t> آزمايشگاه بررسي خواص فيزيکي و مکانيکي مصالح ساختماني </a:t>
            </a:r>
            <a:r>
              <a:rPr lang="fa-IR" smtClean="0">
                <a:solidFill>
                  <a:srgbClr val="555555"/>
                </a:solidFill>
                <a:cs typeface="Calibri" pitchFamily="34" charset="0"/>
              </a:rPr>
              <a:t/>
            </a:r>
            <a:br>
              <a:rPr lang="fa-IR" smtClean="0">
                <a:solidFill>
                  <a:srgbClr val="555555"/>
                </a:solidFill>
                <a:cs typeface="Calibri" pitchFamily="34" charset="0"/>
              </a:rPr>
            </a:br>
            <a:r>
              <a:rPr lang="fa-IR" smtClean="0">
                <a:solidFill>
                  <a:srgbClr val="555555"/>
                </a:solidFill>
                <a:cs typeface="Calibri" pitchFamily="34" charset="0"/>
              </a:rPr>
              <a:t>بررسي خواص فيزيکي و مکانيکي مصالح ساختماني و مواد اوليه متشكل آنها به خواص ساختار مولکولي، وزن مخصوص و ترکيب مواد بستگي دارد. پيش‌بيني پايداري يا عدم پايداري ترکيبات فوق در مقابل تنشها و نيروهاي وارده از محيط اطراف، تأثير آب و تغييرات دما بر روي خواص فيزيکي مواد و غيره ازاساسي‌ترين مطالعاتي است که بايد بر روي مواد و مصالح ساختماني صورت گيرد. </a:t>
            </a:r>
            <a:endParaRPr lang="fa-IR" smtClean="0"/>
          </a:p>
        </p:txBody>
      </p:sp>
    </p:spTree>
  </p:cSld>
  <p:clrMapOvr>
    <a:masterClrMapping/>
  </p:clrMapOvr>
  <p:transition spd="slow">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fa-IR" smtClean="0">
                <a:solidFill>
                  <a:srgbClr val="555555"/>
                </a:solidFill>
                <a:cs typeface="Calibri" pitchFamily="34" charset="0"/>
              </a:rPr>
              <a:t>در اين آزمايشگاه طيف وسيعي از خواص فيزيکي و مکانيکي نظير جذب آب، مقاومت فشاري، خمشي و سايشي مصالح، دانه‌بندي و وزن مخصوص سنگدانه‌ها و خاکها، انقباض و انبساط، زمان گيرش و سطح مخصوص سيمان، شوره‌زدگي و نيز مطالعات کمي و کيفي ديگري بر روي خصوصيات فيزيکي و مکانيکي مواد اوليه و مصالح متنوع ساخته شده از آنها انجام مي‌پذيرد</a:t>
            </a:r>
            <a:endParaRPr lang="fa-IR" smtClean="0"/>
          </a:p>
        </p:txBody>
      </p:sp>
    </p:spTree>
  </p:cSld>
  <p:clrMapOvr>
    <a:masterClrMapping/>
  </p:clrMapOvr>
  <p:transition spd="slow">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Content Placeholder 2"/>
          <p:cNvSpPr>
            <a:spLocks noGrp="1"/>
          </p:cNvSpPr>
          <p:nvPr>
            <p:ph idx="1"/>
          </p:nvPr>
        </p:nvSpPr>
        <p:spPr>
          <a:xfrm>
            <a:off x="457200" y="285750"/>
            <a:ext cx="8229600" cy="5840413"/>
          </a:xfrm>
        </p:spPr>
        <p:txBody>
          <a:bodyPr/>
          <a:lstStyle/>
          <a:p>
            <a:pPr eaLnBrk="1" hangingPunct="1">
              <a:lnSpc>
                <a:spcPct val="90000"/>
              </a:lnSpc>
              <a:buFont typeface="Arial" pitchFamily="34" charset="0"/>
              <a:buNone/>
            </a:pPr>
            <a:r>
              <a:rPr lang="fa-IR" sz="3400" b="1" smtClean="0">
                <a:solidFill>
                  <a:srgbClr val="555555"/>
                </a:solidFill>
                <a:cs typeface="Calibri" pitchFamily="34" charset="0"/>
              </a:rPr>
              <a:t>آزمايشگاه عایق‌های رطوبتی</a:t>
            </a:r>
            <a:r>
              <a:rPr lang="fa-IR" sz="3400" smtClean="0">
                <a:solidFill>
                  <a:srgbClr val="555555"/>
                </a:solidFill>
                <a:cs typeface="Calibri" pitchFamily="34" charset="0"/>
              </a:rPr>
              <a:t/>
            </a:r>
            <a:br>
              <a:rPr lang="fa-IR" sz="3400" smtClean="0">
                <a:solidFill>
                  <a:srgbClr val="555555"/>
                </a:solidFill>
                <a:cs typeface="Calibri" pitchFamily="34" charset="0"/>
              </a:rPr>
            </a:br>
            <a:r>
              <a:rPr lang="fa-IR" sz="3400" smtClean="0">
                <a:solidFill>
                  <a:srgbClr val="555555"/>
                </a:solidFill>
                <a:cs typeface="Calibri" pitchFamily="34" charset="0"/>
              </a:rPr>
              <a:t>در این آزمایشگاه آزمایش‌های مختلفی بر روی عایق‌های رطوبتی انجام می‌شود تا میزان تطابق خواص این عایق‌های رطوبتی با استاندارد‌های ارائه شده در زمینه‌ی این مواد بررسی شود. آزمون های مطرح شده در این استاندارد‌ها بر روی نمونه‌هایی از عایق‌های رطوبتی مورد نظر پیاده‌سازی شده و نتایج حاصل با داده‌های هر روش‌آزمون مقایسه می‌شود. آزمایش‌هایی که بر روی عایق‌های رطوبتی انجام می شود به قرار زیر هستند:</a:t>
            </a:r>
            <a:br>
              <a:rPr lang="fa-IR" sz="3400" smtClean="0">
                <a:solidFill>
                  <a:srgbClr val="555555"/>
                </a:solidFill>
                <a:cs typeface="Calibri" pitchFamily="34" charset="0"/>
              </a:rPr>
            </a:br>
            <a:r>
              <a:rPr lang="fa-IR" smtClean="0">
                <a:solidFill>
                  <a:srgbClr val="555555"/>
                </a:solidFill>
                <a:cs typeface="Calibri" pitchFamily="34" charset="0"/>
              </a:rPr>
              <a:t/>
            </a:r>
            <a:br>
              <a:rPr lang="fa-IR" smtClean="0">
                <a:solidFill>
                  <a:srgbClr val="555555"/>
                </a:solidFill>
                <a:cs typeface="Calibri" pitchFamily="34" charset="0"/>
              </a:rPr>
            </a:br>
            <a:endParaRPr lang="fa-IR" smtClean="0"/>
          </a:p>
        </p:txBody>
      </p:sp>
    </p:spTree>
  </p:cSld>
  <p:clrMapOvr>
    <a:masterClrMapping/>
  </p:clrMapOvr>
  <p:transition spd="slow">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fa-IR" sz="2100" smtClean="0">
                <a:solidFill>
                  <a:srgbClr val="555555"/>
                </a:solidFill>
                <a:cs typeface="Calibri" pitchFamily="34" charset="0"/>
              </a:rPr>
              <a:t>- مقاومت کششی در دمای محیط</a:t>
            </a:r>
            <a:br>
              <a:rPr lang="fa-IR" sz="2100" smtClean="0">
                <a:solidFill>
                  <a:srgbClr val="555555"/>
                </a:solidFill>
                <a:cs typeface="Calibri" pitchFamily="34" charset="0"/>
              </a:rPr>
            </a:br>
            <a:r>
              <a:rPr lang="fa-IR" sz="2100" smtClean="0">
                <a:solidFill>
                  <a:srgbClr val="555555"/>
                </a:solidFill>
                <a:cs typeface="Calibri" pitchFamily="34" charset="0"/>
              </a:rPr>
              <a:t>- مقاومت کششی در دمای°</a:t>
            </a:r>
            <a:r>
              <a:rPr lang="en-US" sz="2100" smtClean="0">
                <a:solidFill>
                  <a:srgbClr val="555555"/>
                </a:solidFill>
                <a:cs typeface="Calibri" pitchFamily="34" charset="0"/>
              </a:rPr>
              <a:t>C  </a:t>
            </a:r>
            <a:r>
              <a:rPr lang="fa-IR" sz="2100" smtClean="0">
                <a:solidFill>
                  <a:srgbClr val="555555"/>
                </a:solidFill>
                <a:cs typeface="Calibri" pitchFamily="34" charset="0"/>
              </a:rPr>
              <a:t>3 ± 18-</a:t>
            </a:r>
            <a:br>
              <a:rPr lang="fa-IR" sz="2100" smtClean="0">
                <a:solidFill>
                  <a:srgbClr val="555555"/>
                </a:solidFill>
                <a:cs typeface="Calibri" pitchFamily="34" charset="0"/>
              </a:rPr>
            </a:br>
            <a:r>
              <a:rPr lang="fa-IR" sz="2100" smtClean="0">
                <a:solidFill>
                  <a:srgbClr val="555555"/>
                </a:solidFill>
                <a:cs typeface="Calibri" pitchFamily="34" charset="0"/>
              </a:rPr>
              <a:t>- مقاومت برشی (پارگی)</a:t>
            </a:r>
            <a:br>
              <a:rPr lang="fa-IR" sz="2100" smtClean="0">
                <a:solidFill>
                  <a:srgbClr val="555555"/>
                </a:solidFill>
                <a:cs typeface="Calibri" pitchFamily="34" charset="0"/>
              </a:rPr>
            </a:br>
            <a:r>
              <a:rPr lang="fa-IR" sz="2100" smtClean="0">
                <a:solidFill>
                  <a:srgbClr val="555555"/>
                </a:solidFill>
                <a:cs typeface="Calibri" pitchFamily="34" charset="0"/>
              </a:rPr>
              <a:t>- انعطاف‌پذیری در دمای پایین</a:t>
            </a:r>
            <a:br>
              <a:rPr lang="fa-IR" sz="2100" smtClean="0">
                <a:solidFill>
                  <a:srgbClr val="555555"/>
                </a:solidFill>
                <a:cs typeface="Calibri" pitchFamily="34" charset="0"/>
              </a:rPr>
            </a:br>
            <a:r>
              <a:rPr lang="fa-IR" sz="2100" smtClean="0">
                <a:solidFill>
                  <a:srgbClr val="555555"/>
                </a:solidFill>
                <a:cs typeface="Calibri" pitchFamily="34" charset="0"/>
              </a:rPr>
              <a:t>- میزان رطوبت</a:t>
            </a:r>
            <a:br>
              <a:rPr lang="fa-IR" sz="2100" smtClean="0">
                <a:solidFill>
                  <a:srgbClr val="555555"/>
                </a:solidFill>
                <a:cs typeface="Calibri" pitchFamily="34" charset="0"/>
              </a:rPr>
            </a:br>
            <a:r>
              <a:rPr lang="fa-IR" sz="2100" smtClean="0">
                <a:solidFill>
                  <a:srgbClr val="555555"/>
                </a:solidFill>
                <a:cs typeface="Calibri" pitchFamily="34" charset="0"/>
              </a:rPr>
              <a:t>- جذب آب</a:t>
            </a:r>
            <a:br>
              <a:rPr lang="fa-IR" sz="2100" smtClean="0">
                <a:solidFill>
                  <a:srgbClr val="555555"/>
                </a:solidFill>
                <a:cs typeface="Calibri" pitchFamily="34" charset="0"/>
              </a:rPr>
            </a:br>
            <a:r>
              <a:rPr lang="fa-IR" sz="2100" smtClean="0">
                <a:solidFill>
                  <a:srgbClr val="555555"/>
                </a:solidFill>
                <a:cs typeface="Calibri" pitchFamily="34" charset="0"/>
              </a:rPr>
              <a:t>- انعطاف‌پذیری در دمای پایین</a:t>
            </a:r>
            <a:br>
              <a:rPr lang="fa-IR" sz="2100" smtClean="0">
                <a:solidFill>
                  <a:srgbClr val="555555"/>
                </a:solidFill>
                <a:cs typeface="Calibri" pitchFamily="34" charset="0"/>
              </a:rPr>
            </a:br>
            <a:r>
              <a:rPr lang="fa-IR" sz="2100" smtClean="0">
                <a:solidFill>
                  <a:srgbClr val="555555"/>
                </a:solidFill>
                <a:cs typeface="Calibri" pitchFamily="34" charset="0"/>
              </a:rPr>
              <a:t>- پایداری ابعادی</a:t>
            </a:r>
            <a:br>
              <a:rPr lang="fa-IR" sz="2100" smtClean="0">
                <a:solidFill>
                  <a:srgbClr val="555555"/>
                </a:solidFill>
                <a:cs typeface="Calibri" pitchFamily="34" charset="0"/>
              </a:rPr>
            </a:br>
            <a:r>
              <a:rPr lang="fa-IR" sz="2100" smtClean="0">
                <a:solidFill>
                  <a:srgbClr val="555555"/>
                </a:solidFill>
                <a:cs typeface="Calibri" pitchFamily="34" charset="0"/>
              </a:rPr>
              <a:t>- آماده‌سازی حرارتی</a:t>
            </a:r>
            <a:br>
              <a:rPr lang="fa-IR" sz="2100" smtClean="0">
                <a:solidFill>
                  <a:srgbClr val="555555"/>
                </a:solidFill>
                <a:cs typeface="Calibri" pitchFamily="34" charset="0"/>
              </a:rPr>
            </a:br>
            <a:r>
              <a:rPr lang="fa-IR" sz="2100" smtClean="0">
                <a:solidFill>
                  <a:srgbClr val="555555"/>
                </a:solidFill>
                <a:cs typeface="Calibri" pitchFamily="34" charset="0"/>
              </a:rPr>
              <a:t>- جادهی دانه‌ای</a:t>
            </a:r>
          </a:p>
          <a:p>
            <a:pPr eaLnBrk="1" hangingPunct="1">
              <a:lnSpc>
                <a:spcPct val="115000"/>
              </a:lnSpc>
              <a:spcAft>
                <a:spcPts val="1000"/>
              </a:spcAft>
            </a:pPr>
            <a:r>
              <a:rPr lang="fa-IR" sz="2000" smtClean="0">
                <a:solidFill>
                  <a:srgbClr val="555555"/>
                </a:solidFill>
                <a:cs typeface="Calibri" pitchFamily="34" charset="0"/>
              </a:rPr>
              <a:t>- پایداری ترکیب</a:t>
            </a:r>
            <a:br>
              <a:rPr lang="fa-IR" sz="2000" smtClean="0">
                <a:solidFill>
                  <a:srgbClr val="555555"/>
                </a:solidFill>
                <a:cs typeface="Calibri" pitchFamily="34" charset="0"/>
              </a:rPr>
            </a:br>
            <a:r>
              <a:rPr lang="fa-IR" sz="2000" smtClean="0">
                <a:solidFill>
                  <a:srgbClr val="555555"/>
                </a:solidFill>
                <a:cs typeface="Calibri" pitchFamily="34" charset="0"/>
              </a:rPr>
              <a:t>- ضخامت پوشش   </a:t>
            </a:r>
            <a:endParaRPr lang="en-US" sz="2000" smtClean="0">
              <a:solidFill>
                <a:srgbClr val="000000"/>
              </a:solidFill>
              <a:cs typeface="Calibri" pitchFamily="34" charset="0"/>
            </a:endParaRPr>
          </a:p>
          <a:p>
            <a:pPr eaLnBrk="1" hangingPunct="1"/>
            <a:endParaRPr lang="fa-IR" smtClean="0"/>
          </a:p>
        </p:txBody>
      </p:sp>
    </p:spTree>
  </p:cSld>
  <p:clrMapOvr>
    <a:masterClrMapping/>
  </p:clrMapOvr>
  <p:transition spd="slow">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Content Placeholder 2"/>
          <p:cNvSpPr>
            <a:spLocks noGrp="1"/>
          </p:cNvSpPr>
          <p:nvPr>
            <p:ph idx="1"/>
          </p:nvPr>
        </p:nvSpPr>
        <p:spPr>
          <a:xfrm>
            <a:off x="457200" y="214313"/>
            <a:ext cx="8229600" cy="5911850"/>
          </a:xfrm>
        </p:spPr>
        <p:txBody>
          <a:bodyPr/>
          <a:lstStyle/>
          <a:p>
            <a:pPr eaLnBrk="1" hangingPunct="1">
              <a:lnSpc>
                <a:spcPct val="115000"/>
              </a:lnSpc>
              <a:spcAft>
                <a:spcPts val="1000"/>
              </a:spcAft>
            </a:pPr>
            <a:r>
              <a:rPr lang="fa-IR" smtClean="0">
                <a:cs typeface="Times New Roman" pitchFamily="18" charset="0"/>
              </a:rPr>
              <a:t>. قابليت رسانايي حرارتي با كاهش تخلخل در شرايط فوق كاهش براي ارزيابي كمي ميزان رسانايي يا مقاومت حرارتي اجسام از ضرايب متداولي استفاده مي شود. </a:t>
            </a:r>
          </a:p>
          <a:p>
            <a:pPr eaLnBrk="1" hangingPunct="1">
              <a:lnSpc>
                <a:spcPct val="115000"/>
              </a:lnSpc>
              <a:spcAft>
                <a:spcPts val="1000"/>
              </a:spcAft>
            </a:pPr>
            <a:r>
              <a:rPr lang="fa-IR" smtClean="0">
                <a:cs typeface="Times New Roman" pitchFamily="18" charset="0"/>
              </a:rPr>
              <a:t>مقدار توان حرارتي از دست رفته بر حسب وات از يك مترمربع سطح و يك متر ضخامت مصالح با اختلاف يك درجه سانتيگراد بين دو سمت آن را ضريب رسانايي حرارتي مي نامند. مقاومت حرارتي عكس اين ضريب است.</a:t>
            </a:r>
            <a:endParaRPr lang="en-US" sz="2800" smtClean="0">
              <a:cs typeface="Calibri" pitchFamily="34" charset="0"/>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Content Placeholder 2"/>
          <p:cNvSpPr>
            <a:spLocks noGrp="1"/>
          </p:cNvSpPr>
          <p:nvPr>
            <p:ph idx="1"/>
          </p:nvPr>
        </p:nvSpPr>
        <p:spPr>
          <a:xfrm>
            <a:off x="457200" y="285750"/>
            <a:ext cx="8229600" cy="5840413"/>
          </a:xfrm>
        </p:spPr>
        <p:txBody>
          <a:bodyPr/>
          <a:lstStyle/>
          <a:p>
            <a:pPr eaLnBrk="1" hangingPunct="1"/>
            <a:r>
              <a:rPr lang="fa-IR" smtClean="0">
                <a:cs typeface="Times New Roman" pitchFamily="18" charset="0"/>
              </a:rPr>
              <a:t>به اين ترتيب كه براي انبوهي از دانه هاي درشت، ميزان تخلخل و هواي بين دانه ها زياد مي شود و جريان همرفتي سبب افزايش رسانايي حرارتي مي گردد، تا زماني كه به دليل تراكم بيشتر دانه ها و افزايش تماس آنها، رسانايي حرارتي مجدداً افزايش مي يابد. بنابراين كمترين مقدار رسانايي حرارتي به ازاي مقدار تراكم معيني قابل دستيابي است</a:t>
            </a:r>
            <a:endParaRPr lang="fa-IR" smtClean="0"/>
          </a:p>
        </p:txBody>
      </p:sp>
    </p:spTree>
  </p:cSld>
  <p:clrMapOvr>
    <a:masterClrMapping/>
  </p:clrMapOvr>
  <p:transition spd="slow">
    <p:wedg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fontScale="92500" lnSpcReduction="10000"/>
          </a:bodyPr>
          <a:lstStyle/>
          <a:p>
            <a:pPr eaLnBrk="1" fontAlgn="auto" hangingPunct="1">
              <a:spcAft>
                <a:spcPts val="0"/>
              </a:spcAft>
              <a:buFont typeface="Arial" pitchFamily="34" charset="0"/>
              <a:buNone/>
              <a:defRPr/>
            </a:pPr>
            <a:r>
              <a:rPr lang="ar-SA" dirty="0" smtClean="0">
                <a:latin typeface="Times New Roman"/>
                <a:ea typeface="Times New Roman"/>
                <a:cs typeface="B Nazanin"/>
              </a:rPr>
              <a:t>تقسيم بندي بناها:</a:t>
            </a:r>
            <a:endParaRPr lang="en-US" sz="1800" dirty="0" smtClean="0">
              <a:latin typeface="Times New Roman"/>
              <a:ea typeface="Times New Roman"/>
              <a:cs typeface="Traditional Arabic"/>
            </a:endParaRPr>
          </a:p>
          <a:p>
            <a:pPr eaLnBrk="1" fontAlgn="auto" hangingPunct="1">
              <a:spcAft>
                <a:spcPts val="0"/>
              </a:spcAft>
              <a:defRPr/>
            </a:pP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1- بناهاي بتوني</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 </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2- بناهاي اسكلت فلزي</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 </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3- بناهاي خرپا يا شيرواني</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 </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4- سقفهاي گنبدي و قوسي شكل</a:t>
            </a:r>
            <a:endParaRPr lang="en-US" sz="1800" dirty="0" smtClean="0">
              <a:latin typeface="Times New Roman"/>
              <a:ea typeface="Times New Roman"/>
              <a:cs typeface="Traditional Arabic"/>
            </a:endParaRPr>
          </a:p>
          <a:p>
            <a:pPr eaLnBrk="1" fontAlgn="auto" hangingPunct="1">
              <a:spcAft>
                <a:spcPts val="0"/>
              </a:spcAft>
              <a:defRPr/>
            </a:pP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5- خانه هاي سنتي بر اساس مصالح در دسترس ( خشتي ، گلي ، سنگي و ...)</a:t>
            </a:r>
            <a:endParaRPr lang="fa-IR" dirty="0"/>
          </a:p>
        </p:txBody>
      </p:sp>
    </p:spTree>
  </p:cSld>
  <p:clrMapOvr>
    <a:masterClrMapping/>
  </p:clrMapOvr>
  <p:transition spd="slow">
    <p:wedg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fontScale="92500" lnSpcReduction="10000"/>
          </a:bodyPr>
          <a:lstStyle/>
          <a:p>
            <a:pPr eaLnBrk="1" fontAlgn="auto" hangingPunct="1">
              <a:spcAft>
                <a:spcPts val="0"/>
              </a:spcAft>
              <a:defRPr/>
            </a:pPr>
            <a:r>
              <a:rPr lang="ar-SA" dirty="0" smtClean="0">
                <a:latin typeface="Times New Roman"/>
                <a:ea typeface="Times New Roman"/>
                <a:cs typeface="B Nazanin"/>
              </a:rPr>
              <a:t>هرکدام از این بناها از مصالح با خصوصیات واشگال متفاوتی ساخته شده اند که در زمان وقوع حریق و عملیات تهویه در آنها به صورت متفاوتی می بایست عمل نمود.</a:t>
            </a:r>
            <a:endParaRPr lang="en-US" sz="1800" dirty="0" smtClean="0">
              <a:latin typeface="Times New Roman"/>
              <a:ea typeface="Times New Roman"/>
              <a:cs typeface="Traditional Arabic"/>
            </a:endParaRPr>
          </a:p>
          <a:p>
            <a:pPr algn="justLow" eaLnBrk="1" fontAlgn="auto" hangingPunct="1">
              <a:spcAft>
                <a:spcPts val="0"/>
              </a:spcAft>
              <a:defRPr/>
            </a:pPr>
            <a:r>
              <a:rPr lang="ar-SA" b="1" dirty="0" smtClean="0">
                <a:latin typeface="Times New Roman"/>
                <a:ea typeface="Times New Roman"/>
                <a:cs typeface="B Nazanin"/>
              </a:rPr>
              <a:t>چوب :</a:t>
            </a:r>
            <a:r>
              <a:rPr lang="ar-SA" dirty="0" smtClean="0">
                <a:latin typeface="Times New Roman"/>
                <a:ea typeface="Times New Roman"/>
                <a:cs typeface="B Nazanin"/>
              </a:rPr>
              <a:t>چوب مي سوزد اما چون با يك سرعت معين و قابل اندازگيري مي سوزد ، ميتوان ابعاد آن  را بزرگتر گرفت به طوري كه بتوان آن را در سازه ساختمان به كاربرد .</a:t>
            </a:r>
            <a:endParaRPr lang="en-US" sz="1800" dirty="0" smtClean="0">
              <a:latin typeface="Times New Roman"/>
              <a:ea typeface="Times New Roman"/>
              <a:cs typeface="Traditional Arabic"/>
            </a:endParaRPr>
          </a:p>
          <a:p>
            <a:pPr algn="justLow" eaLnBrk="1" fontAlgn="auto" hangingPunct="1">
              <a:spcAft>
                <a:spcPts val="0"/>
              </a:spcAft>
              <a:defRPr/>
            </a:pPr>
            <a:r>
              <a:rPr lang="ar-SA" dirty="0" smtClean="0">
                <a:latin typeface="Times New Roman"/>
                <a:ea typeface="Times New Roman"/>
                <a:cs typeface="B Nazanin"/>
              </a:rPr>
              <a:t>فساد سطح چوب معمولاً به شكل </a:t>
            </a:r>
            <a:r>
              <a:rPr lang="fa-IR" dirty="0" smtClean="0">
                <a:latin typeface="Times New Roman"/>
                <a:ea typeface="Times New Roman"/>
                <a:cs typeface="B Nazanin"/>
              </a:rPr>
              <a:t>ذ</a:t>
            </a:r>
            <a:r>
              <a:rPr lang="ar-SA" dirty="0" smtClean="0">
                <a:latin typeface="Times New Roman"/>
                <a:ea typeface="Times New Roman"/>
                <a:cs typeface="B Nazanin"/>
              </a:rPr>
              <a:t>غال شدن نمايان مي شود و مشتعل شدن آن فقط در حضور شعله و در صورتي كه دماي سطح آن بالاتر از 350 درجه سانتيگراد برسد رخ خواهد داد .</a:t>
            </a:r>
            <a:endParaRPr lang="en-US" sz="1800" dirty="0" smtClean="0">
              <a:latin typeface="Times New Roman"/>
              <a:ea typeface="Times New Roman"/>
              <a:cs typeface="Traditional Arabic"/>
            </a:endParaRPr>
          </a:p>
          <a:p>
            <a:pPr algn="justLow" eaLnBrk="1" fontAlgn="auto" hangingPunct="1">
              <a:spcAft>
                <a:spcPts val="0"/>
              </a:spcAft>
              <a:defRPr/>
            </a:pPr>
            <a:r>
              <a:rPr lang="ar-SA" dirty="0" smtClean="0">
                <a:latin typeface="Times New Roman"/>
                <a:ea typeface="Times New Roman"/>
                <a:cs typeface="B Nazanin"/>
              </a:rPr>
              <a:t>شدت زغال شدن چوب ممكن است از </a:t>
            </a:r>
            <a:r>
              <a:rPr lang="fa-IR" dirty="0" smtClean="0">
                <a:latin typeface="Times New Roman"/>
                <a:ea typeface="Times New Roman"/>
                <a:cs typeface="B Nazanin"/>
              </a:rPr>
              <a:t>0/5</a:t>
            </a:r>
            <a:r>
              <a:rPr lang="ar-SA" dirty="0" smtClean="0">
                <a:latin typeface="Times New Roman"/>
                <a:ea typeface="Times New Roman"/>
                <a:cs typeface="B Nazanin"/>
              </a:rPr>
              <a:t>ميلي متر بر دقيقه ( براي چوب بلوط ) تا</a:t>
            </a:r>
            <a:r>
              <a:rPr lang="fa-IR" dirty="0" smtClean="0">
                <a:latin typeface="Times New Roman"/>
                <a:ea typeface="Times New Roman"/>
                <a:cs typeface="B Nazanin"/>
              </a:rPr>
              <a:t>0/83</a:t>
            </a:r>
            <a:r>
              <a:rPr lang="ar-SA" dirty="0" smtClean="0">
                <a:latin typeface="Times New Roman"/>
                <a:ea typeface="Times New Roman"/>
                <a:cs typeface="B Nazanin"/>
              </a:rPr>
              <a:t> ميلي متر بر    دقيقه  ( براي چوب سرو ) تغيير كند . اما معمولاً مقدار متوسط </a:t>
            </a:r>
            <a:r>
              <a:rPr lang="fa-IR" dirty="0" smtClean="0">
                <a:latin typeface="Times New Roman"/>
                <a:ea typeface="Times New Roman"/>
                <a:cs typeface="B Nazanin"/>
              </a:rPr>
              <a:t>0/67</a:t>
            </a:r>
            <a:r>
              <a:rPr lang="ar-SA" dirty="0" smtClean="0">
                <a:latin typeface="Times New Roman"/>
                <a:ea typeface="Times New Roman"/>
                <a:cs typeface="B Nazanin"/>
              </a:rPr>
              <a:t> ميلي متر  بر دقيقه براي قطعات </a:t>
            </a:r>
            <a:r>
              <a:rPr lang="fa-IR" dirty="0" smtClean="0">
                <a:latin typeface="Times New Roman"/>
                <a:ea typeface="Times New Roman"/>
                <a:cs typeface="B Nazanin"/>
              </a:rPr>
              <a:t>چوبی</a:t>
            </a:r>
            <a:r>
              <a:rPr lang="ar-SA" dirty="0" smtClean="0">
                <a:latin typeface="Times New Roman"/>
                <a:ea typeface="Times New Roman"/>
                <a:cs typeface="B Nazanin"/>
              </a:rPr>
              <a:t> سازه اي پذيرفته شده است .</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lnSpcReduction="10000"/>
          </a:bodyPr>
          <a:lstStyle/>
          <a:p>
            <a:pPr algn="justLow" eaLnBrk="1" fontAlgn="auto" hangingPunct="1">
              <a:spcAft>
                <a:spcPts val="0"/>
              </a:spcAft>
              <a:defRPr/>
            </a:pPr>
            <a:r>
              <a:rPr lang="ar-SA" b="1" dirty="0" smtClean="0">
                <a:latin typeface="Times New Roman"/>
                <a:ea typeface="Times New Roman"/>
                <a:cs typeface="B Nazanin"/>
              </a:rPr>
              <a:t>فولاد :</a:t>
            </a:r>
            <a:r>
              <a:rPr lang="ar-SA" dirty="0" smtClean="0">
                <a:latin typeface="Times New Roman"/>
                <a:ea typeface="Times New Roman"/>
                <a:cs typeface="B Nazanin"/>
              </a:rPr>
              <a:t> فولاد ساختماني محافظت نشده حدود نيمي از مقاومت خود را </a:t>
            </a:r>
            <a:r>
              <a:rPr lang="fa-IR" dirty="0" smtClean="0">
                <a:latin typeface="Times New Roman"/>
                <a:ea typeface="Times New Roman"/>
                <a:cs typeface="B Nazanin"/>
              </a:rPr>
              <a:t>در</a:t>
            </a:r>
            <a:r>
              <a:rPr lang="ar-SA" dirty="0" smtClean="0">
                <a:latin typeface="Times New Roman"/>
                <a:ea typeface="Times New Roman"/>
                <a:cs typeface="B Nazanin"/>
              </a:rPr>
              <a:t>دماهاي 500 تا 550   درجه سانتي گراد از دست مي دهد و از اين رو ، در مقابل حريق بسيار آسيب پذير است . در  نتيجه لازم است تا مجموعه هاي سازه اي فولادي را يا به وسيله عايق كاري و يا به وسيله پخش گرماي وارد  بر آن محافظت كرد .</a:t>
            </a:r>
            <a:endParaRPr lang="en-US" sz="1800" dirty="0" smtClean="0">
              <a:latin typeface="Times New Roman"/>
              <a:ea typeface="Times New Roman"/>
              <a:cs typeface="Traditional Arabic"/>
            </a:endParaRPr>
          </a:p>
          <a:p>
            <a:pPr algn="justLow" eaLnBrk="1" fontAlgn="auto" hangingPunct="1">
              <a:spcAft>
                <a:spcPts val="0"/>
              </a:spcAft>
              <a:defRPr/>
            </a:pPr>
            <a:r>
              <a:rPr lang="ar-SA" dirty="0" smtClean="0">
                <a:latin typeface="Times New Roman"/>
                <a:ea typeface="Times New Roman"/>
                <a:cs typeface="B Nazanin"/>
              </a:rPr>
              <a:t>انواع مختلفي از مواد براي عايق ساختن كارهاي فولادي وجود دارد ، براي مثال ميتوان از مواد  سازه اي ديگر نظير آجر و بتن به اين منظور استفاده كرد .</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لذا رايج ترين موادي كه به اين منظور استفاده مي شود تخته هاي عايق ، ريز افشان پوششي و يا رنگهاي منبسط شونده را ميتوان نام برد .</a:t>
            </a:r>
            <a:endParaRPr lang="fa-IR" dirty="0"/>
          </a:p>
        </p:txBody>
      </p:sp>
    </p:spTree>
  </p:cSld>
  <p:clrMapOvr>
    <a:masterClrMapping/>
  </p:clrMapOvr>
  <p:transition spd="slow">
    <p:wedg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Content Placeholder 2"/>
          <p:cNvSpPr>
            <a:spLocks noGrp="1"/>
          </p:cNvSpPr>
          <p:nvPr>
            <p:ph idx="1"/>
          </p:nvPr>
        </p:nvSpPr>
        <p:spPr>
          <a:xfrm>
            <a:off x="457200" y="214313"/>
            <a:ext cx="8229600" cy="5911850"/>
          </a:xfrm>
        </p:spPr>
        <p:txBody>
          <a:bodyPr/>
          <a:lstStyle/>
          <a:p>
            <a:pPr eaLnBrk="1" hangingPunct="1">
              <a:buFont typeface="Arial" pitchFamily="34" charset="0"/>
              <a:buNone/>
            </a:pPr>
            <a:r>
              <a:rPr lang="ar-SA" b="1" smtClean="0">
                <a:latin typeface="Times New Roman" pitchFamily="18" charset="0"/>
                <a:ea typeface="Times New Roman" pitchFamily="18" charset="0"/>
                <a:cs typeface="B Nazanin" pitchFamily="2" charset="-78"/>
              </a:rPr>
              <a:t>بتن :</a:t>
            </a:r>
            <a:r>
              <a:rPr lang="ar-SA" smtClean="0">
                <a:latin typeface="Times New Roman" pitchFamily="18" charset="0"/>
                <a:ea typeface="Times New Roman" pitchFamily="18" charset="0"/>
                <a:cs typeface="B Nazanin" pitchFamily="2" charset="-78"/>
              </a:rPr>
              <a:t> بتن مسلح ( داراي ميله گرد ) در برابر آتش مقاومت بالايي از خود نشان مي دهد به طوري كه تا   مقاومت 4 ساعت را به سادگي ميتوان از آن به دست آورد . چون تاب كششي بتن مسلح به فولاد آن بستگي دارد بايد هنگام طراحي اجزاء به محافظت قستهاي فولاد آنها به خوبي توجه كرد . افزايش ساده ضخامت پوششي بتني روي آرماتور فلزي لزوماً به همان ميزان موجب افزايش ايمني نخواهد شد كه اين به علت تمايل بتن به تركيدن در آتش سوزيهاست </a:t>
            </a:r>
            <a:endParaRPr lang="fa-IR" smtClean="0">
              <a:ea typeface="Times New Roman" pitchFamily="18" charset="0"/>
              <a:cs typeface="B Nazanin" pitchFamily="2" charset="-78"/>
            </a:endParaRPr>
          </a:p>
        </p:txBody>
      </p:sp>
    </p:spTree>
  </p:cSld>
  <p:clrMapOvr>
    <a:masterClrMapping/>
  </p:clrMapOvr>
  <p:transition spd="slow">
    <p:wedg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Content Placeholder 2"/>
          <p:cNvSpPr>
            <a:spLocks noGrp="1"/>
          </p:cNvSpPr>
          <p:nvPr>
            <p:ph idx="1"/>
          </p:nvPr>
        </p:nvSpPr>
        <p:spPr>
          <a:xfrm>
            <a:off x="457200" y="285750"/>
            <a:ext cx="8229600" cy="5840413"/>
          </a:xfrm>
        </p:spPr>
        <p:txBody>
          <a:bodyPr/>
          <a:lstStyle/>
          <a:p>
            <a:pPr eaLnBrk="1" hangingPunct="1"/>
            <a:r>
              <a:rPr lang="ar-SA" smtClean="0">
                <a:latin typeface="Times New Roman" pitchFamily="18" charset="0"/>
                <a:ea typeface="Times New Roman" pitchFamily="18" charset="0"/>
                <a:cs typeface="B Nazanin" pitchFamily="2" charset="-78"/>
              </a:rPr>
              <a:t>آجر : آجر به طور كلي از نظر مقاومت در برابر آتش جزو مصالح بسيار خوب است و براي به دست آوردن مقاومتي تا حدود 4 ساعت نيز ميتوان از آن استفاده كرد </a:t>
            </a:r>
            <a:endParaRPr lang="fa-IR" smtClean="0">
              <a:latin typeface="Times New Roman" pitchFamily="18" charset="0"/>
              <a:ea typeface="Times New Roman" pitchFamily="18" charset="0"/>
              <a:cs typeface="B Nazanin" pitchFamily="2" charset="-78"/>
            </a:endParaRPr>
          </a:p>
          <a:p>
            <a:pPr algn="justLow" eaLnBrk="1" hangingPunct="1"/>
            <a:r>
              <a:rPr lang="ar-SA" smtClean="0">
                <a:latin typeface="Times New Roman" pitchFamily="18" charset="0"/>
                <a:ea typeface="Times New Roman" pitchFamily="18" charset="0"/>
                <a:cs typeface="B Nazanin" pitchFamily="2" charset="-78"/>
              </a:rPr>
              <a:t>پايداري اين ماده به علت دماهاي بالايي است كه در فرآيند توليد در معرض آن قرار مي گيرد . اما در تيغه هاي بزرگ ( بالاي 4 متر ) ممكن است به علت انبساط حرارتي و جابجايي جزئي قطعات مشكلاتي به وجود آيد .</a:t>
            </a:r>
            <a:endParaRPr lang="en-US" sz="1800" smtClean="0">
              <a:latin typeface="Times New Roman" pitchFamily="18" charset="0"/>
              <a:ea typeface="Times New Roman" pitchFamily="18" charset="0"/>
              <a:cs typeface="Traditional Arabic" pitchFamily="18" charset="-78"/>
            </a:endParaRPr>
          </a:p>
          <a:p>
            <a:pPr eaLnBrk="1" hangingPunct="1"/>
            <a:endParaRPr lang="fa-IR" smtClean="0"/>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Content Placeholder 2"/>
          <p:cNvSpPr>
            <a:spLocks noGrp="1"/>
          </p:cNvSpPr>
          <p:nvPr>
            <p:ph idx="1"/>
          </p:nvPr>
        </p:nvSpPr>
        <p:spPr>
          <a:xfrm>
            <a:off x="457200" y="285750"/>
            <a:ext cx="8229600" cy="5840413"/>
          </a:xfrm>
        </p:spPr>
        <p:txBody>
          <a:bodyPr/>
          <a:lstStyle/>
          <a:p>
            <a:pPr algn="justLow" eaLnBrk="1" hangingPunct="1"/>
            <a:r>
              <a:rPr lang="ar-SA" b="1" smtClean="0">
                <a:latin typeface="Times New Roman" pitchFamily="18" charset="0"/>
                <a:ea typeface="Times New Roman" pitchFamily="18" charset="0"/>
                <a:cs typeface="B Nazanin" pitchFamily="2" charset="-78"/>
              </a:rPr>
              <a:t>شيشه</a:t>
            </a:r>
            <a:r>
              <a:rPr lang="ar-SA" smtClean="0">
                <a:latin typeface="Times New Roman" pitchFamily="18" charset="0"/>
                <a:ea typeface="Times New Roman" pitchFamily="18" charset="0"/>
                <a:cs typeface="B Nazanin" pitchFamily="2" charset="-78"/>
              </a:rPr>
              <a:t> : شيشه معمولي مقاومت بسيار پائيني در برابر آتش دارد ، عايق ضعيفي است و در صورت رخ دادن حريق خرد شده و در نتيجه يكپارچگي و پايداري خود را از دست مي دهد . البته شيشه هايي كه در برابر   آتش از خود مقاومت نشان مي دهند در بازار موجود ميباشد مثل شيشه هاي آبداده و </a:t>
            </a:r>
            <a:r>
              <a:rPr lang="en-US" smtClean="0">
                <a:latin typeface="Times New Roman" pitchFamily="18" charset="0"/>
                <a:ea typeface="Times New Roman" pitchFamily="18" charset="0"/>
                <a:cs typeface="B Nazanin" pitchFamily="2" charset="-78"/>
              </a:rPr>
              <a:t>……</a:t>
            </a:r>
            <a:r>
              <a:rPr lang="ar-SA" smtClean="0">
                <a:latin typeface="Times New Roman" pitchFamily="18" charset="0"/>
                <a:ea typeface="Times New Roman" pitchFamily="18" charset="0"/>
                <a:cs typeface="B Nazanin" pitchFamily="2" charset="-78"/>
              </a:rPr>
              <a:t> ولي داراي محدوديت از نظر قيمت و برش آنها كه بايد توسط كارخانه انجام شود را دارند .</a:t>
            </a:r>
            <a:endParaRPr lang="en-US" sz="1800" smtClean="0">
              <a:latin typeface="Times New Roman" pitchFamily="18" charset="0"/>
              <a:ea typeface="Times New Roman" pitchFamily="18" charset="0"/>
              <a:cs typeface="Traditional Arabic" pitchFamily="18" charset="-78"/>
            </a:endParaRPr>
          </a:p>
        </p:txBody>
      </p:sp>
    </p:spTree>
  </p:cSld>
  <p:clrMapOvr>
    <a:masterClrMapping/>
  </p:clrMapOvr>
  <p:transition spd="slow">
    <p:wedg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Content Placeholder 2"/>
          <p:cNvSpPr>
            <a:spLocks noGrp="1"/>
          </p:cNvSpPr>
          <p:nvPr>
            <p:ph idx="1"/>
          </p:nvPr>
        </p:nvSpPr>
        <p:spPr>
          <a:xfrm>
            <a:off x="457200" y="285750"/>
            <a:ext cx="8229600" cy="5840413"/>
          </a:xfrm>
        </p:spPr>
        <p:txBody>
          <a:bodyPr/>
          <a:lstStyle/>
          <a:p>
            <a:pPr eaLnBrk="1" hangingPunct="1">
              <a:lnSpc>
                <a:spcPct val="115000"/>
              </a:lnSpc>
              <a:spcAft>
                <a:spcPts val="1000"/>
              </a:spcAft>
            </a:pPr>
            <a:r>
              <a:rPr lang="fa-IR" smtClean="0">
                <a:cs typeface="Calibri" pitchFamily="34" charset="0"/>
              </a:rPr>
              <a:t>شیشه های سکوریت با اعمال شوک حرارتی بر شیشه تهیه میشوند و در مقایسه با شیشه های معمولی با مشخصات یکسان در مقابل بارهای مکانیکی ، ضربه و تنشهای حرارتی تا پنج برابر مقاومتر میباشند.</a:t>
            </a:r>
            <a:br>
              <a:rPr lang="fa-IR" smtClean="0">
                <a:cs typeface="Calibri" pitchFamily="34" charset="0"/>
              </a:rPr>
            </a:br>
            <a:r>
              <a:rPr lang="fa-IR" smtClean="0">
                <a:cs typeface="Calibri" pitchFamily="34" charset="0"/>
              </a:rPr>
              <a:t>نحوه خرد شدن این شیشه به قطعات ریز و غیر برنده ، مانع از بروز جراحت ناشی از شکستگی شیشه در شرایط بحرانی مانند زلزله میگردد. شیشه سکوریت الزامات استانداردهای بین المللی درباره شیشه ایمنی را کاملاً برآورده میسازد</a:t>
            </a:r>
            <a:endParaRPr lang="en-US" smtClean="0">
              <a:cs typeface="Calibri" pitchFamily="34" charset="0"/>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Content Placeholder 2"/>
          <p:cNvSpPr>
            <a:spLocks noGrp="1"/>
          </p:cNvSpPr>
          <p:nvPr>
            <p:ph idx="1"/>
          </p:nvPr>
        </p:nvSpPr>
        <p:spPr>
          <a:xfrm>
            <a:off x="457200" y="285750"/>
            <a:ext cx="8229600" cy="5840413"/>
          </a:xfrm>
        </p:spPr>
        <p:txBody>
          <a:bodyPr/>
          <a:lstStyle/>
          <a:p>
            <a:pPr eaLnBrk="1" hangingPunct="1"/>
            <a:r>
              <a:rPr lang="fa-IR" smtClean="0">
                <a:latin typeface="Times New Roman" pitchFamily="18" charset="0"/>
                <a:cs typeface="Times New Roman" pitchFamily="18" charset="0"/>
              </a:rPr>
              <a:t>انواع شیشه نیمه نشکن با مقاومت مناسب در برابر تنش های حرارتی مکانیکی </a:t>
            </a:r>
            <a:endParaRPr lang="en-US" smtClean="0">
              <a:latin typeface="Times New Roman" pitchFamily="18" charset="0"/>
              <a:cs typeface="Times New Roman" pitchFamily="18" charset="0"/>
            </a:endParaRPr>
          </a:p>
          <a:p>
            <a:pPr eaLnBrk="1" hangingPunct="1"/>
            <a:r>
              <a:rPr lang="fa-IR" smtClean="0">
                <a:latin typeface="Times New Roman" pitchFamily="18" charset="0"/>
                <a:cs typeface="Times New Roman" pitchFamily="18" charset="0"/>
              </a:rPr>
              <a:t/>
            </a:r>
            <a:br>
              <a:rPr lang="fa-IR" smtClean="0">
                <a:latin typeface="Times New Roman" pitchFamily="18" charset="0"/>
                <a:cs typeface="Times New Roman" pitchFamily="18" charset="0"/>
              </a:rPr>
            </a:br>
            <a:r>
              <a:rPr lang="fa-IR" smtClean="0">
                <a:latin typeface="Times New Roman" pitchFamily="18" charset="0"/>
                <a:cs typeface="Times New Roman" pitchFamily="18" charset="0"/>
              </a:rPr>
              <a:t>این شیشه در مقابل تنش های حرارتی ناشی از جذب انرژی خورشید و همچنین تنش های مکانیکی مانند ضربه ، فشار باد و فشار انواع شیشه لمینیت جام نشکن شـیشه با اتصال دویا چند لایه به کمک یک یا چند لایه طلق تحت تأثیر فشار و حرارت ساختـه می شود</a:t>
            </a:r>
            <a:endParaRPr lang="fa-IR" smtClean="0"/>
          </a:p>
        </p:txBody>
      </p:sp>
    </p:spTree>
  </p:cSld>
  <p:clrMapOvr>
    <a:masterClrMapping/>
  </p:clrMapOvr>
  <p:transition spd="slow">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Content Placeholder 2"/>
          <p:cNvSpPr>
            <a:spLocks noGrp="1"/>
          </p:cNvSpPr>
          <p:nvPr>
            <p:ph idx="1"/>
          </p:nvPr>
        </p:nvSpPr>
        <p:spPr>
          <a:xfrm>
            <a:off x="457200" y="214313"/>
            <a:ext cx="8229600" cy="5911850"/>
          </a:xfrm>
        </p:spPr>
        <p:txBody>
          <a:bodyPr/>
          <a:lstStyle/>
          <a:p>
            <a:pPr eaLnBrk="1" hangingPunct="1">
              <a:buFont typeface="Arial" pitchFamily="34" charset="0"/>
              <a:buNone/>
            </a:pPr>
            <a:r>
              <a:rPr lang="fa-IR" smtClean="0">
                <a:latin typeface="Times New Roman" pitchFamily="18" charset="0"/>
                <a:cs typeface="Times New Roman" pitchFamily="18" charset="0"/>
              </a:rPr>
              <a:t>. کیفیت نهائی تولیدی مبتنی بر اعمال فشار و حرارت مـناسب برای خروج کامل حبابهای هوای مـابین لایه های شیشه و طلق است که با دقت در طول فرآیند کنترل می شود.شیشه های لمینیت پس از شـکستن فرو نمی ریزند در نتیجه در مقابل بلایـای طبیعی ماننـد زلزله مقاوم هستنددر مقابل فشار های ناشی از وزن برف ، مقاومت مناسبی دارد</a:t>
            </a:r>
            <a:endParaRPr lang="en-US" smtClean="0">
              <a:latin typeface="Times New Roman" pitchFamily="18" charset="0"/>
              <a:cs typeface="Times New Roman" pitchFamily="18" charset="0"/>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Content Placeholder 2"/>
          <p:cNvSpPr>
            <a:spLocks noGrp="1"/>
          </p:cNvSpPr>
          <p:nvPr>
            <p:ph idx="1"/>
          </p:nvPr>
        </p:nvSpPr>
        <p:spPr>
          <a:xfrm>
            <a:off x="457200" y="214313"/>
            <a:ext cx="8229600" cy="5911850"/>
          </a:xfrm>
        </p:spPr>
        <p:txBody>
          <a:bodyPr/>
          <a:lstStyle/>
          <a:p>
            <a:pPr eaLnBrk="1" hangingPunct="1">
              <a:buFont typeface="Arial" pitchFamily="34" charset="0"/>
              <a:buNone/>
            </a:pPr>
            <a:r>
              <a:rPr lang="fa-IR" smtClean="0">
                <a:cs typeface="Calibri" pitchFamily="34" charset="0"/>
              </a:rPr>
              <a:t>اختراع شیشه دوجداره یکی از مهمترین تحولات صنعت ساختمان بوده است. استفاده بهتر از نور خورشید و همزمان با آن ، کنترل کامل نور، گرما ، صدا از مزیتهای اصـلی این نـوع شیشه است.</a:t>
            </a:r>
            <a:br>
              <a:rPr lang="fa-IR" smtClean="0">
                <a:cs typeface="Calibri" pitchFamily="34" charset="0"/>
              </a:rPr>
            </a:br>
            <a:r>
              <a:rPr lang="fa-IR" smtClean="0">
                <a:cs typeface="Calibri" pitchFamily="34" charset="0"/>
              </a:rPr>
              <a:t>شیشه دوجداره با بهبود ایزولاسیون حرارتی صرفه جوئی های مهمی در هزینه های خریـد تأسیسات گرمایشی و سرمایشی ساختمـان را بدسـت می هد.در بلند مـدت، شیشه دوجـداره هزینه های انرژی و راهبری ساختمان را نیزکاهش میدهد . </a:t>
            </a:r>
            <a:br>
              <a:rPr lang="fa-IR" smtClean="0">
                <a:cs typeface="Calibri" pitchFamily="34" charset="0"/>
              </a:rPr>
            </a:br>
            <a:endParaRPr lang="fa-IR" smtClean="0"/>
          </a:p>
        </p:txBody>
      </p:sp>
    </p:spTree>
  </p:cSld>
  <p:clrMapOvr>
    <a:masterClrMapping/>
  </p:clrMapOvr>
  <p:transition spd="slow">
    <p:wedg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Content Placeholder 2"/>
          <p:cNvSpPr>
            <a:spLocks noGrp="1"/>
          </p:cNvSpPr>
          <p:nvPr>
            <p:ph idx="1"/>
          </p:nvPr>
        </p:nvSpPr>
        <p:spPr>
          <a:xfrm>
            <a:off x="457200" y="214313"/>
            <a:ext cx="8229600" cy="5911850"/>
          </a:xfrm>
        </p:spPr>
        <p:txBody>
          <a:bodyPr/>
          <a:lstStyle/>
          <a:p>
            <a:pPr eaLnBrk="1" hangingPunct="1">
              <a:buFont typeface="Arial" pitchFamily="34" charset="0"/>
              <a:buNone/>
            </a:pPr>
            <a:r>
              <a:rPr lang="fa-IR" smtClean="0">
                <a:cs typeface="Calibri" pitchFamily="34" charset="0"/>
              </a:rPr>
              <a:t>شیـشه های دوجـداره عایـق بسیـار خـوب صـدا نیـز هـستند و با کاهـش نـفـوذصوتي محیط به درون ساختمان ، فضائی آرامش بخش برای ساکنـان ساختمان می آورد. </a:t>
            </a:r>
            <a:br>
              <a:rPr lang="fa-IR" smtClean="0">
                <a:cs typeface="Calibri" pitchFamily="34" charset="0"/>
              </a:rPr>
            </a:br>
            <a:r>
              <a:rPr lang="fa-IR" smtClean="0">
                <a:cs typeface="Calibri" pitchFamily="34" charset="0"/>
              </a:rPr>
              <a:t>علاوه برموارد فوق، در شیشه های دوجداره ، با انتخاب مناسب لایه های شیشـه ، می توان مقاومـت در برابر زلزله ، سرقت و پرتوهای مضرخورشید را به میزان مناسبی افزایش داد</a:t>
            </a:r>
          </a:p>
          <a:p>
            <a:pPr eaLnBrk="1" hangingPunct="1">
              <a:buFont typeface="Arial" pitchFamily="34" charset="0"/>
              <a:buNone/>
            </a:pPr>
            <a:r>
              <a:rPr lang="fa-IR" smtClean="0">
                <a:cs typeface="Calibri" pitchFamily="34" charset="0"/>
              </a:rPr>
              <a:t>مقاومت آن در آتش سوزی ها به دلیل دو جداره بودن در صورت انتخاب نوع و قطر مناسب خوب است اما لایه اولیه به دلیل افزایش فشار گاز بین دوشیشه (معمولاٌ هلیم)امکان شکستگی بیشتری دارد</a:t>
            </a:r>
          </a:p>
        </p:txBody>
      </p:sp>
    </p:spTree>
  </p:cSld>
  <p:clrMapOvr>
    <a:masterClrMapping/>
  </p:clrMapOvr>
  <p:transition spd="slow">
    <p:wedg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fontScale="92500" lnSpcReduction="20000"/>
          </a:bodyPr>
          <a:lstStyle/>
          <a:p>
            <a:pPr eaLnBrk="1" fontAlgn="auto" hangingPunct="1">
              <a:spcAft>
                <a:spcPts val="0"/>
              </a:spcAft>
              <a:buFont typeface="Arial" pitchFamily="34" charset="0"/>
              <a:buNone/>
              <a:defRPr/>
            </a:pPr>
            <a:r>
              <a:rPr lang="fa-IR" dirty="0" smtClean="0"/>
              <a:t>یونولیت</a:t>
            </a:r>
          </a:p>
          <a:p>
            <a:pPr eaLnBrk="1" fontAlgn="auto" hangingPunct="1">
              <a:spcAft>
                <a:spcPts val="0"/>
              </a:spcAft>
              <a:buFont typeface="Arial" pitchFamily="34" charset="0"/>
              <a:buNone/>
              <a:defRPr/>
            </a:pPr>
            <a:r>
              <a:rPr lang="fa-IR" dirty="0" smtClean="0"/>
              <a:t>یکی از موادی که در چند سال گذشته مورد استفاده درپوشش سقف مورد استفاده قرارمیگیرند یونولیتها هستند</a:t>
            </a:r>
          </a:p>
          <a:p>
            <a:pPr eaLnBrk="1" fontAlgn="auto" hangingPunct="1">
              <a:spcAft>
                <a:spcPts val="0"/>
              </a:spcAft>
              <a:buFont typeface="Arial" pitchFamily="34" charset="0"/>
              <a:buNone/>
              <a:defRPr/>
            </a:pPr>
            <a:r>
              <a:rPr lang="fa-IR" dirty="0" smtClean="0"/>
              <a:t>محاسن: 1-وزن کمتر که باعث کمتر شدن وزن ساختمان و در نتیجه کم شدن نیروهای زلزله 2-اجرای راحت تر نسبت به بلوک 3-کمتر بودن پرت آن و ...</a:t>
            </a:r>
            <a:br>
              <a:rPr lang="fa-IR" dirty="0" smtClean="0"/>
            </a:br>
            <a:r>
              <a:rPr lang="fa-IR" dirty="0" smtClean="0"/>
              <a:t/>
            </a:r>
            <a:br>
              <a:rPr lang="fa-IR" dirty="0" smtClean="0"/>
            </a:br>
            <a:r>
              <a:rPr lang="fa-IR" dirty="0" smtClean="0"/>
              <a:t>معایب: 1- در برابر آتش و شعله مستقیم مقاوم </a:t>
            </a:r>
            <a:r>
              <a:rPr lang="fa-IR" smtClean="0"/>
              <a:t>نیستند وبه سرعت با رسیدن شعله مستقیم فرو ریخته و حریق را گسترش می دهند </a:t>
            </a:r>
            <a:r>
              <a:rPr lang="fa-IR" dirty="0" smtClean="0"/>
              <a:t>2- همانند بلوک ملات به آن نمی چسبد و مجبور به استفاده از شاتکریت برای اجرای کف سقف هستیم 3-در بعضی از شهرها تولید می شود و برای انتقال آن به شهر های دیگر نیاز به پرداخت هزینه های اضافی دارد(همانند بلوک در تمام شهرها تولید نمی شود</a:t>
            </a:r>
            <a:endParaRPr lang="fa-IR" dirty="0"/>
          </a:p>
        </p:txBody>
      </p:sp>
    </p:spTree>
  </p:cSld>
  <p:clrMapOvr>
    <a:masterClrMapping/>
  </p:clrMapOvr>
  <p:transition spd="slow">
    <p:wedg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fontScale="85000" lnSpcReduction="20000"/>
          </a:bodyPr>
          <a:lstStyle/>
          <a:p>
            <a:pPr algn="just" eaLnBrk="1" fontAlgn="auto" hangingPunct="1">
              <a:lnSpc>
                <a:spcPct val="150000"/>
              </a:lnSpc>
              <a:spcAft>
                <a:spcPts val="0"/>
              </a:spcAft>
              <a:defRPr/>
            </a:pPr>
            <a:r>
              <a:rPr lang="fa-IR" b="1" dirty="0" smtClean="0">
                <a:latin typeface="Times New Roman"/>
                <a:ea typeface="Times New Roman"/>
                <a:cs typeface="B Nazanin"/>
              </a:rPr>
              <a:t>در عمليات امداد و نجات استفاده از دستگاه تنفسي در موارد زير الزامي است. </a:t>
            </a:r>
            <a:endParaRPr lang="en-US" sz="1800" dirty="0" smtClean="0">
              <a:latin typeface="Times New Roman"/>
              <a:ea typeface="Times New Roman"/>
              <a:cs typeface="Traditional Arabic"/>
            </a:endParaRPr>
          </a:p>
          <a:p>
            <a:pPr algn="just" eaLnBrk="1" fontAlgn="auto" hangingPunct="1">
              <a:lnSpc>
                <a:spcPct val="150000"/>
              </a:lnSpc>
              <a:spcAft>
                <a:spcPts val="0"/>
              </a:spcAft>
              <a:buFont typeface="Times New Roman"/>
              <a:buChar char="-"/>
              <a:tabLst>
                <a:tab pos="457200" algn="l"/>
              </a:tabLst>
              <a:defRPr/>
            </a:pPr>
            <a:r>
              <a:rPr lang="fa-IR" dirty="0" smtClean="0">
                <a:latin typeface="Times New Roman"/>
                <a:ea typeface="Times New Roman"/>
                <a:cs typeface="B Nazanin"/>
              </a:rPr>
              <a:t>در محيط آلوده </a:t>
            </a:r>
            <a:endParaRPr lang="en-US" sz="1800" dirty="0" smtClean="0">
              <a:latin typeface="Times New Roman"/>
              <a:ea typeface="Times New Roman"/>
              <a:cs typeface="Nazanin"/>
            </a:endParaRPr>
          </a:p>
          <a:p>
            <a:pPr algn="just" eaLnBrk="1" fontAlgn="auto" hangingPunct="1">
              <a:lnSpc>
                <a:spcPct val="150000"/>
              </a:lnSpc>
              <a:spcAft>
                <a:spcPts val="0"/>
              </a:spcAft>
              <a:buFont typeface="Times New Roman"/>
              <a:buChar char="-"/>
              <a:tabLst>
                <a:tab pos="457200" algn="l"/>
              </a:tabLst>
              <a:defRPr/>
            </a:pPr>
            <a:r>
              <a:rPr lang="fa-IR" dirty="0" smtClean="0">
                <a:latin typeface="Times New Roman"/>
                <a:ea typeface="Times New Roman"/>
                <a:cs typeface="B Nazanin"/>
              </a:rPr>
              <a:t>كمبود اكسي‍‍‍ژن در محيط </a:t>
            </a:r>
            <a:endParaRPr lang="en-US" sz="1800" dirty="0" smtClean="0">
              <a:latin typeface="Times New Roman"/>
              <a:ea typeface="Times New Roman"/>
              <a:cs typeface="Nazanin"/>
            </a:endParaRPr>
          </a:p>
          <a:p>
            <a:pPr algn="just" eaLnBrk="1" fontAlgn="auto" hangingPunct="1">
              <a:lnSpc>
                <a:spcPct val="150000"/>
              </a:lnSpc>
              <a:spcAft>
                <a:spcPts val="0"/>
              </a:spcAft>
              <a:buFont typeface="Times New Roman"/>
              <a:buChar char="-"/>
              <a:tabLst>
                <a:tab pos="457200" algn="l"/>
              </a:tabLst>
              <a:defRPr/>
            </a:pPr>
            <a:r>
              <a:rPr lang="fa-IR" dirty="0" smtClean="0">
                <a:latin typeface="Times New Roman"/>
                <a:ea typeface="Times New Roman"/>
                <a:cs typeface="B Nazanin"/>
              </a:rPr>
              <a:t>محيط آلوده به گرد و خاك</a:t>
            </a:r>
            <a:endParaRPr lang="en-US" sz="1800" dirty="0" smtClean="0">
              <a:latin typeface="Times New Roman"/>
              <a:ea typeface="Times New Roman"/>
              <a:cs typeface="Nazanin"/>
            </a:endParaRPr>
          </a:p>
          <a:p>
            <a:pPr algn="just" eaLnBrk="1" fontAlgn="auto" hangingPunct="1">
              <a:lnSpc>
                <a:spcPct val="150000"/>
              </a:lnSpc>
              <a:spcAft>
                <a:spcPts val="0"/>
              </a:spcAft>
              <a:buFont typeface="Times New Roman"/>
              <a:buChar char="-"/>
              <a:tabLst>
                <a:tab pos="457200" algn="l"/>
              </a:tabLst>
              <a:defRPr/>
            </a:pPr>
            <a:r>
              <a:rPr lang="fa-IR" dirty="0" smtClean="0">
                <a:latin typeface="Times New Roman"/>
                <a:ea typeface="Times New Roman"/>
                <a:cs typeface="B Nazanin"/>
              </a:rPr>
              <a:t>در فضاي بسته و بدون منفذ </a:t>
            </a:r>
            <a:endParaRPr lang="en-US" sz="1800" dirty="0" smtClean="0">
              <a:latin typeface="Times New Roman"/>
              <a:ea typeface="Times New Roman"/>
              <a:cs typeface="Nazanin"/>
            </a:endParaRPr>
          </a:p>
          <a:p>
            <a:pPr algn="just" eaLnBrk="1" fontAlgn="auto" hangingPunct="1">
              <a:lnSpc>
                <a:spcPct val="150000"/>
              </a:lnSpc>
              <a:spcAft>
                <a:spcPts val="0"/>
              </a:spcAft>
              <a:buFont typeface="Times New Roman"/>
              <a:buChar char="-"/>
              <a:tabLst>
                <a:tab pos="457200" algn="l"/>
              </a:tabLst>
              <a:defRPr/>
            </a:pPr>
            <a:r>
              <a:rPr lang="fa-IR" dirty="0" smtClean="0">
                <a:latin typeface="Times New Roman"/>
                <a:ea typeface="Times New Roman"/>
                <a:cs typeface="B Nazanin"/>
              </a:rPr>
              <a:t>وجود حرارت زياد</a:t>
            </a:r>
            <a:endParaRPr lang="en-US" sz="1800" dirty="0" smtClean="0">
              <a:latin typeface="Times New Roman"/>
              <a:ea typeface="Times New Roman"/>
              <a:cs typeface="Nazanin"/>
            </a:endParaRPr>
          </a:p>
          <a:p>
            <a:pPr algn="just" eaLnBrk="1" fontAlgn="auto" hangingPunct="1">
              <a:lnSpc>
                <a:spcPct val="150000"/>
              </a:lnSpc>
              <a:spcAft>
                <a:spcPts val="0"/>
              </a:spcAft>
              <a:buFont typeface="Times New Roman"/>
              <a:buChar char="-"/>
              <a:tabLst>
                <a:tab pos="457200" algn="l"/>
              </a:tabLst>
              <a:defRPr/>
            </a:pPr>
            <a:r>
              <a:rPr lang="fa-IR" dirty="0" smtClean="0">
                <a:latin typeface="Times New Roman"/>
                <a:ea typeface="Times New Roman"/>
                <a:cs typeface="B Nazanin"/>
              </a:rPr>
              <a:t>مناطقي كه در محدوده آوار قرار دارد.</a:t>
            </a:r>
            <a:endParaRPr lang="en-US" sz="1800" dirty="0" smtClean="0">
              <a:latin typeface="Times New Roman"/>
              <a:ea typeface="Times New Roman"/>
              <a:cs typeface="Nazanin"/>
            </a:endParaRPr>
          </a:p>
          <a:p>
            <a:pPr algn="just" eaLnBrk="1" fontAlgn="auto" hangingPunct="1">
              <a:lnSpc>
                <a:spcPct val="150000"/>
              </a:lnSpc>
              <a:spcAft>
                <a:spcPts val="0"/>
              </a:spcAft>
              <a:buFont typeface="Times New Roman"/>
              <a:buChar char="-"/>
              <a:tabLst>
                <a:tab pos="457200" algn="l"/>
              </a:tabLst>
              <a:defRPr/>
            </a:pPr>
            <a:r>
              <a:rPr lang="fa-IR" dirty="0" smtClean="0">
                <a:latin typeface="Times New Roman"/>
                <a:ea typeface="Times New Roman"/>
                <a:cs typeface="B Nazanin"/>
              </a:rPr>
              <a:t>مناطقي كه خطر بالقوه انفجار وجود دارد.</a:t>
            </a:r>
            <a:endParaRPr lang="en-US" sz="1800" dirty="0" smtClean="0">
              <a:latin typeface="Times New Roman"/>
              <a:ea typeface="Times New Roman"/>
              <a:cs typeface="Nazanin"/>
            </a:endParaRPr>
          </a:p>
          <a:p>
            <a:pPr algn="just" eaLnBrk="1" fontAlgn="auto" hangingPunct="1">
              <a:lnSpc>
                <a:spcPct val="150000"/>
              </a:lnSpc>
              <a:spcAft>
                <a:spcPts val="0"/>
              </a:spcAft>
              <a:buFont typeface="Times New Roman"/>
              <a:buChar char="-"/>
              <a:tabLst>
                <a:tab pos="457200" algn="l"/>
              </a:tabLst>
              <a:defRPr/>
            </a:pPr>
            <a:r>
              <a:rPr lang="fa-IR" dirty="0" smtClean="0">
                <a:latin typeface="Times New Roman"/>
                <a:ea typeface="Times New Roman"/>
                <a:cs typeface="B Nazanin"/>
              </a:rPr>
              <a:t>وجود دود غليظ</a:t>
            </a:r>
            <a:endParaRPr lang="en-US" sz="1800" dirty="0" smtClean="0">
              <a:latin typeface="Times New Roman"/>
              <a:ea typeface="Times New Roman"/>
              <a:cs typeface="Nazanin"/>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313"/>
            <a:ext cx="8229600" cy="5911850"/>
          </a:xfrm>
        </p:spPr>
        <p:txBody>
          <a:bodyPr rtlCol="1">
            <a:normAutofit/>
          </a:bodyPr>
          <a:lstStyle/>
          <a:p>
            <a:pPr algn="just" eaLnBrk="1" fontAlgn="auto" hangingPunct="1">
              <a:lnSpc>
                <a:spcPct val="150000"/>
              </a:lnSpc>
              <a:spcAft>
                <a:spcPts val="0"/>
              </a:spcAft>
              <a:defRPr/>
            </a:pPr>
            <a:r>
              <a:rPr lang="fa-IR" b="1" dirty="0" smtClean="0">
                <a:latin typeface="Times New Roman"/>
                <a:ea typeface="Times New Roman"/>
                <a:cs typeface="B Nazanin"/>
              </a:rPr>
              <a:t>نكاتي پيرامون گم شدن در دود </a:t>
            </a:r>
            <a:endParaRPr lang="en-US" sz="1800" dirty="0" smtClean="0">
              <a:latin typeface="Times New Roman"/>
              <a:ea typeface="Times New Roman"/>
              <a:cs typeface="Traditional Arabic"/>
            </a:endParaRPr>
          </a:p>
          <a:p>
            <a:pPr marL="228600" algn="just" eaLnBrk="1" fontAlgn="auto" hangingPunct="1">
              <a:lnSpc>
                <a:spcPct val="150000"/>
              </a:lnSpc>
              <a:spcAft>
                <a:spcPts val="0"/>
              </a:spcAft>
              <a:defRPr/>
            </a:pPr>
            <a:r>
              <a:rPr lang="fa-IR" dirty="0" smtClean="0">
                <a:latin typeface="Times New Roman"/>
                <a:ea typeface="Times New Roman"/>
                <a:cs typeface="B Nazanin"/>
              </a:rPr>
              <a:t>در بسياري از موارد ممكن است خود نجاتگر راه خود را در دود گم كند كه در اين صورت توجه به نكات زير ضروري است :</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r>
              <a:rPr lang="fa-IR" dirty="0" smtClean="0">
                <a:latin typeface="Times New Roman"/>
                <a:ea typeface="Times New Roman"/>
                <a:cs typeface="B Nazanin"/>
              </a:rPr>
              <a:t>1-يافتن يك لوله و ادامه دادن راه به وسيله آن ( لوله هايي كه به منظور اطفا حريق استفاده مي شود ) در صورتي كه داخل آن آب باشد با تا كردن لوله مي توان  مسير صحيح راه خروج را يافت. اما در صورتي كه لوله فاقد آب باشد در صورتي كه به سر لوله رسيديم خلاف جهت آن حركت مي‌نماييم در ضمن بايد توجه داشت لوله از پنجره ها به طرف پايين نرفته باشد</a:t>
            </a:r>
            <a:endParaRPr lang="fa-IR" dirty="0"/>
          </a:p>
        </p:txBody>
      </p:sp>
    </p:spTree>
  </p:cSld>
  <p:clrMapOvr>
    <a:masterClrMapping/>
  </p:clrMapOvr>
  <p:transition spd="slow">
    <p:wedg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a:bodyPr>
          <a:lstStyle/>
          <a:p>
            <a:pPr algn="just" eaLnBrk="1" fontAlgn="auto" hangingPunct="1">
              <a:lnSpc>
                <a:spcPct val="150000"/>
              </a:lnSpc>
              <a:spcAft>
                <a:spcPts val="0"/>
              </a:spcAft>
              <a:buFont typeface="Arial" pitchFamily="34" charset="0"/>
              <a:buNone/>
              <a:tabLst>
                <a:tab pos="318770" algn="l"/>
              </a:tabLst>
              <a:defRPr/>
            </a:pPr>
            <a:r>
              <a:rPr lang="fa-IR" dirty="0" smtClean="0">
                <a:latin typeface="Times New Roman"/>
                <a:ea typeface="Times New Roman"/>
                <a:cs typeface="B Nazanin"/>
              </a:rPr>
              <a:t>2-اگر از طناب راهنما استفاده شده باشد به وسيله گره هاي شناسايي مي‌توان راه خروج را مشخص نمود. </a:t>
            </a:r>
            <a:endParaRPr lang="en-US" sz="1800" dirty="0" smtClean="0">
              <a:latin typeface="Times New Roman"/>
              <a:ea typeface="Times New Roman"/>
              <a:cs typeface="Traditional Arabic"/>
            </a:endParaRPr>
          </a:p>
          <a:p>
            <a:pPr algn="just" eaLnBrk="1" fontAlgn="auto" hangingPunct="1">
              <a:lnSpc>
                <a:spcPct val="150000"/>
              </a:lnSpc>
              <a:spcAft>
                <a:spcPts val="0"/>
              </a:spcAft>
              <a:buFont typeface="Arial" pitchFamily="34" charset="0"/>
              <a:buNone/>
              <a:tabLst>
                <a:tab pos="318770" algn="l"/>
              </a:tabLst>
              <a:defRPr/>
            </a:pPr>
            <a:r>
              <a:rPr lang="fa-IR" dirty="0" smtClean="0">
                <a:latin typeface="Times New Roman"/>
                <a:ea typeface="Times New Roman"/>
                <a:cs typeface="B Nazanin"/>
              </a:rPr>
              <a:t>3-با استماع صداهاي خارجي نظير صداي ماشين ، پمپ و غيره مي‌توان مسير خروج را پيدا نمود. </a:t>
            </a:r>
            <a:endParaRPr lang="en-US" sz="1800" dirty="0" smtClean="0">
              <a:latin typeface="Times New Roman"/>
              <a:ea typeface="Times New Roman"/>
              <a:cs typeface="Traditional Arabic"/>
            </a:endParaRPr>
          </a:p>
          <a:p>
            <a:pPr algn="just" eaLnBrk="1" fontAlgn="auto" hangingPunct="1">
              <a:lnSpc>
                <a:spcPct val="150000"/>
              </a:lnSpc>
              <a:spcAft>
                <a:spcPts val="0"/>
              </a:spcAft>
              <a:buFont typeface="Arial" pitchFamily="34" charset="0"/>
              <a:buNone/>
              <a:tabLst>
                <a:tab pos="318770" algn="l"/>
              </a:tabLst>
              <a:defRPr/>
            </a:pPr>
            <a:r>
              <a:rPr lang="fa-IR" dirty="0" smtClean="0">
                <a:latin typeface="Times New Roman"/>
                <a:ea typeface="Times New Roman"/>
                <a:cs typeface="B Nazanin"/>
              </a:rPr>
              <a:t>4-ادامه راه از يك جهت و ادامه دادن ديوار</a:t>
            </a:r>
            <a:endParaRPr lang="en-US" sz="1800" dirty="0" smtClean="0">
              <a:latin typeface="Times New Roman"/>
              <a:ea typeface="Times New Roman"/>
              <a:cs typeface="Traditional Arabic"/>
            </a:endParaRPr>
          </a:p>
          <a:p>
            <a:pPr algn="just" eaLnBrk="1" fontAlgn="auto" hangingPunct="1">
              <a:lnSpc>
                <a:spcPct val="150000"/>
              </a:lnSpc>
              <a:spcAft>
                <a:spcPts val="0"/>
              </a:spcAft>
              <a:buFont typeface="Arial" pitchFamily="34" charset="0"/>
              <a:buNone/>
              <a:tabLst>
                <a:tab pos="318770" algn="l"/>
              </a:tabLst>
              <a:defRPr/>
            </a:pPr>
            <a:r>
              <a:rPr lang="fa-IR" dirty="0" smtClean="0">
                <a:latin typeface="Times New Roman"/>
                <a:ea typeface="Times New Roman"/>
                <a:cs typeface="B Nazanin"/>
              </a:rPr>
              <a:t>5-درصورتي كه موفق به يافتن راه نشديد در محل مشخص قرار گرفته و آژير اضطراري را به صدا در ‌مي‌آوريم تا ديگران به كمك ما بيايند. </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a:bodyPr>
          <a:lstStyle/>
          <a:p>
            <a:pPr algn="just" eaLnBrk="1" fontAlgn="auto" hangingPunct="1">
              <a:lnSpc>
                <a:spcPct val="150000"/>
              </a:lnSpc>
              <a:spcAft>
                <a:spcPts val="0"/>
              </a:spcAft>
              <a:defRPr/>
            </a:pPr>
            <a:r>
              <a:rPr lang="fa-IR" b="1" dirty="0" smtClean="0">
                <a:latin typeface="Times New Roman"/>
                <a:ea typeface="Times New Roman"/>
                <a:cs typeface="B Nazanin"/>
              </a:rPr>
              <a:t>تذكرات مهم</a:t>
            </a:r>
            <a:endParaRPr lang="en-US" sz="1800" dirty="0" smtClean="0">
              <a:latin typeface="Times New Roman"/>
              <a:ea typeface="Times New Roman"/>
              <a:cs typeface="Traditional Arabic"/>
            </a:endParaRPr>
          </a:p>
          <a:p>
            <a:pPr algn="just" eaLnBrk="1" fontAlgn="auto" hangingPunct="1">
              <a:lnSpc>
                <a:spcPct val="150000"/>
              </a:lnSpc>
              <a:spcAft>
                <a:spcPts val="0"/>
              </a:spcAft>
              <a:defRPr/>
            </a:pPr>
            <a:r>
              <a:rPr lang="fa-IR" dirty="0" smtClean="0">
                <a:latin typeface="Times New Roman"/>
                <a:ea typeface="Times New Roman"/>
                <a:cs typeface="B Nazanin"/>
              </a:rPr>
              <a:t>- هيچگاه يك نفر به تنهايي مجاز به ورود به محل حادثه نمي‌باشد و حداقل نفرات نجاتگر جهت ورود به محل و امداد دو نفر مي‌باشد. </a:t>
            </a:r>
            <a:endParaRPr lang="en-US" sz="1800" dirty="0" smtClean="0">
              <a:latin typeface="Times New Roman"/>
              <a:ea typeface="Times New Roman"/>
              <a:cs typeface="Traditional Arabic"/>
            </a:endParaRPr>
          </a:p>
          <a:p>
            <a:pPr algn="just" eaLnBrk="1" fontAlgn="auto" hangingPunct="1">
              <a:lnSpc>
                <a:spcPct val="150000"/>
              </a:lnSpc>
              <a:spcAft>
                <a:spcPts val="0"/>
              </a:spcAft>
              <a:defRPr/>
            </a:pPr>
            <a:r>
              <a:rPr lang="fa-IR" dirty="0" smtClean="0">
                <a:latin typeface="Times New Roman"/>
                <a:ea typeface="Times New Roman"/>
                <a:cs typeface="B Nazanin"/>
              </a:rPr>
              <a:t>- به هيچ عنوان اين تيم دو نفره كه  وارد محل مي شوند نبايد از يكديگر جدا شوند ( حتي در مواقع خطر )</a:t>
            </a:r>
            <a:endParaRPr lang="en-US" sz="1800" dirty="0" smtClean="0">
              <a:latin typeface="Times New Roman"/>
              <a:ea typeface="Times New Roman"/>
              <a:cs typeface="Traditional Arabic"/>
            </a:endParaRPr>
          </a:p>
          <a:p>
            <a:pPr algn="just" eaLnBrk="1" fontAlgn="auto" hangingPunct="1">
              <a:lnSpc>
                <a:spcPct val="150000"/>
              </a:lnSpc>
              <a:spcAft>
                <a:spcPts val="0"/>
              </a:spcAft>
              <a:defRPr/>
            </a:pPr>
            <a:r>
              <a:rPr lang="fa-IR" dirty="0" smtClean="0">
                <a:latin typeface="Times New Roman"/>
                <a:ea typeface="Times New Roman"/>
                <a:cs typeface="B Nazanin"/>
              </a:rPr>
              <a:t>- فاصله دو نفر هميشه بايد طوري باشد كه اگر نفر پشتي دستش را دراز نمود شخص جلويي را بتواند لمس كند.</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Content Placeholder 2"/>
          <p:cNvSpPr>
            <a:spLocks noGrp="1"/>
          </p:cNvSpPr>
          <p:nvPr>
            <p:ph idx="1"/>
          </p:nvPr>
        </p:nvSpPr>
        <p:spPr>
          <a:xfrm>
            <a:off x="457200" y="285750"/>
            <a:ext cx="8229600" cy="5840413"/>
          </a:xfrm>
        </p:spPr>
        <p:txBody>
          <a:bodyPr/>
          <a:lstStyle/>
          <a:p>
            <a:pPr algn="just" eaLnBrk="1" hangingPunct="1">
              <a:lnSpc>
                <a:spcPct val="150000"/>
              </a:lnSpc>
            </a:pPr>
            <a:r>
              <a:rPr lang="fa-IR" smtClean="0">
                <a:latin typeface="Times New Roman" pitchFamily="18" charset="0"/>
                <a:ea typeface="Times New Roman" pitchFamily="18" charset="0"/>
                <a:cs typeface="B Nazanin" pitchFamily="2" charset="-78"/>
              </a:rPr>
              <a:t>- در صورت برخورد به مانع و كنار رفتن ماسك از صورت ، خونسردي خود را حفظ كرده و بعد از قرار دادن ماسك روي صورت شير سيلندر و درجه هوا را آزمايش نماييد و مطمئن شويد كه از كناره هاي ماسك دود نفوذ نمي‌كند. </a:t>
            </a:r>
            <a:endParaRPr lang="en-US" sz="1800" smtClean="0">
              <a:latin typeface="Times New Roman" pitchFamily="18" charset="0"/>
              <a:ea typeface="Times New Roman" pitchFamily="18" charset="0"/>
              <a:cs typeface="Traditional Arabic" pitchFamily="18" charset="-78"/>
            </a:endParaRPr>
          </a:p>
          <a:p>
            <a:pPr algn="just" eaLnBrk="1" hangingPunct="1">
              <a:lnSpc>
                <a:spcPct val="150000"/>
              </a:lnSpc>
            </a:pPr>
            <a:r>
              <a:rPr lang="fa-IR" smtClean="0">
                <a:latin typeface="Times New Roman" pitchFamily="18" charset="0"/>
                <a:ea typeface="Times New Roman" pitchFamily="18" charset="0"/>
                <a:cs typeface="B Nazanin" pitchFamily="2" charset="-78"/>
              </a:rPr>
              <a:t>- جستجو را هميشه از يك طرف شروع نموده و فقط همان راه را ادامه دهيد. </a:t>
            </a:r>
            <a:endParaRPr lang="en-US" sz="1800" smtClean="0">
              <a:latin typeface="Times New Roman" pitchFamily="18" charset="0"/>
              <a:ea typeface="Times New Roman" pitchFamily="18" charset="0"/>
              <a:cs typeface="Traditional Arabic" pitchFamily="18" charset="-78"/>
            </a:endParaRPr>
          </a:p>
          <a:p>
            <a:pPr eaLnBrk="1" hangingPunct="1"/>
            <a:r>
              <a:rPr lang="fa-IR" smtClean="0">
                <a:latin typeface="Times New Roman" pitchFamily="18" charset="0"/>
                <a:ea typeface="Times New Roman" pitchFamily="18" charset="0"/>
                <a:cs typeface="B Nazanin" pitchFamily="2" charset="-78"/>
              </a:rPr>
              <a:t>- هميشه سعي كنيد با خونسردي و صحيح به جستجو ادامه دهيد</a:t>
            </a:r>
            <a:endParaRPr lang="fa-IR" smtClean="0"/>
          </a:p>
        </p:txBody>
      </p:sp>
    </p:spTree>
  </p:cSld>
  <p:clrMapOvr>
    <a:masterClrMapping/>
  </p:clrMapOvr>
  <p:transition spd="slow">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Content Placeholder 2"/>
          <p:cNvSpPr>
            <a:spLocks noGrp="1"/>
          </p:cNvSpPr>
          <p:nvPr>
            <p:ph idx="1"/>
          </p:nvPr>
        </p:nvSpPr>
        <p:spPr>
          <a:xfrm>
            <a:off x="457200" y="142875"/>
            <a:ext cx="8229600" cy="5983288"/>
          </a:xfrm>
        </p:spPr>
        <p:txBody>
          <a:bodyPr/>
          <a:lstStyle/>
          <a:p>
            <a:pPr algn="just" eaLnBrk="1" hangingPunct="1">
              <a:lnSpc>
                <a:spcPct val="150000"/>
              </a:lnSpc>
            </a:pPr>
            <a:r>
              <a:rPr lang="fa-IR" smtClean="0">
                <a:latin typeface="Times New Roman" pitchFamily="18" charset="0"/>
                <a:ea typeface="Times New Roman" pitchFamily="18" charset="0"/>
                <a:cs typeface="B Nazanin" pitchFamily="2" charset="-78"/>
              </a:rPr>
              <a:t>- براي گم نكردن راه همواره از طناب استفاده نماييد.</a:t>
            </a:r>
            <a:endParaRPr lang="en-US" sz="1800" smtClean="0">
              <a:latin typeface="Times New Roman" pitchFamily="18" charset="0"/>
              <a:ea typeface="Times New Roman" pitchFamily="18" charset="0"/>
              <a:cs typeface="Traditional Arabic" pitchFamily="18" charset="-78"/>
            </a:endParaRPr>
          </a:p>
          <a:p>
            <a:pPr algn="just" eaLnBrk="1" hangingPunct="1">
              <a:lnSpc>
                <a:spcPct val="150000"/>
              </a:lnSpc>
            </a:pPr>
            <a:r>
              <a:rPr lang="fa-IR" smtClean="0">
                <a:latin typeface="Times New Roman" pitchFamily="18" charset="0"/>
                <a:ea typeface="Times New Roman" pitchFamily="18" charset="0"/>
                <a:cs typeface="B Nazanin" pitchFamily="2" charset="-78"/>
              </a:rPr>
              <a:t>- قبل از ورود به محل و يا ساختمان نقشه كار را با يكديگر مرور كنيد و همديگر را از افكار خود مطلع سازيد.</a:t>
            </a:r>
            <a:endParaRPr lang="en-US" sz="1800" smtClean="0">
              <a:latin typeface="Times New Roman" pitchFamily="18" charset="0"/>
              <a:ea typeface="Times New Roman" pitchFamily="18" charset="0"/>
              <a:cs typeface="Traditional Arabic" pitchFamily="18" charset="-78"/>
            </a:endParaRPr>
          </a:p>
          <a:p>
            <a:pPr algn="just" eaLnBrk="1" hangingPunct="1">
              <a:lnSpc>
                <a:spcPct val="150000"/>
              </a:lnSpc>
            </a:pPr>
            <a:r>
              <a:rPr lang="ar-SA" b="1" smtClean="0">
                <a:latin typeface="Times New Roman" pitchFamily="18" charset="0"/>
                <a:ea typeface="Times New Roman" pitchFamily="18" charset="0"/>
                <a:cs typeface="B Nazanin" pitchFamily="2" charset="-78"/>
              </a:rPr>
              <a:t>نکات ایمنی درحریق شیروانیها</a:t>
            </a:r>
            <a:endParaRPr lang="en-US" sz="1800" smtClean="0">
              <a:latin typeface="Times New Roman" pitchFamily="18" charset="0"/>
              <a:ea typeface="Times New Roman" pitchFamily="18" charset="0"/>
              <a:cs typeface="Traditional Arabic" pitchFamily="18" charset="-78"/>
            </a:endParaRPr>
          </a:p>
          <a:p>
            <a:pPr eaLnBrk="1" hangingPunct="1"/>
            <a:r>
              <a:rPr lang="ar-SA" b="1" smtClean="0">
                <a:latin typeface="Times New Roman" pitchFamily="18" charset="0"/>
                <a:ea typeface="Times New Roman" pitchFamily="18" charset="0"/>
                <a:cs typeface="B Nazanin" pitchFamily="2" charset="-78"/>
              </a:rPr>
              <a:t>عمليات درارتفاع بسيارخطرناك بوده و ايمني آتش نشانان هميشه بايد مد نظر فرماندهان و نيروهاي عملياتي باشد</a:t>
            </a:r>
            <a:endParaRPr lang="fa-IR" smtClean="0"/>
          </a:p>
        </p:txBody>
      </p:sp>
    </p:spTree>
  </p:cSld>
  <p:clrMapOvr>
    <a:masterClrMapping/>
  </p:clrMapOvr>
  <p:transition spd="slow">
    <p:wedg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a:bodyPr>
          <a:lstStyle/>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كليه نيروهاي عمليات به هنگام كار در ارتفاع بايد به تمام موارد ايمني آگاه و به توصيه</a:t>
            </a:r>
            <a:r>
              <a:rPr lang="en-US" b="1" dirty="0" smtClean="0">
                <a:latin typeface="Times New Roman"/>
                <a:ea typeface="Times New Roman"/>
                <a:cs typeface="B Nazanin"/>
              </a:rPr>
              <a:t>‌</a:t>
            </a:r>
            <a:r>
              <a:rPr lang="ar-SA" b="1" dirty="0" smtClean="0">
                <a:latin typeface="Times New Roman"/>
                <a:ea typeface="Times New Roman"/>
                <a:cs typeface="B Nazanin"/>
              </a:rPr>
              <a:t>هاي زير توجه كافي داشته باشند.</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قبل از هرگونه اقدامي، نوع ساختار سقف ها را بررسي و شناسائي نماي</a:t>
            </a:r>
            <a:r>
              <a:rPr lang="fa-IR" b="1" dirty="0" smtClean="0">
                <a:latin typeface="Times New Roman"/>
                <a:ea typeface="Times New Roman"/>
                <a:cs typeface="B Nazanin"/>
              </a:rPr>
              <a:t>ی</a:t>
            </a:r>
            <a:r>
              <a:rPr lang="ar-SA" b="1" dirty="0" smtClean="0">
                <a:latin typeface="Times New Roman"/>
                <a:ea typeface="Times New Roman"/>
                <a:cs typeface="B Nazanin"/>
              </a:rPr>
              <a:t>د.</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قبل از آنكه پاي بر روي سقف بگذار</a:t>
            </a:r>
            <a:r>
              <a:rPr lang="fa-IR" b="1" dirty="0" smtClean="0">
                <a:latin typeface="Times New Roman"/>
                <a:ea typeface="Times New Roman"/>
                <a:cs typeface="B Nazanin"/>
              </a:rPr>
              <a:t>ی</a:t>
            </a:r>
            <a:r>
              <a:rPr lang="ar-SA" b="1" dirty="0" smtClean="0">
                <a:latin typeface="Times New Roman"/>
                <a:ea typeface="Times New Roman"/>
                <a:cs typeface="B Nazanin"/>
              </a:rPr>
              <a:t>د با ابزاري مانند ديلم محل را كنترل و آزمايش نماي</a:t>
            </a:r>
            <a:r>
              <a:rPr lang="fa-IR" b="1" dirty="0" smtClean="0">
                <a:latin typeface="Times New Roman"/>
                <a:ea typeface="Times New Roman"/>
                <a:cs typeface="B Nazanin"/>
              </a:rPr>
              <a:t>ی</a:t>
            </a:r>
            <a:r>
              <a:rPr lang="ar-SA" b="1" dirty="0" smtClean="0">
                <a:latin typeface="Times New Roman"/>
                <a:ea typeface="Times New Roman"/>
                <a:cs typeface="B Nazanin"/>
              </a:rPr>
              <a:t>د.</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موقع راه رفتن بر روي سقف و يا شيروانيها نهايت احتياط را</a:t>
            </a:r>
            <a:r>
              <a:rPr lang="fa-IR" b="1" dirty="0" smtClean="0">
                <a:latin typeface="Times New Roman"/>
                <a:ea typeface="Times New Roman"/>
                <a:cs typeface="B Nazanin"/>
              </a:rPr>
              <a:t> بکار بندید</a:t>
            </a:r>
            <a:r>
              <a:rPr lang="ar-SA" b="1" dirty="0" smtClean="0">
                <a:latin typeface="Times New Roman"/>
                <a:ea typeface="Times New Roman"/>
                <a:cs typeface="B Nazanin"/>
              </a:rPr>
              <a:t>. </a:t>
            </a:r>
            <a:endParaRPr lang="en-US" sz="1800" dirty="0" smtClean="0">
              <a:latin typeface="Times New Roman"/>
              <a:ea typeface="Times New Roman"/>
              <a:cs typeface="Times New Roman"/>
            </a:endParaRPr>
          </a:p>
          <a:p>
            <a:pPr eaLnBrk="1" fontAlgn="auto" hangingPunct="1">
              <a:spcAft>
                <a:spcPts val="0"/>
              </a:spcAft>
              <a:defRPr/>
            </a:pPr>
            <a:r>
              <a:rPr lang="fa-IR" b="1" dirty="0" smtClean="0">
                <a:latin typeface="Times New Roman"/>
                <a:ea typeface="Times New Roman"/>
                <a:cs typeface="B Nazanin"/>
              </a:rPr>
              <a:t> </a:t>
            </a:r>
            <a:r>
              <a:rPr lang="ar-SA" b="1" dirty="0" smtClean="0">
                <a:latin typeface="Times New Roman"/>
                <a:ea typeface="Times New Roman"/>
                <a:cs typeface="B Nazanin"/>
              </a:rPr>
              <a:t>مواظب سقف هاي كاذب پوشيده شده از فايبرگلاس</a:t>
            </a:r>
            <a:r>
              <a:rPr lang="fa-IR" b="1" dirty="0" smtClean="0">
                <a:latin typeface="Times New Roman"/>
                <a:ea typeface="Times New Roman"/>
                <a:cs typeface="B Nazanin"/>
              </a:rPr>
              <a:t>،میل گرد،راویز،و.......</a:t>
            </a:r>
            <a:r>
              <a:rPr lang="ar-SA" b="1" dirty="0" smtClean="0">
                <a:latin typeface="Times New Roman"/>
                <a:ea typeface="Times New Roman"/>
                <a:cs typeface="B Nazanin"/>
              </a:rPr>
              <a:t> باش</a:t>
            </a:r>
            <a:r>
              <a:rPr lang="fa-IR" b="1" dirty="0" smtClean="0">
                <a:latin typeface="Times New Roman"/>
                <a:ea typeface="Times New Roman"/>
                <a:cs typeface="B Nazanin"/>
              </a:rPr>
              <a:t>ی</a:t>
            </a:r>
            <a:r>
              <a:rPr lang="ar-SA" b="1" dirty="0" smtClean="0">
                <a:latin typeface="Times New Roman"/>
                <a:ea typeface="Times New Roman"/>
                <a:cs typeface="B Nazanin"/>
              </a:rPr>
              <a:t>د.</a:t>
            </a:r>
            <a:endParaRPr lang="fa-IR" dirty="0"/>
          </a:p>
        </p:txBody>
      </p:sp>
    </p:spTree>
  </p:cSld>
  <p:clrMapOvr>
    <a:masterClrMapping/>
  </p:clrMapOvr>
  <p:transition spd="slow">
    <p:wedg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a:bodyPr>
          <a:lstStyle/>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بطور زوجي بر روي بام و شيرواني عمليات نماي</a:t>
            </a:r>
            <a:r>
              <a:rPr lang="fa-IR" b="1" dirty="0" smtClean="0">
                <a:latin typeface="Times New Roman"/>
                <a:ea typeface="Times New Roman"/>
                <a:cs typeface="B Nazanin"/>
              </a:rPr>
              <a:t>ی</a:t>
            </a:r>
            <a:r>
              <a:rPr lang="ar-SA" b="1" dirty="0" smtClean="0">
                <a:latin typeface="Times New Roman"/>
                <a:ea typeface="Times New Roman"/>
                <a:cs typeface="B Nazanin"/>
              </a:rPr>
              <a:t>د.</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fa-IR" b="1" dirty="0" smtClean="0">
                <a:latin typeface="Times New Roman"/>
                <a:ea typeface="Times New Roman"/>
                <a:cs typeface="B Nazanin"/>
              </a:rPr>
              <a:t>هرگز </a:t>
            </a:r>
            <a:r>
              <a:rPr lang="ar-SA" b="1" dirty="0" smtClean="0">
                <a:latin typeface="Times New Roman"/>
                <a:ea typeface="Times New Roman"/>
                <a:cs typeface="B Nazanin"/>
              </a:rPr>
              <a:t>تا پايان كار نردبانها را از روي لبه بام بر نداريد.</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قبل از قدم زدن بر روي شيروانيها از استحكام سطح آن مطمئن شويد.</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به هنگام حركت بر روي شيروانيها از روي خر پاها و چوب بست ها حركت نمائيد</a:t>
            </a:r>
            <a:r>
              <a:rPr lang="fa-IR" b="1" dirty="0" smtClean="0">
                <a:latin typeface="Times New Roman"/>
                <a:ea typeface="Times New Roman"/>
                <a:cs typeface="B Nazanin"/>
              </a:rPr>
              <a:t>. </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قبل از اينكه حفره و يا دريچه اي باز نمائيد ابتدا با سوراخهاي كوچك موقعيت را براي ايجاد برش ارزيابي نمائيد</a:t>
            </a:r>
            <a:r>
              <a:rPr lang="fa-IR" b="1" dirty="0" smtClean="0">
                <a:latin typeface="Times New Roman"/>
                <a:ea typeface="Times New Roman"/>
                <a:cs typeface="B Nazanin"/>
              </a:rPr>
              <a:t>. </a:t>
            </a:r>
            <a:endParaRPr lang="en-US" sz="1800" dirty="0" smtClean="0">
              <a:latin typeface="Times New Roman"/>
              <a:ea typeface="Times New Roman"/>
              <a:cs typeface="Times New Roman"/>
            </a:endParaRPr>
          </a:p>
          <a:p>
            <a:pPr eaLnBrk="1" fontAlgn="auto" hangingPunct="1">
              <a:spcAft>
                <a:spcPts val="0"/>
              </a:spcAft>
              <a:defRPr/>
            </a:pPr>
            <a:r>
              <a:rPr lang="ar-SA" b="1" dirty="0" smtClean="0">
                <a:latin typeface="Times New Roman"/>
                <a:ea typeface="Times New Roman"/>
                <a:cs typeface="B Nazanin"/>
              </a:rPr>
              <a:t>به هنگام كار بر روي بام و شيروانيها از حداقل نيرو استفاده نمائيد</a:t>
            </a:r>
            <a:endParaRPr lang="fa-IR" dirty="0"/>
          </a:p>
        </p:txBody>
      </p:sp>
    </p:spTree>
  </p:cSld>
  <p:clrMapOvr>
    <a:masterClrMapping/>
  </p:clrMapOvr>
  <p:transition spd="slow">
    <p:wedg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a:bodyPr>
          <a:lstStyle/>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جهت يافتن كانون آتش سوزي در زير شيروانيها و بام ها ابتدا با سرلوله آب كل سطح را خيس نموده و هر جائيكه سريع تر خشك شد</a:t>
            </a:r>
            <a:r>
              <a:rPr lang="fa-IR" b="1" dirty="0" smtClean="0">
                <a:latin typeface="Times New Roman"/>
                <a:ea typeface="Times New Roman"/>
                <a:cs typeface="B Nazanin"/>
              </a:rPr>
              <a:t>، </a:t>
            </a:r>
            <a:r>
              <a:rPr lang="ar-SA" b="1" dirty="0" smtClean="0">
                <a:latin typeface="Times New Roman"/>
                <a:ea typeface="Times New Roman"/>
                <a:cs typeface="B Nazanin"/>
              </a:rPr>
              <a:t>نشان دهنده محل </a:t>
            </a:r>
            <a:r>
              <a:rPr lang="fa-IR" b="1" dirty="0" smtClean="0">
                <a:latin typeface="Times New Roman"/>
                <a:ea typeface="Times New Roman"/>
                <a:cs typeface="B Nazanin"/>
              </a:rPr>
              <a:t>و </a:t>
            </a:r>
            <a:r>
              <a:rPr lang="ar-SA" b="1" dirty="0" smtClean="0">
                <a:latin typeface="Times New Roman"/>
                <a:ea typeface="Times New Roman"/>
                <a:cs typeface="B Nazanin"/>
              </a:rPr>
              <a:t>كانون حريق است.</a:t>
            </a:r>
            <a:r>
              <a:rPr lang="ar-SA" dirty="0" smtClean="0">
                <a:latin typeface="Times New Roman"/>
                <a:ea typeface="Times New Roman"/>
                <a:cs typeface="B Nazanin"/>
              </a:rPr>
              <a:t> </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درشيروانيهائي كه فاقد سقف كاذب ويا تفال مي باشند نيازي به عمليات از بالا</a:t>
            </a:r>
            <a:r>
              <a:rPr lang="fa-IR" b="1" dirty="0" smtClean="0">
                <a:latin typeface="Times New Roman"/>
                <a:ea typeface="Times New Roman"/>
                <a:cs typeface="B Nazanin"/>
              </a:rPr>
              <a:t> و روی شیروانیها</a:t>
            </a:r>
            <a:r>
              <a:rPr lang="ar-SA" b="1" dirty="0" smtClean="0">
                <a:latin typeface="Times New Roman"/>
                <a:ea typeface="Times New Roman"/>
                <a:cs typeface="B Nazanin"/>
              </a:rPr>
              <a:t> نيست.</a:t>
            </a:r>
            <a:endParaRPr lang="en-US" sz="1800" dirty="0" smtClean="0">
              <a:latin typeface="Times New Roman"/>
              <a:ea typeface="Times New Roman"/>
              <a:cs typeface="Times New Roman"/>
            </a:endParaRPr>
          </a:p>
          <a:p>
            <a:pPr algn="just" eaLnBrk="1" fontAlgn="auto" hangingPunct="1">
              <a:lnSpc>
                <a:spcPct val="150000"/>
              </a:lnSpc>
              <a:spcAft>
                <a:spcPts val="0"/>
              </a:spcAft>
              <a:buFont typeface="Arial"/>
              <a:buChar char="•"/>
              <a:tabLst>
                <a:tab pos="457200" algn="l"/>
              </a:tabLst>
              <a:defRPr/>
            </a:pPr>
            <a:r>
              <a:rPr lang="ar-SA" b="1" dirty="0" smtClean="0">
                <a:latin typeface="Times New Roman"/>
                <a:ea typeface="Times New Roman"/>
                <a:cs typeface="B Nazanin"/>
              </a:rPr>
              <a:t>مواظب آتش پنهان</a:t>
            </a:r>
            <a:r>
              <a:rPr lang="fa-IR" b="1" dirty="0" smtClean="0">
                <a:latin typeface="Times New Roman"/>
                <a:ea typeface="Times New Roman"/>
                <a:cs typeface="B Nazanin"/>
              </a:rPr>
              <a:t> درون سقف های کاذب خصوصا در</a:t>
            </a:r>
            <a:r>
              <a:rPr lang="ar-SA" b="1" dirty="0" smtClean="0">
                <a:latin typeface="Times New Roman"/>
                <a:ea typeface="Times New Roman"/>
                <a:cs typeface="B Nazanin"/>
              </a:rPr>
              <a:t> شيروانيهاي دو تفاله باشيد.</a:t>
            </a:r>
            <a:endParaRPr lang="en-US" sz="1800" dirty="0" smtClean="0">
              <a:latin typeface="Times New Roman"/>
              <a:ea typeface="Times New Roman"/>
              <a:cs typeface="Times New Roman"/>
            </a:endParaRPr>
          </a:p>
          <a:p>
            <a:pPr eaLnBrk="1" fontAlgn="auto" hangingPunct="1">
              <a:spcAft>
                <a:spcPts val="0"/>
              </a:spcAft>
              <a:defRPr/>
            </a:pPr>
            <a:r>
              <a:rPr lang="ar-SA" b="1" dirty="0" smtClean="0">
                <a:latin typeface="Times New Roman"/>
                <a:ea typeface="Times New Roman"/>
                <a:cs typeface="B Nazanin"/>
              </a:rPr>
              <a:t>هنگاميكه بالاي محل آتش سوزي هستيد و آتش زير پاي شماست حتما از دستگاه تنفسي انفرادي استفاده نمائيد</a:t>
            </a:r>
            <a:r>
              <a:rPr lang="fa-IR" b="1" dirty="0" smtClean="0">
                <a:latin typeface="Times New Roman"/>
                <a:ea typeface="Times New Roman"/>
                <a:cs typeface="B Nazanin"/>
              </a:rPr>
              <a:t>.   زیرا</a:t>
            </a:r>
            <a:r>
              <a:rPr lang="ar-SA" b="1" dirty="0" smtClean="0">
                <a:latin typeface="Times New Roman"/>
                <a:ea typeface="Times New Roman"/>
                <a:cs typeface="B Nazanin"/>
              </a:rPr>
              <a:t> ممكن است</a:t>
            </a:r>
            <a:r>
              <a:rPr lang="fa-IR" b="1" dirty="0" smtClean="0">
                <a:latin typeface="Times New Roman"/>
                <a:ea typeface="Times New Roman"/>
                <a:cs typeface="B Nazanin"/>
              </a:rPr>
              <a:t> شرایط درحین کار وعملیات</a:t>
            </a:r>
            <a:r>
              <a:rPr lang="ar-SA" b="1" dirty="0" smtClean="0">
                <a:latin typeface="Times New Roman"/>
                <a:ea typeface="Times New Roman"/>
                <a:cs typeface="B Nazanin"/>
              </a:rPr>
              <a:t> تغييريابد</a:t>
            </a:r>
            <a:endParaRPr lang="fa-IR" dirty="0"/>
          </a:p>
        </p:txBody>
      </p:sp>
    </p:spTree>
  </p:cSld>
  <p:clrMapOvr>
    <a:masterClrMapping/>
  </p:clrMapOvr>
  <p:transition spd="slow">
    <p:wedg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Content Placeholder 2"/>
          <p:cNvSpPr>
            <a:spLocks noGrp="1"/>
          </p:cNvSpPr>
          <p:nvPr>
            <p:ph idx="1"/>
          </p:nvPr>
        </p:nvSpPr>
        <p:spPr>
          <a:xfrm>
            <a:off x="428625" y="357188"/>
            <a:ext cx="8229600" cy="5954712"/>
          </a:xfrm>
        </p:spPr>
        <p:txBody>
          <a:bodyPr/>
          <a:lstStyle/>
          <a:p>
            <a:pPr algn="just" eaLnBrk="1" hangingPunct="1">
              <a:lnSpc>
                <a:spcPct val="150000"/>
              </a:lnSpc>
              <a:tabLst>
                <a:tab pos="457200" algn="l"/>
              </a:tabLst>
            </a:pPr>
            <a:r>
              <a:rPr lang="ar-SA" b="1" smtClean="0">
                <a:latin typeface="Times New Roman" pitchFamily="18" charset="0"/>
                <a:ea typeface="Times New Roman" pitchFamily="18" charset="0"/>
                <a:cs typeface="B Nazanin" pitchFamily="2" charset="-78"/>
              </a:rPr>
              <a:t>تهويه درحريق شيرواني</a:t>
            </a:r>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B Nazanin" pitchFamily="2" charset="-78"/>
            </a:endParaRPr>
          </a:p>
          <a:p>
            <a:pPr eaLnBrk="1" hangingPunct="1">
              <a:tabLst>
                <a:tab pos="457200" algn="l"/>
              </a:tabLst>
            </a:pPr>
            <a:r>
              <a:rPr lang="ar-SA" b="1" smtClean="0">
                <a:latin typeface="Times New Roman" pitchFamily="18" charset="0"/>
                <a:ea typeface="Times New Roman" pitchFamily="18" charset="0"/>
                <a:cs typeface="B Nazanin" pitchFamily="2" charset="-78"/>
              </a:rPr>
              <a:t>در بسياري از شيروانيهاي سفالي و فلزي به دليل سختي عمليات</a:t>
            </a:r>
            <a:r>
              <a:rPr lang="fa-IR" b="1" smtClean="0">
                <a:latin typeface="Times New Roman" pitchFamily="18" charset="0"/>
                <a:ea typeface="Times New Roman" pitchFamily="18" charset="0"/>
                <a:cs typeface="B Nazanin" pitchFamily="2" charset="-78"/>
              </a:rPr>
              <a:t>، نیروها</a:t>
            </a:r>
            <a:r>
              <a:rPr lang="ar-SA" b="1" smtClean="0">
                <a:latin typeface="Times New Roman" pitchFamily="18" charset="0"/>
                <a:ea typeface="Times New Roman" pitchFamily="18" charset="0"/>
                <a:cs typeface="B Nazanin" pitchFamily="2" charset="-78"/>
              </a:rPr>
              <a:t> معمولا جهت دسترسي به زير شيرواني</a:t>
            </a:r>
            <a:r>
              <a:rPr lang="fa-IR" b="1" smtClean="0">
                <a:latin typeface="Times New Roman" pitchFamily="18" charset="0"/>
                <a:ea typeface="Times New Roman" pitchFamily="18" charset="0"/>
                <a:cs typeface="B Nazanin" pitchFamily="2" charset="-78"/>
              </a:rPr>
              <a:t>ها،(</a:t>
            </a:r>
            <a:r>
              <a:rPr lang="ar-SA" b="1" smtClean="0">
                <a:latin typeface="Times New Roman" pitchFamily="18" charset="0"/>
                <a:ea typeface="Times New Roman" pitchFamily="18" charset="0"/>
                <a:cs typeface="B Nazanin" pitchFamily="2" charset="-78"/>
              </a:rPr>
              <a:t> جهت تهويه و يا اطفاء</a:t>
            </a:r>
            <a:r>
              <a:rPr lang="en-US" b="1" smtClean="0">
                <a:latin typeface="Times New Roman" pitchFamily="18" charset="0"/>
                <a:ea typeface="Times New Roman" pitchFamily="18" charset="0"/>
                <a:cs typeface="B Nazanin" pitchFamily="2" charset="-78"/>
              </a:rPr>
              <a:t>‌</a:t>
            </a:r>
            <a:r>
              <a:rPr lang="en-US" b="1" smtClean="0">
                <a:latin typeface="B Nazanin" pitchFamily="2" charset="-78"/>
                <a:cs typeface="Times New Roman" pitchFamily="18" charset="0"/>
              </a:rPr>
              <a:t> </a:t>
            </a:r>
            <a:r>
              <a:rPr lang="fa-IR" b="1" smtClean="0">
                <a:latin typeface="Times New Roman" pitchFamily="18" charset="0"/>
                <a:cs typeface="B Nazanin" pitchFamily="2" charset="-78"/>
              </a:rPr>
              <a:t>) ابتدا </a:t>
            </a:r>
            <a:r>
              <a:rPr lang="ar-SA" b="1" smtClean="0">
                <a:latin typeface="Times New Roman" pitchFamily="18" charset="0"/>
                <a:cs typeface="B Nazanin" pitchFamily="2" charset="-78"/>
              </a:rPr>
              <a:t>از طريق سقف هاي كاذب(تفال) اقدام به نفوذ </a:t>
            </a:r>
            <a:r>
              <a:rPr lang="en-US" b="1" smtClean="0">
                <a:latin typeface="Times New Roman" pitchFamily="18" charset="0"/>
                <a:cs typeface="B Nazanin" pitchFamily="2" charset="-78"/>
              </a:rPr>
              <a:t>‌</a:t>
            </a:r>
            <a:r>
              <a:rPr lang="ar-SA" b="1" smtClean="0">
                <a:latin typeface="Times New Roman" pitchFamily="18" charset="0"/>
                <a:cs typeface="B Nazanin" pitchFamily="2" charset="-78"/>
              </a:rPr>
              <a:t>نم</a:t>
            </a:r>
            <a:r>
              <a:rPr lang="fa-IR" b="1" smtClean="0">
                <a:latin typeface="Times New Roman" pitchFamily="18" charset="0"/>
                <a:cs typeface="B Nazanin" pitchFamily="2" charset="-78"/>
              </a:rPr>
              <a:t>وده و در صورت فراهم شدن شرایط از روی سقف و شیروانی عملیات را پیگیری می نمایند</a:t>
            </a:r>
            <a:endParaRPr lang="fa-IR" smtClean="0"/>
          </a:p>
        </p:txBody>
      </p:sp>
    </p:spTree>
  </p:cSld>
  <p:clrMapOvr>
    <a:masterClrMapping/>
  </p:clrMapOvr>
  <p:transition spd="slow">
    <p:wedg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Content Placeholder 2"/>
          <p:cNvSpPr>
            <a:spLocks noGrp="1"/>
          </p:cNvSpPr>
          <p:nvPr>
            <p:ph idx="1"/>
          </p:nvPr>
        </p:nvSpPr>
        <p:spPr>
          <a:xfrm>
            <a:off x="457200" y="357188"/>
            <a:ext cx="8229600" cy="5768975"/>
          </a:xfrm>
        </p:spPr>
        <p:txBody>
          <a:bodyPr/>
          <a:lstStyle/>
          <a:p>
            <a:pPr algn="just" eaLnBrk="1" hangingPunct="1">
              <a:lnSpc>
                <a:spcPct val="150000"/>
              </a:lnSpc>
              <a:tabLst>
                <a:tab pos="457200" algn="l"/>
              </a:tabLst>
            </a:pPr>
            <a:r>
              <a:rPr lang="ar-SA" b="1" smtClean="0">
                <a:latin typeface="Times New Roman" pitchFamily="18" charset="0"/>
                <a:ea typeface="Times New Roman" pitchFamily="18" charset="0"/>
                <a:cs typeface="B Nazanin" pitchFamily="2" charset="-78"/>
              </a:rPr>
              <a:t>درخصوص</a:t>
            </a:r>
            <a:r>
              <a:rPr lang="fa-IR" b="1" smtClean="0">
                <a:latin typeface="Times New Roman" pitchFamily="18" charset="0"/>
                <a:ea typeface="Times New Roman" pitchFamily="18" charset="0"/>
                <a:cs typeface="B Nazanin" pitchFamily="2" charset="-78"/>
              </a:rPr>
              <a:t> نحوه</a:t>
            </a:r>
            <a:r>
              <a:rPr lang="ar-SA" b="1" smtClean="0">
                <a:latin typeface="Times New Roman" pitchFamily="18" charset="0"/>
                <a:ea typeface="Times New Roman" pitchFamily="18" charset="0"/>
                <a:cs typeface="B Nazanin" pitchFamily="2" charset="-78"/>
              </a:rPr>
              <a:t> عمليات</a:t>
            </a:r>
            <a:r>
              <a:rPr lang="fa-IR" b="1" smtClean="0">
                <a:latin typeface="Times New Roman" pitchFamily="18" charset="0"/>
                <a:ea typeface="Times New Roman" pitchFamily="18" charset="0"/>
                <a:cs typeface="B Nazanin" pitchFamily="2" charset="-78"/>
              </a:rPr>
              <a:t> از بام</a:t>
            </a:r>
            <a:r>
              <a:rPr lang="ar-SA" b="1" smtClean="0">
                <a:latin typeface="Times New Roman" pitchFamily="18" charset="0"/>
                <a:ea typeface="Times New Roman" pitchFamily="18" charset="0"/>
                <a:cs typeface="B Nazanin" pitchFamily="2" charset="-78"/>
              </a:rPr>
              <a:t> به راحتي مي توان توسط فرز موتوري و يا ابزار خاص برش كاري از بالاترين نقطه شيرواني ها با بازكردن فضايي به شكل مربع يا مستطيل نسبت به تخليه دود و حرارت</a:t>
            </a:r>
            <a:r>
              <a:rPr lang="fa-IR" b="1" smtClean="0">
                <a:latin typeface="Times New Roman" pitchFamily="18" charset="0"/>
                <a:ea typeface="Times New Roman" pitchFamily="18" charset="0"/>
                <a:cs typeface="B Nazanin" pitchFamily="2" charset="-78"/>
              </a:rPr>
              <a:t> (ایجاد دود کش)</a:t>
            </a:r>
            <a:r>
              <a:rPr lang="ar-SA" b="1" smtClean="0">
                <a:latin typeface="Times New Roman" pitchFamily="18" charset="0"/>
                <a:ea typeface="Times New Roman" pitchFamily="18" charset="0"/>
                <a:cs typeface="B Nazanin" pitchFamily="2" charset="-78"/>
              </a:rPr>
              <a:t> اقدام نمود</a:t>
            </a:r>
            <a:r>
              <a:rPr lang="fa-IR" b="1" smtClean="0">
                <a:latin typeface="Times New Roman" pitchFamily="18" charset="0"/>
                <a:ea typeface="Times New Roman" pitchFamily="18" charset="0"/>
                <a:cs typeface="B Nazanin" pitchFamily="2" charset="-78"/>
              </a:rPr>
              <a:t>ه</a:t>
            </a:r>
            <a:r>
              <a:rPr lang="ar-SA" b="1" smtClean="0">
                <a:latin typeface="Times New Roman" pitchFamily="18" charset="0"/>
                <a:ea typeface="Times New Roman" pitchFamily="18" charset="0"/>
                <a:cs typeface="B Nazanin" pitchFamily="2" charset="-78"/>
              </a:rPr>
              <a:t> و سپس از پايين ترين قسمت شيرواني</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نزديك به سقف</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اقدام به بازكردن راه نفوذ </a:t>
            </a:r>
            <a:r>
              <a:rPr lang="fa-IR" b="1" smtClean="0">
                <a:latin typeface="Times New Roman" pitchFamily="18" charset="0"/>
                <a:ea typeface="Times New Roman" pitchFamily="18" charset="0"/>
                <a:cs typeface="B Nazanin" pitchFamily="2" charset="-78"/>
              </a:rPr>
              <a:t>برای </a:t>
            </a:r>
            <a:r>
              <a:rPr lang="ar-SA" b="1" smtClean="0">
                <a:latin typeface="Times New Roman" pitchFamily="18" charset="0"/>
                <a:ea typeface="Times New Roman" pitchFamily="18" charset="0"/>
                <a:cs typeface="B Nazanin" pitchFamily="2" charset="-78"/>
              </a:rPr>
              <a:t>ورود نيروها</a:t>
            </a:r>
            <a:r>
              <a:rPr lang="fa-IR" b="1" smtClean="0">
                <a:latin typeface="Times New Roman" pitchFamily="18" charset="0"/>
                <a:ea typeface="Times New Roman" pitchFamily="18" charset="0"/>
                <a:cs typeface="B Nazanin" pitchFamily="2" charset="-78"/>
              </a:rPr>
              <a:t>ی اطفائی و</a:t>
            </a:r>
            <a:r>
              <a:rPr lang="ar-SA" b="1" smtClean="0">
                <a:latin typeface="Times New Roman" pitchFamily="18" charset="0"/>
                <a:ea typeface="Times New Roman" pitchFamily="18" charset="0"/>
                <a:cs typeface="B Nazanin" pitchFamily="2" charset="-78"/>
              </a:rPr>
              <a:t> عمليات</a:t>
            </a:r>
            <a:r>
              <a:rPr lang="fa-IR" b="1" smtClean="0">
                <a:latin typeface="Times New Roman" pitchFamily="18" charset="0"/>
                <a:ea typeface="Times New Roman" pitchFamily="18" charset="0"/>
                <a:cs typeface="B Nazanin" pitchFamily="2" charset="-78"/>
              </a:rPr>
              <a:t>ی می </a:t>
            </a:r>
            <a:r>
              <a:rPr lang="ar-SA" b="1" smtClean="0">
                <a:latin typeface="Times New Roman" pitchFamily="18" charset="0"/>
                <a:ea typeface="Times New Roman" pitchFamily="18" charset="0"/>
                <a:cs typeface="B Nazanin" pitchFamily="2" charset="-78"/>
              </a:rPr>
              <a:t>نمائيم.</a:t>
            </a:r>
            <a:endParaRPr lang="en-US" sz="1800" smtClean="0">
              <a:latin typeface="Times New Roman" pitchFamily="18" charset="0"/>
              <a:ea typeface="Times New Roman" pitchFamily="18" charset="0"/>
              <a:cs typeface="B Nazanin" pitchFamily="2" charset="-78"/>
            </a:endParaRPr>
          </a:p>
          <a:p>
            <a:pPr eaLnBrk="1" hangingPunct="1">
              <a:buFont typeface="Arial" pitchFamily="34" charset="0"/>
              <a:buNone/>
              <a:tabLst>
                <a:tab pos="457200" algn="l"/>
              </a:tabLst>
            </a:pPr>
            <a:endParaRPr lang="fa-IR" smtClean="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Content Placeholder 2"/>
          <p:cNvSpPr>
            <a:spLocks noGrp="1"/>
          </p:cNvSpPr>
          <p:nvPr>
            <p:ph idx="1"/>
          </p:nvPr>
        </p:nvSpPr>
        <p:spPr>
          <a:xfrm>
            <a:off x="457200" y="285750"/>
            <a:ext cx="8229600" cy="5840413"/>
          </a:xfrm>
        </p:spPr>
        <p:txBody>
          <a:bodyPr/>
          <a:lstStyle/>
          <a:p>
            <a:pPr algn="just" eaLnBrk="1" hangingPunct="1">
              <a:lnSpc>
                <a:spcPct val="150000"/>
              </a:lnSpc>
              <a:tabLst>
                <a:tab pos="457200" algn="l"/>
              </a:tabLst>
            </a:pPr>
            <a:r>
              <a:rPr lang="ar-SA" b="1" smtClean="0">
                <a:latin typeface="Times New Roman" pitchFamily="18" charset="0"/>
                <a:ea typeface="Times New Roman" pitchFamily="18" charset="0"/>
                <a:cs typeface="B Nazanin" pitchFamily="2" charset="-78"/>
              </a:rPr>
              <a:t>درحریقهای زیر زمینها قبل از هر اقدامی دراختیار داشتن نقشه زیر زمین وکسب اطلاعات لازم ازمسیرهای حرکت،موانع وبازشوهای احتمالی لازم و رعایت کلیه موارد ایمنی در هنگام ورود به داخل زیر زمین ها همان طور که قبلا گفته شد الزامیست</a:t>
            </a:r>
            <a:endParaRPr lang="fa-IR" b="1" smtClean="0">
              <a:latin typeface="Times New Roman" pitchFamily="18" charset="0"/>
              <a:ea typeface="Times New Roman" pitchFamily="18" charset="0"/>
              <a:cs typeface="B Nazanin" pitchFamily="2" charset="-78"/>
            </a:endParaRPr>
          </a:p>
          <a:p>
            <a:pPr algn="just" eaLnBrk="1" hangingPunct="1">
              <a:lnSpc>
                <a:spcPct val="150000"/>
              </a:lnSpc>
              <a:tabLst>
                <a:tab pos="457200" algn="l"/>
              </a:tabLst>
            </a:pPr>
            <a:r>
              <a:rPr lang="fa-IR" sz="1800" b="1" smtClean="0">
                <a:latin typeface="Times New Roman" pitchFamily="18" charset="0"/>
                <a:ea typeface="Times New Roman" pitchFamily="18" charset="0"/>
                <a:cs typeface="B Nazanin" pitchFamily="2" charset="-78"/>
              </a:rPr>
              <a:t>درصورت امکان دیدن فیلم هایی در مورد حرکت وگسترش حریق در ساختمانها و اماکن گوناگون بسیار مفید است</a:t>
            </a:r>
            <a:endParaRPr lang="en-US" sz="1800" smtClean="0">
              <a:latin typeface="Times New Roman" pitchFamily="18" charset="0"/>
              <a:ea typeface="Times New Roman" pitchFamily="18" charset="0"/>
              <a:cs typeface="B Nazanin" pitchFamily="2" charset="-78"/>
            </a:endParaRPr>
          </a:p>
          <a:p>
            <a:pPr eaLnBrk="1" hangingPunct="1">
              <a:buFont typeface="Arial" pitchFamily="34" charset="0"/>
              <a:buNone/>
              <a:tabLst>
                <a:tab pos="457200" algn="l"/>
              </a:tabLst>
            </a:pPr>
            <a:endParaRPr lang="fa-IR" smtClean="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Content Placeholder 2"/>
          <p:cNvSpPr>
            <a:spLocks noGrp="1"/>
          </p:cNvSpPr>
          <p:nvPr>
            <p:ph idx="1"/>
          </p:nvPr>
        </p:nvSpPr>
        <p:spPr>
          <a:xfrm>
            <a:off x="457200" y="285750"/>
            <a:ext cx="8229600" cy="5840413"/>
          </a:xfrm>
        </p:spPr>
        <p:txBody>
          <a:bodyPr/>
          <a:lstStyle/>
          <a:p>
            <a:pPr eaLnBrk="1" hangingPunct="1">
              <a:tabLst>
                <a:tab pos="457200" algn="l"/>
              </a:tabLst>
            </a:pPr>
            <a:endParaRPr lang="fa-IR" b="1" smtClean="0">
              <a:latin typeface="Times New Roman" pitchFamily="18" charset="0"/>
              <a:ea typeface="Times New Roman" pitchFamily="18" charset="0"/>
              <a:cs typeface="B Nazanin" pitchFamily="2" charset="-78"/>
            </a:endParaRPr>
          </a:p>
          <a:p>
            <a:pPr algn="ctr" eaLnBrk="1" hangingPunct="1">
              <a:buFont typeface="Arial" pitchFamily="34" charset="0"/>
              <a:buNone/>
              <a:tabLst>
                <a:tab pos="457200" algn="l"/>
              </a:tabLst>
            </a:pPr>
            <a:r>
              <a:rPr lang="fa-IR" b="1" smtClean="0">
                <a:ea typeface="Calibri" pitchFamily="34" charset="0"/>
                <a:cs typeface="B Nazanin" pitchFamily="2" charset="-78"/>
              </a:rPr>
              <a:t>لزوم تهویه در حریق</a:t>
            </a:r>
            <a:endParaRPr lang="fa-IR" b="1" smtClean="0">
              <a:latin typeface="Times New Roman" pitchFamily="18" charset="0"/>
              <a:ea typeface="Times New Roman" pitchFamily="18" charset="0"/>
              <a:cs typeface="B Nazanin" pitchFamily="2" charset="-78"/>
            </a:endParaRPr>
          </a:p>
          <a:p>
            <a:pPr eaLnBrk="1" hangingPunct="1">
              <a:tabLst>
                <a:tab pos="457200" algn="l"/>
              </a:tabLst>
            </a:pPr>
            <a:r>
              <a:rPr lang="ar-SA" b="1" smtClean="0">
                <a:latin typeface="Times New Roman" pitchFamily="18" charset="0"/>
                <a:ea typeface="Times New Roman" pitchFamily="18" charset="0"/>
                <a:cs typeface="B Nazanin" pitchFamily="2" charset="-78"/>
              </a:rPr>
              <a:t>خسارات ناشي از آتش سوزي قبل ازتهويه</a:t>
            </a:r>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پس ازرفع موانع فيزيكي خطراتي كه آتش نشانان را قبل از عمليات تهويه،</a:t>
            </a:r>
            <a:r>
              <a:rPr lang="en-US" b="1" smtClean="0">
                <a:latin typeface="Times New Roman" pitchFamily="18" charset="0"/>
                <a:cs typeface="B Nazanin" pitchFamily="2" charset="-78"/>
              </a:rPr>
              <a:t>‌</a:t>
            </a:r>
            <a:r>
              <a:rPr lang="en-US" b="1" smtClean="0">
                <a:latin typeface="B Nazanin" pitchFamily="2" charset="-78"/>
                <a:cs typeface="Times New Roman" pitchFamily="18" charset="0"/>
              </a:rPr>
              <a:t> </a:t>
            </a:r>
            <a:r>
              <a:rPr lang="ar-SA" b="1" smtClean="0">
                <a:latin typeface="Times New Roman" pitchFamily="18" charset="0"/>
                <a:cs typeface="B Nazanin" pitchFamily="2" charset="-78"/>
              </a:rPr>
              <a:t>تهديد مي نمايد عبارتنداز:</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حالت قارچي </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حالت اشتعال يا شعله وري ناگهاني يا </a:t>
            </a:r>
            <a:r>
              <a:rPr lang="en-US" b="1" smtClean="0">
                <a:latin typeface="Times New Roman" pitchFamily="18" charset="0"/>
                <a:cs typeface="B Nazanin" pitchFamily="2" charset="-78"/>
              </a:rPr>
              <a:t>Flashover</a:t>
            </a:r>
            <a:r>
              <a:rPr lang="en-US" b="1" smtClean="0">
                <a:latin typeface="B Nazanin" pitchFamily="2" charset="-78"/>
                <a:cs typeface="Times New Roman" pitchFamily="18" charset="0"/>
              </a:rPr>
              <a:t> </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حالت برگشت شعله يا </a:t>
            </a:r>
            <a:r>
              <a:rPr lang="en-US" b="1" smtClean="0">
                <a:latin typeface="Times New Roman" pitchFamily="18" charset="0"/>
                <a:cs typeface="B Nazanin" pitchFamily="2" charset="-78"/>
              </a:rPr>
              <a:t>Back draft</a:t>
            </a:r>
            <a:endParaRPr lang="fa-IR" smtClean="0"/>
          </a:p>
        </p:txBody>
      </p:sp>
    </p:spTree>
  </p:cSld>
  <p:clrMapOvr>
    <a:masterClrMapping/>
  </p:clrMapOvr>
  <p:transition spd="slow">
    <p:wedg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457200" y="285750"/>
            <a:ext cx="8229600" cy="5840413"/>
          </a:xfrm>
        </p:spPr>
        <p:txBody>
          <a:bodyPr/>
          <a:lstStyle/>
          <a:p>
            <a:pPr eaLnBrk="1" hangingPunct="1">
              <a:tabLst>
                <a:tab pos="457200" algn="l"/>
              </a:tabLst>
            </a:pPr>
            <a:r>
              <a:rPr lang="ar-SA" b="1" smtClean="0">
                <a:latin typeface="Times New Roman" pitchFamily="18" charset="0"/>
                <a:ea typeface="Times New Roman" pitchFamily="18" charset="0"/>
                <a:cs typeface="B Nazanin" pitchFamily="2" charset="-78"/>
              </a:rPr>
              <a:t>حالت قارچي</a:t>
            </a:r>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B Nazanin" pitchFamily="2" charset="-78"/>
            </a:endParaRPr>
          </a:p>
          <a:p>
            <a:pPr eaLnBrk="1" hangingPunct="1">
              <a:tabLst>
                <a:tab pos="457200" algn="l"/>
              </a:tabLst>
            </a:pPr>
            <a:r>
              <a:rPr lang="ar-SA" b="1" smtClean="0">
                <a:latin typeface="Times New Roman" pitchFamily="18" charset="0"/>
                <a:ea typeface="Times New Roman" pitchFamily="18" charset="0"/>
                <a:cs typeface="B Nazanin" pitchFamily="2" charset="-78"/>
              </a:rPr>
              <a:t>ادامه آتش سوزي درفضاي بسته، موجب انباشته شدن گازهاي قابل اشتعال و احتراق ناشي از سوختن در كل فضاويا ساختمان مي گردد. بنابراين بطورطبيعي محصولات ناشي از احتراق به سمت بالارفته و ابتدا فضاي بالا را پر كرده و سپس به سمت پايين گسترش وحركت مي نمايد.</a:t>
            </a:r>
            <a:endParaRPr lang="en-US" sz="1800" smtClean="0">
              <a:latin typeface="Times New Roman" pitchFamily="18" charset="0"/>
              <a:cs typeface="Times New Roman" pitchFamily="18" charset="0"/>
            </a:endParaRPr>
          </a:p>
          <a:p>
            <a:pPr eaLnBrk="1" hangingPunct="1">
              <a:buFont typeface="Arial" pitchFamily="34" charset="0"/>
              <a:buNone/>
              <a:tabLst>
                <a:tab pos="457200" algn="l"/>
              </a:tabLst>
            </a:pPr>
            <a:endParaRPr lang="fa-IR" smtClean="0"/>
          </a:p>
        </p:txBody>
      </p:sp>
    </p:spTree>
  </p:cSld>
  <p:clrMapOvr>
    <a:masterClrMapping/>
  </p:clrMapOvr>
  <p:transition spd="slow">
    <p:wedg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Content Placeholder 2"/>
          <p:cNvSpPr>
            <a:spLocks noGrp="1"/>
          </p:cNvSpPr>
          <p:nvPr>
            <p:ph idx="1"/>
          </p:nvPr>
        </p:nvSpPr>
        <p:spPr>
          <a:xfrm>
            <a:off x="457200" y="285750"/>
            <a:ext cx="8229600" cy="5840413"/>
          </a:xfrm>
        </p:spPr>
        <p:txBody>
          <a:bodyPr/>
          <a:lstStyle/>
          <a:p>
            <a:pPr eaLnBrk="1" hangingPunct="1">
              <a:tabLst>
                <a:tab pos="457200" algn="l"/>
              </a:tabLst>
            </a:pPr>
            <a:r>
              <a:rPr lang="ar-SA" b="1" smtClean="0">
                <a:latin typeface="Times New Roman" pitchFamily="18" charset="0"/>
                <a:ea typeface="Times New Roman" pitchFamily="18" charset="0"/>
                <a:cs typeface="B Nazanin" pitchFamily="2" charset="-78"/>
              </a:rPr>
              <a:t>اين رفتار و عملكرد احتراق را حالت قارچي گويند.</a:t>
            </a:r>
            <a:endParaRPr lang="en-US" sz="1800" smtClean="0">
              <a:latin typeface="Times New Roman" pitchFamily="18" charset="0"/>
              <a:ea typeface="Times New Roman" pitchFamily="18" charset="0"/>
              <a:cs typeface="B Nazanin" pitchFamily="2" charset="-78"/>
            </a:endParaRPr>
          </a:p>
          <a:p>
            <a:pPr eaLnBrk="1" hangingPunct="1">
              <a:tabLst>
                <a:tab pos="457200" algn="l"/>
              </a:tabLst>
            </a:pPr>
            <a:r>
              <a:rPr lang="ar-SA" b="1" smtClean="0">
                <a:latin typeface="Times New Roman" pitchFamily="18" charset="0"/>
                <a:ea typeface="Times New Roman" pitchFamily="18" charset="0"/>
                <a:cs typeface="B Nazanin" pitchFamily="2" charset="-78"/>
              </a:rPr>
              <a:t>درضمن تهويه ناقص محل آتش سوزي هم باعث بوجودآمدن حالت قارچي مي گردد.</a:t>
            </a:r>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حالت اشتعال يا شعله وري ناگهاني يا </a:t>
            </a:r>
            <a:r>
              <a:rPr lang="en-US" b="1" smtClean="0">
                <a:latin typeface="Times New Roman" pitchFamily="18" charset="0"/>
                <a:cs typeface="B Nazanin" pitchFamily="2" charset="-78"/>
              </a:rPr>
              <a:t>Flashover</a:t>
            </a:r>
            <a:r>
              <a:rPr lang="en-US" smtClean="0">
                <a:latin typeface="B Nazanin" pitchFamily="2" charset="-78"/>
                <a:cs typeface="Times New Roman" pitchFamily="18" charset="0"/>
              </a:rPr>
              <a:t> </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درفضا و ساختمان بدون منفذ، </a:t>
            </a:r>
            <a:r>
              <a:rPr lang="en-US" b="1" smtClean="0">
                <a:latin typeface="Times New Roman" pitchFamily="18" charset="0"/>
                <a:cs typeface="B Nazanin" pitchFamily="2" charset="-78"/>
              </a:rPr>
              <a:t>‌</a:t>
            </a:r>
            <a:r>
              <a:rPr lang="ar-SA" b="1" smtClean="0">
                <a:latin typeface="Times New Roman" pitchFamily="18" charset="0"/>
                <a:cs typeface="B Nazanin" pitchFamily="2" charset="-78"/>
              </a:rPr>
              <a:t>قارچي شدن دود و حرارت موجب پرشدن ساختمان و فضا از گازهاي گرم و قابل احتراق بصورت متراكم گرديده وسپس تبديل به اشتعالي ناگهاني مي شود</a:t>
            </a:r>
            <a:r>
              <a:rPr lang="fa-IR" b="1" smtClean="0">
                <a:latin typeface="Times New Roman" pitchFamily="18" charset="0"/>
                <a:cs typeface="B Nazanin" pitchFamily="2" charset="-78"/>
              </a:rPr>
              <a:t>.</a:t>
            </a:r>
            <a:endParaRPr lang="en-US" sz="1800" smtClean="0">
              <a:latin typeface="Times New Roman" pitchFamily="18" charset="0"/>
              <a:cs typeface="Times New Roman" pitchFamily="18" charset="0"/>
            </a:endParaRPr>
          </a:p>
          <a:p>
            <a:pPr eaLnBrk="1" hangingPunct="1">
              <a:buFont typeface="Arial" pitchFamily="34" charset="0"/>
              <a:buNone/>
              <a:tabLst>
                <a:tab pos="457200" algn="l"/>
              </a:tabLst>
            </a:pPr>
            <a:endParaRPr lang="fa-IR" smtClean="0"/>
          </a:p>
        </p:txBody>
      </p:sp>
    </p:spTree>
  </p:cSld>
  <p:clrMapOvr>
    <a:masterClrMapping/>
  </p:clrMapOvr>
  <p:transition spd="slow">
    <p:wedg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Content Placeholder 2"/>
          <p:cNvSpPr>
            <a:spLocks noGrp="1"/>
          </p:cNvSpPr>
          <p:nvPr>
            <p:ph idx="1"/>
          </p:nvPr>
        </p:nvSpPr>
        <p:spPr>
          <a:xfrm>
            <a:off x="457200" y="357188"/>
            <a:ext cx="8229600" cy="5768975"/>
          </a:xfrm>
        </p:spPr>
        <p:txBody>
          <a:bodyPr/>
          <a:lstStyle/>
          <a:p>
            <a:pPr eaLnBrk="1" hangingPunct="1">
              <a:tabLst>
                <a:tab pos="457200" algn="l"/>
              </a:tabLst>
            </a:pPr>
            <a:r>
              <a:rPr lang="ar-SA" b="1" smtClean="0">
                <a:latin typeface="Times New Roman" pitchFamily="18" charset="0"/>
                <a:ea typeface="Times New Roman" pitchFamily="18" charset="0"/>
                <a:cs typeface="B Nazanin" pitchFamily="2" charset="-78"/>
              </a:rPr>
              <a:t>تراكم </a:t>
            </a:r>
            <a:r>
              <a:rPr lang="fa-IR" b="1" smtClean="0">
                <a:latin typeface="Times New Roman" pitchFamily="18" charset="0"/>
                <a:ea typeface="Times New Roman" pitchFamily="18" charset="0"/>
                <a:cs typeface="B Nazanin" pitchFamily="2" charset="-78"/>
              </a:rPr>
              <a:t>گازهای قابل </a:t>
            </a:r>
            <a:r>
              <a:rPr lang="ar-SA" b="1" smtClean="0">
                <a:latin typeface="Times New Roman" pitchFamily="18" charset="0"/>
                <a:ea typeface="Times New Roman" pitchFamily="18" charset="0"/>
                <a:cs typeface="B Nazanin" pitchFamily="2" charset="-78"/>
              </a:rPr>
              <a:t>احتراق</a:t>
            </a:r>
            <a:r>
              <a:rPr lang="fa-IR" b="1" smtClean="0">
                <a:latin typeface="Times New Roman" pitchFamily="18" charset="0"/>
                <a:ea typeface="Times New Roman" pitchFamily="18" charset="0"/>
                <a:cs typeface="B Nazanin" pitchFamily="2" charset="-78"/>
              </a:rPr>
              <a:t> ناشی از سوختن</a:t>
            </a:r>
            <a:r>
              <a:rPr lang="ar-SA" b="1" smtClean="0">
                <a:latin typeface="Times New Roman" pitchFamily="18" charset="0"/>
                <a:ea typeface="Times New Roman" pitchFamily="18" charset="0"/>
                <a:cs typeface="B Nazanin" pitchFamily="2" charset="-78"/>
              </a:rPr>
              <a:t> بدون هوا</a:t>
            </a:r>
            <a:r>
              <a:rPr lang="fa-IR" b="1" smtClean="0">
                <a:latin typeface="Times New Roman" pitchFamily="18" charset="0"/>
                <a:ea typeface="Times New Roman" pitchFamily="18" charset="0"/>
                <a:cs typeface="B Nazanin" pitchFamily="2" charset="-78"/>
              </a:rPr>
              <a:t>، و اشتعال ناگهانی </a:t>
            </a:r>
            <a:r>
              <a:rPr lang="ar-SA" b="1" smtClean="0">
                <a:latin typeface="Times New Roman" pitchFamily="18" charset="0"/>
                <a:ea typeface="Times New Roman" pitchFamily="18" charset="0"/>
                <a:cs typeface="B Nazanin" pitchFamily="2" charset="-78"/>
              </a:rPr>
              <a:t>موجب از كنترل خارج شدن بخش عظيمي از </a:t>
            </a:r>
            <a:r>
              <a:rPr lang="fa-IR" b="1" smtClean="0">
                <a:latin typeface="Times New Roman" pitchFamily="18" charset="0"/>
                <a:ea typeface="Times New Roman" pitchFamily="18" charset="0"/>
                <a:cs typeface="B Nazanin" pitchFamily="2" charset="-78"/>
              </a:rPr>
              <a:t>صحنه عملیات </a:t>
            </a:r>
            <a:r>
              <a:rPr lang="ar-SA" b="1" smtClean="0">
                <a:latin typeface="Times New Roman" pitchFamily="18" charset="0"/>
                <a:ea typeface="Times New Roman" pitchFamily="18" charset="0"/>
                <a:cs typeface="B Nazanin" pitchFamily="2" charset="-78"/>
              </a:rPr>
              <a:t>مي گردد</a:t>
            </a:r>
            <a:r>
              <a:rPr lang="fa-IR" b="1"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B Nazanin" pitchFamily="2" charset="-78"/>
            </a:endParaRPr>
          </a:p>
          <a:p>
            <a:pPr eaLnBrk="1" hangingPunct="1">
              <a:tabLst>
                <a:tab pos="457200" algn="l"/>
              </a:tabLst>
            </a:pPr>
            <a:r>
              <a:rPr lang="ar-SA" b="1" smtClean="0">
                <a:latin typeface="Times New Roman" pitchFamily="18" charset="0"/>
                <a:ea typeface="Times New Roman" pitchFamily="18" charset="0"/>
                <a:cs typeface="B Nazanin" pitchFamily="2" charset="-78"/>
              </a:rPr>
              <a:t>اين حالت و رفتار آتش را </a:t>
            </a:r>
            <a:r>
              <a:rPr lang="en-US" b="1" smtClean="0">
                <a:latin typeface="Times New Roman" pitchFamily="18" charset="0"/>
                <a:ea typeface="Times New Roman" pitchFamily="18" charset="0"/>
                <a:cs typeface="B Nazanin" pitchFamily="2" charset="-78"/>
              </a:rPr>
              <a:t>Flashover</a:t>
            </a:r>
            <a:r>
              <a:rPr lang="en-US" b="1" smtClean="0">
                <a:latin typeface="B Nazanin" pitchFamily="2" charset="-78"/>
                <a:cs typeface="Times New Roman" pitchFamily="18" charset="0"/>
              </a:rPr>
              <a:t> </a:t>
            </a:r>
            <a:r>
              <a:rPr lang="ar-SA" b="1" smtClean="0">
                <a:latin typeface="B Nazanin" pitchFamily="2" charset="-78"/>
                <a:cs typeface="Times New Roman" pitchFamily="18" charset="0"/>
              </a:rPr>
              <a:t>يا اشتعال ناگهاني گويند</a:t>
            </a:r>
            <a:r>
              <a:rPr lang="fa-IR" b="1" smtClean="0">
                <a:latin typeface="Times New Roman" pitchFamily="18" charset="0"/>
                <a:cs typeface="B Nazanin" pitchFamily="2" charset="-78"/>
              </a:rPr>
              <a:t>.</a:t>
            </a:r>
            <a:r>
              <a:rPr lang="fa-IR" smtClean="0">
                <a:latin typeface="Times New Roman" pitchFamily="18" charset="0"/>
                <a:cs typeface="B Nazanin" pitchFamily="2" charset="-78"/>
              </a:rPr>
              <a:t> </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بعبارت ديگرگازهايي كه داخل ساختمان يا اتاق و در قسمت بالاي آن متراكم شده ممكن است دفعتا مشتعل شده و بسرعت فضاي داخل را به آتش بكشد.</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البته بايد توجه داشت كه بعد از ايجاد حالت قارچي ممكن است حالت </a:t>
            </a:r>
            <a:r>
              <a:rPr lang="en-US" b="1" smtClean="0">
                <a:latin typeface="Times New Roman" pitchFamily="18" charset="0"/>
                <a:cs typeface="B Nazanin" pitchFamily="2" charset="-78"/>
              </a:rPr>
              <a:t>Flashover</a:t>
            </a:r>
            <a:r>
              <a:rPr lang="ar-SA" b="1" smtClean="0">
                <a:latin typeface="Times New Roman" pitchFamily="18" charset="0"/>
                <a:cs typeface="B Nazanin" pitchFamily="2" charset="-78"/>
              </a:rPr>
              <a:t> ايجاد شود</a:t>
            </a:r>
            <a:endParaRPr lang="fa-IR" smtClean="0"/>
          </a:p>
        </p:txBody>
      </p:sp>
    </p:spTree>
  </p:cSld>
  <p:clrMapOvr>
    <a:masterClrMapping/>
  </p:clrMapOvr>
  <p:transition spd="slow">
    <p:wedg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Content Placeholder 2"/>
          <p:cNvSpPr>
            <a:spLocks noGrp="1"/>
          </p:cNvSpPr>
          <p:nvPr>
            <p:ph idx="1"/>
          </p:nvPr>
        </p:nvSpPr>
        <p:spPr>
          <a:xfrm>
            <a:off x="457200" y="428625"/>
            <a:ext cx="8229600" cy="5697538"/>
          </a:xfrm>
        </p:spPr>
        <p:txBody>
          <a:bodyPr/>
          <a:lstStyle/>
          <a:p>
            <a:pPr eaLnBrk="1" hangingPunct="1"/>
            <a:r>
              <a:rPr lang="en-US" b="1" smtClean="0">
                <a:latin typeface="Times New Roman" pitchFamily="18" charset="0"/>
                <a:ea typeface="Times New Roman" pitchFamily="18" charset="0"/>
                <a:cs typeface="B Nazanin" pitchFamily="2" charset="-78"/>
              </a:rPr>
              <a:t>back draft</a:t>
            </a:r>
            <a:r>
              <a:rPr lang="ar-SA" b="1" smtClean="0">
                <a:latin typeface="Times New Roman" pitchFamily="18" charset="0"/>
                <a:ea typeface="Times New Roman" pitchFamily="18" charset="0"/>
                <a:cs typeface="B Nazanin" pitchFamily="2" charset="-78"/>
              </a:rPr>
              <a:t>یاحالت برگشت شعله</a:t>
            </a:r>
            <a:endParaRPr lang="en-US" sz="1800" smtClean="0">
              <a:latin typeface="Times New Roman" pitchFamily="18" charset="0"/>
              <a:ea typeface="Times New Roman" pitchFamily="18" charset="0"/>
              <a:cs typeface="Traditional Arabic" pitchFamily="18" charset="-78"/>
            </a:endParaRPr>
          </a:p>
          <a:p>
            <a:pPr eaLnBrk="1" hangingPunct="1"/>
            <a:r>
              <a:rPr lang="ar-SA" b="1" smtClean="0">
                <a:latin typeface="Times New Roman" pitchFamily="18" charset="0"/>
                <a:ea typeface="Times New Roman" pitchFamily="18" charset="0"/>
                <a:cs typeface="B Nazanin" pitchFamily="2" charset="-78"/>
              </a:rPr>
              <a:t>حالت قارچي ممكن است صحنه را براي ايجاد حالت </a:t>
            </a:r>
            <a:r>
              <a:rPr lang="en-US" b="1" smtClean="0">
                <a:latin typeface="Times New Roman" pitchFamily="18" charset="0"/>
                <a:ea typeface="Times New Roman" pitchFamily="18" charset="0"/>
                <a:cs typeface="B Nazanin" pitchFamily="2" charset="-78"/>
              </a:rPr>
              <a:t>Back draft</a:t>
            </a:r>
            <a:r>
              <a:rPr lang="ar-SA" b="1" smtClean="0">
                <a:latin typeface="Times New Roman" pitchFamily="18" charset="0"/>
                <a:ea typeface="Times New Roman" pitchFamily="18" charset="0"/>
                <a:cs typeface="B Nazanin" pitchFamily="2" charset="-78"/>
              </a:rPr>
              <a:t> آماده سازد.</a:t>
            </a:r>
            <a:endParaRPr lang="en-US" sz="1800" smtClean="0">
              <a:latin typeface="Times New Roman" pitchFamily="18" charset="0"/>
              <a:cs typeface="Times New Roman" pitchFamily="18" charset="0"/>
            </a:endParaRPr>
          </a:p>
          <a:p>
            <a:pPr eaLnBrk="1" hangingPunct="1"/>
            <a:r>
              <a:rPr lang="ar-SA" b="1" smtClean="0">
                <a:latin typeface="Times New Roman" pitchFamily="18" charset="0"/>
                <a:cs typeface="B Nazanin" pitchFamily="2" charset="-78"/>
              </a:rPr>
              <a:t>اين حالت </a:t>
            </a:r>
            <a:r>
              <a:rPr lang="en-US" b="1" smtClean="0">
                <a:latin typeface="Times New Roman" pitchFamily="18" charset="0"/>
                <a:cs typeface="B Nazanin" pitchFamily="2" charset="-78"/>
              </a:rPr>
              <a:t>Back draft</a:t>
            </a:r>
            <a:r>
              <a:rPr lang="ar-SA" b="1" smtClean="0">
                <a:latin typeface="Times New Roman" pitchFamily="18" charset="0"/>
                <a:cs typeface="B Nazanin" pitchFamily="2" charset="-78"/>
              </a:rPr>
              <a:t> زماني بوجود مي آيد كه اكسيژن بطور ناگهاني وارد محل آتش سوزي</a:t>
            </a:r>
            <a:r>
              <a:rPr lang="fa-IR" b="1" smtClean="0">
                <a:latin typeface="Times New Roman" pitchFamily="18" charset="0"/>
                <a:cs typeface="B Nazanin" pitchFamily="2" charset="-78"/>
              </a:rPr>
              <a:t> و</a:t>
            </a:r>
            <a:r>
              <a:rPr lang="ar-SA" b="1" smtClean="0">
                <a:latin typeface="Times New Roman" pitchFamily="18" charset="0"/>
                <a:cs typeface="B Nazanin" pitchFamily="2" charset="-78"/>
              </a:rPr>
              <a:t> در</a:t>
            </a:r>
            <a:r>
              <a:rPr lang="fa-IR" b="1" smtClean="0">
                <a:latin typeface="Times New Roman" pitchFamily="18" charset="0"/>
                <a:cs typeface="B Nazanin" pitchFamily="2" charset="-78"/>
              </a:rPr>
              <a:t> یک </a:t>
            </a:r>
            <a:r>
              <a:rPr lang="ar-SA" b="1" smtClean="0">
                <a:latin typeface="Times New Roman" pitchFamily="18" charset="0"/>
                <a:cs typeface="B Nazanin" pitchFamily="2" charset="-78"/>
              </a:rPr>
              <a:t>فضاي بسته و فاقد تهويه شد</a:t>
            </a:r>
            <a:r>
              <a:rPr lang="fa-IR" b="1" smtClean="0">
                <a:latin typeface="Times New Roman" pitchFamily="18" charset="0"/>
                <a:cs typeface="B Nazanin" pitchFamily="2" charset="-78"/>
              </a:rPr>
              <a:t>ه و شرایط لازم برای شعله وری محیط و اطراف آن بصورت ناگهانی فراهم گردد. </a:t>
            </a:r>
            <a:endParaRPr lang="en-US" sz="1800" smtClean="0">
              <a:latin typeface="Times New Roman" pitchFamily="18" charset="0"/>
              <a:cs typeface="Times New Roman" pitchFamily="18" charset="0"/>
            </a:endParaRPr>
          </a:p>
          <a:p>
            <a:pPr eaLnBrk="1" hangingPunct="1"/>
            <a:r>
              <a:rPr lang="ar-SA" b="1" smtClean="0">
                <a:latin typeface="Times New Roman" pitchFamily="18" charset="0"/>
                <a:cs typeface="B Nazanin" pitchFamily="2" charset="-78"/>
              </a:rPr>
              <a:t>دراين وضعيت گازهاي متراكم در فضا بطور ناگهاني مشتعل و سپس</a:t>
            </a:r>
            <a:r>
              <a:rPr lang="fa-IR" b="1" smtClean="0">
                <a:latin typeface="Times New Roman" pitchFamily="18" charset="0"/>
                <a:cs typeface="B Nazanin" pitchFamily="2" charset="-78"/>
              </a:rPr>
              <a:t> حالت</a:t>
            </a:r>
            <a:r>
              <a:rPr lang="ar-SA" b="1" smtClean="0">
                <a:latin typeface="Times New Roman" pitchFamily="18" charset="0"/>
                <a:cs typeface="B Nazanin" pitchFamily="2" charset="-78"/>
              </a:rPr>
              <a:t> انفجاري رخ مي دهد</a:t>
            </a:r>
            <a:r>
              <a:rPr lang="fa-IR" b="1" smtClean="0">
                <a:latin typeface="Times New Roman" pitchFamily="18" charset="0"/>
                <a:cs typeface="B Nazanin" pitchFamily="2" charset="-78"/>
              </a:rPr>
              <a:t>.</a:t>
            </a:r>
            <a:endParaRPr lang="en-US" sz="1800" smtClean="0">
              <a:latin typeface="Times New Roman" pitchFamily="18" charset="0"/>
              <a:cs typeface="Times New Roman" pitchFamily="18" charset="0"/>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Content Placeholder 2"/>
          <p:cNvSpPr>
            <a:spLocks noGrp="1"/>
          </p:cNvSpPr>
          <p:nvPr>
            <p:ph idx="1"/>
          </p:nvPr>
        </p:nvSpPr>
        <p:spPr>
          <a:xfrm>
            <a:off x="457200" y="285750"/>
            <a:ext cx="8229600" cy="5840413"/>
          </a:xfrm>
        </p:spPr>
        <p:txBody>
          <a:bodyPr/>
          <a:lstStyle/>
          <a:p>
            <a:pPr eaLnBrk="1" hangingPunct="1">
              <a:tabLst>
                <a:tab pos="457200" algn="l"/>
              </a:tabLst>
            </a:pPr>
            <a:r>
              <a:rPr lang="en-US" b="1" smtClean="0">
                <a:latin typeface="B Nazanin" pitchFamily="2" charset="-78"/>
                <a:cs typeface="Times New Roman" pitchFamily="18" charset="0"/>
              </a:rPr>
              <a:t> </a:t>
            </a:r>
            <a:r>
              <a:rPr lang="ar-SA" b="1" smtClean="0">
                <a:latin typeface="Times New Roman" pitchFamily="18" charset="0"/>
                <a:ea typeface="Times New Roman" pitchFamily="18" charset="0"/>
                <a:cs typeface="B Nazanin" pitchFamily="2" charset="-78"/>
              </a:rPr>
              <a:t>در بيشتر موا</a:t>
            </a:r>
            <a:r>
              <a:rPr lang="fa-IR" b="1" smtClean="0">
                <a:latin typeface="Times New Roman" pitchFamily="18" charset="0"/>
                <a:ea typeface="Times New Roman" pitchFamily="18" charset="0"/>
                <a:cs typeface="B Nazanin" pitchFamily="2" charset="-78"/>
              </a:rPr>
              <a:t>ق</a:t>
            </a:r>
            <a:r>
              <a:rPr lang="ar-SA" b="1" smtClean="0">
                <a:latin typeface="Times New Roman" pitchFamily="18" charset="0"/>
                <a:ea typeface="Times New Roman" pitchFamily="18" charset="0"/>
                <a:cs typeface="B Nazanin" pitchFamily="2" charset="-78"/>
              </a:rPr>
              <a:t>ع علامت بوجود آمدن اين وضعيت </a:t>
            </a:r>
            <a:r>
              <a:rPr lang="fa-IR" b="1" smtClean="0">
                <a:latin typeface="Times New Roman" pitchFamily="18" charset="0"/>
                <a:ea typeface="Times New Roman" pitchFamily="18" charset="0"/>
                <a:cs typeface="B Nazanin" pitchFamily="2" charset="-78"/>
              </a:rPr>
              <a:t>عبارتند</a:t>
            </a:r>
            <a:r>
              <a:rPr lang="ar-SA" b="1" smtClean="0">
                <a:latin typeface="Times New Roman" pitchFamily="18" charset="0"/>
                <a:ea typeface="Times New Roman" pitchFamily="18" charset="0"/>
                <a:cs typeface="B Nazanin" pitchFamily="2" charset="-78"/>
              </a:rPr>
              <a:t> از</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دود و بخار سبز متمايل به زرد </a:t>
            </a:r>
            <a:r>
              <a:rPr lang="fa-IR" b="1" smtClean="0">
                <a:latin typeface="Times New Roman" pitchFamily="18" charset="0"/>
                <a:ea typeface="Times New Roman" pitchFamily="18" charset="0"/>
                <a:cs typeface="B Nazanin" pitchFamily="2" charset="-78"/>
              </a:rPr>
              <a:t>متصاعد</a:t>
            </a:r>
            <a:r>
              <a:rPr lang="ar-SA" b="1" smtClean="0">
                <a:latin typeface="Times New Roman" pitchFamily="18" charset="0"/>
                <a:ea typeface="Times New Roman" pitchFamily="18" charset="0"/>
                <a:cs typeface="B Nazanin" pitchFamily="2" charset="-78"/>
              </a:rPr>
              <a:t> از اطراف پنجره ها و يا از زير لبه هاي شيروانيها و لبه درها</a:t>
            </a:r>
            <a:r>
              <a:rPr lang="fa-IR" b="1" smtClean="0">
                <a:latin typeface="Times New Roman" pitchFamily="18" charset="0"/>
                <a:ea typeface="Times New Roman" pitchFamily="18" charset="0"/>
                <a:cs typeface="B Nazanin" pitchFamily="2" charset="-78"/>
              </a:rPr>
              <a:t> ، که</a:t>
            </a:r>
            <a:r>
              <a:rPr lang="ar-SA" b="1" smtClean="0">
                <a:latin typeface="Times New Roman" pitchFamily="18" charset="0"/>
                <a:ea typeface="Times New Roman" pitchFamily="18" charset="0"/>
                <a:cs typeface="B Nazanin" pitchFamily="2" charset="-78"/>
              </a:rPr>
              <a:t> با چشم </a:t>
            </a:r>
            <a:r>
              <a:rPr lang="fa-IR" b="1" smtClean="0">
                <a:latin typeface="Times New Roman" pitchFamily="18" charset="0"/>
                <a:ea typeface="Times New Roman" pitchFamily="18" charset="0"/>
                <a:cs typeface="B Nazanin" pitchFamily="2" charset="-78"/>
              </a:rPr>
              <a:t> قابل </a:t>
            </a:r>
            <a:r>
              <a:rPr lang="ar-SA" b="1" smtClean="0">
                <a:latin typeface="Times New Roman" pitchFamily="18" charset="0"/>
                <a:ea typeface="Times New Roman" pitchFamily="18" charset="0"/>
                <a:cs typeface="B Nazanin" pitchFamily="2" charset="-78"/>
              </a:rPr>
              <a:t>تشخيص </a:t>
            </a:r>
            <a:r>
              <a:rPr lang="fa-IR" b="1" smtClean="0">
                <a:latin typeface="Times New Roman" pitchFamily="18" charset="0"/>
                <a:ea typeface="Times New Roman" pitchFamily="18" charset="0"/>
                <a:cs typeface="B Nazanin" pitchFamily="2" charset="-78"/>
              </a:rPr>
              <a:t>است</a:t>
            </a:r>
            <a:r>
              <a:rPr lang="ar-SA" b="1" smtClean="0">
                <a:latin typeface="Times New Roman" pitchFamily="18" charset="0"/>
                <a:ea typeface="Times New Roman" pitchFamily="18" charset="0"/>
                <a:cs typeface="B Nazanin" pitchFamily="2" charset="-78"/>
              </a:rPr>
              <a:t>.</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محصولات ناشي از احتراق عمدتا قابل اشتعال بوده و براي نيروهاي عملياتي خطرناك مي باشد</a:t>
            </a:r>
            <a:r>
              <a:rPr lang="fa-IR" b="1" smtClean="0">
                <a:latin typeface="Times New Roman" pitchFamily="18" charset="0"/>
                <a:cs typeface="B Nazanin" pitchFamily="2" charset="-78"/>
              </a:rPr>
              <a:t>.</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مسلما آتش سوزي در م</a:t>
            </a:r>
            <a:r>
              <a:rPr lang="fa-IR" b="1" smtClean="0">
                <a:latin typeface="Times New Roman" pitchFamily="18" charset="0"/>
                <a:cs typeface="B Nazanin" pitchFamily="2" charset="-78"/>
              </a:rPr>
              <a:t>کان</a:t>
            </a:r>
            <a:r>
              <a:rPr lang="ar-SA" b="1" smtClean="0">
                <a:latin typeface="Times New Roman" pitchFamily="18" charset="0"/>
                <a:cs typeface="B Nazanin" pitchFamily="2" charset="-78"/>
              </a:rPr>
              <a:t> فاقد اكسيژن به مراتب خطرناكتر است.</a:t>
            </a:r>
            <a:endParaRPr lang="en-US" sz="1800" smtClean="0">
              <a:latin typeface="Times New Roman" pitchFamily="18" charset="0"/>
              <a:cs typeface="Times New Roman" pitchFamily="18" charset="0"/>
            </a:endParaRPr>
          </a:p>
          <a:p>
            <a:pPr eaLnBrk="1" hangingPunct="1">
              <a:tabLst>
                <a:tab pos="457200" algn="l"/>
              </a:tabLst>
            </a:pPr>
            <a:r>
              <a:rPr lang="fa-IR" b="1" smtClean="0">
                <a:latin typeface="Times New Roman" pitchFamily="18" charset="0"/>
                <a:cs typeface="B Nazanin" pitchFamily="2" charset="-78"/>
              </a:rPr>
              <a:t>دراماکن و</a:t>
            </a:r>
            <a:r>
              <a:rPr lang="fa-IR" b="1" smtClean="0">
                <a:cs typeface="Times New Roman" pitchFamily="18" charset="0"/>
              </a:rPr>
              <a:t> </a:t>
            </a:r>
            <a:r>
              <a:rPr lang="fa-IR" b="1" smtClean="0">
                <a:latin typeface="Times New Roman" pitchFamily="18" charset="0"/>
                <a:cs typeface="B Nazanin" pitchFamily="2" charset="-78"/>
              </a:rPr>
              <a:t>فضای بسته، </a:t>
            </a:r>
            <a:r>
              <a:rPr lang="ar-SA" b="1" smtClean="0">
                <a:latin typeface="Times New Roman" pitchFamily="18" charset="0"/>
                <a:cs typeface="B Nazanin" pitchFamily="2" charset="-78"/>
              </a:rPr>
              <a:t>پس از شروع آتش سوزي</a:t>
            </a:r>
            <a:r>
              <a:rPr lang="fa-IR" b="1" smtClean="0">
                <a:latin typeface="Times New Roman" pitchFamily="18" charset="0"/>
                <a:cs typeface="B Nazanin" pitchFamily="2" charset="-78"/>
              </a:rPr>
              <a:t>،</a:t>
            </a:r>
            <a:r>
              <a:rPr lang="ar-SA" b="1" smtClean="0">
                <a:latin typeface="Times New Roman" pitchFamily="18" charset="0"/>
                <a:cs typeface="B Nazanin" pitchFamily="2" charset="-78"/>
              </a:rPr>
              <a:t> اكسيژن موجود در محل به اتمام رسيده و جايگزيني هوا و اكسيژن در محل صورت نمي گيرد</a:t>
            </a:r>
            <a:endParaRPr lang="fa-IR" smtClean="0"/>
          </a:p>
        </p:txBody>
      </p:sp>
    </p:spTree>
  </p:cSld>
  <p:clrMapOvr>
    <a:masterClrMapping/>
  </p:clrMapOvr>
  <p:transition spd="slow">
    <p:wedg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Content Placeholder 2"/>
          <p:cNvSpPr>
            <a:spLocks noGrp="1"/>
          </p:cNvSpPr>
          <p:nvPr>
            <p:ph idx="1"/>
          </p:nvPr>
        </p:nvSpPr>
        <p:spPr>
          <a:xfrm>
            <a:off x="428625" y="357188"/>
            <a:ext cx="8229600" cy="5883275"/>
          </a:xfrm>
        </p:spPr>
        <p:txBody>
          <a:bodyPr/>
          <a:lstStyle/>
          <a:p>
            <a:pPr eaLnBrk="1" hangingPunct="1">
              <a:tabLst>
                <a:tab pos="457200" algn="l"/>
              </a:tabLst>
            </a:pPr>
            <a:r>
              <a:rPr lang="ar-SA" b="1" smtClean="0">
                <a:latin typeface="Times New Roman" pitchFamily="18" charset="0"/>
                <a:ea typeface="Times New Roman" pitchFamily="18" charset="0"/>
                <a:cs typeface="B Nazanin" pitchFamily="2" charset="-78"/>
              </a:rPr>
              <a:t>دراين لحظات نياز به اكسيژن خيلي زياد است،</a:t>
            </a:r>
            <a:r>
              <a:rPr lang="en-US"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مواد سوختني  براي ادامه احتراق</a:t>
            </a:r>
            <a:r>
              <a:rPr lang="fa-IR" b="1" smtClean="0">
                <a:latin typeface="Times New Roman" pitchFamily="18" charset="0"/>
                <a:ea typeface="Times New Roman" pitchFamily="18" charset="0"/>
                <a:cs typeface="B Nazanin" pitchFamily="2" charset="-78"/>
              </a:rPr>
              <a:t> در</a:t>
            </a:r>
            <a:r>
              <a:rPr lang="ar-SA" b="1" smtClean="0">
                <a:latin typeface="Times New Roman" pitchFamily="18" charset="0"/>
                <a:ea typeface="Times New Roman" pitchFamily="18" charset="0"/>
                <a:cs typeface="B Nazanin" pitchFamily="2" charset="-78"/>
              </a:rPr>
              <a:t> انتظار</a:t>
            </a:r>
            <a:r>
              <a:rPr lang="fa-IR" b="1" smtClean="0">
                <a:latin typeface="Times New Roman" pitchFamily="18" charset="0"/>
                <a:ea typeface="Times New Roman" pitchFamily="18" charset="0"/>
                <a:cs typeface="B Nazanin" pitchFamily="2" charset="-78"/>
              </a:rPr>
              <a:t> ورود اکسیژن به محل هستند. </a:t>
            </a:r>
            <a:r>
              <a:rPr lang="ar-SA" b="1" smtClean="0">
                <a:latin typeface="Times New Roman" pitchFamily="18" charset="0"/>
                <a:ea typeface="Times New Roman" pitchFamily="18" charset="0"/>
                <a:cs typeface="B Nazanin" pitchFamily="2" charset="-78"/>
              </a:rPr>
              <a:t>ضمن آنكه حرارت بسياري نيز توليد شده وتنها چيزي كه لازم است تا همه چيز را به نابودي بكشد،</a:t>
            </a:r>
            <a:r>
              <a:rPr lang="en-US"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اكسيژن است</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دراين شرايط ساختمان و فضاي فيزيكي بعنوان يك مانع درمقابل هواي بيرون محسوب و استعداد بالقوه ايجاد حالت </a:t>
            </a:r>
            <a:r>
              <a:rPr lang="en-US" b="1" smtClean="0">
                <a:latin typeface="Times New Roman" pitchFamily="18" charset="0"/>
                <a:ea typeface="Times New Roman" pitchFamily="18" charset="0"/>
                <a:cs typeface="B Nazanin" pitchFamily="2" charset="-78"/>
              </a:rPr>
              <a:t>Back draft</a:t>
            </a:r>
            <a:r>
              <a:rPr lang="ar-SA" b="1" smtClean="0">
                <a:latin typeface="Times New Roman" pitchFamily="18" charset="0"/>
                <a:ea typeface="Times New Roman" pitchFamily="18" charset="0"/>
                <a:cs typeface="B Nazanin" pitchFamily="2" charset="-78"/>
              </a:rPr>
              <a:t> را دارد. </a:t>
            </a:r>
            <a:endParaRPr lang="en-US" sz="1800" smtClean="0">
              <a:latin typeface="Times New Roman" pitchFamily="18" charset="0"/>
              <a:cs typeface="Times New Roman" pitchFamily="18" charset="0"/>
            </a:endParaRPr>
          </a:p>
          <a:p>
            <a:pPr eaLnBrk="1" hangingPunct="1">
              <a:tabLst>
                <a:tab pos="457200" algn="l"/>
              </a:tabLst>
            </a:pPr>
            <a:r>
              <a:rPr lang="fa-IR" b="1" smtClean="0">
                <a:latin typeface="Times New Roman" pitchFamily="18" charset="0"/>
                <a:cs typeface="B Nazanin" pitchFamily="2" charset="-78"/>
              </a:rPr>
              <a:t>در این شرایط </a:t>
            </a:r>
            <a:r>
              <a:rPr lang="ar-SA" b="1" smtClean="0">
                <a:latin typeface="Times New Roman" pitchFamily="18" charset="0"/>
                <a:cs typeface="B Nazanin" pitchFamily="2" charset="-78"/>
              </a:rPr>
              <a:t>فرمانده عمليات نمي تواند وضعيت تاكتيكي مطمئن و تحت كنترلي را فراهم آورد.</a:t>
            </a:r>
            <a:endParaRPr lang="en-US" sz="1800" smtClean="0">
              <a:latin typeface="Times New Roman" pitchFamily="18" charset="0"/>
              <a:cs typeface="Times New Roman" pitchFamily="18" charset="0"/>
            </a:endParaRPr>
          </a:p>
          <a:p>
            <a:pPr eaLnBrk="1" hangingPunct="1">
              <a:buFont typeface="Arial" pitchFamily="34" charset="0"/>
              <a:buNone/>
              <a:tabLst>
                <a:tab pos="457200" algn="l"/>
              </a:tabLst>
            </a:pPr>
            <a:endParaRPr lang="fa-IR" smtClean="0"/>
          </a:p>
        </p:txBody>
      </p:sp>
    </p:spTree>
  </p:cSld>
  <p:clrMapOvr>
    <a:masterClrMapping/>
  </p:clrMapOvr>
  <p:transition spd="slow">
    <p:wedg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Content Placeholder 2"/>
          <p:cNvSpPr>
            <a:spLocks noGrp="1"/>
          </p:cNvSpPr>
          <p:nvPr>
            <p:ph idx="1"/>
          </p:nvPr>
        </p:nvSpPr>
        <p:spPr>
          <a:xfrm>
            <a:off x="457200" y="214313"/>
            <a:ext cx="8229600" cy="5911850"/>
          </a:xfrm>
        </p:spPr>
        <p:txBody>
          <a:bodyPr/>
          <a:lstStyle/>
          <a:p>
            <a:pPr eaLnBrk="1" hangingPunct="1">
              <a:tabLst>
                <a:tab pos="457200" algn="l"/>
              </a:tabLst>
            </a:pPr>
            <a:r>
              <a:rPr lang="ar-SA" b="1" smtClean="0">
                <a:latin typeface="Times New Roman" pitchFamily="18" charset="0"/>
                <a:ea typeface="Times New Roman" pitchFamily="18" charset="0"/>
                <a:cs typeface="B Nazanin" pitchFamily="2" charset="-78"/>
              </a:rPr>
              <a:t>فرمانده عمليات بايد درخصوص جلوگيري از ايجاد احتراق ناگهاني ويا </a:t>
            </a:r>
            <a:r>
              <a:rPr lang="en-US" b="1" smtClean="0">
                <a:latin typeface="Times New Roman" pitchFamily="18" charset="0"/>
                <a:ea typeface="Times New Roman" pitchFamily="18" charset="0"/>
                <a:cs typeface="B Nazanin" pitchFamily="2" charset="-78"/>
              </a:rPr>
              <a:t>Back draft</a:t>
            </a:r>
            <a:r>
              <a:rPr lang="ar-SA" b="1" smtClean="0">
                <a:latin typeface="Times New Roman" pitchFamily="18" charset="0"/>
                <a:ea typeface="Times New Roman" pitchFamily="18" charset="0"/>
                <a:cs typeface="B Nazanin" pitchFamily="2" charset="-78"/>
              </a:rPr>
              <a:t> با ايجاد تهويه اصولي و سريع در محل</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به منظور آزاد كردن فشار موجود و تغيير شرايط محيط</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مستعد انفجار</a:t>
            </a:r>
            <a:r>
              <a:rPr lang="fa-IR" b="1" smtClean="0">
                <a:latin typeface="Times New Roman" pitchFamily="18" charset="0"/>
                <a:ea typeface="Times New Roman" pitchFamily="18" charset="0"/>
                <a:cs typeface="B Nazanin" pitchFamily="2" charset="-78"/>
              </a:rPr>
              <a:t>) </a:t>
            </a:r>
            <a:r>
              <a:rPr lang="ar-SA" b="1" smtClean="0">
                <a:latin typeface="Times New Roman" pitchFamily="18" charset="0"/>
                <a:ea typeface="Times New Roman" pitchFamily="18" charset="0"/>
                <a:cs typeface="B Nazanin" pitchFamily="2" charset="-78"/>
              </a:rPr>
              <a:t>اقدام نمايد.</a:t>
            </a:r>
            <a:endParaRPr lang="en-US" sz="1800" smtClean="0">
              <a:latin typeface="Times New Roman" pitchFamily="18" charset="0"/>
              <a:cs typeface="Times New Roman" pitchFamily="18" charset="0"/>
            </a:endParaRPr>
          </a:p>
          <a:p>
            <a:pPr eaLnBrk="1" hangingPunct="1">
              <a:tabLst>
                <a:tab pos="457200" algn="l"/>
              </a:tabLst>
            </a:pPr>
            <a:r>
              <a:rPr lang="ar-SA" b="1" smtClean="0">
                <a:latin typeface="Times New Roman" pitchFamily="18" charset="0"/>
                <a:cs typeface="B Nazanin" pitchFamily="2" charset="-78"/>
              </a:rPr>
              <a:t>توجه به نحوه ورود نيروها خصوصا چگونگي باز نمودن در و پنجره هاي ساختمان بصورت صحيح و همچنين نحوه حركت و جستجوي نيروها در فضاي تاريك و پر دود نياز به آموزش ويژه و ممارست مكرر توسط مربيان با تجربه </a:t>
            </a:r>
            <a:r>
              <a:rPr lang="fa-IR" b="1" smtClean="0">
                <a:latin typeface="Times New Roman" pitchFamily="18" charset="0"/>
                <a:cs typeface="B Nazanin" pitchFamily="2" charset="-78"/>
              </a:rPr>
              <a:t>و خبره می باشد.</a:t>
            </a:r>
            <a:endParaRPr lang="en-US" sz="1800" smtClean="0">
              <a:latin typeface="Times New Roman" pitchFamily="18" charset="0"/>
              <a:cs typeface="Times New Roman" pitchFamily="18" charset="0"/>
            </a:endParaRPr>
          </a:p>
          <a:p>
            <a:pPr eaLnBrk="1" hangingPunct="1">
              <a:tabLst>
                <a:tab pos="457200" algn="l"/>
              </a:tabLst>
            </a:pPr>
            <a:r>
              <a:rPr lang="fa-IR" smtClean="0">
                <a:latin typeface="Times New Roman" pitchFamily="18" charset="0"/>
                <a:cs typeface="B Nazanin" pitchFamily="2" charset="-78"/>
              </a:rPr>
              <a:t> </a:t>
            </a:r>
            <a:endParaRPr lang="en-US" sz="1800" smtClean="0">
              <a:latin typeface="Times New Roman" pitchFamily="18" charset="0"/>
              <a:cs typeface="Traditional Arabic" pitchFamily="18" charset="-78"/>
            </a:endParaRPr>
          </a:p>
          <a:p>
            <a:pPr eaLnBrk="1" hangingPunct="1">
              <a:buFont typeface="Arial" pitchFamily="34" charset="0"/>
              <a:buNone/>
              <a:tabLst>
                <a:tab pos="457200" algn="l"/>
              </a:tabLst>
            </a:pPr>
            <a:endParaRPr lang="fa-IR" smtClean="0"/>
          </a:p>
        </p:txBody>
      </p:sp>
    </p:spTree>
  </p:cSld>
  <p:clrMapOvr>
    <a:masterClrMapping/>
  </p:clrMapOvr>
  <p:transition spd="slow">
    <p:wedg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Content Placeholder 2"/>
          <p:cNvSpPr>
            <a:spLocks noGrp="1"/>
          </p:cNvSpPr>
          <p:nvPr>
            <p:ph idx="1"/>
          </p:nvPr>
        </p:nvSpPr>
        <p:spPr>
          <a:xfrm>
            <a:off x="457200" y="357188"/>
            <a:ext cx="8229600" cy="5768975"/>
          </a:xfrm>
        </p:spPr>
        <p:txBody>
          <a:bodyPr/>
          <a:lstStyle/>
          <a:p>
            <a:pPr algn="just" eaLnBrk="1" hangingPunct="1"/>
            <a:r>
              <a:rPr lang="ar-SA" b="1" smtClean="0">
                <a:latin typeface="Times New Roman" pitchFamily="18" charset="0"/>
                <a:ea typeface="Times New Roman" pitchFamily="18" charset="0"/>
                <a:cs typeface="B Nazanin" pitchFamily="2" charset="-78"/>
              </a:rPr>
              <a:t>تهويه در آتش سوزيها</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روشهاي عملياتي و قوانين تهويه</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در عمليات اطفاء حريق ، زمانيكه مقادير زيادي دود ناشي از مواد درحال اشتعال خصوصاً مواد جديد توليدمي شود مشكلات زيادي را ايجاد مي نمايد در اين هنگام فرمانده مسئول حريق بايد كاملاً به ضرورت و انجام صحيح تهويه در ساختمان واقف باشد</a:t>
            </a:r>
            <a:endParaRPr lang="fa-IR" smtClean="0"/>
          </a:p>
        </p:txBody>
      </p:sp>
    </p:spTree>
  </p:cSld>
  <p:clrMapOvr>
    <a:masterClrMapping/>
  </p:clrMapOvr>
  <p:transition spd="slow">
    <p:wedg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Content Placeholder 2"/>
          <p:cNvSpPr>
            <a:spLocks noGrp="1"/>
          </p:cNvSpPr>
          <p:nvPr>
            <p:ph idx="1"/>
          </p:nvPr>
        </p:nvSpPr>
        <p:spPr>
          <a:xfrm>
            <a:off x="457200" y="285750"/>
            <a:ext cx="8229600" cy="5840413"/>
          </a:xfrm>
        </p:spPr>
        <p:txBody>
          <a:bodyPr/>
          <a:lstStyle/>
          <a:p>
            <a:pPr algn="just" eaLnBrk="1" hangingPunct="1"/>
            <a:r>
              <a:rPr lang="ar-SA" smtClean="0">
                <a:latin typeface="Times New Roman" pitchFamily="18" charset="0"/>
                <a:ea typeface="Times New Roman" pitchFamily="18" charset="0"/>
                <a:cs typeface="B Nazanin" pitchFamily="2" charset="-78"/>
              </a:rPr>
              <a:t>به چندين دليل عمده تهويه انجام مي پذيرد:</a:t>
            </a:r>
            <a:endParaRPr lang="en-US" sz="1800" smtClean="0">
              <a:latin typeface="Times New Roman" pitchFamily="18" charset="0"/>
              <a:ea typeface="Times New Roman" pitchFamily="18" charset="0"/>
              <a:cs typeface="Traditional Arabic" pitchFamily="18" charset="-78"/>
            </a:endParaRPr>
          </a:p>
          <a:p>
            <a:pPr algn="just" eaLnBrk="1" hangingPunct="1">
              <a:buSzPts val="1300"/>
              <a:buFont typeface="Arial" pitchFamily="34" charset="0"/>
              <a:buNone/>
            </a:pPr>
            <a:r>
              <a:rPr lang="fa-IR" smtClean="0">
                <a:latin typeface="Times New Roman" pitchFamily="18" charset="0"/>
                <a:ea typeface="Times New Roman" pitchFamily="18" charset="0"/>
                <a:cs typeface="B Nazanin" pitchFamily="2" charset="-78"/>
              </a:rPr>
              <a:t>1-</a:t>
            </a:r>
            <a:r>
              <a:rPr lang="ar-SA" smtClean="0">
                <a:latin typeface="Times New Roman" pitchFamily="18" charset="0"/>
                <a:ea typeface="Times New Roman" pitchFamily="18" charset="0"/>
                <a:cs typeface="B Nazanin" pitchFamily="2" charset="-78"/>
              </a:rPr>
              <a:t>جلوگيري از گسترش آتش سوزي</a:t>
            </a:r>
            <a:r>
              <a:rPr lang="fa-IR" smtClean="0">
                <a:latin typeface="Times New Roman" pitchFamily="18" charset="0"/>
                <a:ea typeface="Times New Roman" pitchFamily="18" charset="0"/>
                <a:cs typeface="B Nazanin" pitchFamily="2" charset="-78"/>
              </a:rPr>
              <a:t> ویافتن کانون حریق</a:t>
            </a:r>
            <a:endParaRPr lang="en-US" sz="1800" smtClean="0">
              <a:latin typeface="Times New Roman" pitchFamily="18" charset="0"/>
              <a:ea typeface="Times New Roman" pitchFamily="18" charset="0"/>
              <a:cs typeface="Traditional Arabic" pitchFamily="18" charset="-78"/>
            </a:endParaRPr>
          </a:p>
          <a:p>
            <a:pPr algn="just" eaLnBrk="1" hangingPunct="1">
              <a:buSzPts val="1300"/>
              <a:buFont typeface="Arial" pitchFamily="34" charset="0"/>
              <a:buNone/>
            </a:pPr>
            <a:r>
              <a:rPr lang="fa-IR" smtClean="0">
                <a:latin typeface="Times New Roman" pitchFamily="18" charset="0"/>
                <a:ea typeface="Times New Roman" pitchFamily="18" charset="0"/>
                <a:cs typeface="B Nazanin" pitchFamily="2" charset="-78"/>
              </a:rPr>
              <a:t>2-</a:t>
            </a:r>
            <a:r>
              <a:rPr lang="ar-SA" smtClean="0">
                <a:latin typeface="Times New Roman" pitchFamily="18" charset="0"/>
                <a:ea typeface="Times New Roman" pitchFamily="18" charset="0"/>
                <a:cs typeface="B Nazanin" pitchFamily="2" charset="-78"/>
              </a:rPr>
              <a:t>كاهش خسارات ناشي از دود وحرارت</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r>
              <a:rPr lang="fa-IR" smtClean="0">
                <a:latin typeface="Times New Roman" pitchFamily="18" charset="0"/>
                <a:ea typeface="Times New Roman" pitchFamily="18" charset="0"/>
                <a:cs typeface="B Nazanin" pitchFamily="2" charset="-78"/>
              </a:rPr>
              <a:t>3-</a:t>
            </a:r>
            <a:r>
              <a:rPr lang="ar-SA" smtClean="0">
                <a:latin typeface="Times New Roman" pitchFamily="18" charset="0"/>
                <a:ea typeface="Times New Roman" pitchFamily="18" charset="0"/>
                <a:cs typeface="B Nazanin" pitchFamily="2" charset="-78"/>
              </a:rPr>
              <a:t>كمك به آتش نشانان در محل و اطفاء آتش سوزي</a:t>
            </a:r>
            <a:endParaRPr lang="fa-IR" smtClean="0">
              <a:latin typeface="Times New Roman" pitchFamily="18" charset="0"/>
              <a:ea typeface="Times New Roman" pitchFamily="18" charset="0"/>
              <a:cs typeface="B Nazanin" pitchFamily="2" charset="-78"/>
            </a:endParaRPr>
          </a:p>
          <a:p>
            <a:pPr eaLnBrk="1" hangingPunct="1">
              <a:buFont typeface="Arial" pitchFamily="34" charset="0"/>
              <a:buNone/>
            </a:pPr>
            <a:r>
              <a:rPr lang="fa-IR" smtClean="0">
                <a:latin typeface="Times New Roman" pitchFamily="18" charset="0"/>
                <a:ea typeface="Times New Roman" pitchFamily="18" charset="0"/>
                <a:cs typeface="B Nazanin" pitchFamily="2" charset="-78"/>
              </a:rPr>
              <a:t>توجه:هرگز به دود آب نزنید ودرصورت مشاهده شعله به صورت سریع و آنی آب را قطع و وصل نمایید تا رفتار حریق را در برابر آب ارزیابی نمایید </a:t>
            </a: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Content Placeholder 2"/>
          <p:cNvSpPr>
            <a:spLocks noGrp="1"/>
          </p:cNvSpPr>
          <p:nvPr>
            <p:ph idx="1"/>
          </p:nvPr>
        </p:nvSpPr>
        <p:spPr>
          <a:xfrm>
            <a:off x="457200" y="428625"/>
            <a:ext cx="8229600" cy="5697538"/>
          </a:xfrm>
        </p:spPr>
        <p:txBody>
          <a:bodyPr/>
          <a:lstStyle/>
          <a:p>
            <a:pPr algn="just" eaLnBrk="1" hangingPunct="1"/>
            <a:r>
              <a:rPr lang="ar-SA" smtClean="0">
                <a:latin typeface="Times New Roman" pitchFamily="18" charset="0"/>
                <a:ea typeface="Times New Roman" pitchFamily="18" charset="0"/>
                <a:cs typeface="B Nazanin" pitchFamily="2" charset="-78"/>
              </a:rPr>
              <a:t>بنابراين اگر انجام تهويه بطرز صحيح انجام پذيرد مي تواند خسارات ناشي از دود وحرارت راكاهش دهد و بالعكس اگر تهويه صحيح انجام نپذيرد امكان دارد سبب گسترش آتش سوزي غير قابل كنترل گردد.</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براي انجام موثر و ايمن عمل تهويه فرمانده مسئول بايد آگاهي خوبي از وضعيت ساختمان درحال اشتعال و راههاي دستيابي ـ آن داشته باشد تا بتواند عمل تهويه را بخوبي انجام دهد . بطورمثال از طريق دريچه هاي روشنايي هاي ساختمان البته شرايط و موقعيت محل وتجربه در نحوه عمل فرمانده مسئول موثر خواهد بود بنابراين عمليات تهويه درحريقهاي گوناگون متفاوت خواهد بود.</a:t>
            </a:r>
            <a:endParaRPr lang="fa-IR" smtClean="0"/>
          </a:p>
        </p:txBody>
      </p:sp>
    </p:spTree>
  </p:cSld>
  <p:clrMapOvr>
    <a:masterClrMapping/>
  </p:clrMapOvr>
  <p:transition spd="slow">
    <p:wedg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Content Placeholder 2"/>
          <p:cNvSpPr>
            <a:spLocks noGrp="1"/>
          </p:cNvSpPr>
          <p:nvPr>
            <p:ph idx="1"/>
          </p:nvPr>
        </p:nvSpPr>
        <p:spPr>
          <a:xfrm>
            <a:off x="457200" y="285750"/>
            <a:ext cx="8229600" cy="5840413"/>
          </a:xfrm>
        </p:spPr>
        <p:txBody>
          <a:bodyPr/>
          <a:lstStyle/>
          <a:p>
            <a:pPr algn="just" eaLnBrk="1" hangingPunct="1"/>
            <a:r>
              <a:rPr lang="ar-SA" b="1" smtClean="0">
                <a:latin typeface="Times New Roman" pitchFamily="18" charset="0"/>
                <a:ea typeface="Times New Roman" pitchFamily="18" charset="0"/>
                <a:cs typeface="B Nazanin" pitchFamily="2" charset="-78"/>
              </a:rPr>
              <a:t>نحوه توليد و حركت دود</a:t>
            </a:r>
            <a:endParaRPr lang="en-US" b="1" smtClean="0">
              <a:latin typeface="Times New Roman" pitchFamily="18" charset="0"/>
              <a:ea typeface="Times New Roman" pitchFamily="18" charset="0"/>
              <a:cs typeface="B Lotus" pitchFamily="2" charset="-78"/>
            </a:endParaRPr>
          </a:p>
          <a:p>
            <a:pPr eaLnBrk="1" hangingPunct="1"/>
            <a:r>
              <a:rPr lang="ar-SA" smtClean="0">
                <a:latin typeface="Times New Roman" pitchFamily="18" charset="0"/>
                <a:ea typeface="Times New Roman" pitchFamily="18" charset="0"/>
                <a:cs typeface="B Nazanin" pitchFamily="2" charset="-78"/>
              </a:rPr>
              <a:t>براي اينكه ارزيابي مناسب بر اي پاكسازي محيط از دود </a:t>
            </a:r>
            <a:r>
              <a:rPr lang="fa-IR" smtClean="0">
                <a:latin typeface="Times New Roman" pitchFamily="18" charset="0"/>
                <a:ea typeface="Times New Roman" pitchFamily="18" charset="0"/>
                <a:cs typeface="B Nazanin" pitchFamily="2" charset="-78"/>
              </a:rPr>
              <a:t>د</a:t>
            </a:r>
            <a:r>
              <a:rPr lang="ar-SA" smtClean="0">
                <a:latin typeface="Times New Roman" pitchFamily="18" charset="0"/>
                <a:ea typeface="Times New Roman" pitchFamily="18" charset="0"/>
                <a:cs typeface="B Nazanin" pitchFamily="2" charset="-78"/>
              </a:rPr>
              <a:t>اشته باشیم ضرورت دارد كه از ـ نرخ توليد دود  از يك حريق معمولي آگاهي داشته باشيم حجم گازهاي توليدي ناشي از ماده در حال اشتعال در مقايسه با حجم هوائي كه به محل حريق وارد مي شود كاملاً ناچيز مي باشد بنابراين مي توان اينطور فرض كرد كه نرخ توليد دود توسط آتش تقريباً با نرخ هوائي كه وارد ستون گازهاي داغ و شعله ها مي گردد بر ابر است و اين نرخ بستگي به موارد زير دارد:</a:t>
            </a:r>
            <a:endParaRPr lang="fa-IR" smtClean="0"/>
          </a:p>
        </p:txBody>
      </p:sp>
    </p:spTree>
  </p:cSld>
  <p:clrMapOvr>
    <a:masterClrMapping/>
  </p:clrMapOvr>
  <p:transition spd="slow">
    <p:wedg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Content Placeholder 2"/>
          <p:cNvSpPr>
            <a:spLocks noGrp="1"/>
          </p:cNvSpPr>
          <p:nvPr>
            <p:ph idx="1"/>
          </p:nvPr>
        </p:nvSpPr>
        <p:spPr>
          <a:xfrm>
            <a:off x="457200" y="214313"/>
            <a:ext cx="8229600" cy="5911850"/>
          </a:xfrm>
        </p:spPr>
        <p:txBody>
          <a:bodyPr/>
          <a:lstStyle/>
          <a:p>
            <a:pPr algn="just" eaLnBrk="1" hangingPunct="1">
              <a:buSzPts val="1300"/>
              <a:buFont typeface="Arial" pitchFamily="34" charset="0"/>
              <a:buNone/>
              <a:tabLst>
                <a:tab pos="228600" algn="l"/>
              </a:tabLst>
            </a:pPr>
            <a:r>
              <a:rPr lang="fa-IR" smtClean="0">
                <a:latin typeface="Times New Roman" pitchFamily="18" charset="0"/>
                <a:ea typeface="Times New Roman" pitchFamily="18" charset="0"/>
                <a:cs typeface="B Nazanin" pitchFamily="2" charset="-78"/>
              </a:rPr>
              <a:t>1-</a:t>
            </a:r>
            <a:r>
              <a:rPr lang="ar-SA" smtClean="0">
                <a:latin typeface="Times New Roman" pitchFamily="18" charset="0"/>
                <a:ea typeface="Times New Roman" pitchFamily="18" charset="0"/>
                <a:cs typeface="B Nazanin" pitchFamily="2" charset="-78"/>
              </a:rPr>
              <a:t>شعاع حريق </a:t>
            </a:r>
            <a:r>
              <a:rPr lang="en-US" smtClean="0">
                <a:latin typeface="Times New Roman" pitchFamily="18" charset="0"/>
                <a:ea typeface="Times New Roman" pitchFamily="18" charset="0"/>
                <a:cs typeface="B Nazanin" pitchFamily="2" charset="-78"/>
              </a:rPr>
              <a:t>M</a:t>
            </a:r>
            <a:r>
              <a:rPr lang="ar-SA" smtClean="0">
                <a:latin typeface="Times New Roman" pitchFamily="18" charset="0"/>
                <a:ea typeface="Times New Roman" pitchFamily="18" charset="0"/>
                <a:cs typeface="B Nazanin" pitchFamily="2" charset="-78"/>
              </a:rPr>
              <a:t> متر</a:t>
            </a:r>
            <a:endParaRPr lang="en-US" smtClean="0">
              <a:latin typeface="Times New Roman" pitchFamily="18" charset="0"/>
              <a:ea typeface="Times New Roman" pitchFamily="18" charset="0"/>
              <a:cs typeface="B Nazanin" pitchFamily="2" charset="-78"/>
            </a:endParaRPr>
          </a:p>
          <a:p>
            <a:pPr algn="just" eaLnBrk="1" hangingPunct="1">
              <a:buSzPts val="1300"/>
              <a:buFont typeface="Arial" pitchFamily="34" charset="0"/>
              <a:buNone/>
              <a:tabLst>
                <a:tab pos="228600" algn="l"/>
              </a:tabLst>
            </a:pPr>
            <a:r>
              <a:rPr lang="fa-IR" smtClean="0">
                <a:latin typeface="Times New Roman" pitchFamily="18" charset="0"/>
                <a:ea typeface="Times New Roman" pitchFamily="18" charset="0"/>
                <a:cs typeface="B Nazanin" pitchFamily="2" charset="-78"/>
              </a:rPr>
              <a:t>2-</a:t>
            </a:r>
            <a:r>
              <a:rPr lang="ar-SA" smtClean="0">
                <a:latin typeface="Times New Roman" pitchFamily="18" charset="0"/>
                <a:ea typeface="Times New Roman" pitchFamily="18" charset="0"/>
                <a:cs typeface="B Nazanin" pitchFamily="2" charset="-78"/>
              </a:rPr>
              <a:t>مقدار توليد حرارت</a:t>
            </a:r>
            <a:endParaRPr lang="en-US" smtClean="0">
              <a:latin typeface="Times New Roman" pitchFamily="18" charset="0"/>
              <a:ea typeface="Times New Roman" pitchFamily="18" charset="0"/>
              <a:cs typeface="B Nazanin" pitchFamily="2" charset="-78"/>
            </a:endParaRPr>
          </a:p>
          <a:p>
            <a:pPr algn="just" eaLnBrk="1" hangingPunct="1">
              <a:buSzPts val="1300"/>
              <a:buFont typeface="Arial" pitchFamily="34" charset="0"/>
              <a:buNone/>
              <a:tabLst>
                <a:tab pos="228600" algn="l"/>
              </a:tabLst>
            </a:pPr>
            <a:r>
              <a:rPr lang="fa-IR" smtClean="0">
                <a:latin typeface="Times New Roman" pitchFamily="18" charset="0"/>
                <a:ea typeface="Times New Roman" pitchFamily="18" charset="0"/>
                <a:cs typeface="B Nazanin" pitchFamily="2" charset="-78"/>
              </a:rPr>
              <a:t>3-</a:t>
            </a:r>
            <a:r>
              <a:rPr lang="ar-SA" smtClean="0">
                <a:latin typeface="Times New Roman" pitchFamily="18" charset="0"/>
                <a:ea typeface="Times New Roman" pitchFamily="18" charset="0"/>
                <a:cs typeface="B Nazanin" pitchFamily="2" charset="-78"/>
              </a:rPr>
              <a:t>ارتفاع لايه دود از سطح حریق</a:t>
            </a:r>
            <a:endParaRPr lang="en-US" sz="1800" smtClean="0">
              <a:latin typeface="Times New Roman" pitchFamily="18" charset="0"/>
              <a:ea typeface="Times New Roman" pitchFamily="18" charset="0"/>
              <a:cs typeface="Traditional Arabic" pitchFamily="18" charset="-78"/>
            </a:endParaRPr>
          </a:p>
          <a:p>
            <a:pPr algn="just" eaLnBrk="1" hangingPunct="1">
              <a:tabLst>
                <a:tab pos="228600" algn="l"/>
              </a:tabLst>
            </a:pPr>
            <a:r>
              <a:rPr lang="ar-SA" smtClean="0">
                <a:latin typeface="Times New Roman" pitchFamily="18" charset="0"/>
                <a:ea typeface="Times New Roman" pitchFamily="18" charset="0"/>
                <a:cs typeface="B Nazanin" pitchFamily="2" charset="-78"/>
              </a:rPr>
              <a:t>درجدول زير نرخ توليد دود در يك فضارا بر اساس حرارت شعله اي با دماي 800 درجه سانتي گراد و دماي محيط 500 درجه سانتي گراد را نشان ميدهد.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tabLst>
                <a:tab pos="228600" algn="l"/>
              </a:tabLst>
            </a:pPr>
            <a:endParaRPr lang="fa-IR" smtClean="0"/>
          </a:p>
        </p:txBody>
      </p:sp>
    </p:spTree>
  </p:cSld>
  <p:clrMapOvr>
    <a:masterClrMapping/>
  </p:clrMapOvr>
  <p:transition spd="slow">
    <p:wedg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571444" y="714375"/>
          <a:ext cx="8143931" cy="4929222"/>
        </p:xfrm>
        <a:graphic>
          <a:graphicData uri="http://schemas.openxmlformats.org/drawingml/2006/table">
            <a:tbl>
              <a:tblPr rtl="1"/>
              <a:tblGrid>
                <a:gridCol w="3616083">
                  <a:extLst>
                    <a:ext uri="{9D8B030D-6E8A-4147-A177-3AD203B41FA5}">
                      <a16:colId xmlns:a16="http://schemas.microsoft.com/office/drawing/2014/main" val="20000"/>
                    </a:ext>
                  </a:extLst>
                </a:gridCol>
                <a:gridCol w="3017920">
                  <a:extLst>
                    <a:ext uri="{9D8B030D-6E8A-4147-A177-3AD203B41FA5}">
                      <a16:colId xmlns:a16="http://schemas.microsoft.com/office/drawing/2014/main" val="20001"/>
                    </a:ext>
                  </a:extLst>
                </a:gridCol>
                <a:gridCol w="1509928">
                  <a:extLst>
                    <a:ext uri="{9D8B030D-6E8A-4147-A177-3AD203B41FA5}">
                      <a16:colId xmlns:a16="http://schemas.microsoft.com/office/drawing/2014/main" val="20002"/>
                    </a:ext>
                  </a:extLst>
                </a:gridCol>
              </a:tblGrid>
              <a:tr h="1279227">
                <a:tc>
                  <a:txBody>
                    <a:bodyPr/>
                    <a:lstStyle/>
                    <a:p>
                      <a:pPr algn="just" rtl="1">
                        <a:lnSpc>
                          <a:spcPct val="115000"/>
                        </a:lnSpc>
                        <a:spcAft>
                          <a:spcPts val="0"/>
                        </a:spcAft>
                      </a:pPr>
                      <a:r>
                        <a:rPr lang="ar-SA" sz="2800" dirty="0">
                          <a:latin typeface="Times New Roman"/>
                          <a:ea typeface="Times New Roman"/>
                          <a:cs typeface="B Nazanin"/>
                        </a:rPr>
                        <a:t>حجم نرخ توليد دود مترمكعب بر ثانيه</a:t>
                      </a:r>
                      <a:endParaRPr lang="en-US" sz="28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1">
                        <a:lnSpc>
                          <a:spcPct val="115000"/>
                        </a:lnSpc>
                        <a:spcAft>
                          <a:spcPts val="0"/>
                        </a:spcAft>
                      </a:pPr>
                      <a:r>
                        <a:rPr lang="ar-SA" sz="2800">
                          <a:latin typeface="Times New Roman"/>
                          <a:ea typeface="Times New Roman"/>
                          <a:cs typeface="B Nazanin"/>
                        </a:rPr>
                        <a:t>ارتفاع لايه روشن </a:t>
                      </a:r>
                      <a:r>
                        <a:rPr lang="en-US" sz="2800">
                          <a:latin typeface="Times New Roman"/>
                          <a:ea typeface="Times New Roman"/>
                          <a:cs typeface="B Nazanin"/>
                        </a:rPr>
                        <a:t>M</a:t>
                      </a:r>
                      <a:endParaRPr lang="en-US" sz="280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1">
                        <a:lnSpc>
                          <a:spcPct val="115000"/>
                        </a:lnSpc>
                        <a:spcAft>
                          <a:spcPts val="0"/>
                        </a:spcAft>
                      </a:pPr>
                      <a:r>
                        <a:rPr lang="ar-SA" sz="2800">
                          <a:latin typeface="Times New Roman"/>
                          <a:ea typeface="Times New Roman"/>
                          <a:cs typeface="B Nazanin"/>
                        </a:rPr>
                        <a:t>شعاع حريق </a:t>
                      </a:r>
                      <a:r>
                        <a:rPr lang="en-US" sz="2800">
                          <a:latin typeface="Times New Roman"/>
                          <a:ea typeface="Times New Roman"/>
                          <a:cs typeface="B Nazanin"/>
                        </a:rPr>
                        <a:t>M</a:t>
                      </a:r>
                      <a:endParaRPr lang="en-US" sz="280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649995">
                <a:tc>
                  <a:txBody>
                    <a:bodyPr/>
                    <a:lstStyle/>
                    <a:p>
                      <a:pPr algn="just" rtl="1">
                        <a:lnSpc>
                          <a:spcPct val="115000"/>
                        </a:lnSpc>
                        <a:spcAft>
                          <a:spcPts val="0"/>
                        </a:spcAft>
                      </a:pPr>
                      <a:r>
                        <a:rPr lang="fa-IR" sz="2800" dirty="0" smtClean="0">
                          <a:latin typeface="Times New Roman"/>
                          <a:ea typeface="Times New Roman"/>
                          <a:cs typeface="B Nazanin"/>
                        </a:rPr>
                        <a:t>13/1</a:t>
                      </a:r>
                      <a:endParaRPr lang="en-US" sz="2800" dirty="0">
                        <a:latin typeface="Times New Roman"/>
                        <a:ea typeface="Times New Roman"/>
                        <a:cs typeface="Traditional Arabic"/>
                      </a:endParaRPr>
                    </a:p>
                    <a:p>
                      <a:pPr algn="just" rtl="1">
                        <a:lnSpc>
                          <a:spcPct val="115000"/>
                        </a:lnSpc>
                        <a:spcAft>
                          <a:spcPts val="0"/>
                        </a:spcAft>
                      </a:pPr>
                      <a:r>
                        <a:rPr lang="fa-IR" sz="2800" dirty="0" smtClean="0">
                          <a:latin typeface="Times New Roman"/>
                          <a:ea typeface="Times New Roman"/>
                          <a:cs typeface="B Nazanin"/>
                        </a:rPr>
                        <a:t>26/2</a:t>
                      </a:r>
                      <a:endParaRPr lang="en-US" sz="2800" dirty="0">
                        <a:latin typeface="Times New Roman"/>
                        <a:ea typeface="Times New Roman"/>
                        <a:cs typeface="Traditional Arabic"/>
                      </a:endParaRPr>
                    </a:p>
                    <a:p>
                      <a:pPr algn="just" rtl="1">
                        <a:lnSpc>
                          <a:spcPct val="115000"/>
                        </a:lnSpc>
                        <a:spcAft>
                          <a:spcPts val="0"/>
                        </a:spcAft>
                      </a:pPr>
                      <a:r>
                        <a:rPr lang="ar-SA" sz="2800" dirty="0">
                          <a:latin typeface="Times New Roman"/>
                          <a:ea typeface="Times New Roman"/>
                          <a:cs typeface="B Nazanin"/>
                        </a:rPr>
                        <a:t>25</a:t>
                      </a:r>
                      <a:endParaRPr lang="en-US" sz="2800" dirty="0">
                        <a:latin typeface="Times New Roman"/>
                        <a:ea typeface="Times New Roman"/>
                        <a:cs typeface="Traditional Arabic"/>
                      </a:endParaRPr>
                    </a:p>
                    <a:p>
                      <a:pPr algn="just" rtl="1">
                        <a:lnSpc>
                          <a:spcPct val="115000"/>
                        </a:lnSpc>
                        <a:spcAft>
                          <a:spcPts val="0"/>
                        </a:spcAft>
                      </a:pPr>
                      <a:r>
                        <a:rPr lang="ar-SA" sz="2800" dirty="0">
                          <a:latin typeface="Times New Roman"/>
                          <a:ea typeface="Times New Roman"/>
                          <a:cs typeface="B Nazanin"/>
                        </a:rPr>
                        <a:t>50</a:t>
                      </a:r>
                      <a:endParaRPr lang="en-US" sz="28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1">
                        <a:lnSpc>
                          <a:spcPct val="115000"/>
                        </a:lnSpc>
                        <a:spcAft>
                          <a:spcPts val="0"/>
                        </a:spcAft>
                      </a:pPr>
                      <a:r>
                        <a:rPr lang="ar-SA" sz="2800" dirty="0">
                          <a:latin typeface="Times New Roman"/>
                          <a:ea typeface="Times New Roman"/>
                          <a:cs typeface="B Nazanin"/>
                        </a:rPr>
                        <a:t>2</a:t>
                      </a:r>
                      <a:endParaRPr lang="en-US" sz="2800" dirty="0">
                        <a:latin typeface="Times New Roman"/>
                        <a:ea typeface="Times New Roman"/>
                        <a:cs typeface="Traditional Arabic"/>
                      </a:endParaRPr>
                    </a:p>
                    <a:p>
                      <a:pPr algn="just" rtl="1">
                        <a:lnSpc>
                          <a:spcPct val="115000"/>
                        </a:lnSpc>
                        <a:spcAft>
                          <a:spcPts val="0"/>
                        </a:spcAft>
                      </a:pPr>
                      <a:r>
                        <a:rPr lang="ar-SA" sz="2800" dirty="0">
                          <a:latin typeface="Times New Roman"/>
                          <a:ea typeface="Times New Roman"/>
                          <a:cs typeface="B Nazanin"/>
                        </a:rPr>
                        <a:t>3</a:t>
                      </a:r>
                      <a:endParaRPr lang="en-US" sz="2800" dirty="0">
                        <a:latin typeface="Times New Roman"/>
                        <a:ea typeface="Times New Roman"/>
                        <a:cs typeface="Traditional Arabic"/>
                      </a:endParaRPr>
                    </a:p>
                    <a:p>
                      <a:pPr algn="just" rtl="1">
                        <a:lnSpc>
                          <a:spcPct val="115000"/>
                        </a:lnSpc>
                        <a:spcAft>
                          <a:spcPts val="0"/>
                        </a:spcAft>
                      </a:pPr>
                      <a:r>
                        <a:rPr lang="ar-SA" sz="2800" dirty="0">
                          <a:latin typeface="Times New Roman"/>
                          <a:ea typeface="Times New Roman"/>
                          <a:cs typeface="B Nazanin"/>
                        </a:rPr>
                        <a:t>2</a:t>
                      </a:r>
                      <a:endParaRPr lang="en-US" sz="2800" dirty="0">
                        <a:latin typeface="Times New Roman"/>
                        <a:ea typeface="Times New Roman"/>
                        <a:cs typeface="Traditional Arabic"/>
                      </a:endParaRPr>
                    </a:p>
                    <a:p>
                      <a:pPr algn="just" rtl="1">
                        <a:lnSpc>
                          <a:spcPct val="115000"/>
                        </a:lnSpc>
                        <a:spcAft>
                          <a:spcPts val="0"/>
                        </a:spcAft>
                      </a:pPr>
                      <a:r>
                        <a:rPr lang="ar-SA" sz="2800" dirty="0">
                          <a:latin typeface="Times New Roman"/>
                          <a:ea typeface="Times New Roman"/>
                          <a:cs typeface="B Nazanin"/>
                        </a:rPr>
                        <a:t>3</a:t>
                      </a:r>
                      <a:endParaRPr lang="en-US" sz="28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1">
                        <a:lnSpc>
                          <a:spcPct val="115000"/>
                        </a:lnSpc>
                        <a:spcAft>
                          <a:spcPts val="0"/>
                        </a:spcAft>
                      </a:pPr>
                      <a:r>
                        <a:rPr lang="ar-SA" sz="2800" dirty="0">
                          <a:latin typeface="Times New Roman"/>
                          <a:ea typeface="Times New Roman"/>
                          <a:cs typeface="B Nazanin"/>
                        </a:rPr>
                        <a:t>12</a:t>
                      </a:r>
                      <a:endParaRPr lang="en-US" sz="2800" dirty="0">
                        <a:latin typeface="Times New Roman"/>
                        <a:ea typeface="Times New Roman"/>
                        <a:cs typeface="Traditional Arabic"/>
                      </a:endParaRPr>
                    </a:p>
                    <a:p>
                      <a:pPr algn="just" rtl="1">
                        <a:lnSpc>
                          <a:spcPct val="115000"/>
                        </a:lnSpc>
                        <a:spcAft>
                          <a:spcPts val="0"/>
                        </a:spcAft>
                      </a:pPr>
                      <a:r>
                        <a:rPr lang="ar-SA" sz="2800" dirty="0">
                          <a:latin typeface="Times New Roman"/>
                          <a:ea typeface="Times New Roman"/>
                          <a:cs typeface="B Nazanin"/>
                        </a:rPr>
                        <a:t>12</a:t>
                      </a:r>
                      <a:endParaRPr lang="en-US" sz="2800" dirty="0">
                        <a:latin typeface="Times New Roman"/>
                        <a:ea typeface="Times New Roman"/>
                        <a:cs typeface="Traditional Arabic"/>
                      </a:endParaRPr>
                    </a:p>
                    <a:p>
                      <a:pPr algn="just" rtl="1">
                        <a:lnSpc>
                          <a:spcPct val="115000"/>
                        </a:lnSpc>
                        <a:spcAft>
                          <a:spcPts val="0"/>
                        </a:spcAft>
                      </a:pPr>
                      <a:r>
                        <a:rPr lang="ar-SA" sz="2800" dirty="0">
                          <a:latin typeface="Times New Roman"/>
                          <a:ea typeface="Times New Roman"/>
                          <a:cs typeface="B Nazanin"/>
                        </a:rPr>
                        <a:t>20</a:t>
                      </a:r>
                      <a:endParaRPr lang="en-US" sz="2800" dirty="0">
                        <a:latin typeface="Times New Roman"/>
                        <a:ea typeface="Times New Roman"/>
                        <a:cs typeface="Traditional Arabic"/>
                      </a:endParaRPr>
                    </a:p>
                    <a:p>
                      <a:pPr algn="just" rtl="1">
                        <a:lnSpc>
                          <a:spcPct val="115000"/>
                        </a:lnSpc>
                        <a:spcAft>
                          <a:spcPts val="0"/>
                        </a:spcAft>
                      </a:pPr>
                      <a:r>
                        <a:rPr lang="ar-SA" sz="2800" dirty="0">
                          <a:latin typeface="Times New Roman"/>
                          <a:ea typeface="Times New Roman"/>
                          <a:cs typeface="B Nazanin"/>
                        </a:rPr>
                        <a:t>20</a:t>
                      </a:r>
                      <a:endParaRPr lang="en-US" sz="2800" dirty="0">
                        <a:latin typeface="Times New Roman"/>
                        <a:ea typeface="Times New Roman"/>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spd="slow">
    <p:wedg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Content Placeholder 2"/>
          <p:cNvSpPr>
            <a:spLocks noGrp="1"/>
          </p:cNvSpPr>
          <p:nvPr>
            <p:ph idx="1"/>
          </p:nvPr>
        </p:nvSpPr>
        <p:spPr>
          <a:xfrm>
            <a:off x="457200" y="357188"/>
            <a:ext cx="8229600" cy="5768975"/>
          </a:xfrm>
        </p:spPr>
        <p:txBody>
          <a:bodyPr/>
          <a:lstStyle/>
          <a:p>
            <a:pPr algn="just" eaLnBrk="1" hangingPunct="1"/>
            <a:r>
              <a:rPr lang="ar-SA" smtClean="0">
                <a:latin typeface="Times New Roman" pitchFamily="18" charset="0"/>
                <a:ea typeface="Times New Roman" pitchFamily="18" charset="0"/>
                <a:cs typeface="B Nazanin" pitchFamily="2" charset="-78"/>
              </a:rPr>
              <a:t>بخاطر داشته باشيد كه قوي ترين دستگاه تهويه دود مي تواند 5 متر مكعب در ثانيه دود را تخليه كند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به چه دليل اقدام به تهويه مي كنيم ؟</a:t>
            </a:r>
            <a:endParaRPr lang="fa-IR" smtClean="0"/>
          </a:p>
        </p:txBody>
      </p:sp>
    </p:spTree>
  </p:cSld>
  <p:clrMapOvr>
    <a:masterClrMapping/>
  </p:clrMapOvr>
  <p:transition spd="slow">
    <p:wedg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Content Placeholder 2"/>
          <p:cNvSpPr>
            <a:spLocks noGrp="1"/>
          </p:cNvSpPr>
          <p:nvPr>
            <p:ph idx="1"/>
          </p:nvPr>
        </p:nvSpPr>
        <p:spPr>
          <a:xfrm>
            <a:off x="457200" y="285750"/>
            <a:ext cx="8229600" cy="5840413"/>
          </a:xfrm>
        </p:spPr>
        <p:txBody>
          <a:bodyPr/>
          <a:lstStyle/>
          <a:p>
            <a:pPr algn="just" eaLnBrk="1" hangingPunct="1"/>
            <a:r>
              <a:rPr lang="ar-SA" smtClean="0">
                <a:latin typeface="Times New Roman" pitchFamily="18" charset="0"/>
                <a:ea typeface="Times New Roman" pitchFamily="18" charset="0"/>
                <a:cs typeface="B Nazanin" pitchFamily="2" charset="-78"/>
              </a:rPr>
              <a:t>الف ـ جلوگيري و كاهش خسارت</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دود مي تواند خورنده ، روغني و يا آسيب رساننده باشد و اگر كنترل نشود به ساختمان ويا محتويات آن كه حريق به آنها سرايت مي</a:t>
            </a:r>
            <a:r>
              <a:rPr lang="fa-IR" smtClean="0">
                <a:latin typeface="Times New Roman" pitchFamily="18" charset="0"/>
                <a:ea typeface="Times New Roman" pitchFamily="18" charset="0"/>
                <a:cs typeface="B Nazanin" pitchFamily="2" charset="-78"/>
              </a:rPr>
              <a:t> کند آسیب </a:t>
            </a:r>
            <a:r>
              <a:rPr lang="ar-SA" smtClean="0">
                <a:latin typeface="Times New Roman" pitchFamily="18" charset="0"/>
                <a:ea typeface="Times New Roman" pitchFamily="18" charset="0"/>
                <a:cs typeface="B Nazanin" pitchFamily="2" charset="-78"/>
              </a:rPr>
              <a:t>رساند به علاوه اگر آتش سوزي وسيع و به مدت زيادي ادامه داشته باشد به علت كمبود اكسيژن ناقص سوزي انجام گرفته و در نتيجه مقادير زيادي سوختهاي ناقص توليد مي شود.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اين گازهاي سوخته مي تواند در زير سقف جمع شده و در نتيجه مشتعل شوند. گاهي اوقات اين كار به بدترين وجه آن انجام مي شود كه به پديده </a:t>
            </a:r>
            <a:r>
              <a:rPr lang="en-US" smtClean="0">
                <a:latin typeface="Times New Roman" pitchFamily="18" charset="0"/>
                <a:ea typeface="Times New Roman" pitchFamily="18" charset="0"/>
                <a:cs typeface="B Nazanin" pitchFamily="2" charset="-78"/>
              </a:rPr>
              <a:t>Flashover</a:t>
            </a:r>
            <a:r>
              <a:rPr lang="ar-SA" smtClean="0">
                <a:latin typeface="Times New Roman" pitchFamily="18" charset="0"/>
                <a:ea typeface="Times New Roman" pitchFamily="18" charset="0"/>
                <a:cs typeface="B Nazanin" pitchFamily="2" charset="-78"/>
              </a:rPr>
              <a:t> معروف است.</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a:bodyPr>
          <a:lstStyle/>
          <a:p>
            <a:pPr algn="just" eaLnBrk="1" fontAlgn="auto" hangingPunct="1">
              <a:spcAft>
                <a:spcPts val="0"/>
              </a:spcAft>
              <a:defRPr/>
            </a:pPr>
            <a:r>
              <a:rPr lang="ar-SA" b="1" dirty="0" smtClean="0">
                <a:latin typeface="Times New Roman"/>
                <a:ea typeface="Times New Roman"/>
                <a:cs typeface="B Nazanin"/>
              </a:rPr>
              <a:t>ب ـ جلوگيري از گسترش حريق :</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توليدات خيلي داغ ناشي از حريق از طريق دريچه هاو کانالهای عمودي به سمت بالا حركت مي كنند و اگر راه خروجي وجود نداشته باشد پس از برخورد با سقف بصورت قارچي در آمده ممكن است حريق را به قسمتهاي ديگر ساختمان گسترش دهد و درحقيقت اين عامل يكي از علتهاي اصلي گسترش اتش سوزي درساختمانهاست طول شعله</a:t>
            </a:r>
            <a:r>
              <a:rPr lang="fa-IR" dirty="0" smtClean="0">
                <a:latin typeface="Times New Roman"/>
                <a:ea typeface="Times New Roman"/>
                <a:cs typeface="B Nazanin"/>
              </a:rPr>
              <a:t> ومیزان دود</a:t>
            </a:r>
            <a:r>
              <a:rPr lang="ar-SA" dirty="0" smtClean="0">
                <a:latin typeface="Times New Roman"/>
                <a:ea typeface="Times New Roman"/>
                <a:cs typeface="B Nazanin"/>
              </a:rPr>
              <a:t> در سقفي كه فاقد تهويه مي باشد هفت برابر بيشتر ازمقداري است كه در سقفهاي داراي تهويه در بالاي سطح حريق وجود </a:t>
            </a:r>
            <a:r>
              <a:rPr lang="fa-IR" dirty="0" smtClean="0">
                <a:latin typeface="Times New Roman"/>
                <a:ea typeface="Times New Roman"/>
                <a:cs typeface="B Nazanin"/>
              </a:rPr>
              <a:t>د</a:t>
            </a:r>
            <a:r>
              <a:rPr lang="ar-SA" dirty="0" smtClean="0">
                <a:latin typeface="Times New Roman"/>
                <a:ea typeface="Times New Roman"/>
                <a:cs typeface="B Nazanin"/>
              </a:rPr>
              <a:t>ارند.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در طبقات بالا راه خروجي براي دود وجود ندارد، بنابراين حريق گسترش مي يابد.</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به علت وجود دريچه جهت تهويه دودهاي ناشي از آتش سوزي حريق گسترش نمي يابد</a:t>
            </a:r>
            <a:endParaRPr lang="fa-IR" dirty="0"/>
          </a:p>
        </p:txBody>
      </p:sp>
    </p:spTree>
  </p:cSld>
  <p:clrMapOvr>
    <a:masterClrMapping/>
  </p:clrMapOvr>
  <p:transition spd="slow">
    <p:wedg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Content Placeholder 2"/>
          <p:cNvSpPr>
            <a:spLocks noGrp="1"/>
          </p:cNvSpPr>
          <p:nvPr>
            <p:ph idx="1"/>
          </p:nvPr>
        </p:nvSpPr>
        <p:spPr>
          <a:xfrm>
            <a:off x="457200" y="214313"/>
            <a:ext cx="8229600" cy="5911850"/>
          </a:xfrm>
        </p:spPr>
        <p:txBody>
          <a:bodyPr/>
          <a:lstStyle/>
          <a:p>
            <a:pPr algn="just" eaLnBrk="1" hangingPunct="1"/>
            <a:r>
              <a:rPr lang="ar-SA" b="1" smtClean="0">
                <a:latin typeface="Times New Roman" pitchFamily="18" charset="0"/>
                <a:ea typeface="Times New Roman" pitchFamily="18" charset="0"/>
                <a:cs typeface="B Nazanin" pitchFamily="2" charset="-78"/>
              </a:rPr>
              <a:t>ج ـ كمك به آتش نشانان در اطفاء حريق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در محلهائيكه دود غليظ وجود داشته باشدمشكلات عديده اي براي آتش نشانان بوجود خواهد آمد </a:t>
            </a:r>
            <a:r>
              <a:rPr lang="fa-IR" smtClean="0">
                <a:latin typeface="Times New Roman" pitchFamily="18" charset="0"/>
                <a:ea typeface="Times New Roman" pitchFamily="18" charset="0"/>
                <a:cs typeface="B Nazanin" pitchFamily="2" charset="-78"/>
              </a:rPr>
              <a:t>ولی در صورت وجود تهویه کار آسانتر خواهد بود</a:t>
            </a:r>
            <a:r>
              <a:rPr lang="ar-SA" smtClean="0">
                <a:latin typeface="Times New Roman" pitchFamily="18" charset="0"/>
                <a:ea typeface="Times New Roman" pitchFamily="18" charset="0"/>
                <a:cs typeface="B Nazanin" pitchFamily="2" charset="-78"/>
              </a:rPr>
              <a:t>كه عبارتند از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الف ـ پيدا كردن سريع كانون حريق</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ب ـ ارزيابي اينكه بهترين شيوه حمله به حريق چيست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ج ـ يافتن محل مصدومين يا مكانهاي خطرناك ( مكانهاي مجاور حريق و يا مكانهاي خطرناك ديگري كه  براثر حريق ايجاد مي شوند).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ar-SA" smtClean="0">
                <a:latin typeface="Times New Roman" pitchFamily="18" charset="0"/>
                <a:ea typeface="Times New Roman" pitchFamily="18" charset="0"/>
                <a:cs typeface="B Nazanin" pitchFamily="2" charset="-78"/>
              </a:rPr>
              <a:t>هرگاه محل حريق تهويه شود آتش نشانان با مشكل و خطر كمتري روبرو خواهند بود و قادر خواهند بود حريق را بطور مؤثر اطفاء نمايند وهمچنين در ساختمانهاي بلند پاكسازي پله هاي فرار از دود نيز در اهداف ديگر تهويه مي باشد تا مردم بسلامت از ساختمان خارج شوند</a:t>
            </a:r>
            <a:endParaRPr lang="fa-IR" smtClean="0">
              <a:ea typeface="Times New Roman" pitchFamily="18" charset="0"/>
              <a:cs typeface="B Nazanin" pitchFamily="2" charset="-78"/>
            </a:endParaRPr>
          </a:p>
        </p:txBody>
      </p:sp>
    </p:spTree>
  </p:cSld>
  <p:clrMapOvr>
    <a:masterClrMapping/>
  </p:clrMapOvr>
  <p:transition spd="slow">
    <p:wedg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a:bodyPr>
          <a:lstStyle/>
          <a:p>
            <a:pPr algn="just" eaLnBrk="1" fontAlgn="auto" hangingPunct="1">
              <a:spcAft>
                <a:spcPts val="0"/>
              </a:spcAft>
              <a:defRPr/>
            </a:pPr>
            <a:r>
              <a:rPr lang="ar-SA" b="1" dirty="0" smtClean="0">
                <a:latin typeface="Times New Roman"/>
                <a:ea typeface="Times New Roman"/>
                <a:cs typeface="B Nazanin"/>
              </a:rPr>
              <a:t>چه زماني بايد اقدام به تهويه نمود؟</a:t>
            </a:r>
            <a:endParaRPr lang="en-US" b="1" dirty="0" smtClean="0">
              <a:latin typeface="Times New Roman"/>
              <a:ea typeface="Times New Roman"/>
              <a:cs typeface="B Lotus"/>
            </a:endParaRPr>
          </a:p>
          <a:p>
            <a:pPr eaLnBrk="1" fontAlgn="auto" hangingPunct="1">
              <a:spcAft>
                <a:spcPts val="0"/>
              </a:spcAft>
              <a:defRPr/>
            </a:pPr>
            <a:r>
              <a:rPr lang="ar-SA" dirty="0" smtClean="0">
                <a:latin typeface="Times New Roman"/>
                <a:ea typeface="Times New Roman"/>
                <a:cs typeface="B Nazanin"/>
              </a:rPr>
              <a:t>عمل تهويه را بايدهر چه سريعتر انجام داد تا موثر واقع شودولي بهرحال اين مسئله بستگي به تصميم فرمانده مسئول دارد و اگر با عجله غير صحيح تصميم به انجام تهويه محل بگيرد مي تواند منجر به گسترش سريع حريق به همراه پديده </a:t>
            </a:r>
            <a:r>
              <a:rPr lang="en-US" dirty="0" err="1" smtClean="0">
                <a:latin typeface="Times New Roman"/>
                <a:ea typeface="Times New Roman"/>
                <a:cs typeface="B Nazanin"/>
              </a:rPr>
              <a:t>Flushover</a:t>
            </a:r>
            <a:r>
              <a:rPr lang="ar-SA" dirty="0" smtClean="0">
                <a:latin typeface="Times New Roman"/>
                <a:ea typeface="Times New Roman"/>
                <a:cs typeface="B Nazanin"/>
              </a:rPr>
              <a:t> و همچنين خطرات جاني براي ساكنين وخسارات مادي سنگين به ساختمان گردد قبل از شروع به عمل تهويه افراد بايد با تجهيزات مربوطه در مكانهاي خاص مستقر شوندتا مانع از گسترش حريق گردند</a:t>
            </a:r>
            <a:endParaRPr lang="fa-IR" dirty="0" smtClean="0">
              <a:latin typeface="Times New Roman"/>
              <a:ea typeface="Times New Roman"/>
              <a:cs typeface="B Nazanin"/>
            </a:endParaRPr>
          </a:p>
          <a:p>
            <a:pPr algn="just" eaLnBrk="1" fontAlgn="auto" hangingPunct="1">
              <a:spcAft>
                <a:spcPts val="0"/>
              </a:spcAft>
              <a:buFont typeface="Arial" pitchFamily="34" charset="0"/>
              <a:buNone/>
              <a:defRPr/>
            </a:pPr>
            <a:r>
              <a:rPr lang="fa-IR" sz="2600" b="1" dirty="0" smtClean="0">
                <a:ea typeface="Calibri"/>
                <a:cs typeface="B Nazanin"/>
              </a:rPr>
              <a:t>انواع تهویه ،وتجهیزات مربوط به آن(فن های فشار مثبت و فشار منفی)</a:t>
            </a:r>
          </a:p>
          <a:p>
            <a:pPr algn="just" eaLnBrk="1" fontAlgn="auto" hangingPunct="1">
              <a:spcAft>
                <a:spcPts val="0"/>
              </a:spcAft>
              <a:buFont typeface="Arial" pitchFamily="34" charset="0"/>
              <a:buNone/>
              <a:defRPr/>
            </a:pPr>
            <a:r>
              <a:rPr lang="ar-SA" sz="2600" b="1" dirty="0" smtClean="0">
                <a:latin typeface="Times New Roman"/>
                <a:ea typeface="Times New Roman"/>
                <a:cs typeface="B Nazanin"/>
              </a:rPr>
              <a:t>روشهاي تهويه</a:t>
            </a:r>
            <a:endParaRPr lang="fa-IR" sz="2600" b="1" dirty="0" smtClean="0">
              <a:latin typeface="Times New Roman"/>
              <a:ea typeface="Times New Roman"/>
              <a:cs typeface="B Nazanin"/>
            </a:endParaRPr>
          </a:p>
          <a:p>
            <a:pPr algn="just" eaLnBrk="1" fontAlgn="auto" hangingPunct="1">
              <a:spcAft>
                <a:spcPts val="0"/>
              </a:spcAft>
              <a:buFont typeface="Arial" pitchFamily="34" charset="0"/>
              <a:buNone/>
              <a:defRPr/>
            </a:pPr>
            <a:r>
              <a:rPr lang="ar-SA" dirty="0" smtClean="0">
                <a:latin typeface="Times New Roman"/>
                <a:ea typeface="Times New Roman"/>
                <a:cs typeface="B Nazanin"/>
              </a:rPr>
              <a:t>بطور اصولي تهويه يعني راندن حرارت و دود از طريق دريچه هاي موجود در ساختما</a:t>
            </a:r>
            <a:r>
              <a:rPr lang="fa-IR" dirty="0" smtClean="0">
                <a:latin typeface="Times New Roman"/>
                <a:ea typeface="Times New Roman"/>
                <a:cs typeface="B Nazanin"/>
              </a:rPr>
              <a:t>ن</a:t>
            </a:r>
            <a:r>
              <a:rPr lang="ar-SA" dirty="0" smtClean="0">
                <a:latin typeface="Times New Roman"/>
                <a:ea typeface="Times New Roman"/>
                <a:cs typeface="B Nazanin"/>
              </a:rPr>
              <a:t> و جايگزين كردن هوای تازه بجاي آن مي باشد.</a:t>
            </a:r>
            <a:endParaRPr lang="en-US" sz="1800" dirty="0" smtClean="0">
              <a:latin typeface="Times New Roman"/>
              <a:ea typeface="Times New Roman"/>
              <a:cs typeface="Traditional Arabic"/>
            </a:endParaRPr>
          </a:p>
          <a:p>
            <a:pPr eaLnBrk="1" fontAlgn="auto" hangingPunct="1">
              <a:spcAft>
                <a:spcPts val="0"/>
              </a:spcAft>
              <a:defRPr/>
            </a:pPr>
            <a:endParaRPr lang="fa-IR" dirty="0"/>
          </a:p>
        </p:txBody>
      </p:sp>
    </p:spTree>
  </p:cSld>
  <p:clrMapOvr>
    <a:masterClrMapping/>
  </p:clrMapOvr>
  <p:transition spd="slow">
    <p:wedg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a:bodyPr>
          <a:lstStyle/>
          <a:p>
            <a:pPr algn="just" eaLnBrk="1" fontAlgn="auto" hangingPunct="1">
              <a:spcAft>
                <a:spcPts val="0"/>
              </a:spcAft>
              <a:defRPr/>
            </a:pPr>
            <a:r>
              <a:rPr lang="ar-SA" dirty="0" smtClean="0">
                <a:latin typeface="Times New Roman"/>
                <a:ea typeface="Times New Roman"/>
                <a:cs typeface="B Nazanin"/>
              </a:rPr>
              <a:t>الف ـ تهويه ازبالاي ساختمان ( عمودي )</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در ساختمانهاي چند طبقه عمل تهويه بايد از بلندترين نقطه شروع شود مانند شیفت پلكانها و کانال آسانسورها و اين طريق تهويه انجام دادن زماني مؤثر خواهد بود كه ورودي هاي كافي جهت هواي تازه وجود داشته باشد و گرنه تهويه از بالا مؤثر نخواهد بود وظرفيت تخليه دود كاهش خواهد يافت اين وروديها بايد تا آنجا كه امكان دارد نزديك سطح زمين انتخاب شوند.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زيرا كه ديگرخطر ورود گازهاي داغ و دود ناشي ازطبقات پائين تر وجود ندارد.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انجام تهويه بموقع با بازكردن وروديهاي هم سطح زمين وانجام تهويه پس از مدت طولاني كه با باز كردن درها و پنجره ها انجام می شود هم می تواند مفید باشد.</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Content Placeholder 2"/>
          <p:cNvSpPr>
            <a:spLocks noGrp="1"/>
          </p:cNvSpPr>
          <p:nvPr>
            <p:ph idx="1"/>
          </p:nvPr>
        </p:nvSpPr>
        <p:spPr>
          <a:xfrm>
            <a:off x="457200" y="285750"/>
            <a:ext cx="8229600" cy="5840413"/>
          </a:xfrm>
        </p:spPr>
        <p:txBody>
          <a:bodyPr/>
          <a:lstStyle/>
          <a:p>
            <a:pPr algn="just" eaLnBrk="1" hangingPunct="1"/>
            <a:r>
              <a:rPr lang="ar-SA" b="1" smtClean="0">
                <a:latin typeface="Times New Roman" pitchFamily="18" charset="0"/>
                <a:ea typeface="Times New Roman" pitchFamily="18" charset="0"/>
                <a:cs typeface="B Nazanin" pitchFamily="2" charset="-78"/>
              </a:rPr>
              <a:t>ب ـ تهويه از كنار ( افقي )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هرگاه به هرعلتي انجام عمل تهويه عمودی درساختمانها غير عملي بود بايد تهويه افقي مورد توجه قرار گيرد هر گاه اين شكل از تهويه انجام پذيرد ، وضعيت جوي و جهت باد از اهميت زيادي برخوردار مي باشد . نكات مهمي را كه بايد در انجام افقي عمل تهويه مورد توجه قرار داد عبارتند از :</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r>
              <a:rPr lang="fa-IR" smtClean="0">
                <a:latin typeface="Times New Roman" pitchFamily="18" charset="0"/>
                <a:ea typeface="Times New Roman" pitchFamily="18" charset="0"/>
                <a:cs typeface="B Nazanin" pitchFamily="2" charset="-78"/>
              </a:rPr>
              <a:t>1-</a:t>
            </a:r>
            <a:r>
              <a:rPr lang="ar-SA" smtClean="0">
                <a:latin typeface="Times New Roman" pitchFamily="18" charset="0"/>
                <a:ea typeface="Times New Roman" pitchFamily="18" charset="0"/>
                <a:cs typeface="B Nazanin" pitchFamily="2" charset="-78"/>
              </a:rPr>
              <a:t>خطر گسترش آتش سوزي بيشتر است</a:t>
            </a:r>
            <a:endParaRPr lang="fa-IR" smtClean="0"/>
          </a:p>
        </p:txBody>
      </p:sp>
    </p:spTree>
  </p:cSld>
  <p:clrMapOvr>
    <a:masterClrMapping/>
  </p:clrMapOvr>
  <p:transition spd="slow">
    <p:wedg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a:bodyPr>
          <a:lstStyle/>
          <a:p>
            <a:pPr algn="just" eaLnBrk="1" fontAlgn="auto" hangingPunct="1">
              <a:spcAft>
                <a:spcPts val="0"/>
              </a:spcAft>
              <a:buSzPts val="1300"/>
              <a:buFont typeface="Arial" pitchFamily="34" charset="0"/>
              <a:buNone/>
              <a:tabLst>
                <a:tab pos="228600" algn="l"/>
              </a:tabLst>
              <a:defRPr/>
            </a:pPr>
            <a:r>
              <a:rPr lang="fa-IR" dirty="0" smtClean="0">
                <a:latin typeface="Times New Roman"/>
                <a:ea typeface="Times New Roman"/>
                <a:cs typeface="B Nazanin"/>
              </a:rPr>
              <a:t>2-</a:t>
            </a:r>
            <a:r>
              <a:rPr lang="ar-SA" dirty="0" smtClean="0">
                <a:latin typeface="Times New Roman"/>
                <a:ea typeface="Times New Roman"/>
                <a:cs typeface="B Nazanin"/>
              </a:rPr>
              <a:t>تغيير جهت </a:t>
            </a:r>
            <a:r>
              <a:rPr lang="ar-SA" smtClean="0">
                <a:latin typeface="Times New Roman"/>
                <a:ea typeface="Times New Roman"/>
                <a:cs typeface="B Nazanin"/>
              </a:rPr>
              <a:t>وزش باد </a:t>
            </a:r>
            <a:r>
              <a:rPr lang="ar-SA" dirty="0" smtClean="0">
                <a:latin typeface="Times New Roman"/>
                <a:ea typeface="Times New Roman"/>
                <a:cs typeface="B Nazanin"/>
              </a:rPr>
              <a:t>مي تواند ازخارج شدن دود از ساختمان جلوگيري بعمل آورد و آن را بسوي آتش نشانان و ساكنين ساختمان برگرداند. اگر هوا باراني و رطوبت آن زياد باشد دود كمتري از ساختمان خارج خواهد شد بنابراين نياز مي باشد كه دريچه هاي بيشتري را باز نمود تا تهويه بطور مؤثري انجام پذيرد.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بنابراين آتش نشانان بدون در نظر گرفتن نكات زير نبايد تهويه افقي را انجام دهند.</a:t>
            </a:r>
            <a:endParaRPr lang="en-US" sz="1800" dirty="0" smtClean="0">
              <a:latin typeface="Times New Roman"/>
              <a:ea typeface="Times New Roman"/>
              <a:cs typeface="Traditional Arabic"/>
            </a:endParaRPr>
          </a:p>
          <a:p>
            <a:pPr algn="just" eaLnBrk="1" fontAlgn="auto" hangingPunct="1">
              <a:spcAft>
                <a:spcPts val="0"/>
              </a:spcAft>
              <a:buSzPts val="1300"/>
              <a:buFont typeface="Arial" pitchFamily="34" charset="0"/>
              <a:buNone/>
              <a:tabLst>
                <a:tab pos="228600" algn="l"/>
              </a:tabLst>
              <a:defRPr/>
            </a:pPr>
            <a:r>
              <a:rPr lang="fa-IR" dirty="0" smtClean="0">
                <a:latin typeface="Times New Roman"/>
                <a:ea typeface="Times New Roman"/>
                <a:cs typeface="B Nazanin"/>
              </a:rPr>
              <a:t>3-</a:t>
            </a:r>
            <a:r>
              <a:rPr lang="ar-SA" dirty="0" smtClean="0">
                <a:latin typeface="Times New Roman"/>
                <a:ea typeface="Times New Roman"/>
                <a:cs typeface="B Nazanin"/>
              </a:rPr>
              <a:t>جهت و سرعت با</a:t>
            </a:r>
            <a:r>
              <a:rPr lang="fa-IR" dirty="0" smtClean="0">
                <a:latin typeface="Times New Roman"/>
                <a:ea typeface="Times New Roman"/>
                <a:cs typeface="B Nazanin"/>
              </a:rPr>
              <a:t>د</a:t>
            </a:r>
            <a:endParaRPr lang="en-US" sz="1800" dirty="0" smtClean="0">
              <a:latin typeface="Times New Roman"/>
              <a:ea typeface="Times New Roman"/>
              <a:cs typeface="Traditional Arabic"/>
            </a:endParaRPr>
          </a:p>
          <a:p>
            <a:pPr algn="just" eaLnBrk="1" fontAlgn="auto" hangingPunct="1">
              <a:spcAft>
                <a:spcPts val="0"/>
              </a:spcAft>
              <a:buSzPts val="1300"/>
              <a:buFont typeface="Arial" pitchFamily="34" charset="0"/>
              <a:buNone/>
              <a:tabLst>
                <a:tab pos="228600" algn="l"/>
              </a:tabLst>
              <a:defRPr/>
            </a:pPr>
            <a:r>
              <a:rPr lang="fa-IR" dirty="0" smtClean="0">
                <a:latin typeface="Times New Roman"/>
                <a:ea typeface="Times New Roman"/>
                <a:cs typeface="B Nazanin"/>
              </a:rPr>
              <a:t>4-</a:t>
            </a:r>
            <a:r>
              <a:rPr lang="ar-SA" dirty="0" smtClean="0">
                <a:latin typeface="Times New Roman"/>
                <a:ea typeface="Times New Roman"/>
                <a:cs typeface="B Nazanin"/>
              </a:rPr>
              <a:t>كدام ضلع از ساختمان درجهت وزش باد قرار دارد.</a:t>
            </a:r>
            <a:endParaRPr lang="en-US" sz="1800" dirty="0" smtClean="0">
              <a:latin typeface="Times New Roman"/>
              <a:ea typeface="Times New Roman"/>
              <a:cs typeface="Traditional Arabic"/>
            </a:endParaRPr>
          </a:p>
          <a:p>
            <a:pPr algn="just" eaLnBrk="1" fontAlgn="auto" hangingPunct="1">
              <a:spcAft>
                <a:spcPts val="0"/>
              </a:spcAft>
              <a:buSzPts val="1300"/>
              <a:buFont typeface="Arial" pitchFamily="34" charset="0"/>
              <a:buNone/>
              <a:tabLst>
                <a:tab pos="228600" algn="l"/>
              </a:tabLst>
              <a:defRPr/>
            </a:pPr>
            <a:r>
              <a:rPr lang="fa-IR" dirty="0" smtClean="0">
                <a:latin typeface="Times New Roman"/>
                <a:ea typeface="Times New Roman"/>
                <a:cs typeface="B Nazanin"/>
              </a:rPr>
              <a:t>5-</a:t>
            </a:r>
            <a:r>
              <a:rPr lang="ar-SA" dirty="0" smtClean="0">
                <a:latin typeface="Times New Roman"/>
                <a:ea typeface="Times New Roman"/>
                <a:cs typeface="B Nazanin"/>
              </a:rPr>
              <a:t>رطوبت و درجه حرارت هوا</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Content Placeholder 2"/>
          <p:cNvSpPr>
            <a:spLocks noGrp="1"/>
          </p:cNvSpPr>
          <p:nvPr>
            <p:ph idx="1"/>
          </p:nvPr>
        </p:nvSpPr>
        <p:spPr>
          <a:xfrm>
            <a:off x="457200" y="214313"/>
            <a:ext cx="8229600" cy="5911850"/>
          </a:xfrm>
        </p:spPr>
        <p:txBody>
          <a:bodyPr/>
          <a:lstStyle/>
          <a:p>
            <a:pPr algn="just" eaLnBrk="1" hangingPunct="1"/>
            <a:r>
              <a:rPr lang="ar-SA" b="1" smtClean="0">
                <a:latin typeface="Times New Roman" pitchFamily="18" charset="0"/>
                <a:ea typeface="Times New Roman" pitchFamily="18" charset="0"/>
                <a:cs typeface="B Nazanin" pitchFamily="2" charset="-78"/>
              </a:rPr>
              <a:t>سيستم هاي تهويه هاي مكانيكي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هرگاه ساختماني مجهز به سيستم تهويه مكانيكي باشد درهنگام بروز حريق كمك شاياني به آتش نشانان به جهت اطفاء مؤثر و بموقع حريق خواهد نمود اين سيستم ها یا بصورت دستي و يا به صورت اتوماتيك عمل مي نمايند كه سيستم اتوماتيك را نيز درصورت نياز مي توان دستي نمود.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در هنگام استفاده از سيستمهاي تهويه مكانیكي بايد كاملاً مواظب كليه جوانب بود و اگر امكان داشته باشد، بايد از مهندس مسئول ساختمان جهت كاهش خطر گسترش آتش سوزي در هنگام استفاده تهويه مكانيك سود جست.</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Content Placeholder 2"/>
          <p:cNvSpPr>
            <a:spLocks noGrp="1"/>
          </p:cNvSpPr>
          <p:nvPr>
            <p:ph idx="1"/>
          </p:nvPr>
        </p:nvSpPr>
        <p:spPr>
          <a:xfrm>
            <a:off x="457200" y="357188"/>
            <a:ext cx="8229600" cy="5768975"/>
          </a:xfrm>
        </p:spPr>
        <p:txBody>
          <a:bodyPr/>
          <a:lstStyle/>
          <a:p>
            <a:pPr algn="just" eaLnBrk="1" hangingPunct="1"/>
            <a:r>
              <a:rPr lang="ar-SA" b="1" smtClean="0">
                <a:latin typeface="Times New Roman" pitchFamily="18" charset="0"/>
                <a:ea typeface="Times New Roman" pitchFamily="18" charset="0"/>
                <a:cs typeface="B Nazanin" pitchFamily="2" charset="-78"/>
              </a:rPr>
              <a:t>انجام تهويه با استفاده از وسائل وتجهيزات سازمان آتش نشاني</a:t>
            </a:r>
            <a:endParaRPr lang="en-US" b="1" smtClean="0">
              <a:latin typeface="Times New Roman" pitchFamily="18" charset="0"/>
              <a:ea typeface="Times New Roman" pitchFamily="18" charset="0"/>
              <a:cs typeface="B Lotus" pitchFamily="2" charset="-78"/>
            </a:endParaRPr>
          </a:p>
          <a:p>
            <a:pPr eaLnBrk="1" hangingPunct="1"/>
            <a:r>
              <a:rPr lang="ar-SA" smtClean="0">
                <a:latin typeface="Times New Roman" pitchFamily="18" charset="0"/>
                <a:ea typeface="Times New Roman" pitchFamily="18" charset="0"/>
                <a:cs typeface="B Nazanin" pitchFamily="2" charset="-78"/>
              </a:rPr>
              <a:t>بعضي از حريقهاي مانند : زيرزمينها ، به علت عدم وجود تهويه طبيعي مشكلات خاصي را دارا مي باشند. البته در ديگر آتش سوزيها ممكن است تهويه طبيعي نيز به علت شرايط جوي كاملاً مؤثر نباشد. در چنين مواقعي ممكن است از وسائل و تجهيزات سازمان آتش نشاني براي انجام تهويه استفاده نمود كه عبارتنداز </a:t>
            </a:r>
            <a:r>
              <a:rPr lang="fa-IR" smtClean="0">
                <a:latin typeface="Times New Roman" pitchFamily="18" charset="0"/>
                <a:ea typeface="Times New Roman" pitchFamily="18" charset="0"/>
                <a:cs typeface="B Nazanin" pitchFamily="2" charset="-78"/>
              </a:rPr>
              <a:t>:</a:t>
            </a:r>
            <a:endParaRPr lang="fa-IR" smtClean="0"/>
          </a:p>
        </p:txBody>
      </p:sp>
    </p:spTree>
  </p:cSld>
  <p:clrMapOvr>
    <a:masterClrMapping/>
  </p:clrMapOvr>
  <p:transition spd="slow">
    <p:wedg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Content Placeholder 2"/>
          <p:cNvSpPr>
            <a:spLocks noGrp="1"/>
          </p:cNvSpPr>
          <p:nvPr>
            <p:ph idx="1"/>
          </p:nvPr>
        </p:nvSpPr>
        <p:spPr>
          <a:xfrm>
            <a:off x="457200" y="357188"/>
            <a:ext cx="8229600" cy="5768975"/>
          </a:xfrm>
        </p:spPr>
        <p:txBody>
          <a:bodyPr/>
          <a:lstStyle/>
          <a:p>
            <a:pPr algn="just" eaLnBrk="1" hangingPunct="1"/>
            <a:r>
              <a:rPr lang="ar-SA" smtClean="0">
                <a:latin typeface="Times New Roman" pitchFamily="18" charset="0"/>
                <a:ea typeface="Times New Roman" pitchFamily="18" charset="0"/>
                <a:cs typeface="B Nazanin" pitchFamily="2" charset="-78"/>
              </a:rPr>
              <a:t>الف ـ استفاده از يك سرلوله جت و يا فك كه از محل دريچه ساختمان بسوي بيرون بكار گرفته مي شود كه در نتيجه دودتوسط جريان آب به خارج از ساختمان رانده مي شود . البته اين روش ممكن است روش خوبي نباشد اما مي تواند با رسيدن وسائل و تجهيزات پيشرفته تراز آن استفاده نمود.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ب ـ تعدادي از سازمانهاي آتش نشاني مجهز وسائل تهويه دود مي باشند واز آنها در برخي از اتش سوزيها كه قبلاً بيان شد به استفاده مي كنند ژانرتورهاي كف ساز ( توربكس ) ميتوانند اين عمل را انجام دهند.</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با اين وسيله كه توسط نيروي آب به كار مي افتد مي توان به دو صورت </a:t>
            </a:r>
            <a:r>
              <a:rPr lang="en-US" smtClean="0">
                <a:latin typeface="Times New Roman" pitchFamily="18" charset="0"/>
                <a:ea typeface="Times New Roman" pitchFamily="18" charset="0"/>
                <a:cs typeface="B Nazanin" pitchFamily="2" charset="-78"/>
              </a:rPr>
              <a:t>)</a:t>
            </a:r>
            <a:r>
              <a:rPr lang="ar-SA" smtClean="0">
                <a:latin typeface="Times New Roman" pitchFamily="18" charset="0"/>
                <a:ea typeface="Times New Roman" pitchFamily="18" charset="0"/>
                <a:cs typeface="B Nazanin" pitchFamily="2" charset="-78"/>
              </a:rPr>
              <a:t>دود</a:t>
            </a:r>
            <a:r>
              <a:rPr lang="fa-IR" smtClean="0">
                <a:latin typeface="Times New Roman" pitchFamily="18" charset="0"/>
                <a:ea typeface="Times New Roman" pitchFamily="18" charset="0"/>
                <a:cs typeface="B Nazanin" pitchFamily="2" charset="-78"/>
              </a:rPr>
              <a:t>وگازهای قابل انفجار)</a:t>
            </a:r>
            <a:r>
              <a:rPr lang="ar-SA" smtClean="0">
                <a:latin typeface="Times New Roman" pitchFamily="18" charset="0"/>
                <a:ea typeface="Times New Roman" pitchFamily="18" charset="0"/>
                <a:cs typeface="B Nazanin" pitchFamily="2" charset="-78"/>
              </a:rPr>
              <a:t> را تخليه نمود</a:t>
            </a:r>
            <a:endParaRPr lang="fa-IR" smtClean="0"/>
          </a:p>
        </p:txBody>
      </p:sp>
    </p:spTree>
  </p:cSld>
  <p:clrMapOvr>
    <a:masterClrMapping/>
  </p:clrMapOvr>
  <p:transition spd="slow">
    <p:wedg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Content Placeholder 2"/>
          <p:cNvSpPr>
            <a:spLocks noGrp="1"/>
          </p:cNvSpPr>
          <p:nvPr>
            <p:ph idx="1"/>
          </p:nvPr>
        </p:nvSpPr>
        <p:spPr>
          <a:xfrm>
            <a:off x="457200" y="357188"/>
            <a:ext cx="8229600" cy="5768975"/>
          </a:xfrm>
        </p:spPr>
        <p:txBody>
          <a:bodyPr/>
          <a:lstStyle/>
          <a:p>
            <a:pPr algn="just" eaLnBrk="1" hangingPunct="1"/>
            <a:r>
              <a:rPr lang="ar-SA" smtClean="0">
                <a:latin typeface="Times New Roman" pitchFamily="18" charset="0"/>
                <a:ea typeface="Times New Roman" pitchFamily="18" charset="0"/>
                <a:cs typeface="B Nazanin" pitchFamily="2" charset="-78"/>
              </a:rPr>
              <a:t>ج ـ با وارد كردن مقادير متنابهي هواي تازه به درون ساختمان كه متعاقب آن دود از ساختمان خارج مي شود. فشار مثبت </a:t>
            </a:r>
            <a:r>
              <a:rPr lang="en-US" smtClean="0">
                <a:latin typeface="Times New Roman" pitchFamily="18" charset="0"/>
                <a:ea typeface="Times New Roman" pitchFamily="18" charset="0"/>
                <a:cs typeface="B Nazanin" pitchFamily="2" charset="-78"/>
              </a:rPr>
              <a:t>Positive   Pressure</a:t>
            </a:r>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د ـ خارج ساختن مستقيم دود كه متعاقب آن هواي تازه خودبخود جانشين دود مي شود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فشار منفي </a:t>
            </a:r>
            <a:r>
              <a:rPr lang="en-US" smtClean="0">
                <a:latin typeface="Times New Roman" pitchFamily="18" charset="0"/>
                <a:ea typeface="Times New Roman" pitchFamily="18" charset="0"/>
                <a:cs typeface="B Nazanin" pitchFamily="2" charset="-78"/>
              </a:rPr>
              <a:t>Negative   Pressure</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انفجارات دود : </a:t>
            </a:r>
            <a:r>
              <a:rPr lang="en-US" smtClean="0">
                <a:latin typeface="Times New Roman" pitchFamily="18" charset="0"/>
                <a:ea typeface="Times New Roman" pitchFamily="18" charset="0"/>
                <a:cs typeface="B Nazanin" pitchFamily="2" charset="-78"/>
              </a:rPr>
              <a:t>Smoke   Explosions</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Content Placeholder 2"/>
          <p:cNvSpPr>
            <a:spLocks noGrp="1"/>
          </p:cNvSpPr>
          <p:nvPr>
            <p:ph idx="1"/>
          </p:nvPr>
        </p:nvSpPr>
        <p:spPr>
          <a:xfrm>
            <a:off x="457200" y="357188"/>
            <a:ext cx="8229600" cy="5768975"/>
          </a:xfrm>
        </p:spPr>
        <p:txBody>
          <a:bodyPr/>
          <a:lstStyle/>
          <a:p>
            <a:pPr eaLnBrk="1" hangingPunct="1">
              <a:buFont typeface="Arial" pitchFamily="34" charset="0"/>
              <a:buNone/>
            </a:pPr>
            <a:r>
              <a:rPr lang="ar-SA" smtClean="0">
                <a:latin typeface="Times New Roman" pitchFamily="18" charset="0"/>
                <a:ea typeface="Times New Roman" pitchFamily="18" charset="0"/>
                <a:cs typeface="B Nazanin" pitchFamily="2" charset="-78"/>
              </a:rPr>
              <a:t>آتش نشانان از خطر انفجار ناشي از بخارات قابل اشتعال ناشي از مايعات قابل اشتعال و مخلوط باهوا و متعاقب آن پديده </a:t>
            </a:r>
            <a:r>
              <a:rPr lang="en-US" smtClean="0">
                <a:latin typeface="Times New Roman" pitchFamily="18" charset="0"/>
                <a:ea typeface="Times New Roman" pitchFamily="18" charset="0"/>
                <a:cs typeface="B Nazanin" pitchFamily="2" charset="-78"/>
              </a:rPr>
              <a:t>Flushover  </a:t>
            </a:r>
            <a:r>
              <a:rPr lang="ar-SA" smtClean="0">
                <a:latin typeface="Times New Roman" pitchFamily="18" charset="0"/>
                <a:ea typeface="Times New Roman" pitchFamily="18" charset="0"/>
                <a:cs typeface="B Nazanin" pitchFamily="2" charset="-78"/>
              </a:rPr>
              <a:t>آگاه هستند. آنها همچنين بايدازخطر جدي دودها ی قابل اشتعال كه در فضاهاي بسته جمع مي شوند نيز آگاه باشند</a:t>
            </a:r>
            <a:endParaRPr lang="fa-IR" smtClean="0"/>
          </a:p>
        </p:txBody>
      </p:sp>
    </p:spTree>
  </p:cSld>
  <p:clrMapOvr>
    <a:masterClrMapping/>
  </p:clrMapOvr>
  <p:transition spd="slow">
    <p:wedg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Content Placeholder 2"/>
          <p:cNvSpPr>
            <a:spLocks noGrp="1"/>
          </p:cNvSpPr>
          <p:nvPr>
            <p:ph idx="1"/>
          </p:nvPr>
        </p:nvSpPr>
        <p:spPr>
          <a:xfrm>
            <a:off x="457200" y="285750"/>
            <a:ext cx="8229600" cy="5840413"/>
          </a:xfrm>
        </p:spPr>
        <p:txBody>
          <a:bodyPr/>
          <a:lstStyle/>
          <a:p>
            <a:pPr algn="just" eaLnBrk="1" hangingPunct="1"/>
            <a:r>
              <a:rPr lang="ar-SA" smtClean="0">
                <a:latin typeface="Times New Roman" pitchFamily="18" charset="0"/>
                <a:ea typeface="Times New Roman" pitchFamily="18" charset="0"/>
                <a:cs typeface="B Nazanin" pitchFamily="2" charset="-78"/>
              </a:rPr>
              <a:t>اينگونه دود ها هنگاميكه با هوا مخلوط شوند مي توانند بطور ناگهاني و شديد منفجر شوند ( با بودن حرارت كافي ) كه كاملاً خطرناك مي باشد. اين قبيل انفجار ات مي تواند در محلها ئيكه فومهاي لاستيكي دود مي كنند انجام شود. اين گونه مواد مي توانند مقادير زيادي دودهاي قابل اشتعال و با وزنهاي مولكولي متفاوت توليدنمايند بديهي است دود هائي كه وزن مولكولي سبكتري دارنددر سطح بالاي فضاي بسته نسبت به دودهاي كه وزن مولكولي سنگين تري دارند قرار مي گيرند كه اين عمل سبب جذب رطوبت هواگرديد و دود سفيد رنگي توليدمي شود كه اين دود سفيد رنگ مي تواند منفجر  شود وپديده انفجار دود و يا </a:t>
            </a:r>
            <a:r>
              <a:rPr lang="en-US" smtClean="0">
                <a:latin typeface="Times New Roman" pitchFamily="18" charset="0"/>
                <a:ea typeface="Times New Roman" pitchFamily="18" charset="0"/>
                <a:cs typeface="B Nazanin" pitchFamily="2" charset="-78"/>
              </a:rPr>
              <a:t>Smoke  Explosion</a:t>
            </a:r>
            <a:r>
              <a:rPr lang="ar-SA" smtClean="0">
                <a:latin typeface="Times New Roman" pitchFamily="18" charset="0"/>
                <a:ea typeface="Times New Roman" pitchFamily="18" charset="0"/>
                <a:cs typeface="B Nazanin" pitchFamily="2" charset="-78"/>
              </a:rPr>
              <a:t> را بوجود آورد.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Content Placeholder 2"/>
          <p:cNvSpPr>
            <a:spLocks noGrp="1"/>
          </p:cNvSpPr>
          <p:nvPr>
            <p:ph idx="1"/>
          </p:nvPr>
        </p:nvSpPr>
        <p:spPr>
          <a:xfrm>
            <a:off x="457200" y="214313"/>
            <a:ext cx="8229600" cy="5911850"/>
          </a:xfrm>
        </p:spPr>
        <p:txBody>
          <a:bodyPr/>
          <a:lstStyle/>
          <a:p>
            <a:pPr algn="just" eaLnBrk="1" hangingPunct="1"/>
            <a:r>
              <a:rPr lang="ar-SA" smtClean="0">
                <a:latin typeface="Times New Roman" pitchFamily="18" charset="0"/>
                <a:ea typeface="Times New Roman" pitchFamily="18" charset="0"/>
                <a:cs typeface="B Nazanin" pitchFamily="2" charset="-78"/>
              </a:rPr>
              <a:t>مهمترين شاخصه اين نوع دودها خنك بودن آنهاست كه  فقط كمي گرمتر از دماي محيط خود مي باشند ، پس از چند دقيقه رنگ اين دود مايل  به قهوه اي و زرد رنگ مي شود. وممكن است روي سطح ديوارهاي اطراف وغيره دود قهوه اي رنگ بنشيند . اگر اين نوع دود با يك منبع حرارتي برخورد كند  ( توسط منابع حرارتي خارجي و يا منابع حرارتي داخلي به هنگاميكه اكسيژن كافي به محل رسانده شود).</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آنگاه بصورت انفجار عمل خواهد نمود</a:t>
            </a:r>
            <a:endParaRPr lang="fa-IR" smtClean="0"/>
          </a:p>
        </p:txBody>
      </p:sp>
    </p:spTree>
  </p:cSld>
  <p:clrMapOvr>
    <a:masterClrMapping/>
  </p:clrMapOvr>
  <p:transition spd="slow">
    <p:wedg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ar-SA" smtClean="0">
                <a:latin typeface="Times New Roman" pitchFamily="18" charset="0"/>
                <a:ea typeface="Times New Roman" pitchFamily="18" charset="0"/>
                <a:cs typeface="B Nazanin" pitchFamily="2" charset="-78"/>
              </a:rPr>
              <a:t>تعداد زيادي آتش نشان به دليل انفجار ات ناشي از دود جان خود را از دست داده اند زير آنها بر اين باوربودند كه مكانهايي كه وارد مي شوند قبلاً خاموش شده اند و يا مواد سوختني در نبود اكسيژن كافي خود بخود سوخته وتمام شده اند بنابراين با تهويه صحيح و با بكارگيري روشهاي مناسب مي توان خطر اين نوع انفجارات را كاهش داده </a:t>
            </a:r>
            <a:endParaRPr lang="fa-IR" smtClean="0">
              <a:ea typeface="Times New Roman" pitchFamily="18" charset="0"/>
              <a:cs typeface="B Nazanin" pitchFamily="2" charset="-78"/>
            </a:endParaRPr>
          </a:p>
        </p:txBody>
      </p:sp>
    </p:spTree>
  </p:cSld>
  <p:clrMapOvr>
    <a:masterClrMapping/>
  </p:clrMapOvr>
  <p:transition spd="slow">
    <p:wedg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Content Placeholder 2"/>
          <p:cNvSpPr>
            <a:spLocks noGrp="1"/>
          </p:cNvSpPr>
          <p:nvPr>
            <p:ph idx="1"/>
          </p:nvPr>
        </p:nvSpPr>
        <p:spPr>
          <a:xfrm>
            <a:off x="457200" y="357188"/>
            <a:ext cx="8229600" cy="5768975"/>
          </a:xfrm>
        </p:spPr>
        <p:txBody>
          <a:bodyPr/>
          <a:lstStyle/>
          <a:p>
            <a:pPr algn="just" eaLnBrk="1" hangingPunct="1"/>
            <a:r>
              <a:rPr lang="ar-SA" smtClean="0">
                <a:latin typeface="Times New Roman" pitchFamily="18" charset="0"/>
                <a:ea typeface="Times New Roman" pitchFamily="18" charset="0"/>
                <a:cs typeface="B Nazanin" pitchFamily="2" charset="-78"/>
              </a:rPr>
              <a:t>استفاده صحیح ازفن های فشار مث</a:t>
            </a:r>
            <a:r>
              <a:rPr lang="fa-IR" smtClean="0">
                <a:latin typeface="Times New Roman" pitchFamily="18" charset="0"/>
                <a:ea typeface="Times New Roman" pitchFamily="18" charset="0"/>
                <a:cs typeface="B Nazanin" pitchFamily="2" charset="-78"/>
              </a:rPr>
              <a:t>ب</a:t>
            </a:r>
            <a:r>
              <a:rPr lang="ar-SA" smtClean="0">
                <a:latin typeface="Times New Roman" pitchFamily="18" charset="0"/>
                <a:ea typeface="Times New Roman" pitchFamily="18" charset="0"/>
                <a:cs typeface="B Nazanin" pitchFamily="2" charset="-78"/>
              </a:rPr>
              <a:t>ت و فشار منفی</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قبل از انجام عملیات تهویه  فرمانده حریق می بایست از نقشه دقیق ساختمان مطلع شده و منطقه ای که دچار آتش سوزی شده است را مشخص نماید </a:t>
            </a:r>
            <a:endParaRPr lang="en-US" sz="1800" smtClean="0">
              <a:latin typeface="Times New Roman" pitchFamily="18" charset="0"/>
              <a:ea typeface="Times New Roman" pitchFamily="18" charset="0"/>
              <a:cs typeface="Traditional Arabic" pitchFamily="18" charset="-78"/>
            </a:endParaRPr>
          </a:p>
          <a:p>
            <a:pPr eaLnBrk="1" hangingPunct="1"/>
            <a:r>
              <a:rPr lang="ar-SA" smtClean="0">
                <a:latin typeface="Times New Roman" pitchFamily="18" charset="0"/>
                <a:ea typeface="Times New Roman" pitchFamily="18" charset="0"/>
                <a:cs typeface="B Nazanin" pitchFamily="2" charset="-78"/>
              </a:rPr>
              <a:t>او باید تصمیم بگیرد از چه استراتژی جهت مقابله با حریق میخواهد استفاده نماید (تهاجمی ویا تدافعی)زیر عمل تهویه فقط در استراتژی های تهاجمی استفاده می شود </a:t>
            </a:r>
            <a:endParaRPr lang="fa-IR" smtClean="0"/>
          </a:p>
        </p:txBody>
      </p:sp>
    </p:spTree>
  </p:cSld>
  <p:clrMapOvr>
    <a:masterClrMapping/>
  </p:clrMapOvr>
  <p:transition spd="slow">
    <p:wedg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Content Placeholder 2"/>
          <p:cNvSpPr>
            <a:spLocks noGrp="1"/>
          </p:cNvSpPr>
          <p:nvPr>
            <p:ph idx="1"/>
          </p:nvPr>
        </p:nvSpPr>
        <p:spPr>
          <a:xfrm>
            <a:off x="457200" y="357188"/>
            <a:ext cx="8229600" cy="5768975"/>
          </a:xfrm>
        </p:spPr>
        <p:txBody>
          <a:bodyPr/>
          <a:lstStyle/>
          <a:p>
            <a:pPr algn="just" eaLnBrk="1" hangingPunct="1">
              <a:buFont typeface="Times New Roman" pitchFamily="18" charset="0"/>
              <a:buChar char="•"/>
              <a:tabLst>
                <a:tab pos="457200" algn="l"/>
              </a:tabLst>
            </a:pPr>
            <a:r>
              <a:rPr lang="ar-SA" b="1" smtClean="0">
                <a:latin typeface="Times New Roman" pitchFamily="18" charset="0"/>
                <a:ea typeface="Times New Roman" pitchFamily="18" charset="0"/>
                <a:cs typeface="B Nazanin" pitchFamily="2" charset="-78"/>
              </a:rPr>
              <a:t>موضوع ارزيابي، كنترل و هر اقدامي در عمليات</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هنگامي بصورت يك حقيقت عملي و يا واقعيت عيني در مي آيد كه با طرح و برنامه استراتژي مرتبط و منطبق باشد. </a:t>
            </a:r>
            <a:endParaRPr lang="en-US" sz="1800" smtClean="0">
              <a:latin typeface="Times New Roman" pitchFamily="18" charset="0"/>
              <a:ea typeface="Times New Roman" pitchFamily="18" charset="0"/>
              <a:cs typeface="Traditional Arabic" pitchFamily="18" charset="-78"/>
            </a:endParaRPr>
          </a:p>
          <a:p>
            <a:pPr algn="just" eaLnBrk="1" hangingPunct="1">
              <a:buFont typeface="Times New Roman" pitchFamily="18" charset="0"/>
              <a:buChar char="•"/>
              <a:tabLst>
                <a:tab pos="457200" algn="l"/>
              </a:tabLst>
            </a:pPr>
            <a:r>
              <a:rPr lang="ar-SA" b="1" smtClean="0">
                <a:latin typeface="Times New Roman" pitchFamily="18" charset="0"/>
                <a:ea typeface="Times New Roman" pitchFamily="18" charset="0"/>
                <a:cs typeface="B Nazanin" pitchFamily="2" charset="-78"/>
              </a:rPr>
              <a:t>عدم تصميم گيري صحيح</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بدون برنامه واستراتژي موجب صدمات جاني ومالي به آتش نشانان وساكنين اماكن خواهد شد.</a:t>
            </a:r>
            <a:endParaRPr lang="en-US" sz="1800" smtClean="0">
              <a:latin typeface="Times New Roman" pitchFamily="18" charset="0"/>
              <a:ea typeface="Times New Roman" pitchFamily="18" charset="0"/>
              <a:cs typeface="Traditional Arabic" pitchFamily="18" charset="-78"/>
            </a:endParaRPr>
          </a:p>
          <a:p>
            <a:pPr algn="just" eaLnBrk="1" hangingPunct="1">
              <a:buFont typeface="Times New Roman" pitchFamily="18" charset="0"/>
              <a:buChar char="•"/>
              <a:tabLst>
                <a:tab pos="457200" algn="l"/>
              </a:tabLst>
            </a:pPr>
            <a:r>
              <a:rPr lang="ar-SA" b="1" smtClean="0">
                <a:latin typeface="Times New Roman" pitchFamily="18" charset="0"/>
                <a:ea typeface="Times New Roman" pitchFamily="18" charset="0"/>
                <a:cs typeface="B Nazanin" pitchFamily="2" charset="-78"/>
              </a:rPr>
              <a:t>فرمانده عمليات بايد بتواند از طريق بوجود آوردن طرح حمله موثر،</a:t>
            </a:r>
            <a:r>
              <a:rPr lang="en-US" b="1" smtClean="0">
                <a:latin typeface="Times New Roman" pitchFamily="18" charset="0"/>
                <a:ea typeface="Times New Roman" pitchFamily="18" charset="0"/>
                <a:cs typeface="B Nazanin" pitchFamily="2" charset="-78"/>
              </a:rPr>
              <a:t>‌</a:t>
            </a:r>
            <a:r>
              <a:rPr lang="en-US" b="1" smtClean="0">
                <a:latin typeface="B Nazanin" pitchFamily="2" charset="-78"/>
                <a:ea typeface="Times New Roman" pitchFamily="18" charset="0"/>
                <a:cs typeface="Traditional Arabic" pitchFamily="18" charset="-78"/>
              </a:rPr>
              <a:t> </a:t>
            </a:r>
            <a:r>
              <a:rPr lang="ar-SA" b="1" smtClean="0">
                <a:latin typeface="Times New Roman" pitchFamily="18" charset="0"/>
                <a:ea typeface="Times New Roman" pitchFamily="18" charset="0"/>
                <a:cs typeface="B Nazanin" pitchFamily="2" charset="-78"/>
              </a:rPr>
              <a:t>استراتژي و طرحهاي خود را عملي سازد.</a:t>
            </a:r>
            <a:endParaRPr lang="en-US" sz="1800" smtClean="0">
              <a:latin typeface="Times New Roman" pitchFamily="18" charset="0"/>
              <a:ea typeface="Times New Roman" pitchFamily="18" charset="0"/>
              <a:cs typeface="Traditional Arabic" pitchFamily="18" charset="-78"/>
            </a:endParaRPr>
          </a:p>
          <a:p>
            <a:pPr eaLnBrk="1" hangingPunct="1">
              <a:tabLst>
                <a:tab pos="457200" algn="l"/>
              </a:tabLst>
            </a:pPr>
            <a:r>
              <a:rPr lang="ar-SA" b="1" smtClean="0">
                <a:latin typeface="Times New Roman" pitchFamily="18" charset="0"/>
                <a:ea typeface="Times New Roman" pitchFamily="18" charset="0"/>
                <a:cs typeface="B Nazanin" pitchFamily="2" charset="-78"/>
              </a:rPr>
              <a:t>اين طرح بايد كاملا در ارتباط با استراتژي باشد</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نه جايگزين آن شود. </a:t>
            </a:r>
            <a:endParaRPr lang="fa-IR" smtClean="0"/>
          </a:p>
        </p:txBody>
      </p:sp>
    </p:spTree>
  </p:cSld>
  <p:clrMapOvr>
    <a:masterClrMapping/>
  </p:clrMapOvr>
  <p:transition spd="slow">
    <p:wedg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lnSpcReduction="10000"/>
          </a:bodyPr>
          <a:lstStyle/>
          <a:p>
            <a:pPr algn="just" eaLnBrk="1" fontAlgn="auto" hangingPunct="1">
              <a:spcAft>
                <a:spcPts val="0"/>
              </a:spcAft>
              <a:buFont typeface="Times New Roman"/>
              <a:buChar char="•"/>
              <a:tabLst>
                <a:tab pos="457200" algn="l"/>
              </a:tabLst>
              <a:defRPr/>
            </a:pPr>
            <a:r>
              <a:rPr lang="ar-SA" b="1" dirty="0" smtClean="0">
                <a:latin typeface="Times New Roman"/>
                <a:ea typeface="Times New Roman"/>
                <a:cs typeface="B Nazanin"/>
              </a:rPr>
              <a:t>طرح حمله بايد براساس سه اولويت و هدف تاكتيكي پايه گذاري شود.</a:t>
            </a:r>
            <a:r>
              <a:rPr lang="ar-SA" dirty="0" smtClean="0">
                <a:latin typeface="Times New Roman"/>
                <a:ea typeface="Times New Roman"/>
                <a:cs typeface="B Nazanin"/>
              </a:rPr>
              <a:t> </a:t>
            </a:r>
            <a:endParaRPr lang="en-US" sz="1800" dirty="0" smtClean="0">
              <a:latin typeface="Times New Roman"/>
              <a:ea typeface="Times New Roman"/>
              <a:cs typeface="Traditional Arabic"/>
            </a:endParaRPr>
          </a:p>
          <a:p>
            <a:pPr algn="just" eaLnBrk="1" fontAlgn="auto" hangingPunct="1">
              <a:spcAft>
                <a:spcPts val="0"/>
              </a:spcAft>
              <a:buFont typeface="Times New Roman"/>
              <a:buChar char="•"/>
              <a:tabLst>
                <a:tab pos="457200" algn="l"/>
              </a:tabLst>
              <a:defRPr/>
            </a:pPr>
            <a:r>
              <a:rPr lang="fa-IR" b="1" dirty="0" smtClean="0">
                <a:latin typeface="Times New Roman"/>
                <a:ea typeface="Times New Roman"/>
                <a:cs typeface="B Nazanin"/>
              </a:rPr>
              <a:t>سه</a:t>
            </a:r>
            <a:r>
              <a:rPr lang="ar-SA" b="1" dirty="0" smtClean="0">
                <a:latin typeface="Times New Roman"/>
                <a:ea typeface="Times New Roman"/>
                <a:cs typeface="B Nazanin"/>
              </a:rPr>
              <a:t> اولويت </a:t>
            </a:r>
            <a:r>
              <a:rPr lang="fa-IR" b="1" dirty="0" smtClean="0">
                <a:latin typeface="Times New Roman"/>
                <a:ea typeface="Times New Roman"/>
                <a:cs typeface="B Nazanin"/>
              </a:rPr>
              <a:t>وهدف</a:t>
            </a:r>
            <a:r>
              <a:rPr lang="ar-SA" b="1" dirty="0" smtClean="0">
                <a:latin typeface="Times New Roman"/>
                <a:ea typeface="Times New Roman"/>
                <a:cs typeface="B Nazanin"/>
              </a:rPr>
              <a:t> تاكتيكي</a:t>
            </a:r>
            <a:r>
              <a:rPr lang="fa-IR" b="1" dirty="0" smtClean="0">
                <a:latin typeface="Times New Roman"/>
                <a:ea typeface="Times New Roman"/>
                <a:cs typeface="B Nazanin"/>
              </a:rPr>
              <a:t> عامل تثبیت کلی عملیات، که </a:t>
            </a:r>
            <a:r>
              <a:rPr lang="ar-SA" b="1" dirty="0" smtClean="0">
                <a:latin typeface="Times New Roman"/>
                <a:ea typeface="Times New Roman"/>
                <a:cs typeface="B Nazanin"/>
              </a:rPr>
              <a:t>مشخص كننده سه وظيفه جداگانه</a:t>
            </a:r>
            <a:r>
              <a:rPr lang="fa-IR" b="1" dirty="0" smtClean="0">
                <a:latin typeface="Times New Roman"/>
                <a:ea typeface="Times New Roman"/>
                <a:cs typeface="B Nazanin"/>
              </a:rPr>
              <a:t> می باشد، </a:t>
            </a:r>
            <a:endParaRPr lang="en-US" sz="1800" dirty="0" smtClean="0">
              <a:latin typeface="Times New Roman"/>
              <a:ea typeface="Times New Roman"/>
              <a:cs typeface="Traditional Arabic"/>
            </a:endParaRPr>
          </a:p>
          <a:p>
            <a:pPr algn="just" eaLnBrk="1" fontAlgn="auto" hangingPunct="1">
              <a:spcAft>
                <a:spcPts val="0"/>
              </a:spcAft>
              <a:buFont typeface="Times New Roman"/>
              <a:buChar char="•"/>
              <a:tabLst>
                <a:tab pos="457200" algn="l"/>
              </a:tabLst>
              <a:defRPr/>
            </a:pPr>
            <a:r>
              <a:rPr lang="ar-SA" b="1" dirty="0" smtClean="0">
                <a:latin typeface="Times New Roman"/>
                <a:ea typeface="Times New Roman"/>
                <a:cs typeface="B Nazanin"/>
              </a:rPr>
              <a:t>به ترتيب عبارتنداز</a:t>
            </a:r>
            <a:r>
              <a:rPr lang="ar-SA" dirty="0" smtClean="0">
                <a:latin typeface="Times New Roman"/>
                <a:ea typeface="Times New Roman"/>
                <a:cs typeface="B Nazanin"/>
              </a:rPr>
              <a:t>:</a:t>
            </a:r>
            <a:endParaRPr lang="en-US" sz="1800" dirty="0" smtClean="0">
              <a:latin typeface="Times New Roman"/>
              <a:ea typeface="Times New Roman"/>
              <a:cs typeface="Traditional Arabic"/>
            </a:endParaRPr>
          </a:p>
          <a:p>
            <a:pPr algn="just" eaLnBrk="1" fontAlgn="auto" hangingPunct="1">
              <a:spcAft>
                <a:spcPts val="0"/>
              </a:spcAft>
              <a:defRPr/>
            </a:pPr>
            <a:r>
              <a:rPr lang="ar-SA" b="1" dirty="0" smtClean="0">
                <a:latin typeface="Times New Roman"/>
                <a:ea typeface="Times New Roman"/>
                <a:cs typeface="B Nazanin"/>
              </a:rPr>
              <a:t>اولين هدف در اجراي هر طرح عملياتي</a:t>
            </a:r>
            <a:r>
              <a:rPr lang="en-US" b="1" dirty="0" smtClean="0">
                <a:latin typeface="Times New Roman"/>
                <a:ea typeface="Times New Roman"/>
                <a:cs typeface="B Nazanin"/>
              </a:rPr>
              <a:t>‌</a:t>
            </a:r>
            <a:r>
              <a:rPr lang="ar-SA" b="1" dirty="0" smtClean="0">
                <a:latin typeface="Times New Roman"/>
                <a:ea typeface="Times New Roman"/>
                <a:cs typeface="B Nazanin"/>
              </a:rPr>
              <a:t>، نجات كامل انسانها خصوصا محبوسين و متصرفين است</a:t>
            </a:r>
            <a:endParaRPr lang="en-US" sz="1800" dirty="0" smtClean="0">
              <a:latin typeface="Times New Roman"/>
              <a:ea typeface="Times New Roman"/>
              <a:cs typeface="Traditional Arabic"/>
            </a:endParaRPr>
          </a:p>
          <a:p>
            <a:pPr algn="just" eaLnBrk="1" fontAlgn="auto" hangingPunct="1">
              <a:spcAft>
                <a:spcPts val="0"/>
              </a:spcAft>
              <a:buFont typeface="Times New Roman"/>
              <a:buChar char="•"/>
              <a:tabLst>
                <a:tab pos="457200" algn="l"/>
              </a:tabLst>
              <a:defRPr/>
            </a:pPr>
            <a:r>
              <a:rPr lang="ar-SA" b="1" dirty="0" smtClean="0">
                <a:latin typeface="Times New Roman"/>
                <a:ea typeface="Times New Roman"/>
                <a:cs typeface="B Nazanin"/>
              </a:rPr>
              <a:t>مهار و كنترل آتش سوزي اولين قدم در سلسله اقدامات لازم در خصوص اطفاء </a:t>
            </a:r>
            <a:r>
              <a:rPr lang="en-US" b="1" dirty="0" smtClean="0">
                <a:latin typeface="Times New Roman"/>
                <a:ea typeface="Times New Roman"/>
                <a:cs typeface="B Nazanin"/>
              </a:rPr>
              <a:t>‌</a:t>
            </a:r>
            <a:r>
              <a:rPr lang="ar-SA" b="1" dirty="0" smtClean="0">
                <a:latin typeface="Times New Roman"/>
                <a:ea typeface="Times New Roman"/>
                <a:cs typeface="B Nazanin"/>
              </a:rPr>
              <a:t>كامل حريق مي باشد</a:t>
            </a:r>
            <a:r>
              <a:rPr lang="fa-IR" b="1" dirty="0" smtClean="0">
                <a:latin typeface="Times New Roman"/>
                <a:ea typeface="Times New Roman"/>
                <a:cs typeface="B Nazanin"/>
              </a:rPr>
              <a:t>.</a:t>
            </a:r>
            <a:endParaRPr lang="en-US" sz="1800" dirty="0" smtClean="0">
              <a:latin typeface="Times New Roman"/>
              <a:ea typeface="Times New Roman"/>
              <a:cs typeface="Traditional Arabic"/>
            </a:endParaRPr>
          </a:p>
          <a:p>
            <a:pPr algn="just" eaLnBrk="1" fontAlgn="auto" hangingPunct="1">
              <a:spcAft>
                <a:spcPts val="0"/>
              </a:spcAft>
              <a:buFont typeface="Times New Roman"/>
              <a:buChar char="•"/>
              <a:tabLst>
                <a:tab pos="457200" algn="l"/>
              </a:tabLst>
              <a:defRPr/>
            </a:pPr>
            <a:r>
              <a:rPr lang="en-US" b="1" dirty="0" smtClean="0">
                <a:latin typeface="B Nazanin"/>
                <a:ea typeface="Times New Roman"/>
                <a:cs typeface="Traditional Arabic"/>
              </a:rPr>
              <a:t> </a:t>
            </a:r>
            <a:r>
              <a:rPr lang="ar-SA" b="1" dirty="0" smtClean="0">
                <a:latin typeface="Times New Roman"/>
                <a:ea typeface="Times New Roman"/>
                <a:cs typeface="B Nazanin"/>
              </a:rPr>
              <a:t>در بسياري از آتش سوزيها فرمانده با مهار و كنترل حريق از گسترش و توسعه آن جلوگيري نموده و در زمان دلخواه و نياز مي تواند دستور اطفاء</a:t>
            </a:r>
            <a:r>
              <a:rPr lang="en-US" b="1" dirty="0" smtClean="0">
                <a:latin typeface="Times New Roman"/>
                <a:ea typeface="Times New Roman"/>
                <a:cs typeface="B Nazanin"/>
              </a:rPr>
              <a:t>‌</a:t>
            </a:r>
            <a:r>
              <a:rPr lang="ar-SA" b="1" dirty="0" smtClean="0">
                <a:latin typeface="Times New Roman"/>
                <a:ea typeface="Times New Roman"/>
                <a:cs typeface="B Nazanin"/>
              </a:rPr>
              <a:t> نهائي</a:t>
            </a:r>
            <a:r>
              <a:rPr lang="fa-IR" b="1" dirty="0" smtClean="0">
                <a:latin typeface="Times New Roman"/>
                <a:ea typeface="Times New Roman"/>
                <a:cs typeface="B Nazanin"/>
              </a:rPr>
              <a:t> و کامل</a:t>
            </a:r>
            <a:r>
              <a:rPr lang="ar-SA" b="1" dirty="0" smtClean="0">
                <a:latin typeface="Times New Roman"/>
                <a:ea typeface="Times New Roman"/>
                <a:cs typeface="B Nazanin"/>
              </a:rPr>
              <a:t> را صادرنمايد.</a:t>
            </a:r>
            <a:endParaRPr lang="en-US" sz="1800" dirty="0" smtClean="0">
              <a:latin typeface="Times New Roman"/>
              <a:ea typeface="Times New Roman"/>
              <a:cs typeface="Traditional Arabic"/>
            </a:endParaRPr>
          </a:p>
          <a:p>
            <a:pPr algn="just" eaLnBrk="1" fontAlgn="auto" hangingPunct="1">
              <a:spcAft>
                <a:spcPts val="0"/>
              </a:spcAft>
              <a:buFont typeface="Times New Roman"/>
              <a:buChar char="•"/>
              <a:tabLst>
                <a:tab pos="457200" algn="l"/>
              </a:tabLst>
              <a:defRPr/>
            </a:pPr>
            <a:r>
              <a:rPr lang="fa-IR" b="1" dirty="0" smtClean="0">
                <a:latin typeface="Times New Roman"/>
                <a:ea typeface="Times New Roman"/>
                <a:cs typeface="B Nazanin"/>
              </a:rPr>
              <a:t>-</a:t>
            </a:r>
            <a:r>
              <a:rPr lang="ar-SA" b="1" dirty="0" smtClean="0">
                <a:latin typeface="Times New Roman"/>
                <a:ea typeface="Times New Roman"/>
                <a:cs typeface="B Nazanin"/>
              </a:rPr>
              <a:t>حفظ اموال</a:t>
            </a:r>
            <a:r>
              <a:rPr lang="en-US" b="1" dirty="0" smtClean="0">
                <a:latin typeface="Times New Roman"/>
                <a:ea typeface="Times New Roman"/>
                <a:cs typeface="B Nazanin"/>
              </a:rPr>
              <a:t>)</a:t>
            </a:r>
            <a:r>
              <a:rPr lang="en-US" b="1" dirty="0" smtClean="0">
                <a:latin typeface="B Nazanin"/>
                <a:ea typeface="Times New Roman"/>
                <a:cs typeface="Traditional Arabic"/>
              </a:rPr>
              <a:t> </a:t>
            </a:r>
            <a:r>
              <a:rPr lang="en-US" b="1" dirty="0" smtClean="0">
                <a:latin typeface="Times New Roman"/>
                <a:ea typeface="Times New Roman"/>
                <a:cs typeface="B Nazanin"/>
              </a:rPr>
              <a:t>salvage</a:t>
            </a:r>
            <a:r>
              <a:rPr lang="en-US" b="1" dirty="0" smtClean="0">
                <a:latin typeface="B Nazanin"/>
                <a:ea typeface="Times New Roman"/>
                <a:cs typeface="Traditional Arabic"/>
              </a:rPr>
              <a:t> </a:t>
            </a:r>
            <a:r>
              <a:rPr lang="en-US" b="1" dirty="0" smtClean="0">
                <a:latin typeface="Times New Roman"/>
                <a:ea typeface="Times New Roman"/>
                <a:cs typeface="B Nazanin"/>
              </a:rPr>
              <a:t>(</a:t>
            </a:r>
            <a:r>
              <a:rPr lang="en-US" b="1" dirty="0" smtClean="0">
                <a:latin typeface="B Nazanin"/>
                <a:ea typeface="Times New Roman"/>
                <a:cs typeface="Traditional Arabic"/>
              </a:rPr>
              <a:t> </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Content Placeholder 2"/>
          <p:cNvSpPr>
            <a:spLocks noGrp="1"/>
          </p:cNvSpPr>
          <p:nvPr>
            <p:ph idx="1"/>
          </p:nvPr>
        </p:nvSpPr>
        <p:spPr>
          <a:xfrm>
            <a:off x="457200" y="214313"/>
            <a:ext cx="8229600" cy="5911850"/>
          </a:xfrm>
        </p:spPr>
        <p:txBody>
          <a:bodyPr/>
          <a:lstStyle/>
          <a:p>
            <a:pPr algn="just" eaLnBrk="1" hangingPunct="1">
              <a:buFont typeface="Times New Roman" pitchFamily="18" charset="0"/>
              <a:buChar char="•"/>
              <a:tabLst>
                <a:tab pos="457200" algn="l"/>
              </a:tabLst>
            </a:pPr>
            <a:r>
              <a:rPr lang="ar-SA" b="1" smtClean="0">
                <a:latin typeface="Times New Roman" pitchFamily="18" charset="0"/>
                <a:ea typeface="Times New Roman" pitchFamily="18" charset="0"/>
                <a:cs typeface="B Nazanin" pitchFamily="2" charset="-78"/>
              </a:rPr>
              <a:t>دربسياري از حوادث</a:t>
            </a:r>
            <a:r>
              <a:rPr lang="fa-IR" b="1" smtClean="0">
                <a:latin typeface="Times New Roman" pitchFamily="18" charset="0"/>
                <a:ea typeface="Times New Roman" pitchFamily="18" charset="0"/>
                <a:cs typeface="B Nazanin" pitchFamily="2" charset="-78"/>
              </a:rPr>
              <a:t>،</a:t>
            </a:r>
            <a:r>
              <a:rPr lang="ar-SA" b="1" smtClean="0">
                <a:latin typeface="Times New Roman" pitchFamily="18" charset="0"/>
                <a:ea typeface="Times New Roman" pitchFamily="18" charset="0"/>
                <a:cs typeface="B Nazanin" pitchFamily="2" charset="-78"/>
              </a:rPr>
              <a:t> عملكرد منطقي و اصولي نيروهاي عملياتي از بروز و ايجاد خسارت جلوگيري مي نمايد</a:t>
            </a:r>
            <a:r>
              <a:rPr lang="fa-IR" b="1"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Traditional Arabic" pitchFamily="18" charset="-78"/>
            </a:endParaRPr>
          </a:p>
          <a:p>
            <a:pPr algn="just" eaLnBrk="1" hangingPunct="1">
              <a:tabLst>
                <a:tab pos="457200" algn="l"/>
              </a:tabLst>
            </a:pPr>
            <a:r>
              <a:rPr lang="ar-SA" b="1" smtClean="0">
                <a:latin typeface="Times New Roman" pitchFamily="18" charset="0"/>
                <a:ea typeface="Times New Roman" pitchFamily="18" charset="0"/>
                <a:cs typeface="B Nazanin" pitchFamily="2" charset="-78"/>
              </a:rPr>
              <a:t>بعنوان مثال:</a:t>
            </a:r>
            <a:r>
              <a:rPr lang="en-US" b="1" smtClean="0">
                <a:latin typeface="Times New Roman" pitchFamily="18" charset="0"/>
                <a:ea typeface="Times New Roman" pitchFamily="18" charset="0"/>
                <a:cs typeface="B Nazanin" pitchFamily="2" charset="-78"/>
              </a:rPr>
              <a:t>‌ </a:t>
            </a:r>
            <a:r>
              <a:rPr lang="ar-SA" b="1" smtClean="0">
                <a:latin typeface="Times New Roman" pitchFamily="18" charset="0"/>
                <a:ea typeface="Times New Roman" pitchFamily="18" charset="0"/>
                <a:cs typeface="B Nazanin" pitchFamily="2" charset="-78"/>
              </a:rPr>
              <a:t>ورود افراد به داخل من</a:t>
            </a:r>
            <a:r>
              <a:rPr lang="fa-IR" b="1" smtClean="0">
                <a:latin typeface="Times New Roman" pitchFamily="18" charset="0"/>
                <a:ea typeface="Times New Roman" pitchFamily="18" charset="0"/>
                <a:cs typeface="B Nazanin" pitchFamily="2" charset="-78"/>
              </a:rPr>
              <a:t>ا</a:t>
            </a:r>
            <a:r>
              <a:rPr lang="ar-SA" b="1" smtClean="0">
                <a:latin typeface="Times New Roman" pitchFamily="18" charset="0"/>
                <a:ea typeface="Times New Roman" pitchFamily="18" charset="0"/>
                <a:cs typeface="B Nazanin" pitchFamily="2" charset="-78"/>
              </a:rPr>
              <a:t>زل و اماكن به همراه لوله آب</a:t>
            </a:r>
            <a:r>
              <a:rPr lang="fa-IR" b="1" smtClean="0">
                <a:latin typeface="Times New Roman" pitchFamily="18" charset="0"/>
                <a:ea typeface="Times New Roman" pitchFamily="18" charset="0"/>
                <a:cs typeface="B Nazanin" pitchFamily="2" charset="-78"/>
              </a:rPr>
              <a:t> ، </a:t>
            </a:r>
            <a:r>
              <a:rPr lang="ar-SA" b="1" smtClean="0">
                <a:latin typeface="Times New Roman" pitchFamily="18" charset="0"/>
                <a:ea typeface="Times New Roman" pitchFamily="18" charset="0"/>
                <a:cs typeface="B Nazanin" pitchFamily="2" charset="-78"/>
              </a:rPr>
              <a:t>مي تواند بصورت كنترل شده و با حداقل آب مورد نياز انجام پذيرد</a:t>
            </a:r>
            <a:endParaRPr lang="en-US" sz="1800" smtClean="0">
              <a:latin typeface="Times New Roman" pitchFamily="18" charset="0"/>
              <a:ea typeface="Times New Roman" pitchFamily="18" charset="0"/>
              <a:cs typeface="Traditional Arabic" pitchFamily="18" charset="-78"/>
            </a:endParaRPr>
          </a:p>
          <a:p>
            <a:pPr algn="just" eaLnBrk="1" hangingPunct="1">
              <a:tabLst>
                <a:tab pos="457200" algn="l"/>
              </a:tabLst>
            </a:pPr>
            <a:r>
              <a:rPr lang="ar-SA" smtClean="0">
                <a:latin typeface="Times New Roman" pitchFamily="18" charset="0"/>
                <a:ea typeface="Times New Roman" pitchFamily="18" charset="0"/>
                <a:cs typeface="B Nazanin" pitchFamily="2" charset="-78"/>
              </a:rPr>
              <a:t>درصورتی که هیچکدام از این سه الویت وجود ندارد واز دست رفته است می بایست از استراتژی تدافعی استفاده کرد که لزوما نیاز به تهویه وجود ندارد. انجام عمل تهویه  فقط در انجام استراتژی تهاجمی مورد استفاده دارد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tabLst>
                <a:tab pos="457200" algn="l"/>
              </a:tabLst>
            </a:pPr>
            <a:endParaRPr lang="fa-IR" smtClean="0"/>
          </a:p>
        </p:txBody>
      </p:sp>
    </p:spTree>
  </p:cSld>
  <p:clrMapOvr>
    <a:masterClrMapping/>
  </p:clrMapOvr>
  <p:transition spd="slow">
    <p:wedg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88"/>
            <a:ext cx="8229600" cy="5768975"/>
          </a:xfrm>
        </p:spPr>
        <p:txBody>
          <a:bodyPr rtlCol="1">
            <a:normAutofit/>
          </a:bodyPr>
          <a:lstStyle/>
          <a:p>
            <a:pPr algn="just" eaLnBrk="1" fontAlgn="auto" hangingPunct="1">
              <a:spcAft>
                <a:spcPts val="0"/>
              </a:spcAft>
              <a:defRPr/>
            </a:pPr>
            <a:r>
              <a:rPr lang="ar-SA" dirty="0" smtClean="0">
                <a:latin typeface="Times New Roman"/>
                <a:ea typeface="Times New Roman"/>
                <a:cs typeface="B Nazanin"/>
              </a:rPr>
              <a:t>در اماکنی که حداقل دو خروجی با فواصل مناسب وج</a:t>
            </a:r>
            <a:r>
              <a:rPr lang="fa-IR" dirty="0" smtClean="0">
                <a:latin typeface="Times New Roman"/>
                <a:ea typeface="Times New Roman"/>
                <a:cs typeface="B Nazanin"/>
              </a:rPr>
              <a:t>و</a:t>
            </a:r>
            <a:r>
              <a:rPr lang="ar-SA" dirty="0" smtClean="0">
                <a:latin typeface="Times New Roman"/>
                <a:ea typeface="Times New Roman"/>
                <a:cs typeface="B Nazanin"/>
              </a:rPr>
              <a:t>د دارد می بایست از فن فشار مثبت استفاده شود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خروجی ها می بایست به گونه ای باشد که محصولات ناشی از سوختن و دود در مسیر مکش فن قرار نگیرد</a:t>
            </a:r>
            <a:endParaRPr lang="en-US" sz="1800" dirty="0" smtClean="0">
              <a:latin typeface="Times New Roman"/>
              <a:ea typeface="Times New Roman"/>
              <a:cs typeface="Traditional Arabic"/>
            </a:endParaRPr>
          </a:p>
          <a:p>
            <a:pPr algn="just" eaLnBrk="1" fontAlgn="auto" hangingPunct="1">
              <a:spcAft>
                <a:spcPts val="0"/>
              </a:spcAft>
              <a:defRPr/>
            </a:pPr>
            <a:r>
              <a:rPr lang="ar-SA" dirty="0" smtClean="0">
                <a:latin typeface="Times New Roman"/>
                <a:ea typeface="Times New Roman"/>
                <a:cs typeface="B Nazanin"/>
              </a:rPr>
              <a:t>در اصل فرماندهی حریق راه ورود نیروهای آتش نشانی از جهتی است که اجناس نسوخته اند لذا مسیر قرارگیری فن فشار مثبت نیز در همین محل می بایست باشد</a:t>
            </a:r>
            <a:endParaRPr lang="en-US" sz="1800" dirty="0" smtClean="0">
              <a:latin typeface="Times New Roman"/>
              <a:ea typeface="Times New Roman"/>
              <a:cs typeface="Traditional Arabic"/>
            </a:endParaRPr>
          </a:p>
          <a:p>
            <a:pPr eaLnBrk="1" fontAlgn="auto" hangingPunct="1">
              <a:spcAft>
                <a:spcPts val="0"/>
              </a:spcAft>
              <a:defRPr/>
            </a:pPr>
            <a:r>
              <a:rPr lang="ar-SA" dirty="0" smtClean="0">
                <a:latin typeface="Times New Roman"/>
                <a:ea typeface="Times New Roman"/>
                <a:cs typeface="B Nazanin"/>
              </a:rPr>
              <a:t>محل ورود نیروها نیز از سمتی است که فن فشار مثبت قرار دارد البته ذکر این نکته لازم است که قبل از استفاده از فن فشار مثبت می بایست کلیه تجهیزات وسرلوله و نفرات آم</a:t>
            </a:r>
            <a:r>
              <a:rPr lang="fa-IR" smtClean="0">
                <a:latin typeface="Times New Roman"/>
                <a:ea typeface="Times New Roman"/>
                <a:cs typeface="B Nazanin"/>
              </a:rPr>
              <a:t>ا</a:t>
            </a:r>
            <a:r>
              <a:rPr lang="ar-SA" smtClean="0">
                <a:latin typeface="Times New Roman"/>
                <a:ea typeface="Times New Roman"/>
                <a:cs typeface="B Nazanin"/>
              </a:rPr>
              <a:t>ده </a:t>
            </a:r>
            <a:r>
              <a:rPr lang="ar-SA" dirty="0" smtClean="0">
                <a:latin typeface="Times New Roman"/>
                <a:ea typeface="Times New Roman"/>
                <a:cs typeface="B Nazanin"/>
              </a:rPr>
              <a:t>ورود به محل باشند و سپس همزمان با ورود نیروهای عملیاتی به محل حریق فن روشن شود</a:t>
            </a:r>
            <a:endParaRPr lang="fa-IR" dirty="0"/>
          </a:p>
        </p:txBody>
      </p:sp>
    </p:spTree>
  </p:cSld>
  <p:clrMapOvr>
    <a:masterClrMapping/>
  </p:clrMapOvr>
  <p:transition spd="slow">
    <p:wedg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Content Placeholder 2"/>
          <p:cNvSpPr>
            <a:spLocks noGrp="1"/>
          </p:cNvSpPr>
          <p:nvPr>
            <p:ph idx="1"/>
          </p:nvPr>
        </p:nvSpPr>
        <p:spPr>
          <a:xfrm>
            <a:off x="457200" y="214313"/>
            <a:ext cx="8229600" cy="5911850"/>
          </a:xfrm>
        </p:spPr>
        <p:txBody>
          <a:bodyPr/>
          <a:lstStyle/>
          <a:p>
            <a:pPr algn="just" eaLnBrk="1" hangingPunct="1"/>
            <a:r>
              <a:rPr lang="ar-SA" smtClean="0">
                <a:latin typeface="Times New Roman" pitchFamily="18" charset="0"/>
                <a:ea typeface="Times New Roman" pitchFamily="18" charset="0"/>
                <a:cs typeface="B Nazanin" pitchFamily="2" charset="-78"/>
              </a:rPr>
              <a:t>توجه به نکات زیر در استفاده از فن فشار مثبت دارای اهمیت خاصی است</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1-فن را می بایست به صورتی تنظیم نمود و قرار داد که از محلی که فن فشار مثبت قرار میگیرد نبایستی دود خارج گرددمگر اینکه ارتفاع محل به </a:t>
            </a:r>
            <a:r>
              <a:rPr lang="fa-IR" smtClean="0">
                <a:latin typeface="Times New Roman" pitchFamily="18" charset="0"/>
                <a:ea typeface="Times New Roman" pitchFamily="18" charset="0"/>
                <a:cs typeface="B Nazanin" pitchFamily="2" charset="-78"/>
              </a:rPr>
              <a:t>گ</a:t>
            </a:r>
            <a:r>
              <a:rPr lang="ar-SA" smtClean="0">
                <a:latin typeface="Times New Roman" pitchFamily="18" charset="0"/>
                <a:ea typeface="Times New Roman" pitchFamily="18" charset="0"/>
                <a:cs typeface="B Nazanin" pitchFamily="2" charset="-78"/>
              </a:rPr>
              <a:t>ونه ای باشد که دود های خارج شده از محل ازقسمت پشت فن به داخل محل حریق هدایت نگردند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2- در محلهایی که عرض ورودی زیاد است می بایست از دو و یا چند فن فشار مثبت استفاده کرد به گونه ای که فن ها شعاع پوششی همدیگر را پوشش دهند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Content Placeholder 2"/>
          <p:cNvSpPr>
            <a:spLocks noGrp="1"/>
          </p:cNvSpPr>
          <p:nvPr>
            <p:ph idx="1"/>
          </p:nvPr>
        </p:nvSpPr>
        <p:spPr>
          <a:xfrm>
            <a:off x="457200" y="285750"/>
            <a:ext cx="8229600" cy="5840413"/>
          </a:xfrm>
        </p:spPr>
        <p:txBody>
          <a:bodyPr/>
          <a:lstStyle/>
          <a:p>
            <a:pPr algn="just" eaLnBrk="1" hangingPunct="1"/>
            <a:r>
              <a:rPr lang="ar-SA" smtClean="0">
                <a:latin typeface="Times New Roman" pitchFamily="18" charset="0"/>
                <a:ea typeface="Times New Roman" pitchFamily="18" charset="0"/>
                <a:cs typeface="B Nazanin" pitchFamily="2" charset="-78"/>
              </a:rPr>
              <a:t>-به هیچ وجه و تحت هیچ شرایطی نمی بایست از فن فشار مثبت در داخل حریق استفاده شود زیرا ضمن ایجاد طوفانی از دود و مختل نمودن عملیات نیروها باعث استنشاق دود توسط نیروها و گسترش حریق می شودو نیز باعث خرابی دستگاه می شود</a:t>
            </a:r>
            <a:endParaRPr lang="en-US" sz="1800" smtClean="0">
              <a:latin typeface="Times New Roman" pitchFamily="18" charset="0"/>
              <a:ea typeface="Times New Roman" pitchFamily="18" charset="0"/>
              <a:cs typeface="Traditional Arabic" pitchFamily="18" charset="-78"/>
            </a:endParaRPr>
          </a:p>
          <a:p>
            <a:pPr algn="just" eaLnBrk="1" hangingPunct="1"/>
            <a:r>
              <a:rPr lang="ar-SA" smtClean="0">
                <a:latin typeface="Times New Roman" pitchFamily="18" charset="0"/>
                <a:ea typeface="Times New Roman" pitchFamily="18" charset="0"/>
                <a:cs typeface="B Nazanin" pitchFamily="2" charset="-78"/>
              </a:rPr>
              <a:t> </a:t>
            </a:r>
            <a:endParaRPr lang="en-US" sz="1800" smtClean="0">
              <a:latin typeface="Times New Roman" pitchFamily="18" charset="0"/>
              <a:ea typeface="Times New Roman" pitchFamily="18" charset="0"/>
              <a:cs typeface="Traditional Arabic" pitchFamily="18" charset="-78"/>
            </a:endParaRPr>
          </a:p>
          <a:p>
            <a:pPr algn="just" eaLnBrk="1" hangingPunct="1">
              <a:buSzPts val="1300"/>
              <a:buFont typeface="Calibri" pitchFamily="34" charset="0"/>
              <a:buAutoNum type="arabicPeriod"/>
            </a:pPr>
            <a:r>
              <a:rPr lang="ar-SA" smtClean="0">
                <a:latin typeface="Times New Roman" pitchFamily="18" charset="0"/>
                <a:ea typeface="Times New Roman" pitchFamily="18" charset="0"/>
                <a:cs typeface="B Nazanin" pitchFamily="2" charset="-78"/>
              </a:rPr>
              <a:t>تمرینات و کروکی های مختلف در استفاده مناسب از فن فشار مثبت در جریان کلاس انجام می گیرد</a:t>
            </a:r>
            <a:endParaRPr lang="en-US" sz="1800" smtClean="0">
              <a:latin typeface="Times New Roman" pitchFamily="18" charset="0"/>
              <a:ea typeface="Times New Roman" pitchFamily="18" charset="0"/>
              <a:cs typeface="Traditional Arabic" pitchFamily="18" charset="-78"/>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rtlCol="1">
            <a:normAutofit/>
          </a:bodyPr>
          <a:lstStyle/>
          <a:p>
            <a:pPr marL="228600" algn="just" eaLnBrk="1" fontAlgn="auto" hangingPunct="1">
              <a:spcAft>
                <a:spcPts val="0"/>
              </a:spcAft>
              <a:defRPr/>
            </a:pPr>
            <a:r>
              <a:rPr lang="ar-SA" dirty="0" smtClean="0">
                <a:latin typeface="Times New Roman"/>
                <a:ea typeface="Times New Roman"/>
                <a:cs typeface="B Nazanin"/>
              </a:rPr>
              <a:t>استفاده از فن فشار منفی</a:t>
            </a:r>
            <a:endParaRPr lang="en-US" sz="1800" dirty="0" smtClean="0">
              <a:latin typeface="Times New Roman"/>
              <a:ea typeface="Times New Roman"/>
              <a:cs typeface="Traditional Arabic"/>
            </a:endParaRPr>
          </a:p>
          <a:p>
            <a:pPr marL="228600" algn="just" eaLnBrk="1" fontAlgn="auto" hangingPunct="1">
              <a:spcAft>
                <a:spcPts val="0"/>
              </a:spcAft>
              <a:defRPr/>
            </a:pPr>
            <a:r>
              <a:rPr lang="ar-SA" dirty="0" smtClean="0">
                <a:latin typeface="Times New Roman"/>
                <a:ea typeface="Times New Roman"/>
                <a:cs typeface="B Nazanin"/>
              </a:rPr>
              <a:t>1- از فن فشار منفی در اماکنی استفاده می شود که فقط یک راه ورود دارند زیرا فن فشار منفی مکنده است فن فشارمنفی را می توان به داخل محل حریق هدایت کرد به گونه ای که کانال خروجی آن در خارج از محل حریق و در فاصله ای باشد که دود های خروجی به داخل حریق برنگردد</a:t>
            </a:r>
            <a:endParaRPr lang="en-US" sz="1800" dirty="0" smtClean="0">
              <a:latin typeface="Times New Roman"/>
              <a:ea typeface="Times New Roman"/>
              <a:cs typeface="Traditional Arabic"/>
            </a:endParaRPr>
          </a:p>
          <a:p>
            <a:pPr marL="228600" algn="just" eaLnBrk="1" fontAlgn="auto" hangingPunct="1">
              <a:spcAft>
                <a:spcPts val="0"/>
              </a:spcAft>
              <a:defRPr/>
            </a:pPr>
            <a:r>
              <a:rPr lang="ar-SA" dirty="0" smtClean="0">
                <a:latin typeface="Times New Roman"/>
                <a:ea typeface="Times New Roman"/>
                <a:cs typeface="B Nazanin"/>
              </a:rPr>
              <a:t>کانال مکش فن فشار منفی دارای فنرهای مارپیچ فلزی است که در داخل کانال پلاستیکی قرار دارد که در جریان مکش باعث جلوگیری از جمع شدن کانال می گردد.</a:t>
            </a:r>
            <a:endParaRPr lang="en-US" sz="1800" dirty="0" smtClean="0">
              <a:latin typeface="Times New Roman"/>
              <a:ea typeface="Times New Roman"/>
              <a:cs typeface="Traditional Arabic"/>
            </a:endParaRPr>
          </a:p>
          <a:p>
            <a:pPr eaLnBrk="1" fontAlgn="auto" hangingPunct="1">
              <a:spcAft>
                <a:spcPts val="0"/>
              </a:spcAft>
              <a:buFont typeface="Arial" pitchFamily="34" charset="0"/>
              <a:buNone/>
              <a:defRPr/>
            </a:pPr>
            <a:endParaRPr lang="fa-IR" dirty="0"/>
          </a:p>
        </p:txBody>
      </p:sp>
    </p:spTree>
  </p:cSld>
  <p:clrMapOvr>
    <a:masterClrMapping/>
  </p:clrMapOvr>
  <p:transition spd="slow">
    <p:wedg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Content Placeholder 2"/>
          <p:cNvSpPr>
            <a:spLocks noGrp="1"/>
          </p:cNvSpPr>
          <p:nvPr>
            <p:ph idx="1"/>
          </p:nvPr>
        </p:nvSpPr>
        <p:spPr>
          <a:xfrm>
            <a:off x="457200" y="285750"/>
            <a:ext cx="8229600" cy="5840413"/>
          </a:xfrm>
        </p:spPr>
        <p:txBody>
          <a:bodyPr/>
          <a:lstStyle/>
          <a:p>
            <a:pPr eaLnBrk="1" hangingPunct="1">
              <a:buFont typeface="Arial" pitchFamily="34" charset="0"/>
              <a:buNone/>
            </a:pPr>
            <a:r>
              <a:rPr lang="fa-IR" smtClean="0"/>
              <a:t>2-</a:t>
            </a:r>
            <a:r>
              <a:rPr lang="ar-SA" smtClean="0"/>
              <a:t>می توان در زیر زمینهای باطول زیاد ویا پارکینگها از چند فن فشار منفی به صورت سری استفاده کرد به گونه ای که فاصله انتهای کانال خروجی فن اول با دهانه ورودی فن دوم دوتاسه مترباشد.</a:t>
            </a:r>
            <a:endParaRPr lang="en-US" smtClean="0">
              <a:cs typeface="Arial" pitchFamily="34" charset="0"/>
            </a:endParaRPr>
          </a:p>
          <a:p>
            <a:pPr eaLnBrk="1" hangingPunct="1"/>
            <a:r>
              <a:rPr lang="ar-SA" smtClean="0"/>
              <a:t>3-دراماکنی که حداقل دوراه خروج دارند می توان از فن فشار منفی و فشار مثبت به صورت ترکیبی در دو جهت متفاوت استفاده گردد این عمل سرعت تخلیه دود را افزایش می دهد اما مسیرورود نیروها از سمتی است که فن فشار مثبت قرار دارد </a:t>
            </a:r>
            <a:endParaRPr lang="en-US" smtClean="0">
              <a:cs typeface="Arial" pitchFamily="34" charset="0"/>
            </a:endParaRPr>
          </a:p>
          <a:p>
            <a:pPr eaLnBrk="1" hangingPunct="1"/>
            <a:r>
              <a:rPr lang="ar-SA" smtClean="0"/>
              <a:t>برای یاد گیری وآموزش تکمیلی به کروکی ها و کارگاه آموزشی دقت کنید. </a:t>
            </a:r>
            <a:endParaRPr lang="en-US" smtClean="0">
              <a:cs typeface="Arial" pitchFamily="34" charset="0"/>
            </a:endParaRPr>
          </a:p>
          <a:p>
            <a:pPr eaLnBrk="1" hangingPunct="1">
              <a:buFont typeface="Arial" pitchFamily="34" charset="0"/>
              <a:buNone/>
            </a:pPr>
            <a:endParaRPr lang="fa-IR" smtClean="0"/>
          </a:p>
        </p:txBody>
      </p:sp>
    </p:spTree>
  </p:cSld>
  <p:clrMapOvr>
    <a:masterClrMapping/>
  </p:clrMapOvr>
  <p:transition spd="slow">
    <p:wedg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1428750" y="1143000"/>
            <a:ext cx="928688"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357438" y="1000125"/>
            <a:ext cx="714375" cy="142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cxnSp>
        <p:nvCxnSpPr>
          <p:cNvPr id="10" name="Straight Connector 9"/>
          <p:cNvCxnSpPr/>
          <p:nvPr/>
        </p:nvCxnSpPr>
        <p:spPr>
          <a:xfrm>
            <a:off x="3071813" y="1143000"/>
            <a:ext cx="1214437"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2607469" y="2750344"/>
            <a:ext cx="3286125" cy="714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80181" y="2750344"/>
            <a:ext cx="321627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428750" y="4357688"/>
            <a:ext cx="157162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3000375" y="3929063"/>
            <a:ext cx="571500" cy="428625"/>
          </a:xfrm>
          <a:prstGeom prst="line">
            <a:avLst/>
          </a:prstGeom>
        </p:spPr>
        <p:style>
          <a:lnRef idx="1">
            <a:schemeClr val="accent1"/>
          </a:lnRef>
          <a:fillRef idx="0">
            <a:schemeClr val="accent1"/>
          </a:fillRef>
          <a:effectRef idx="0">
            <a:schemeClr val="accent1"/>
          </a:effectRef>
          <a:fontRef idx="minor">
            <a:schemeClr val="tx1"/>
          </a:fontRef>
        </p:style>
      </p:cxnSp>
      <p:sp>
        <p:nvSpPr>
          <p:cNvPr id="21" name="Dodecagon 20"/>
          <p:cNvSpPr/>
          <p:nvPr/>
        </p:nvSpPr>
        <p:spPr>
          <a:xfrm>
            <a:off x="3071813" y="4786313"/>
            <a:ext cx="928687" cy="928687"/>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فن فشار مثبت</a:t>
            </a:r>
          </a:p>
        </p:txBody>
      </p:sp>
      <p:cxnSp>
        <p:nvCxnSpPr>
          <p:cNvPr id="25" name="Straight Arrow Connector 24"/>
          <p:cNvCxnSpPr>
            <a:stCxn id="21" idx="10"/>
          </p:cNvCxnSpPr>
          <p:nvPr/>
        </p:nvCxnSpPr>
        <p:spPr>
          <a:xfrm rot="16200000" flipV="1">
            <a:off x="3098801" y="4473575"/>
            <a:ext cx="285750" cy="339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21" idx="11"/>
          </p:cNvCxnSpPr>
          <p:nvPr/>
        </p:nvCxnSpPr>
        <p:spPr>
          <a:xfrm rot="5400000" flipH="1" flipV="1">
            <a:off x="3723482" y="4437856"/>
            <a:ext cx="285750" cy="4111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0" name="Up Arrow 29"/>
          <p:cNvSpPr/>
          <p:nvPr/>
        </p:nvSpPr>
        <p:spPr>
          <a:xfrm>
            <a:off x="2500313" y="1785938"/>
            <a:ext cx="500062" cy="85725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163853" name="TextBox 30"/>
          <p:cNvSpPr txBox="1">
            <a:spLocks noChangeArrowheads="1"/>
          </p:cNvSpPr>
          <p:nvPr/>
        </p:nvSpPr>
        <p:spPr bwMode="auto">
          <a:xfrm>
            <a:off x="2071688" y="1285875"/>
            <a:ext cx="1428750" cy="369888"/>
          </a:xfrm>
          <a:prstGeom prst="rect">
            <a:avLst/>
          </a:prstGeom>
          <a:noFill/>
          <a:ln w="9525">
            <a:noFill/>
            <a:miter lim="800000"/>
            <a:headEnd/>
            <a:tailEnd/>
          </a:ln>
        </p:spPr>
        <p:txBody>
          <a:bodyPr>
            <a:spAutoFit/>
          </a:bodyPr>
          <a:lstStyle/>
          <a:p>
            <a:r>
              <a:rPr lang="fa-IR">
                <a:latin typeface="Calibri" pitchFamily="34" charset="0"/>
              </a:rPr>
              <a:t>مسیر خروج دود</a:t>
            </a:r>
          </a:p>
        </p:txBody>
      </p:sp>
      <p:sp>
        <p:nvSpPr>
          <p:cNvPr id="32" name="Up Arrow 31"/>
          <p:cNvSpPr/>
          <p:nvPr/>
        </p:nvSpPr>
        <p:spPr>
          <a:xfrm>
            <a:off x="3357563" y="3786188"/>
            <a:ext cx="214312" cy="50006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163855" name="TextBox 32"/>
          <p:cNvSpPr txBox="1">
            <a:spLocks noChangeArrowheads="1"/>
          </p:cNvSpPr>
          <p:nvPr/>
        </p:nvSpPr>
        <p:spPr bwMode="auto">
          <a:xfrm>
            <a:off x="2643188" y="3214688"/>
            <a:ext cx="1500187" cy="369887"/>
          </a:xfrm>
          <a:prstGeom prst="rect">
            <a:avLst/>
          </a:prstGeom>
          <a:noFill/>
          <a:ln w="9525">
            <a:noFill/>
            <a:miter lim="800000"/>
            <a:headEnd/>
            <a:tailEnd/>
          </a:ln>
        </p:spPr>
        <p:txBody>
          <a:bodyPr>
            <a:spAutoFit/>
          </a:bodyPr>
          <a:lstStyle/>
          <a:p>
            <a:r>
              <a:rPr lang="fa-IR">
                <a:latin typeface="Calibri" pitchFamily="34" charset="0"/>
              </a:rPr>
              <a:t>مسیر ورود هوا</a:t>
            </a:r>
          </a:p>
        </p:txBody>
      </p:sp>
      <p:sp>
        <p:nvSpPr>
          <p:cNvPr id="163856" name="TextBox 34"/>
          <p:cNvSpPr txBox="1">
            <a:spLocks noChangeArrowheads="1"/>
          </p:cNvSpPr>
          <p:nvPr/>
        </p:nvSpPr>
        <p:spPr bwMode="auto">
          <a:xfrm>
            <a:off x="2286000" y="500063"/>
            <a:ext cx="857250" cy="369887"/>
          </a:xfrm>
          <a:prstGeom prst="rect">
            <a:avLst/>
          </a:prstGeom>
          <a:noFill/>
          <a:ln w="9525">
            <a:noFill/>
            <a:miter lim="800000"/>
            <a:headEnd/>
            <a:tailEnd/>
          </a:ln>
        </p:spPr>
        <p:txBody>
          <a:bodyPr>
            <a:spAutoFit/>
          </a:bodyPr>
          <a:lstStyle/>
          <a:p>
            <a:r>
              <a:rPr lang="fa-IR">
                <a:latin typeface="Calibri" pitchFamily="34" charset="0"/>
              </a:rPr>
              <a:t>پنجره</a:t>
            </a:r>
          </a:p>
        </p:txBody>
      </p:sp>
      <p:cxnSp>
        <p:nvCxnSpPr>
          <p:cNvPr id="37" name="Straight Connector 36"/>
          <p:cNvCxnSpPr/>
          <p:nvPr/>
        </p:nvCxnSpPr>
        <p:spPr>
          <a:xfrm rot="5400000" flipH="1" flipV="1">
            <a:off x="4464844" y="3250407"/>
            <a:ext cx="207327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flipH="1" flipV="1">
            <a:off x="5322888" y="1392238"/>
            <a:ext cx="357187"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5500688" y="1214438"/>
            <a:ext cx="271462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6750844" y="2750344"/>
            <a:ext cx="3073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5500688" y="4286250"/>
            <a:ext cx="1000125"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0800000">
            <a:off x="7500938" y="4286250"/>
            <a:ext cx="7858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5500688" y="1571625"/>
            <a:ext cx="428625" cy="214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flipH="1" flipV="1">
            <a:off x="6429375" y="4000501"/>
            <a:ext cx="357187" cy="214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16200000" flipV="1">
            <a:off x="7250907" y="4036218"/>
            <a:ext cx="285750" cy="214313"/>
          </a:xfrm>
          <a:prstGeom prst="line">
            <a:avLst/>
          </a:prstGeom>
        </p:spPr>
        <p:style>
          <a:lnRef idx="1">
            <a:schemeClr val="accent1"/>
          </a:lnRef>
          <a:fillRef idx="0">
            <a:schemeClr val="accent1"/>
          </a:fillRef>
          <a:effectRef idx="0">
            <a:schemeClr val="accent1"/>
          </a:effectRef>
          <a:fontRef idx="minor">
            <a:schemeClr val="tx1"/>
          </a:fontRef>
        </p:style>
      </p:cxnSp>
      <p:sp>
        <p:nvSpPr>
          <p:cNvPr id="56" name="Content Placeholder 55"/>
          <p:cNvSpPr>
            <a:spLocks noGrp="1"/>
          </p:cNvSpPr>
          <p:nvPr>
            <p:ph idx="1"/>
          </p:nvPr>
        </p:nvSpPr>
        <p:spPr>
          <a:xfrm>
            <a:off x="6215063" y="4714875"/>
            <a:ext cx="1643062" cy="100012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normAutofit fontScale="62500" lnSpcReduction="20000"/>
          </a:bodyPr>
          <a:lstStyle/>
          <a:p>
            <a:pPr algn="ctr" eaLnBrk="1" fontAlgn="auto" hangingPunct="1">
              <a:spcAft>
                <a:spcPts val="0"/>
              </a:spcAft>
              <a:defRPr/>
            </a:pPr>
            <a:r>
              <a:rPr lang="fa-IR" dirty="0" smtClean="0"/>
              <a:t>فن فشار مثبت</a:t>
            </a:r>
            <a:endParaRPr lang="fa-IR" dirty="0"/>
          </a:p>
        </p:txBody>
      </p:sp>
      <p:cxnSp>
        <p:nvCxnSpPr>
          <p:cNvPr id="58" name="Straight Arrow Connector 57"/>
          <p:cNvCxnSpPr>
            <a:stCxn id="56" idx="10"/>
          </p:cNvCxnSpPr>
          <p:nvPr/>
        </p:nvCxnSpPr>
        <p:spPr>
          <a:xfrm rot="16200000" flipV="1">
            <a:off x="6551613" y="4449762"/>
            <a:ext cx="285750" cy="2444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56" idx="11"/>
          </p:cNvCxnSpPr>
          <p:nvPr/>
        </p:nvCxnSpPr>
        <p:spPr>
          <a:xfrm rot="5400000" flipH="1" flipV="1">
            <a:off x="7164388" y="4449763"/>
            <a:ext cx="357187" cy="1730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1" name="Up Arrow 60"/>
          <p:cNvSpPr/>
          <p:nvPr/>
        </p:nvSpPr>
        <p:spPr>
          <a:xfrm>
            <a:off x="6858000" y="3571875"/>
            <a:ext cx="357188" cy="50006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62" name="Down Arrow 61"/>
          <p:cNvSpPr/>
          <p:nvPr/>
        </p:nvSpPr>
        <p:spPr>
          <a:xfrm rot="5400000">
            <a:off x="6036469" y="1678781"/>
            <a:ext cx="571500" cy="64293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163871" name="TextBox 62"/>
          <p:cNvSpPr txBox="1">
            <a:spLocks noChangeArrowheads="1"/>
          </p:cNvSpPr>
          <p:nvPr/>
        </p:nvSpPr>
        <p:spPr bwMode="auto">
          <a:xfrm>
            <a:off x="6357938" y="3143250"/>
            <a:ext cx="1500187" cy="369888"/>
          </a:xfrm>
          <a:prstGeom prst="rect">
            <a:avLst/>
          </a:prstGeom>
          <a:noFill/>
          <a:ln w="9525">
            <a:noFill/>
            <a:miter lim="800000"/>
            <a:headEnd/>
            <a:tailEnd/>
          </a:ln>
        </p:spPr>
        <p:txBody>
          <a:bodyPr>
            <a:spAutoFit/>
          </a:bodyPr>
          <a:lstStyle/>
          <a:p>
            <a:r>
              <a:rPr lang="fa-IR">
                <a:latin typeface="Calibri" pitchFamily="34" charset="0"/>
              </a:rPr>
              <a:t>مسیر ورود هوا</a:t>
            </a:r>
          </a:p>
        </p:txBody>
      </p:sp>
      <p:sp>
        <p:nvSpPr>
          <p:cNvPr id="163872" name="TextBox 63"/>
          <p:cNvSpPr txBox="1">
            <a:spLocks noChangeArrowheads="1"/>
          </p:cNvSpPr>
          <p:nvPr/>
        </p:nvSpPr>
        <p:spPr bwMode="auto">
          <a:xfrm rot="-5400000">
            <a:off x="4471194" y="1958181"/>
            <a:ext cx="1428750" cy="369888"/>
          </a:xfrm>
          <a:prstGeom prst="rect">
            <a:avLst/>
          </a:prstGeom>
          <a:noFill/>
          <a:ln w="9525">
            <a:noFill/>
            <a:miter lim="800000"/>
            <a:headEnd/>
            <a:tailEnd/>
          </a:ln>
        </p:spPr>
        <p:txBody>
          <a:bodyPr>
            <a:spAutoFit/>
          </a:bodyPr>
          <a:lstStyle/>
          <a:p>
            <a:r>
              <a:rPr lang="fa-IR">
                <a:latin typeface="Calibri" pitchFamily="34" charset="0"/>
              </a:rPr>
              <a:t>مسیر خروج دود</a:t>
            </a:r>
          </a:p>
        </p:txBody>
      </p:sp>
      <p:sp>
        <p:nvSpPr>
          <p:cNvPr id="65" name="Explosion 2 64"/>
          <p:cNvSpPr/>
          <p:nvPr/>
        </p:nvSpPr>
        <p:spPr>
          <a:xfrm>
            <a:off x="6715125" y="1857375"/>
            <a:ext cx="1285875" cy="7143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دود</a:t>
            </a:r>
          </a:p>
        </p:txBody>
      </p:sp>
      <p:sp>
        <p:nvSpPr>
          <p:cNvPr id="66" name="Explosion 2 65"/>
          <p:cNvSpPr/>
          <p:nvPr/>
        </p:nvSpPr>
        <p:spPr>
          <a:xfrm>
            <a:off x="2000250" y="2714625"/>
            <a:ext cx="1285875" cy="7143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دود</a:t>
            </a:r>
          </a:p>
        </p:txBody>
      </p:sp>
    </p:spTree>
  </p:cSld>
  <p:clrMapOvr>
    <a:masterClrMapping/>
  </p:clrMapOvr>
  <p:transition spd="slow">
    <p:wedg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rot="5400000">
            <a:off x="-285750" y="2857501"/>
            <a:ext cx="27146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071563" y="4214813"/>
            <a:ext cx="585787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5607844" y="2964657"/>
            <a:ext cx="264477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2643188" y="1714500"/>
            <a:ext cx="3000375" cy="1588"/>
          </a:xfrm>
          <a:prstGeom prst="line">
            <a:avLst/>
          </a:prstGeom>
        </p:spPr>
        <p:style>
          <a:lnRef idx="1">
            <a:schemeClr val="accent1"/>
          </a:lnRef>
          <a:fillRef idx="0">
            <a:schemeClr val="accent1"/>
          </a:fillRef>
          <a:effectRef idx="0">
            <a:schemeClr val="accent1"/>
          </a:effectRef>
          <a:fontRef idx="minor">
            <a:schemeClr val="tx1"/>
          </a:fontRef>
        </p:style>
      </p:cxnSp>
      <p:sp>
        <p:nvSpPr>
          <p:cNvPr id="14" name="Dodecagon 13"/>
          <p:cNvSpPr/>
          <p:nvPr/>
        </p:nvSpPr>
        <p:spPr>
          <a:xfrm>
            <a:off x="5786438" y="285750"/>
            <a:ext cx="1071562" cy="928688"/>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فن فشار مثبت</a:t>
            </a:r>
          </a:p>
        </p:txBody>
      </p:sp>
      <p:cxnSp>
        <p:nvCxnSpPr>
          <p:cNvPr id="16" name="Straight Arrow Connector 15"/>
          <p:cNvCxnSpPr>
            <a:stCxn id="14" idx="5"/>
          </p:cNvCxnSpPr>
          <p:nvPr/>
        </p:nvCxnSpPr>
        <p:spPr>
          <a:xfrm rot="5400000">
            <a:off x="5768181" y="1161257"/>
            <a:ext cx="357187" cy="4635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4" idx="4"/>
          </p:cNvCxnSpPr>
          <p:nvPr/>
        </p:nvCxnSpPr>
        <p:spPr>
          <a:xfrm rot="16200000" flipH="1">
            <a:off x="6483350" y="1196976"/>
            <a:ext cx="357187" cy="3921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Dodecagon 19"/>
          <p:cNvSpPr/>
          <p:nvPr/>
        </p:nvSpPr>
        <p:spPr>
          <a:xfrm>
            <a:off x="1357313" y="857250"/>
            <a:ext cx="1000125" cy="857250"/>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فن فشار منفی</a:t>
            </a:r>
          </a:p>
        </p:txBody>
      </p:sp>
      <p:sp>
        <p:nvSpPr>
          <p:cNvPr id="22" name="Bent Arrow 21"/>
          <p:cNvSpPr/>
          <p:nvPr/>
        </p:nvSpPr>
        <p:spPr>
          <a:xfrm rot="11009996" flipH="1">
            <a:off x="1744663" y="1757363"/>
            <a:ext cx="1436687" cy="1014412"/>
          </a:xfrm>
          <a:prstGeom prst="bentArrow">
            <a:avLst>
              <a:gd name="adj1" fmla="val 17950"/>
              <a:gd name="adj2" fmla="val 22917"/>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solidFill>
                <a:schemeClr val="tx1"/>
              </a:solidFill>
            </a:endParaRPr>
          </a:p>
        </p:txBody>
      </p:sp>
      <p:sp>
        <p:nvSpPr>
          <p:cNvPr id="24" name="Bent Arrow 23"/>
          <p:cNvSpPr/>
          <p:nvPr/>
        </p:nvSpPr>
        <p:spPr>
          <a:xfrm>
            <a:off x="1785938" y="357188"/>
            <a:ext cx="1357312" cy="5715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solidFill>
                <a:schemeClr val="tx1"/>
              </a:solidFill>
            </a:endParaRPr>
          </a:p>
        </p:txBody>
      </p:sp>
      <p:sp>
        <p:nvSpPr>
          <p:cNvPr id="25" name="Rectangle 24"/>
          <p:cNvSpPr/>
          <p:nvPr/>
        </p:nvSpPr>
        <p:spPr>
          <a:xfrm>
            <a:off x="5500688" y="1857375"/>
            <a:ext cx="1143000" cy="571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محل ورودهوا</a:t>
            </a:r>
          </a:p>
        </p:txBody>
      </p:sp>
      <p:sp>
        <p:nvSpPr>
          <p:cNvPr id="26" name="Rectangle 25"/>
          <p:cNvSpPr/>
          <p:nvPr/>
        </p:nvSpPr>
        <p:spPr>
          <a:xfrm>
            <a:off x="3286125" y="2357438"/>
            <a:ext cx="1071563" cy="571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مکش دود</a:t>
            </a:r>
          </a:p>
        </p:txBody>
      </p:sp>
      <p:sp>
        <p:nvSpPr>
          <p:cNvPr id="27" name="Rectangle 26"/>
          <p:cNvSpPr/>
          <p:nvPr/>
        </p:nvSpPr>
        <p:spPr>
          <a:xfrm>
            <a:off x="3357563" y="357188"/>
            <a:ext cx="1071562" cy="428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خروج دود</a:t>
            </a:r>
          </a:p>
        </p:txBody>
      </p:sp>
      <p:sp>
        <p:nvSpPr>
          <p:cNvPr id="28" name="Content Placeholder 27"/>
          <p:cNvSpPr>
            <a:spLocks noGrp="1"/>
          </p:cNvSpPr>
          <p:nvPr>
            <p:ph idx="1"/>
          </p:nvPr>
        </p:nvSpPr>
        <p:spPr>
          <a:xfrm>
            <a:off x="3571875" y="2714625"/>
            <a:ext cx="2043113" cy="1554163"/>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normAutofit fontScale="77500" lnSpcReduction="20000"/>
          </a:bodyPr>
          <a:lstStyle/>
          <a:p>
            <a:pPr algn="ctr" eaLnBrk="1" fontAlgn="auto" hangingPunct="1">
              <a:spcAft>
                <a:spcPts val="0"/>
              </a:spcAft>
              <a:defRPr/>
            </a:pPr>
            <a:r>
              <a:rPr lang="fa-IR" dirty="0" smtClean="0"/>
              <a:t>دود</a:t>
            </a:r>
            <a:endParaRPr lang="fa-IR" dirty="0"/>
          </a:p>
        </p:txBody>
      </p:sp>
    </p:spTree>
  </p:cSld>
  <p:clrMapOvr>
    <a:masterClrMapping/>
  </p:clrMapOvr>
  <p:transition spd="slow">
    <p:wedg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rot="5400000" flipH="1" flipV="1">
            <a:off x="-142875" y="2928938"/>
            <a:ext cx="2857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285875" y="1500188"/>
            <a:ext cx="5500688"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7643813" y="1500188"/>
            <a:ext cx="785812"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7000875" y="2928938"/>
            <a:ext cx="2859087"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5000625" y="4357688"/>
            <a:ext cx="3429000" cy="1587"/>
          </a:xfrm>
          <a:prstGeom prst="line">
            <a:avLst/>
          </a:prstGeom>
        </p:spPr>
        <p:style>
          <a:lnRef idx="1">
            <a:schemeClr val="accent1"/>
          </a:lnRef>
          <a:fillRef idx="0">
            <a:schemeClr val="accent1"/>
          </a:fillRef>
          <a:effectRef idx="0">
            <a:schemeClr val="accent1"/>
          </a:effectRef>
          <a:fontRef idx="minor">
            <a:schemeClr val="tx1"/>
          </a:fontRef>
        </p:style>
      </p:cxnSp>
      <p:sp>
        <p:nvSpPr>
          <p:cNvPr id="16" name="Dodecagon 15"/>
          <p:cNvSpPr/>
          <p:nvPr/>
        </p:nvSpPr>
        <p:spPr>
          <a:xfrm>
            <a:off x="1714500" y="4786313"/>
            <a:ext cx="1143000" cy="928687"/>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فن فشار مثبت</a:t>
            </a:r>
          </a:p>
        </p:txBody>
      </p:sp>
      <p:sp>
        <p:nvSpPr>
          <p:cNvPr id="19" name="Dodecagon 18"/>
          <p:cNvSpPr/>
          <p:nvPr/>
        </p:nvSpPr>
        <p:spPr>
          <a:xfrm>
            <a:off x="3429000" y="4786313"/>
            <a:ext cx="1143000" cy="928687"/>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فن فشار مثبت</a:t>
            </a:r>
          </a:p>
        </p:txBody>
      </p:sp>
      <p:cxnSp>
        <p:nvCxnSpPr>
          <p:cNvPr id="23" name="Straight Arrow Connector 22"/>
          <p:cNvCxnSpPr>
            <a:stCxn id="16" idx="9"/>
          </p:cNvCxnSpPr>
          <p:nvPr/>
        </p:nvCxnSpPr>
        <p:spPr>
          <a:xfrm rot="10800000">
            <a:off x="1428750" y="4500563"/>
            <a:ext cx="438150" cy="4095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6" idx="0"/>
          </p:cNvCxnSpPr>
          <p:nvPr/>
        </p:nvCxnSpPr>
        <p:spPr>
          <a:xfrm flipV="1">
            <a:off x="2705100" y="4429125"/>
            <a:ext cx="295275" cy="4810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19" idx="9"/>
          </p:cNvCxnSpPr>
          <p:nvPr/>
        </p:nvCxnSpPr>
        <p:spPr>
          <a:xfrm rot="10800000">
            <a:off x="3143250" y="4429125"/>
            <a:ext cx="438150" cy="4810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9" idx="0"/>
          </p:cNvCxnSpPr>
          <p:nvPr/>
        </p:nvCxnSpPr>
        <p:spPr>
          <a:xfrm flipV="1">
            <a:off x="4419600" y="4429125"/>
            <a:ext cx="509588" cy="4810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Up Arrow 31"/>
          <p:cNvSpPr/>
          <p:nvPr/>
        </p:nvSpPr>
        <p:spPr>
          <a:xfrm>
            <a:off x="2214563" y="3857625"/>
            <a:ext cx="357187" cy="64293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33" name="Up Arrow 32"/>
          <p:cNvSpPr/>
          <p:nvPr/>
        </p:nvSpPr>
        <p:spPr>
          <a:xfrm>
            <a:off x="3857625" y="3929063"/>
            <a:ext cx="357188" cy="64293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34" name="Rectangle 33"/>
          <p:cNvSpPr/>
          <p:nvPr/>
        </p:nvSpPr>
        <p:spPr>
          <a:xfrm>
            <a:off x="2643188" y="3357563"/>
            <a:ext cx="1357312" cy="5000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محل وود هوا</a:t>
            </a:r>
          </a:p>
        </p:txBody>
      </p:sp>
      <p:sp>
        <p:nvSpPr>
          <p:cNvPr id="35" name="Up Arrow 34"/>
          <p:cNvSpPr/>
          <p:nvPr/>
        </p:nvSpPr>
        <p:spPr>
          <a:xfrm>
            <a:off x="7215188" y="1500188"/>
            <a:ext cx="214312" cy="85725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36" name="Rectangle 35"/>
          <p:cNvSpPr/>
          <p:nvPr/>
        </p:nvSpPr>
        <p:spPr>
          <a:xfrm>
            <a:off x="6357938" y="857250"/>
            <a:ext cx="1714500" cy="428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محل خروج دود</a:t>
            </a:r>
          </a:p>
        </p:txBody>
      </p:sp>
      <p:sp>
        <p:nvSpPr>
          <p:cNvPr id="37" name="Content Placeholder 36"/>
          <p:cNvSpPr>
            <a:spLocks noGrp="1"/>
          </p:cNvSpPr>
          <p:nvPr>
            <p:ph idx="1"/>
          </p:nvPr>
        </p:nvSpPr>
        <p:spPr>
          <a:xfrm>
            <a:off x="3857625" y="1714500"/>
            <a:ext cx="2214563" cy="171450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normAutofit fontScale="92500"/>
          </a:bodyPr>
          <a:lstStyle/>
          <a:p>
            <a:pPr algn="ctr" eaLnBrk="1" fontAlgn="auto" hangingPunct="1">
              <a:spcAft>
                <a:spcPts val="0"/>
              </a:spcAft>
              <a:defRPr/>
            </a:pPr>
            <a:r>
              <a:rPr lang="fa-IR" dirty="0" smtClean="0"/>
              <a:t>دود</a:t>
            </a:r>
            <a:endParaRPr lang="fa-IR" dirty="0"/>
          </a:p>
        </p:txBody>
      </p:sp>
    </p:spTree>
  </p:cSld>
  <p:clrMapOvr>
    <a:masterClrMapping/>
  </p:clrMapOvr>
  <p:transition spd="slow">
    <p:wedg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Content Placeholder 2"/>
          <p:cNvSpPr>
            <a:spLocks noGrp="1"/>
          </p:cNvSpPr>
          <p:nvPr>
            <p:ph idx="1"/>
          </p:nvPr>
        </p:nvSpPr>
        <p:spPr>
          <a:xfrm>
            <a:off x="457200" y="357188"/>
            <a:ext cx="8229600" cy="5768975"/>
          </a:xfrm>
        </p:spPr>
        <p:txBody>
          <a:bodyPr/>
          <a:lstStyle/>
          <a:p>
            <a:pPr eaLnBrk="1" hangingPunct="1">
              <a:buFont typeface="Arial" pitchFamily="34" charset="0"/>
              <a:buNone/>
            </a:pPr>
            <a:r>
              <a:rPr lang="fa-IR" smtClean="0"/>
              <a:t>استفاده ار چند فن فشارمنفی</a:t>
            </a:r>
          </a:p>
        </p:txBody>
      </p:sp>
      <p:cxnSp>
        <p:nvCxnSpPr>
          <p:cNvPr id="5" name="Straight Connector 4"/>
          <p:cNvCxnSpPr/>
          <p:nvPr/>
        </p:nvCxnSpPr>
        <p:spPr>
          <a:xfrm rot="5400000">
            <a:off x="1177925" y="2463800"/>
            <a:ext cx="121443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785938" y="3071813"/>
            <a:ext cx="142875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a:off x="2534444" y="3750469"/>
            <a:ext cx="1358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3214688" y="4500563"/>
            <a:ext cx="2786062"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5537200" y="5037138"/>
            <a:ext cx="1071563"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072188" y="5572125"/>
            <a:ext cx="2286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6322219" y="3536157"/>
            <a:ext cx="407352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0800000">
            <a:off x="6357938" y="1500188"/>
            <a:ext cx="200025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287169" y="2499519"/>
            <a:ext cx="2071687" cy="73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a:off x="4357688" y="3571875"/>
            <a:ext cx="200025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flipH="1" flipV="1">
            <a:off x="3677444" y="2893219"/>
            <a:ext cx="1358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0800000">
            <a:off x="2857500" y="2214563"/>
            <a:ext cx="1500188"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flipH="1" flipV="1">
            <a:off x="2570957" y="1928019"/>
            <a:ext cx="5715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flipH="1" flipV="1">
            <a:off x="1106488" y="1177925"/>
            <a:ext cx="1357312" cy="1588"/>
          </a:xfrm>
          <a:prstGeom prst="line">
            <a:avLst/>
          </a:prstGeom>
        </p:spPr>
        <p:style>
          <a:lnRef idx="1">
            <a:schemeClr val="accent1"/>
          </a:lnRef>
          <a:fillRef idx="0">
            <a:schemeClr val="accent1"/>
          </a:fillRef>
          <a:effectRef idx="0">
            <a:schemeClr val="accent1"/>
          </a:effectRef>
          <a:fontRef idx="minor">
            <a:schemeClr val="tx1"/>
          </a:fontRef>
        </p:style>
      </p:cxnSp>
      <p:sp>
        <p:nvSpPr>
          <p:cNvPr id="32" name="Dodecagon 31"/>
          <p:cNvSpPr/>
          <p:nvPr/>
        </p:nvSpPr>
        <p:spPr>
          <a:xfrm>
            <a:off x="2071688" y="571500"/>
            <a:ext cx="785812" cy="928688"/>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فن فشار منفی</a:t>
            </a:r>
          </a:p>
        </p:txBody>
      </p:sp>
      <p:sp>
        <p:nvSpPr>
          <p:cNvPr id="33" name="Dodecagon 32"/>
          <p:cNvSpPr/>
          <p:nvPr/>
        </p:nvSpPr>
        <p:spPr>
          <a:xfrm>
            <a:off x="3357563" y="3143250"/>
            <a:ext cx="785812" cy="928688"/>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فن فشار منفی</a:t>
            </a:r>
          </a:p>
        </p:txBody>
      </p:sp>
      <p:sp>
        <p:nvSpPr>
          <p:cNvPr id="34" name="Dodecagon 33"/>
          <p:cNvSpPr/>
          <p:nvPr/>
        </p:nvSpPr>
        <p:spPr>
          <a:xfrm>
            <a:off x="6643688" y="3071813"/>
            <a:ext cx="785812" cy="928687"/>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فن فشار منفی</a:t>
            </a:r>
          </a:p>
        </p:txBody>
      </p:sp>
      <p:sp>
        <p:nvSpPr>
          <p:cNvPr id="35" name="Up Arrow 34"/>
          <p:cNvSpPr/>
          <p:nvPr/>
        </p:nvSpPr>
        <p:spPr>
          <a:xfrm rot="16023095">
            <a:off x="5588794" y="3467894"/>
            <a:ext cx="1212850" cy="1042988"/>
          </a:xfrm>
          <a:prstGeom prst="up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رانش</a:t>
            </a:r>
          </a:p>
        </p:txBody>
      </p:sp>
      <p:sp>
        <p:nvSpPr>
          <p:cNvPr id="36" name="Up Arrow 35"/>
          <p:cNvSpPr/>
          <p:nvPr/>
        </p:nvSpPr>
        <p:spPr>
          <a:xfrm rot="997975">
            <a:off x="6916738" y="2305050"/>
            <a:ext cx="1176337" cy="938213"/>
          </a:xfrm>
          <a:prstGeom prst="upArrow">
            <a:avLst>
              <a:gd name="adj1" fmla="val 50000"/>
              <a:gd name="adj2" fmla="val 4301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مکش</a:t>
            </a:r>
          </a:p>
        </p:txBody>
      </p:sp>
      <p:sp>
        <p:nvSpPr>
          <p:cNvPr id="43" name="Explosion 2 42"/>
          <p:cNvSpPr/>
          <p:nvPr/>
        </p:nvSpPr>
        <p:spPr>
          <a:xfrm>
            <a:off x="7143750" y="1500188"/>
            <a:ext cx="1285875" cy="7143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دود</a:t>
            </a:r>
          </a:p>
        </p:txBody>
      </p:sp>
      <p:sp>
        <p:nvSpPr>
          <p:cNvPr id="45" name="Up Arrow 44"/>
          <p:cNvSpPr/>
          <p:nvPr/>
        </p:nvSpPr>
        <p:spPr>
          <a:xfrm rot="5944812">
            <a:off x="3968750" y="3543301"/>
            <a:ext cx="1176337" cy="938212"/>
          </a:xfrm>
          <a:prstGeom prst="upArrow">
            <a:avLst>
              <a:gd name="adj1" fmla="val 50000"/>
              <a:gd name="adj2" fmla="val 4301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مکش</a:t>
            </a:r>
          </a:p>
        </p:txBody>
      </p:sp>
      <p:sp>
        <p:nvSpPr>
          <p:cNvPr id="46" name="Up Arrow 45"/>
          <p:cNvSpPr/>
          <p:nvPr/>
        </p:nvSpPr>
        <p:spPr>
          <a:xfrm rot="8836844">
            <a:off x="2017713" y="1528763"/>
            <a:ext cx="1176337" cy="938212"/>
          </a:xfrm>
          <a:prstGeom prst="upArrow">
            <a:avLst>
              <a:gd name="adj1" fmla="val 50000"/>
              <a:gd name="adj2" fmla="val 4301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مکش</a:t>
            </a:r>
          </a:p>
        </p:txBody>
      </p:sp>
      <p:sp>
        <p:nvSpPr>
          <p:cNvPr id="47" name="Up Arrow 46"/>
          <p:cNvSpPr/>
          <p:nvPr/>
        </p:nvSpPr>
        <p:spPr>
          <a:xfrm rot="5218191">
            <a:off x="2804319" y="540544"/>
            <a:ext cx="1212850" cy="1042988"/>
          </a:xfrm>
          <a:prstGeom prst="up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رانش</a:t>
            </a:r>
          </a:p>
        </p:txBody>
      </p:sp>
      <p:sp>
        <p:nvSpPr>
          <p:cNvPr id="48" name="Up Arrow 47"/>
          <p:cNvSpPr/>
          <p:nvPr/>
        </p:nvSpPr>
        <p:spPr>
          <a:xfrm rot="19347040">
            <a:off x="2692400" y="2333625"/>
            <a:ext cx="1212850" cy="1042988"/>
          </a:xfrm>
          <a:prstGeom prst="up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رانش</a:t>
            </a:r>
          </a:p>
        </p:txBody>
      </p:sp>
      <p:cxnSp>
        <p:nvCxnSpPr>
          <p:cNvPr id="53" name="Straight Connector 52"/>
          <p:cNvCxnSpPr/>
          <p:nvPr/>
        </p:nvCxnSpPr>
        <p:spPr>
          <a:xfrm>
            <a:off x="1785938" y="500063"/>
            <a:ext cx="3071812"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2857500" y="1643063"/>
            <a:ext cx="1571625" cy="1587"/>
          </a:xfrm>
          <a:prstGeom prst="line">
            <a:avLst/>
          </a:prstGeom>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2714625" y="4929188"/>
            <a:ext cx="2571750" cy="7858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dirty="0"/>
              <a:t>پارکینگ</a:t>
            </a:r>
          </a:p>
        </p:txBody>
      </p:sp>
    </p:spTree>
  </p:cSld>
  <p:clrMapOvr>
    <a:masterClrMapping/>
  </p:clrMapOvr>
  <p:transition spd="slow">
    <p:wedg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TotalTime>
  <Words>8714</Words>
  <Application>Microsoft Office PowerPoint</Application>
  <PresentationFormat>On-screen Show (4:3)</PresentationFormat>
  <Paragraphs>377</Paragraphs>
  <Slides>110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Arial</vt:lpstr>
      <vt:lpstr>B Lotus</vt:lpstr>
      <vt:lpstr>B Nazanin</vt:lpstr>
      <vt:lpstr>Calibri</vt:lpstr>
      <vt:lpstr>Nazanin</vt:lpstr>
      <vt:lpstr>Times New Roman</vt:lpstr>
      <vt:lpstr>Traditional Arabic</vt:lpstr>
      <vt:lpstr>Office Theme</vt:lpstr>
      <vt:lpstr>بنام خدا</vt:lpstr>
      <vt:lpstr>PowerPoint Presentation</vt:lpstr>
      <vt:lpstr>  مکانیسم دود و اثرات آن  دراثر سوختن مواد، انرژي و مواد جديد توليدمي شوندكه بسيار متنوع ميباشند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جدول زير زمان لازم براي سوختن درجه 2 را با حرارتهاي مختلف نشان مي دهد</vt:lpstr>
      <vt:lpstr>PowerPoint Presentation</vt:lpstr>
      <vt:lpstr>PowerPoint Presentation</vt:lpstr>
      <vt:lpstr>PowerPoint Presentation</vt:lpstr>
      <vt:lpstr>PowerPoint Presentation</vt:lpstr>
      <vt:lpstr>PowerPoint Presentation</vt:lpstr>
      <vt:lpstr>مقاوت مصالح و ساختمانها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Office07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مکانیسم دود و اثرات آن  دراثر سوختن مواد، انرژي و مواد جديد توليدمي شوندكه بسيار متنوع ميباشند</dc:title>
  <dc:creator>Farokh sabri</dc:creator>
  <cp:lastModifiedBy>Windows User</cp:lastModifiedBy>
  <cp:revision>4</cp:revision>
  <dcterms:created xsi:type="dcterms:W3CDTF">2012-08-23T21:37:33Z</dcterms:created>
  <dcterms:modified xsi:type="dcterms:W3CDTF">2020-02-19T19:33:31Z</dcterms:modified>
</cp:coreProperties>
</file>