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7">
  <p:sldMasterIdLst>
    <p:sldMasterId id="2147483648" r:id="rId1"/>
  </p:sldMasterIdLst>
  <p:sldIdLst>
    <p:sldId id="259" r:id="rId2"/>
    <p:sldId id="262" r:id="rId3"/>
    <p:sldId id="292" r:id="rId4"/>
    <p:sldId id="290" r:id="rId5"/>
    <p:sldId id="297" r:id="rId6"/>
    <p:sldId id="296" r:id="rId7"/>
    <p:sldId id="295" r:id="rId8"/>
    <p:sldId id="291" r:id="rId9"/>
    <p:sldId id="298" r:id="rId10"/>
    <p:sldId id="299" r:id="rId11"/>
    <p:sldId id="300" r:id="rId12"/>
    <p:sldId id="301" r:id="rId13"/>
    <p:sldId id="30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5485" autoAdjust="0"/>
  </p:normalViewPr>
  <p:slideViewPr>
    <p:cSldViewPr>
      <p:cViewPr varScale="1">
        <p:scale>
          <a:sx n="72" d="100"/>
          <a:sy n="72" d="100"/>
        </p:scale>
        <p:origin x="88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BECAB-211F-4B73-8C3D-CB10E9FD0262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E9EBF-620C-439E-98ED-9C6125B611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762000" y="1600200"/>
            <a:ext cx="769620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0" hangingPunct="0">
              <a:spcBef>
                <a:spcPct val="50000"/>
              </a:spcBef>
            </a:pPr>
            <a:r>
              <a:rPr lang="ar-SA" sz="4800" b="1" dirty="0" smtClean="0">
                <a:solidFill>
                  <a:srgbClr val="000000"/>
                </a:solidFill>
                <a:latin typeface="Times New Roman" pitchFamily="18" charset="0"/>
                <a:cs typeface="B Titr" pitchFamily="2" charset="-78"/>
              </a:rPr>
              <a:t>طر</a:t>
            </a:r>
            <a:r>
              <a:rPr lang="fa-IR" sz="4800" b="1" dirty="0" smtClean="0">
                <a:solidFill>
                  <a:srgbClr val="000000"/>
                </a:solidFill>
                <a:latin typeface="Times New Roman" pitchFamily="18" charset="0"/>
                <a:cs typeface="B Titr" pitchFamily="2" charset="-78"/>
              </a:rPr>
              <a:t>ا</a:t>
            </a:r>
            <a:r>
              <a:rPr lang="ar-SA" sz="4800" b="1" dirty="0" smtClean="0">
                <a:solidFill>
                  <a:srgbClr val="000000"/>
                </a:solidFill>
                <a:latin typeface="Times New Roman" pitchFamily="18" charset="0"/>
                <a:cs typeface="B Titr" pitchFamily="2" charset="-78"/>
              </a:rPr>
              <a:t>ح</a:t>
            </a:r>
            <a:r>
              <a:rPr lang="fa-IR" sz="4800" b="1" dirty="0" smtClean="0">
                <a:solidFill>
                  <a:srgbClr val="000000"/>
                </a:solidFill>
                <a:latin typeface="Times New Roman" pitchFamily="18" charset="0"/>
                <a:cs typeface="B Titr" pitchFamily="2" charset="-78"/>
              </a:rPr>
              <a:t>ی</a:t>
            </a:r>
            <a:r>
              <a:rPr lang="ar-SA" sz="4800" b="1" dirty="0" smtClean="0">
                <a:solidFill>
                  <a:srgbClr val="000000"/>
                </a:solidFill>
                <a:latin typeface="Times New Roman" pitchFamily="18" charset="0"/>
                <a:cs typeface="B Titr" pitchFamily="2" charset="-78"/>
              </a:rPr>
              <a:t> </a:t>
            </a:r>
            <a:r>
              <a:rPr lang="fa-IR" sz="4800" b="1" dirty="0" smtClean="0">
                <a:solidFill>
                  <a:srgbClr val="000000"/>
                </a:solidFill>
                <a:latin typeface="Times New Roman" pitchFamily="18" charset="0"/>
                <a:cs typeface="B Titr" pitchFamily="2" charset="-78"/>
              </a:rPr>
              <a:t>ا</a:t>
            </a:r>
            <a:r>
              <a:rPr lang="ar-SA" sz="4800" b="1" dirty="0" smtClean="0">
                <a:solidFill>
                  <a:srgbClr val="000000"/>
                </a:solidFill>
                <a:latin typeface="Times New Roman" pitchFamily="18" charset="0"/>
                <a:cs typeface="B Titr" pitchFamily="2" charset="-78"/>
              </a:rPr>
              <a:t>ي</a:t>
            </a:r>
            <a:r>
              <a:rPr lang="fa-IR" sz="4800" b="1" dirty="0" smtClean="0">
                <a:solidFill>
                  <a:srgbClr val="000000"/>
                </a:solidFill>
                <a:latin typeface="Times New Roman" pitchFamily="18" charset="0"/>
                <a:cs typeface="B Titr" pitchFamily="2" charset="-78"/>
              </a:rPr>
              <a:t>جاد صنايع </a:t>
            </a:r>
            <a:endParaRPr lang="ar-SA" sz="4800" b="1" dirty="0">
              <a:solidFill>
                <a:srgbClr val="000000"/>
              </a:solidFill>
              <a:latin typeface="Times New Roman" pitchFamily="18" charset="0"/>
              <a:cs typeface="B Titr" pitchFamily="2" charset="-78"/>
            </a:endParaRPr>
          </a:p>
          <a:p>
            <a:pPr algn="ctr" rtl="1" eaLnBrk="0" hangingPunct="0">
              <a:spcBef>
                <a:spcPct val="50000"/>
              </a:spcBef>
            </a:pPr>
            <a:endParaRPr lang="fa-IR" sz="3600" b="1" dirty="0">
              <a:solidFill>
                <a:srgbClr val="000000"/>
              </a:solidFill>
              <a:latin typeface="Times New Roman" pitchFamily="18" charset="0"/>
              <a:cs typeface="Titr" pitchFamily="2" charset="-78"/>
            </a:endParaRPr>
          </a:p>
        </p:txBody>
      </p:sp>
      <p:sp>
        <p:nvSpPr>
          <p:cNvPr id="5" name="Rectangle 2"/>
          <p:cNvSpPr txBox="1">
            <a:spLocks noRot="1" noChangeArrowheads="1"/>
          </p:cNvSpPr>
          <p:nvPr/>
        </p:nvSpPr>
        <p:spPr>
          <a:xfrm>
            <a:off x="3429000" y="228600"/>
            <a:ext cx="257176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badi MT Condensed Light" pitchFamily="34" charset="0"/>
                <a:ea typeface="+mj-ea"/>
                <a:cs typeface="B Titr" pitchFamily="2" charset="-78"/>
              </a:rPr>
              <a:t> </a:t>
            </a:r>
            <a:r>
              <a:rPr kumimoji="0" lang="fa-IR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badi MT Condensed Light" pitchFamily="34" charset="0"/>
                <a:ea typeface="+mj-ea"/>
                <a:cs typeface="B Titr" pitchFamily="2" charset="-78"/>
              </a:rPr>
              <a:t>بسمه تعالي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badi MT Condensed Light" pitchFamily="34" charset="0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Rot="1" noChangeArrowheads="1"/>
          </p:cNvSpPr>
          <p:nvPr/>
        </p:nvSpPr>
        <p:spPr>
          <a:xfrm>
            <a:off x="285720" y="2643182"/>
            <a:ext cx="8510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مکان یابی طرح سرمایه گذاری</a:t>
            </a: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k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000100" y="2141451"/>
            <a:ext cx="757242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مطالعات مکان یابی یکی از اقدامهاي کلیدي در فرایند احداث واحدهاي صنعتی یا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 </a:t>
            </a: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خدماتی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(طرح سرمایه گذاری)</a:t>
            </a: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 محسوب می شود که توجه به این مهم در موفقیت مراکز، نقش بسزایی دارد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. </a:t>
            </a:r>
            <a:r>
              <a:rPr lang="fa-IR" sz="28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B Nazanin" pitchFamily="2" charset="-78"/>
              </a:rPr>
              <a:t> اهمیت آن  به این دلیل است که انتخاب اصولی  یا غیر اصولی و نا صحیح مکان ایجاد طرح ، می تواند ان را از سایر جنبه های بازار ، فنی، مالی و اقتصادی نیز تحت تاثیر قرار دهد.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14480" y="785794"/>
            <a:ext cx="65008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</a:pPr>
            <a:r>
              <a:rPr lang="fa-IR" sz="4000" b="1" dirty="0" smtClean="0" bmk="_Toc45370521">
                <a:latin typeface="Arial" pitchFamily="34" charset="0"/>
                <a:ea typeface="Times New Roman" pitchFamily="18" charset="0"/>
                <a:cs typeface="B Nazanin" pitchFamily="2" charset="-78"/>
              </a:rPr>
              <a:t>مقدمه</a:t>
            </a:r>
            <a:endParaRPr lang="en-US" sz="4000" dirty="0" smtClean="0"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k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928662" y="1993969"/>
            <a:ext cx="764386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مسایل مکان یابی از تنوع بسیار زیادي برخوردارند و در هر یک از آنها، هدفهاي ویژه اي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 </a:t>
            </a: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دنبال می شود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. </a:t>
            </a: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براي دستیابی به هدف هر مساله، باید از روشی ویژه براي حل آن مساله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 </a:t>
            </a: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استفاده کرد و هنگام مطالعات نیز از درستی اطلاعات مورد استفاده اطمینان حاصل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 </a:t>
            </a: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کرد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.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از جمله این کاربرد ها:</a:t>
            </a: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8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B Nazanin" pitchFamily="2" charset="-78"/>
              </a:rPr>
              <a:t>- هنگام توسعه کارخانه از جهت افزایش تولید یا ارائه محصول جدید</a:t>
            </a: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a-IR" sz="2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هنگام ایجاد دفاتر،شعب یا انبار های جدید.</a:t>
            </a: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fa-IR" sz="2800" baseline="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B Nazanin" pitchFamily="2" charset="-78"/>
              </a:rPr>
              <a:t> هنگام انتقال کارخانه به محل جدید.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14480" y="500042"/>
            <a:ext cx="65008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</a:pPr>
            <a:r>
              <a:rPr lang="fa-IR" sz="4000" b="1" dirty="0" smtClean="0" bmk="_Toc45370521">
                <a:latin typeface="Arial" pitchFamily="34" charset="0"/>
                <a:ea typeface="Times New Roman" pitchFamily="18" charset="0"/>
                <a:cs typeface="B Nazanin" pitchFamily="2" charset="-78"/>
              </a:rPr>
              <a:t>کاربرد های مکان یابی طرح</a:t>
            </a:r>
            <a:endParaRPr lang="en-US" sz="4000" dirty="0" smtClean="0"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k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857224" y="1428736"/>
            <a:ext cx="7643866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000" dirty="0" smtClean="0"/>
              <a:t>با توجه به خصوصیات طرح</a:t>
            </a:r>
            <a:r>
              <a:rPr lang="fa-IR" sz="2000" dirty="0" smtClean="0"/>
              <a:t> سرمایه گذاری</a:t>
            </a:r>
            <a:r>
              <a:rPr lang="ar-SA" sz="2000" dirty="0" smtClean="0"/>
              <a:t>، مهمترین عوامل در تعیین محل آن عبارتند از</a:t>
            </a:r>
            <a:r>
              <a:rPr lang="fa-IR" sz="2000" dirty="0" smtClean="0"/>
              <a:t>:</a:t>
            </a:r>
          </a:p>
          <a:p>
            <a:pPr marL="514350" indent="-514350" algn="just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r-SA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سیاست هاي تشویقی</a:t>
            </a:r>
            <a:r>
              <a:rPr lang="en-US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 / </a:t>
            </a:r>
            <a:r>
              <a:rPr lang="ar-SA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تنبیهی دولت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14350" lvl="0" indent="-514350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r-SA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دسترسی به مواد اولیه ، ارزش و</a:t>
            </a:r>
            <a:r>
              <a:rPr lang="en-US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 .....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just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r-SA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دسترسی به بازار مصرف فروش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14350" lvl="0" indent="-514350" algn="just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دسترسی به </a:t>
            </a:r>
            <a:r>
              <a:rPr lang="ar-SA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نیروي انسانی</a:t>
            </a:r>
            <a:endParaRPr lang="fa-IR" sz="2000" dirty="0" smtClean="0">
              <a:solidFill>
                <a:srgbClr val="000000"/>
              </a:solidFill>
              <a:latin typeface="BNazanin"/>
              <a:ea typeface="Calibri" pitchFamily="34" charset="0"/>
              <a:cs typeface="Arial" pitchFamily="34" charset="0"/>
            </a:endParaRPr>
          </a:p>
          <a:p>
            <a:pPr marL="514350" lvl="0" indent="-514350" algn="just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000" dirty="0" smtClean="0">
                <a:solidFill>
                  <a:srgbClr val="000000"/>
                </a:solidFill>
                <a:latin typeface="BNazanin"/>
                <a:cs typeface="Arial" pitchFamily="34" charset="0"/>
              </a:rPr>
              <a:t>دسترسی به منابع انرژی</a:t>
            </a:r>
          </a:p>
          <a:p>
            <a:pPr marL="514350" indent="-514350" algn="just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000" dirty="0" smtClean="0">
                <a:solidFill>
                  <a:srgbClr val="000000"/>
                </a:solidFill>
                <a:latin typeface="BNazanin"/>
                <a:cs typeface="Arial" pitchFamily="34" charset="0"/>
              </a:rPr>
              <a:t>دسترسی به تسهیلا ت </a:t>
            </a:r>
            <a:r>
              <a:rPr lang="ar-SA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حمل ونقل</a:t>
            </a:r>
            <a:endParaRPr lang="fa-IR" sz="2000" dirty="0" smtClean="0">
              <a:solidFill>
                <a:srgbClr val="000000"/>
              </a:solidFill>
              <a:latin typeface="BNazanin"/>
              <a:ea typeface="Calibri" pitchFamily="34" charset="0"/>
              <a:cs typeface="Arial" pitchFamily="34" charset="0"/>
            </a:endParaRPr>
          </a:p>
          <a:p>
            <a:pPr marL="514350" lvl="0" indent="-514350" algn="just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r-SA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شرایط آب هوایی</a:t>
            </a:r>
            <a:r>
              <a:rPr lang="fa-IR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 و اقلیمی و جغرافیایی</a:t>
            </a:r>
          </a:p>
          <a:p>
            <a:pPr marL="514350" lvl="0" indent="-514350" algn="just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000" dirty="0" smtClean="0">
                <a:solidFill>
                  <a:srgbClr val="000000"/>
                </a:solidFill>
                <a:latin typeface="BNazanin"/>
                <a:cs typeface="Arial" pitchFamily="34" charset="0"/>
              </a:rPr>
              <a:t>شرایط زندگی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14350" lvl="0" indent="-514350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r-SA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شرایط زمین و ساختمان</a:t>
            </a:r>
            <a:r>
              <a:rPr lang="en-US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 </a:t>
            </a:r>
            <a:r>
              <a:rPr lang="fa-IR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(</a:t>
            </a:r>
            <a:r>
              <a:rPr lang="en-US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 </a:t>
            </a:r>
            <a:r>
              <a:rPr lang="ar-SA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هزینه احداث</a:t>
            </a:r>
            <a:r>
              <a:rPr lang="en-US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 </a:t>
            </a:r>
            <a:r>
              <a:rPr lang="fa-IR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)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14350" lvl="0" indent="-514350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r-SA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وجود امکانات شهري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14350" lvl="0" indent="-514350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r-SA" sz="2000" dirty="0" smtClean="0">
                <a:solidFill>
                  <a:srgbClr val="000000"/>
                </a:solidFill>
                <a:latin typeface="BNazanin"/>
                <a:ea typeface="Calibri" pitchFamily="34" charset="0"/>
                <a:cs typeface="Arial" pitchFamily="34" charset="0"/>
              </a:rPr>
              <a:t>سابقه صنعتی محل احداث کارخانه</a:t>
            </a:r>
            <a:endParaRPr lang="fa-IR" sz="2000" dirty="0" smtClean="0">
              <a:solidFill>
                <a:srgbClr val="000000"/>
              </a:solidFill>
              <a:latin typeface="BNazanin"/>
              <a:ea typeface="Calibri" pitchFamily="34" charset="0"/>
              <a:cs typeface="Arial" pitchFamily="34" charset="0"/>
            </a:endParaRPr>
          </a:p>
          <a:p>
            <a:pPr marL="514350" lvl="0" indent="-514350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000" dirty="0" smtClean="0">
                <a:solidFill>
                  <a:srgbClr val="000000"/>
                </a:solidFill>
                <a:latin typeface="BNazanin"/>
                <a:cs typeface="Arial" pitchFamily="34" charset="0"/>
              </a:rPr>
              <a:t>شرایط زیست محیطی</a:t>
            </a:r>
          </a:p>
          <a:p>
            <a:pPr marL="514350" lvl="0" indent="-514350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000" dirty="0" smtClean="0">
                <a:solidFill>
                  <a:srgbClr val="000000"/>
                </a:solidFill>
                <a:latin typeface="BNazanin"/>
                <a:cs typeface="Arial" pitchFamily="34" charset="0"/>
              </a:rPr>
              <a:t>دسترسی به خدمات پشتیبانی</a:t>
            </a:r>
          </a:p>
          <a:p>
            <a:pPr marL="514350" lvl="0" indent="-514350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000" dirty="0" smtClean="0">
                <a:solidFill>
                  <a:srgbClr val="000000"/>
                </a:solidFill>
                <a:latin typeface="BNazanin"/>
                <a:cs typeface="Arial" pitchFamily="34" charset="0"/>
              </a:rPr>
              <a:t>عوامل شخصی</a:t>
            </a: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85852" y="500042"/>
            <a:ext cx="72866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1"/>
            <a:r>
              <a:rPr lang="ar-SA" sz="4000" b="1" dirty="0" smtClean="0">
                <a:cs typeface="B Nazanin" pitchFamily="2" charset="-78"/>
              </a:rPr>
              <a:t>عوامل مهم و مؤثر در تعیین محل کارخانه</a:t>
            </a:r>
            <a:endParaRPr lang="en-US" sz="4000" b="1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k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70306" y="785794"/>
            <a:ext cx="618470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r-SA" sz="4000" b="1" dirty="0" smtClean="0">
                <a:cs typeface="B Nazanin" pitchFamily="2" charset="-78"/>
              </a:rPr>
              <a:t>مدل های کمی</a:t>
            </a:r>
            <a:r>
              <a:rPr lang="fa-IR" sz="4000" b="1" dirty="0" smtClean="0">
                <a:cs typeface="B Nazanin" pitchFamily="2" charset="-78"/>
              </a:rPr>
              <a:t> و کیفی</a:t>
            </a:r>
          </a:p>
          <a:p>
            <a:pPr algn="ctr"/>
            <a:r>
              <a:rPr lang="ar-SA" sz="4000" b="1" dirty="0" smtClean="0">
                <a:cs typeface="B Nazanin" pitchFamily="2" charset="-78"/>
              </a:rPr>
              <a:t> مورد استفاده در مسائل مکان یابی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000232" y="2428868"/>
            <a:ext cx="592935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مجذور فاصله اقلیدسی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روش میانه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روش حمل و نقل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روش شبیه سازی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lvl="0" algn="justLow" rtl="1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ar-SA" sz="2800" dirty="0" smtClean="0">
                <a:latin typeface="Calibri" pitchFamily="34" charset="0"/>
                <a:ea typeface="Calibri" pitchFamily="34" charset="0"/>
                <a:cs typeface="B Nazanin" pitchFamily="2" charset="-78"/>
              </a:rPr>
              <a:t>روش اولویت بندی </a:t>
            </a:r>
            <a:endParaRPr lang="en-US" sz="2800" dirty="0" smtClean="0">
              <a:latin typeface="Arial" pitchFamily="34" charset="0"/>
              <a:cs typeface="B Nazanin" pitchFamily="2" charset="-78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ar-SA" sz="2800" dirty="0" smtClean="0">
                <a:latin typeface="Calibri" pitchFamily="34" charset="0"/>
                <a:ea typeface="Calibri" pitchFamily="34" charset="0"/>
                <a:cs typeface="B Nazanin" pitchFamily="2" charset="-78"/>
              </a:rPr>
              <a:t>روش رتبه بندی </a:t>
            </a:r>
            <a:endParaRPr lang="en-US" sz="2800" dirty="0" smtClean="0">
              <a:latin typeface="Arial" pitchFamily="34" charset="0"/>
              <a:cs typeface="B Nazanin" pitchFamily="2" charset="-78"/>
            </a:endParaRP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ar-SA" sz="2800" dirty="0" smtClean="0">
                <a:latin typeface="Calibri" pitchFamily="34" charset="0"/>
                <a:ea typeface="Calibri" pitchFamily="34" charset="0"/>
                <a:cs typeface="B Nazanin" pitchFamily="2" charset="-78"/>
              </a:rPr>
              <a:t>روش ا</a:t>
            </a:r>
            <a:r>
              <a:rPr lang="fa-IR" sz="2800" dirty="0" smtClean="0">
                <a:latin typeface="Calibri" pitchFamily="34" charset="0"/>
                <a:ea typeface="Calibri" pitchFamily="34" charset="0"/>
                <a:cs typeface="B Nazanin" pitchFamily="2" charset="-78"/>
              </a:rPr>
              <a:t>متیاز دهی</a:t>
            </a:r>
          </a:p>
          <a:p>
            <a:pPr lvl="0" algn="justLow" rtl="1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ar-SA" sz="2800" dirty="0" smtClean="0">
                <a:latin typeface="Calibri" pitchFamily="34" charset="0"/>
                <a:ea typeface="Calibri" pitchFamily="34" charset="0"/>
                <a:cs typeface="B Nazanin" pitchFamily="2" charset="-78"/>
              </a:rPr>
              <a:t>روش تصمیم گیری چند معیاره</a:t>
            </a:r>
            <a:endParaRPr lang="ar-SA" sz="2800" dirty="0" smtClean="0"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k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14348" y="1786138"/>
          <a:ext cx="7500991" cy="4286069"/>
        </p:xfrm>
        <a:graphic>
          <a:graphicData uri="http://schemas.openxmlformats.org/drawingml/2006/table">
            <a:tbl>
              <a:tblPr/>
              <a:tblGrid>
                <a:gridCol w="1161534"/>
                <a:gridCol w="1581366"/>
                <a:gridCol w="1161534"/>
                <a:gridCol w="1875248"/>
                <a:gridCol w="1721309"/>
              </a:tblGrid>
              <a:tr h="592687">
                <a:tc gridSpan="4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>
                          <a:latin typeface="Arial"/>
                          <a:ea typeface="Calibri"/>
                          <a:cs typeface="B Nazanin"/>
                        </a:rPr>
                        <a:t>اطلاعات شهرکهای صنعتی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 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33380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سپیدان 1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فیروز آباد1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فسا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بزرگ شیراز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 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6718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700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2,000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1,200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30,000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276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پیش بینی ظرفیت کل اشتغال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80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223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30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5,127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276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تعداد اشتغال ایجاد شده(نفر)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51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477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2,000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1,170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24,873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276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تعداد اشتغال ایجاد نشده(نفر)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80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370,000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960,000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1,000,000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13,070,000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276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مساحت کل(مترمربع)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51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50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90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90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3,550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276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پیش بینی ظرفیت کل استقرار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51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کیلومتر 12 جاده شیراز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کیلومتر 15 جاده میمند- شیراز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کیلومتر 12 جاده داراب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4.3 کیلومتری کمربندی جنوب شیراز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آدرس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80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31.86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0.00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2.50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17.09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276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درصد اشتغال ایجاد شده 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93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68.14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100.00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97.50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82.91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276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درصد اشتغال ایجاد نشده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51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0.01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0.06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0.04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Arial"/>
                          <a:ea typeface="Calibri"/>
                          <a:cs typeface="B Nazanin"/>
                        </a:rPr>
                        <a:t>0.75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900" b="1" dirty="0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وزن هریک از شهرکها در ایجاد اشتغال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415" marR="614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k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702521" y="1397000"/>
          <a:ext cx="6227065" cy="4246580"/>
        </p:xfrm>
        <a:graphic>
          <a:graphicData uri="http://schemas.openxmlformats.org/drawingml/2006/table">
            <a:tbl>
              <a:tblPr/>
              <a:tblGrid>
                <a:gridCol w="1075849"/>
                <a:gridCol w="1305204"/>
                <a:gridCol w="1675753"/>
                <a:gridCol w="2170259"/>
              </a:tblGrid>
              <a:tr h="582763">
                <a:tc gridSpan="3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700" b="1">
                          <a:latin typeface="Arial"/>
                          <a:ea typeface="Calibri"/>
                          <a:cs typeface="B Nazanin"/>
                        </a:rPr>
                        <a:t>اطلاعات شهرکهای صنعتی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32808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ظرفیت باقیمانده  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لار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داراب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6127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جهت ایجاد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3,000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2,000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403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پیش بینی ظرفیت کل اشتغال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08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اشتغال (نفر)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302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147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403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تعداد اشتغال ایجاد شده(نفر)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08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33,071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2,698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1,853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403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تعداد اشتغال ایجاد نشده(نفر)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08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1,180,000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810,000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403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مساحت کل(مترمربع)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08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220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70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403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پیش بینی ظرفیت کل استقرار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08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800">
                          <a:solidFill>
                            <a:srgbClr val="000080"/>
                          </a:solidFill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0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کیلومتر 3 جاده خور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0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کیلومتر 9 جاده بندرعباس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آدرس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08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800">
                          <a:solidFill>
                            <a:srgbClr val="000080"/>
                          </a:solidFill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808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10.07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7.35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403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درصد اشتغال ایجاد شده 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3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 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89.93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latin typeface="Arial"/>
                          <a:ea typeface="Calibri"/>
                          <a:cs typeface="B Nazanin"/>
                        </a:rPr>
                        <a:t>92.65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403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b="1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درصد اشتغال ایجاد نشده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3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1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0.08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>
                          <a:latin typeface="Arial"/>
                          <a:ea typeface="Calibri"/>
                          <a:cs typeface="B Nazanin"/>
                        </a:rPr>
                        <a:t>0.06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b="1" dirty="0">
                          <a:solidFill>
                            <a:srgbClr val="000080"/>
                          </a:solidFill>
                          <a:latin typeface="Arial"/>
                          <a:ea typeface="Calibri"/>
                          <a:cs typeface="B Nazanin"/>
                        </a:rPr>
                        <a:t>وزن هریک از شهرکها در ایجاد اشتغال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5972" marR="65972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k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524000" y="1584735"/>
          <a:ext cx="6762778" cy="3915967"/>
        </p:xfrm>
        <a:graphic>
          <a:graphicData uri="http://schemas.openxmlformats.org/drawingml/2006/table">
            <a:tbl>
              <a:tblPr/>
              <a:tblGrid>
                <a:gridCol w="904860"/>
                <a:gridCol w="1071570"/>
                <a:gridCol w="714380"/>
                <a:gridCol w="642942"/>
                <a:gridCol w="731162"/>
                <a:gridCol w="708997"/>
                <a:gridCol w="1988867"/>
              </a:tblGrid>
              <a:tr h="324549"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500" b="1" dirty="0">
                          <a:latin typeface="Arial"/>
                          <a:ea typeface="Calibri"/>
                          <a:cs typeface="B Nazanin"/>
                        </a:rPr>
                        <a:t>زاهدان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500" b="1" dirty="0">
                          <a:latin typeface="Arial"/>
                          <a:ea typeface="Calibri"/>
                          <a:cs typeface="B Nazanin"/>
                        </a:rPr>
                        <a:t>بندر عباس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500" b="1" dirty="0">
                          <a:latin typeface="Arial"/>
                          <a:ea typeface="Calibri"/>
                          <a:cs typeface="B Nazanin"/>
                        </a:rPr>
                        <a:t>شیراز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500" b="1" dirty="0">
                          <a:latin typeface="Arial"/>
                          <a:ea typeface="Calibri"/>
                          <a:cs typeface="B Nazanin"/>
                        </a:rPr>
                        <a:t>اصفهان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500" b="1" dirty="0">
                          <a:latin typeface="Arial"/>
                          <a:ea typeface="Calibri"/>
                          <a:cs typeface="B Nazanin"/>
                        </a:rPr>
                        <a:t>کرمان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500" b="1" dirty="0">
                          <a:latin typeface="Arial"/>
                          <a:ea typeface="Calibri"/>
                          <a:cs typeface="B Nazanin"/>
                        </a:rPr>
                        <a:t>دامنه امتیاز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03835" algn="l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500" b="1">
                          <a:latin typeface="Arial"/>
                          <a:ea typeface="Calibri"/>
                          <a:cs typeface="B Nazanin"/>
                        </a:rPr>
                        <a:t>گزینه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5185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2038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500" b="1" dirty="0">
                          <a:latin typeface="Arial"/>
                          <a:ea typeface="Calibri"/>
                          <a:cs typeface="B Nazanin"/>
                        </a:rPr>
                        <a:t>معیار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8182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25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15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55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20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0-100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شرایط اقلیمی و جغرافیایی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82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20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20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0-100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سیاست های دولت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82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15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25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0-100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دسترسی به منابع مواد اولبه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82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25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20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0-100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دسترسی به بازارهای هدف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178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20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15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20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0-100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دسترسی به منابع نیروی انسانی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178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20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50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20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0-100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300" b="1">
                          <a:latin typeface="Arial"/>
                          <a:ea typeface="Calibri"/>
                          <a:cs typeface="B Nazanin"/>
                        </a:rPr>
                        <a:t>دسترسی به راههای حمل و نقل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04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500" b="1">
                          <a:latin typeface="Arial"/>
                          <a:ea typeface="Calibri"/>
                          <a:cs typeface="B Nazanin"/>
                        </a:rPr>
                        <a:t>180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500" b="1">
                          <a:latin typeface="Arial"/>
                          <a:ea typeface="Calibri"/>
                          <a:cs typeface="B Nazanin"/>
                        </a:rPr>
                        <a:t>175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500" b="1">
                          <a:latin typeface="Arial"/>
                          <a:ea typeface="Calibri"/>
                          <a:cs typeface="B Nazanin"/>
                        </a:rPr>
                        <a:t>200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500" b="1">
                          <a:latin typeface="Arial"/>
                          <a:ea typeface="Calibri"/>
                          <a:cs typeface="B Nazanin"/>
                        </a:rPr>
                        <a:t>190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500" b="1">
                          <a:latin typeface="Arial"/>
                          <a:ea typeface="Calibri"/>
                          <a:cs typeface="B Nazanin"/>
                        </a:rPr>
                        <a:t>165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500" b="1">
                          <a:latin typeface="Arial"/>
                          <a:ea typeface="Calibri"/>
                          <a:cs typeface="B Nazanin"/>
                        </a:rPr>
                        <a:t>600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500" b="1" dirty="0">
                          <a:latin typeface="Arial"/>
                          <a:ea typeface="Calibri"/>
                          <a:cs typeface="B Nazanin"/>
                        </a:rPr>
                        <a:t>جمع کل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4736" marR="647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k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142976" y="1397000"/>
          <a:ext cx="6929486" cy="4175141"/>
        </p:xfrm>
        <a:graphic>
          <a:graphicData uri="http://schemas.openxmlformats.org/drawingml/2006/table">
            <a:tbl>
              <a:tblPr/>
              <a:tblGrid>
                <a:gridCol w="1615034"/>
                <a:gridCol w="625193"/>
                <a:gridCol w="580146"/>
                <a:gridCol w="602670"/>
                <a:gridCol w="576493"/>
                <a:gridCol w="572232"/>
                <a:gridCol w="742684"/>
                <a:gridCol w="1615034"/>
              </a:tblGrid>
              <a:tr h="296728"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لار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داراب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بزرگ شیراز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فیروزآباد 1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فسا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سپیدان 1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دامنه امتیاز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03835" algn="l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گزینه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4740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2038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معیار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51386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60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55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0-100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2038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دسترسی به منابع مواد اولیه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079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0-100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2038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دسترسی به منابع نیروی انسانی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86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50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0-100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2038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زیر ساخت های صنعتی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86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55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50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65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0-100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2038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میزان اشتغال زایی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86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50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35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40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>
                          <a:latin typeface="Arial"/>
                          <a:ea typeface="Calibri"/>
                          <a:cs typeface="B Nazanin"/>
                        </a:rPr>
                        <a:t>0-100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203835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Arial"/>
                          <a:ea typeface="Calibri"/>
                          <a:cs typeface="B Nazanin"/>
                        </a:rPr>
                        <a:t>دسترسی به امکانات جاده ای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809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latin typeface="Arial"/>
                          <a:ea typeface="Calibri"/>
                          <a:cs typeface="B Nazanin"/>
                        </a:rPr>
                        <a:t>235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latin typeface="Arial"/>
                          <a:ea typeface="Calibri"/>
                          <a:cs typeface="B Nazanin"/>
                        </a:rPr>
                        <a:t>220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latin typeface="Arial"/>
                          <a:ea typeface="Calibri"/>
                          <a:cs typeface="B Nazanin"/>
                        </a:rPr>
                        <a:t>250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latin typeface="Arial"/>
                          <a:ea typeface="Calibri"/>
                          <a:cs typeface="B Nazanin"/>
                        </a:rPr>
                        <a:t>200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latin typeface="Arial"/>
                          <a:ea typeface="Calibri"/>
                          <a:cs typeface="B Nazanin"/>
                        </a:rPr>
                        <a:t>175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latin typeface="Arial"/>
                          <a:ea typeface="Calibri"/>
                          <a:cs typeface="B Nazanin"/>
                        </a:rPr>
                        <a:t>185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>
                          <a:latin typeface="Arial"/>
                          <a:ea typeface="Calibri"/>
                          <a:cs typeface="B Nazanin"/>
                        </a:rPr>
                        <a:t>500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b="1" dirty="0">
                          <a:latin typeface="Arial"/>
                          <a:ea typeface="Calibri"/>
                          <a:cs typeface="B Nazanin"/>
                        </a:rPr>
                        <a:t>جمع کل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1164" marR="611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k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85852" y="785794"/>
            <a:ext cx="7143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1"/>
            <a:r>
              <a:rPr lang="ar-SA" sz="4000" b="1" dirty="0" smtClean="0">
                <a:cs typeface="B Nazanin" pitchFamily="2" charset="-78"/>
              </a:rPr>
              <a:t>اشتباهات متداول در مطالعات مکان یابی</a:t>
            </a:r>
            <a:endParaRPr lang="en-US" sz="4000" dirty="0">
              <a:cs typeface="B Nazanin" pitchFamily="2" charset="-78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000100" y="2000240"/>
            <a:ext cx="764386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اشتباه در تعیین محل ضررهاي جبران ناپذیري به دنبال خواهد داشت و گاهی منجر به تغییر محل کارخانه با صرف هزینه هاي زیادشده، یا به رکود و تعطیلی کامل کارخانه می انجامد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. </a:t>
            </a: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عموما اشتباه در تعیین محل، هنگامی پیش می آید که تعریف درستی از آنچه از ما خواسته می شود در دست نباشد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. </a:t>
            </a: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ولی اشتباههاي دیگري نیز وجود دارد که حتی مدیران زیرك نیز دچار آن می شوند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. </a:t>
            </a:r>
            <a:r>
              <a:rPr kumimoji="0" lang="ar-S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برخی از این نوع اشتباهها براي توجه بیشتر مدیران، محققان و افراد کلیدي و تصمیم گیري در مسایل مکان یابی به این شرح بیان می شود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/>
                <a:ea typeface="Calibri" pitchFamily="34" charset="0"/>
                <a:cs typeface="B Nazanin" pitchFamily="2" charset="-78"/>
              </a:rPr>
              <a:t> :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k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85852" y="500042"/>
            <a:ext cx="7143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1"/>
            <a:r>
              <a:rPr lang="ar-SA" sz="4000" b="1" dirty="0" smtClean="0">
                <a:cs typeface="B Nazanin" pitchFamily="2" charset="-78"/>
              </a:rPr>
              <a:t>اشتباهات متداول در مطالعات مکان یابی</a:t>
            </a:r>
            <a:endParaRPr lang="en-US" sz="4000" dirty="0">
              <a:cs typeface="B Nazanin" pitchFamily="2" charset="-78"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428596" y="2570126"/>
            <a:ext cx="828680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ar-SA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فقدان بازرسی و شرح دقیق عوامل و نیازمندي ها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ar-SA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چشم پوشی از بعضی شرایط مورد نیاز و بررسی ناقص نیازمندیهاي طرح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ar-SA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علایق شخصی یا تعصبات مسئولان در پذیرش حقایق و دلایل منطقی و علمی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ar-SA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مقاومت مدیران اجرایی در انتقال به محل جدید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ar-SA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توجه بیش از اندازه به نواحی شلوغ و صنعتی و درنتیجه نادیده گرفتن ناحیه هایی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 </a:t>
            </a:r>
            <a:r>
              <a:rPr kumimoji="0" lang="ar-SA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که به تازگی صنعتی شده و یا در شرف صنعتی شدن قرار دارند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ar-SA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توجه بیش از اندازه به هزینه هاي زمین و در نتیجه انتخاب زمینهاي ارزان یا رایگان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ar-SA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بی توجهی به هزینه حمل و نقل و عدم برآورد درست آن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Nazanin" charset="-78"/>
                <a:ea typeface="Calibri" pitchFamily="34" charset="0"/>
                <a:cs typeface="B Nazanin" pitchFamily="2" charset="-78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k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85852" y="500042"/>
            <a:ext cx="7143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1"/>
            <a:r>
              <a:rPr lang="ar-SA" sz="4000" b="1" dirty="0" smtClean="0">
                <a:cs typeface="B Nazanin" pitchFamily="2" charset="-78"/>
              </a:rPr>
              <a:t>اشتباهات متداول در مطالعات مکان یابی</a:t>
            </a:r>
            <a:endParaRPr lang="en-US" sz="4000" dirty="0">
              <a:cs typeface="B Nazanin" pitchFamily="2" charset="-78"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357158" y="1785926"/>
            <a:ext cx="850112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ar-SA" sz="2000" dirty="0" smtClean="0"/>
              <a:t>قضاوت در مورد نیروي انساي بالقوه بر مبناي نرخ دستمزد و بدون توجه به کارایی،مهارت، سابقه و تاریخچه کارگري و سایر عوامل مؤثر در انتخاب نیروي انسانی</a:t>
            </a:r>
            <a:r>
              <a:rPr lang="en-US" sz="2000" dirty="0" smtClean="0"/>
              <a:t>.</a:t>
            </a:r>
          </a:p>
          <a:p>
            <a:pPr algn="r" rtl="1">
              <a:buFont typeface="Wingdings" pitchFamily="2" charset="2"/>
              <a:buChar char="Ø"/>
            </a:pPr>
            <a:r>
              <a:rPr lang="ar-SA" sz="2000" dirty="0" smtClean="0"/>
              <a:t>انتخاب جامعه اي با سطح فرهنگ و تحصیلات پایین به گونه اي که جذب نیروي</a:t>
            </a:r>
            <a:r>
              <a:rPr lang="en-US" sz="2000" dirty="0" smtClean="0"/>
              <a:t> </a:t>
            </a:r>
            <a:r>
              <a:rPr lang="ar-SA" sz="2000" dirty="0" smtClean="0"/>
              <a:t>متخصص بسیار مشکل باشد</a:t>
            </a:r>
            <a:r>
              <a:rPr lang="en-US" sz="2000" dirty="0" smtClean="0"/>
              <a:t>.</a:t>
            </a:r>
          </a:p>
          <a:p>
            <a:pPr algn="r" rtl="1">
              <a:buFont typeface="Wingdings" pitchFamily="2" charset="2"/>
              <a:buChar char="Ø"/>
            </a:pPr>
            <a:r>
              <a:rPr lang="ar-SA" sz="2000" dirty="0" smtClean="0"/>
              <a:t>پافشاري در منافع آنی و کوتاه مدت و بی توجهی به آینده</a:t>
            </a:r>
            <a:r>
              <a:rPr lang="en-US" sz="2000" dirty="0" smtClean="0"/>
              <a:t>.</a:t>
            </a:r>
          </a:p>
          <a:p>
            <a:pPr algn="r" rtl="1">
              <a:buFont typeface="Wingdings" pitchFamily="2" charset="2"/>
              <a:buChar char="Ø"/>
            </a:pPr>
            <a:r>
              <a:rPr lang="ar-SA" sz="2000" dirty="0" smtClean="0"/>
              <a:t>کافی نبودن اطلاعات و یا نادرست بودن آنها در مورد بازار، شیوه هاي حمل و نقل،</a:t>
            </a:r>
            <a:r>
              <a:rPr lang="en-US" sz="2000" dirty="0" smtClean="0"/>
              <a:t> </a:t>
            </a:r>
            <a:r>
              <a:rPr lang="ar-SA" sz="2000" dirty="0" smtClean="0"/>
              <a:t>مواد خام و سایر عوامل که در برآورد هزینه ها تأثیر دارند</a:t>
            </a:r>
            <a:r>
              <a:rPr lang="en-US" sz="2000" dirty="0" smtClean="0"/>
              <a:t>.</a:t>
            </a:r>
          </a:p>
          <a:p>
            <a:pPr algn="r" rtl="1">
              <a:buFont typeface="Wingdings" pitchFamily="2" charset="2"/>
              <a:buChar char="Ø"/>
            </a:pPr>
            <a:r>
              <a:rPr lang="ar-SA" sz="2000" dirty="0" smtClean="0"/>
              <a:t>عوامل محیطی از جمله فشارهاي سیاسی</a:t>
            </a:r>
            <a:r>
              <a:rPr lang="en-US" sz="2000" dirty="0" smtClean="0"/>
              <a:t>.</a:t>
            </a:r>
          </a:p>
          <a:p>
            <a:pPr algn="r" rtl="1">
              <a:buFont typeface="Wingdings" pitchFamily="2" charset="2"/>
              <a:buChar char="Ø"/>
            </a:pPr>
            <a:r>
              <a:rPr lang="ar-SA" sz="2000" dirty="0" smtClean="0"/>
              <a:t>خطا در به کارگیري روشها و تکنیک هاي تصمیم گیري مکان یابی</a:t>
            </a:r>
            <a:r>
              <a:rPr lang="en-US" sz="2000" dirty="0" smtClean="0"/>
              <a:t>.</a:t>
            </a:r>
          </a:p>
          <a:p>
            <a:pPr algn="r" rtl="1">
              <a:buFont typeface="Wingdings" pitchFamily="2" charset="2"/>
              <a:buChar char="Ø"/>
            </a:pPr>
            <a:r>
              <a:rPr lang="ar-SA" sz="2000" dirty="0" smtClean="0"/>
              <a:t>عدم اولویت بندي</a:t>
            </a:r>
            <a:r>
              <a:rPr lang="en-US" sz="2000" dirty="0" smtClean="0"/>
              <a:t> (</a:t>
            </a:r>
            <a:r>
              <a:rPr lang="ar-SA" sz="2000" dirty="0" smtClean="0"/>
              <a:t>وزن دهی</a:t>
            </a:r>
            <a:r>
              <a:rPr lang="en-US" sz="2000" dirty="0" smtClean="0"/>
              <a:t> ) </a:t>
            </a:r>
            <a:r>
              <a:rPr lang="ar-SA" sz="2000" dirty="0" smtClean="0"/>
              <a:t>مناسب به معیارهاي تصمیم گیري</a:t>
            </a:r>
            <a:r>
              <a:rPr lang="en-US" sz="2000" dirty="0" smtClean="0"/>
              <a:t>.</a:t>
            </a:r>
          </a:p>
          <a:p>
            <a:pPr algn="r" rtl="1">
              <a:buFont typeface="Wingdings" pitchFamily="2" charset="2"/>
              <a:buChar char="Ø"/>
            </a:pPr>
            <a:r>
              <a:rPr lang="ar-SA" sz="2000" dirty="0" smtClean="0"/>
              <a:t>نبود اطلاعات دقیق و کافی در زمینه معیارهاي مورد نظر</a:t>
            </a:r>
            <a:r>
              <a:rPr lang="en-US" sz="2000" dirty="0" smtClean="0"/>
              <a:t>.</a:t>
            </a:r>
          </a:p>
          <a:p>
            <a:pPr algn="r" rtl="1">
              <a:buFont typeface="Wingdings" pitchFamily="2" charset="2"/>
              <a:buChar char="Ø"/>
            </a:pPr>
            <a:r>
              <a:rPr lang="ar-SA" sz="2000" dirty="0" smtClean="0"/>
              <a:t>بی توجهی به استراتژیک بودن و اثرات بلندمدت تصمیمهاي مکان یابی</a:t>
            </a:r>
            <a:r>
              <a:rPr lang="en-US" sz="2000" dirty="0" smtClean="0"/>
              <a:t>.</a:t>
            </a:r>
          </a:p>
          <a:p>
            <a:pPr algn="r" rtl="1">
              <a:buFont typeface="Wingdings" pitchFamily="2" charset="2"/>
              <a:buChar char="Ø"/>
            </a:pPr>
            <a:r>
              <a:rPr lang="ar-SA" sz="2000" dirty="0" smtClean="0"/>
              <a:t>بی توجهی به تغییر و تحولات آینده</a:t>
            </a:r>
            <a:r>
              <a:rPr lang="en-US" sz="2000" dirty="0" smtClean="0"/>
              <a:t> (</a:t>
            </a:r>
            <a:r>
              <a:rPr lang="ar-SA" sz="2000" dirty="0" smtClean="0"/>
              <a:t>تهدیدها ، فرصتها ، رشد تقاضا ، به هم خوردن</a:t>
            </a:r>
            <a:r>
              <a:rPr lang="en-US" sz="2000" dirty="0" smtClean="0"/>
              <a:t> </a:t>
            </a:r>
            <a:r>
              <a:rPr lang="ar-SA" sz="2000" dirty="0" smtClean="0"/>
              <a:t>توازن مناطق و</a:t>
            </a:r>
            <a:r>
              <a:rPr lang="en-US" sz="2000" dirty="0" smtClean="0"/>
              <a:t> ...)</a:t>
            </a:r>
          </a:p>
          <a:p>
            <a:pPr algn="r" rtl="1">
              <a:buFont typeface="Wingdings" pitchFamily="2" charset="2"/>
              <a:buChar char="Ø"/>
            </a:pPr>
            <a:r>
              <a:rPr lang="ar-SA" sz="2000" dirty="0" smtClean="0"/>
              <a:t>در نظر نگرفتن تغییرات سازمانی لازمه مکان یابی</a:t>
            </a:r>
            <a:r>
              <a:rPr lang="en-US" sz="20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2324</TotalTime>
  <Words>1056</Words>
  <Application>Microsoft Office PowerPoint</Application>
  <PresentationFormat>On-screen Show (4:3)</PresentationFormat>
  <Paragraphs>268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Abadi MT Condensed Light</vt:lpstr>
      <vt:lpstr>Arial</vt:lpstr>
      <vt:lpstr>B Nazanin</vt:lpstr>
      <vt:lpstr>B Titr</vt:lpstr>
      <vt:lpstr>BNazanin</vt:lpstr>
      <vt:lpstr>Calibri</vt:lpstr>
      <vt:lpstr>Times New Roman</vt:lpstr>
      <vt:lpstr>Titr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Rahim</dc:creator>
  <cp:lastModifiedBy>DadeFam-43262657</cp:lastModifiedBy>
  <cp:revision>107</cp:revision>
  <dcterms:created xsi:type="dcterms:W3CDTF">2011-02-03T13:21:40Z</dcterms:created>
  <dcterms:modified xsi:type="dcterms:W3CDTF">2023-08-08T23:04:10Z</dcterms:modified>
</cp:coreProperties>
</file>