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  <p:sldMasterId id="2147483756" r:id="rId2"/>
  </p:sldMasterIdLst>
  <p:sldIdLst>
    <p:sldId id="279" r:id="rId3"/>
    <p:sldId id="256" r:id="rId4"/>
    <p:sldId id="267" r:id="rId5"/>
    <p:sldId id="257" r:id="rId6"/>
    <p:sldId id="258" r:id="rId7"/>
    <p:sldId id="266" r:id="rId8"/>
    <p:sldId id="260" r:id="rId9"/>
    <p:sldId id="262" r:id="rId10"/>
    <p:sldId id="276" r:id="rId11"/>
    <p:sldId id="277" r:id="rId12"/>
    <p:sldId id="264" r:id="rId13"/>
    <p:sldId id="268" r:id="rId14"/>
    <p:sldId id="270" r:id="rId15"/>
    <p:sldId id="271" r:id="rId16"/>
    <p:sldId id="272" r:id="rId17"/>
    <p:sldId id="273" r:id="rId18"/>
    <p:sldId id="274" r:id="rId19"/>
    <p:sldId id="269" r:id="rId20"/>
    <p:sldId id="275" r:id="rId21"/>
    <p:sldId id="278" r:id="rId22"/>
    <p:sldId id="259" r:id="rId23"/>
    <p:sldId id="261" r:id="rId2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50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C9D7EF-59C9-4885-9A88-5392EB4C12D7}" type="datetimeFigureOut">
              <a:rPr lang="en-US" smtClean="0"/>
              <a:t>5/2/2020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27BEB-B8F8-4C1D-A437-D062C16D53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833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cs typeface="B Lotus" pitchFamily="2" charset="-78"/>
              </a:defRPr>
            </a:lvl1pPr>
            <a:lvl2pPr>
              <a:defRPr>
                <a:cs typeface="B Lotus" pitchFamily="2" charset="-78"/>
              </a:defRPr>
            </a:lvl2pPr>
            <a:lvl3pPr>
              <a:defRPr>
                <a:cs typeface="B Lotus" pitchFamily="2" charset="-78"/>
              </a:defRPr>
            </a:lvl3pPr>
            <a:lvl4pPr>
              <a:defRPr>
                <a:cs typeface="B Lotus" pitchFamily="2" charset="-78"/>
              </a:defRPr>
            </a:lvl4pPr>
            <a:lvl5pPr>
              <a:defRPr>
                <a:cs typeface="B Lotus" pitchFamily="2" charset="-78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C9D7EF-59C9-4885-9A88-5392EB4C12D7}" type="datetimeFigureOut">
              <a:rPr lang="en-US" smtClean="0"/>
              <a:t>5/2/2020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27BEB-B8F8-4C1D-A437-D062C16D53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76340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C9D7EF-59C9-4885-9A88-5392EB4C12D7}" type="datetimeFigureOut">
              <a:rPr lang="en-US" smtClean="0"/>
              <a:t>5/2/2020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27BEB-B8F8-4C1D-A437-D062C16D53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92651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C9D7EF-59C9-4885-9A88-5392EB4C12D7}" type="datetimeFigureOut">
              <a:rPr lang="en-US" smtClean="0"/>
              <a:t>5/2/2020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27BEB-B8F8-4C1D-A437-D062C16D53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81211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C9D7EF-59C9-4885-9A88-5392EB4C12D7}" type="datetimeFigureOut">
              <a:rPr lang="en-US" smtClean="0"/>
              <a:t>5/2/2020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27BEB-B8F8-4C1D-A437-D062C16D53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01275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C9D7EF-59C9-4885-9A88-5392EB4C12D7}" type="datetimeFigureOut">
              <a:rPr lang="en-US" smtClean="0"/>
              <a:t>5/2/2020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27BEB-B8F8-4C1D-A437-D062C16D53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1645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C9D7EF-59C9-4885-9A88-5392EB4C12D7}" type="datetimeFigureOut">
              <a:rPr lang="en-US" smtClean="0"/>
              <a:t>5/2/2020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27BEB-B8F8-4C1D-A437-D062C16D53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22472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C9D7EF-59C9-4885-9A88-5392EB4C12D7}" type="datetimeFigureOut">
              <a:rPr lang="en-US" smtClean="0"/>
              <a:t>5/2/2020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27BEB-B8F8-4C1D-A437-D062C16D53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97869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C9D7EF-59C9-4885-9A88-5392EB4C12D7}" type="datetimeFigureOut">
              <a:rPr lang="en-US" smtClean="0"/>
              <a:t>5/2/2020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27BEB-B8F8-4C1D-A437-D062C16D53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11553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C9D7EF-59C9-4885-9A88-5392EB4C12D7}" type="datetimeFigureOut">
              <a:rPr lang="en-US" smtClean="0"/>
              <a:t>5/2/2020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27BEB-B8F8-4C1D-A437-D062C16D53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41340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C9D7EF-59C9-4885-9A88-5392EB4C12D7}" type="datetimeFigureOut">
              <a:rPr lang="en-US" smtClean="0"/>
              <a:t>5/2/2020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27BEB-B8F8-4C1D-A437-D062C16D53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749340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22" name="Rectangle 4098"/>
          <p:cNvSpPr>
            <a:spLocks noGrp="1" noChangeArrowheads="1"/>
          </p:cNvSpPr>
          <p:nvPr>
            <p:ph type="ctrTitle" sz="quarter"/>
          </p:nvPr>
        </p:nvSpPr>
        <p:spPr>
          <a:xfrm>
            <a:off x="0" y="1695450"/>
            <a:ext cx="9144000" cy="1143000"/>
          </a:xfrm>
        </p:spPr>
        <p:txBody>
          <a:bodyPr/>
          <a:lstStyle>
            <a:lvl1pPr>
              <a:defRPr sz="5400"/>
            </a:lvl1pPr>
          </a:lstStyle>
          <a:p>
            <a:pPr lvl="0"/>
            <a:r>
              <a:rPr lang="en-US" noProof="0" smtClean="0"/>
              <a:t>Click to edit Master title style</a:t>
            </a:r>
          </a:p>
        </p:txBody>
      </p:sp>
      <p:sp>
        <p:nvSpPr>
          <p:cNvPr id="184323" name="Rectangle 4099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0" y="4781550"/>
            <a:ext cx="9144000" cy="1752600"/>
          </a:xfrm>
        </p:spPr>
        <p:txBody>
          <a:bodyPr/>
          <a:lstStyle>
            <a:lvl1pPr marL="0" indent="0" algn="ctr">
              <a:buFont typeface="Monotype Sorts" pitchFamily="2" charset="2"/>
              <a:buNone/>
              <a:defRPr/>
            </a:lvl1pPr>
          </a:lstStyle>
          <a:p>
            <a:pPr lvl="0"/>
            <a:r>
              <a:rPr lang="en-US" noProof="0" smtClean="0"/>
              <a:t>Click to edit Master subtitle style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D130850-F84A-4E40-8BEE-2DF1E4D53DDB}" type="slidenum">
              <a:rPr lang="en-US" altLang="en-US">
                <a:solidFill>
                  <a:srgbClr val="FFFFFF"/>
                </a:solidFill>
              </a:rPr>
              <a:pPr/>
              <a:t>‹#›</a:t>
            </a:fld>
            <a:endParaRPr lang="en-US" alt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443572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0E21924-D646-494C-84B0-36C341D90E13}" type="slidenum">
              <a:rPr lang="en-US" altLang="en-US">
                <a:solidFill>
                  <a:srgbClr val="FFFFFF"/>
                </a:solidFill>
              </a:rPr>
              <a:pPr/>
              <a:t>‹#›</a:t>
            </a:fld>
            <a:endParaRPr lang="en-US" alt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604592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711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711" y="4589464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F3477D0-48C7-464A-9B87-CC5A1CD3C52B}" type="slidenum">
              <a:rPr lang="en-US" altLang="en-US">
                <a:solidFill>
                  <a:srgbClr val="FFFFFF"/>
                </a:solidFill>
              </a:rPr>
              <a:pPr/>
              <a:t>‹#›</a:t>
            </a:fld>
            <a:endParaRPr lang="en-US" alt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639366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28600" y="1638300"/>
            <a:ext cx="4275667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39734" y="1638300"/>
            <a:ext cx="4275667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9737995-4453-414B-B8DD-8515E84ED018}" type="slidenum">
              <a:rPr lang="en-US" altLang="en-US">
                <a:solidFill>
                  <a:srgbClr val="FFFFFF"/>
                </a:solidFill>
              </a:rPr>
              <a:pPr/>
              <a:t>‹#›</a:t>
            </a:fld>
            <a:endParaRPr lang="en-US" alt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61157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356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356" y="1681163"/>
            <a:ext cx="386926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356" y="2505075"/>
            <a:ext cx="386926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856" y="1681163"/>
            <a:ext cx="388620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856" y="2505075"/>
            <a:ext cx="388620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D84F1DB-E629-4BCE-9ED1-FE02F86F493D}" type="slidenum">
              <a:rPr lang="en-US" altLang="en-US">
                <a:solidFill>
                  <a:srgbClr val="FFFFFF"/>
                </a:solidFill>
              </a:rPr>
              <a:pPr/>
              <a:t>‹#›</a:t>
            </a:fld>
            <a:endParaRPr lang="en-US" alt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949004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743C382-782F-4768-88EF-567DAFA75A70}" type="slidenum">
              <a:rPr lang="en-US" altLang="en-US">
                <a:solidFill>
                  <a:srgbClr val="FFFFFF"/>
                </a:solidFill>
              </a:rPr>
              <a:pPr/>
              <a:t>‹#›</a:t>
            </a:fld>
            <a:endParaRPr lang="en-US" alt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247863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72019E2-DC39-45EF-85A4-AE35611DF901}" type="slidenum">
              <a:rPr lang="en-US" altLang="en-US">
                <a:solidFill>
                  <a:srgbClr val="FFFFFF"/>
                </a:solidFill>
              </a:rPr>
              <a:pPr/>
              <a:t>‹#›</a:t>
            </a:fld>
            <a:endParaRPr lang="en-US" alt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137429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356" y="457200"/>
            <a:ext cx="2949222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612" y="987426"/>
            <a:ext cx="4628444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356" y="2057400"/>
            <a:ext cx="2949222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871B24E-F349-47F8-A827-E703EEF237AE}" type="slidenum">
              <a:rPr lang="en-US" altLang="en-US">
                <a:solidFill>
                  <a:srgbClr val="FFFFFF"/>
                </a:solidFill>
              </a:rPr>
              <a:pPr/>
              <a:t>‹#›</a:t>
            </a:fld>
            <a:endParaRPr lang="en-US" alt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709803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356" y="457200"/>
            <a:ext cx="2949222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612" y="987426"/>
            <a:ext cx="4628444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356" y="2057400"/>
            <a:ext cx="2949222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3BC7059-1759-4D41-BAA9-E0957BD7FE11}" type="slidenum">
              <a:rPr lang="en-US" altLang="en-US">
                <a:solidFill>
                  <a:srgbClr val="FFFFFF"/>
                </a:solidFill>
              </a:rPr>
              <a:pPr/>
              <a:t>‹#›</a:t>
            </a:fld>
            <a:endParaRPr lang="en-US" alt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29015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525BCCF-E75E-4D90-B666-5CF5331B6D27}" type="slidenum">
              <a:rPr lang="en-US" altLang="en-US">
                <a:solidFill>
                  <a:srgbClr val="FFFFFF"/>
                </a:solidFill>
              </a:rPr>
              <a:pPr/>
              <a:t>‹#›</a:t>
            </a:fld>
            <a:endParaRPr lang="en-US" alt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065330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28600"/>
            <a:ext cx="2286000" cy="55245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0" y="228600"/>
            <a:ext cx="6722533" cy="55245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BAE1FC1-C0F0-4E7F-90F5-7CC3C703638F}" type="slidenum">
              <a:rPr lang="en-US" altLang="en-US">
                <a:solidFill>
                  <a:srgbClr val="FFFFFF"/>
                </a:solidFill>
              </a:rPr>
              <a:pPr/>
              <a:t>‹#›</a:t>
            </a:fld>
            <a:endParaRPr lang="en-US" alt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703175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28600"/>
            <a:ext cx="91440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228600" y="1638300"/>
            <a:ext cx="8686800" cy="4114800"/>
          </a:xfrm>
        </p:spPr>
        <p:txBody>
          <a:bodyPr/>
          <a:lstStyle/>
          <a:p>
            <a:pPr lvl="0"/>
            <a:endParaRPr lang="en-US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24BD9B2-03F6-4EAF-B4D7-8CE5F4C5D5C0}" type="slidenum">
              <a:rPr lang="en-US" altLang="en-US">
                <a:solidFill>
                  <a:srgbClr val="FFFFFF"/>
                </a:solidFill>
              </a:rPr>
              <a:pPr/>
              <a:t>‹#›</a:t>
            </a:fld>
            <a:endParaRPr lang="en-US" alt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77970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B0F0"/>
            </a:gs>
            <a:gs pos="18988">
              <a:srgbClr val="0094D5"/>
            </a:gs>
            <a:gs pos="14000">
              <a:srgbClr val="009BDC"/>
            </a:gs>
            <a:gs pos="0">
              <a:schemeClr val="bg2">
                <a:tint val="45000"/>
                <a:shade val="99000"/>
                <a:satMod val="350000"/>
              </a:schemeClr>
            </a:gs>
            <a:gs pos="100000">
              <a:schemeClr val="bg2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C9D7EF-59C9-4885-9A88-5392EB4C12D7}" type="datetimeFigureOut">
              <a:rPr lang="en-US" smtClean="0"/>
              <a:t>5/2/2020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C27BEB-B8F8-4C1D-A437-D062C16D53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732422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29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0" y="228600"/>
            <a:ext cx="91440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64" tIns="46033" rIns="92064" bIns="46033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228600" y="1638300"/>
            <a:ext cx="86868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64" tIns="46033" rIns="92064" bIns="46033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8330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2064" tIns="46033" rIns="92064" bIns="46033" numCol="1" anchor="ctr" anchorCtr="0" compatLnSpc="1">
            <a:prstTxWarp prst="textNoShape">
              <a:avLst/>
            </a:prstTxWarp>
          </a:bodyPr>
          <a:lstStyle>
            <a:lvl1pPr>
              <a:defRPr sz="1400" b="0">
                <a:effectLst/>
                <a:latin typeface="Times New Roman" panose="02020603050405020304" pitchFamily="18" charset="0"/>
              </a:defRPr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18330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0" y="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2064" tIns="46033" rIns="92064" bIns="46033" numCol="1" anchor="ctr" anchorCtr="0" compatLnSpc="1">
            <a:prstTxWarp prst="textNoShape">
              <a:avLst/>
            </a:prstTxWarp>
          </a:bodyPr>
          <a:lstStyle>
            <a:lvl1pPr>
              <a:defRPr sz="2000">
                <a:effectLst/>
                <a:latin typeface="Times New Roman" panose="02020603050405020304" pitchFamily="18" charset="0"/>
              </a:defRPr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US" b="1">
              <a:solidFill>
                <a:srgbClr val="FFFFFF"/>
              </a:solidFill>
            </a:endParaRPr>
          </a:p>
        </p:txBody>
      </p:sp>
      <p:sp>
        <p:nvSpPr>
          <p:cNvPr id="18330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239000" y="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2064" tIns="46033" rIns="92064" bIns="46033" numCol="1" anchor="ctr" anchorCtr="0" compatLnSpc="1">
            <a:prstTxWarp prst="textNoShape">
              <a:avLst/>
            </a:prstTxWarp>
          </a:bodyPr>
          <a:lstStyle>
            <a:lvl1pPr algn="r">
              <a:defRPr sz="2000">
                <a:latin typeface="Times New Roman" pitchFamily="18" charset="0"/>
              </a:defRPr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fld id="{B86D3AD1-9C55-481B-977F-6D6F6301BA0E}" type="slidenum">
              <a:rPr lang="en-US" altLang="en-US" b="1" smtClean="0">
                <a:solidFill>
                  <a:srgbClr val="FFFFFF"/>
                </a:solidFill>
              </a:rPr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en-US" b="1" smtClean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4628866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  <p:sldLayoutId id="2147483768" r:id="rId12"/>
  </p:sldLayoutIdLst>
  <p:txStyles>
    <p:titleStyle>
      <a:lvl1pPr algn="ctr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400" b="1" kern="1200">
          <a:solidFill>
            <a:schemeClr val="hlink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400" b="1">
          <a:solidFill>
            <a:schemeClr val="hlink"/>
          </a:solidFill>
          <a:effectLst>
            <a:outerShdw blurRad="38100" dist="38100" dir="2700000" algn="tl">
              <a:srgbClr val="000000"/>
            </a:outerShdw>
          </a:effectLst>
          <a:latin typeface="Arial Narrow" panose="020B0606020202030204" pitchFamily="34" charset="0"/>
        </a:defRPr>
      </a:lvl2pPr>
      <a:lvl3pPr algn="ctr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400" b="1">
          <a:solidFill>
            <a:schemeClr val="hlink"/>
          </a:solidFill>
          <a:effectLst>
            <a:outerShdw blurRad="38100" dist="38100" dir="2700000" algn="tl">
              <a:srgbClr val="000000"/>
            </a:outerShdw>
          </a:effectLst>
          <a:latin typeface="Arial Narrow" panose="020B0606020202030204" pitchFamily="34" charset="0"/>
        </a:defRPr>
      </a:lvl3pPr>
      <a:lvl4pPr algn="ctr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400" b="1">
          <a:solidFill>
            <a:schemeClr val="hlink"/>
          </a:solidFill>
          <a:effectLst>
            <a:outerShdw blurRad="38100" dist="38100" dir="2700000" algn="tl">
              <a:srgbClr val="000000"/>
            </a:outerShdw>
          </a:effectLst>
          <a:latin typeface="Arial Narrow" panose="020B0606020202030204" pitchFamily="34" charset="0"/>
        </a:defRPr>
      </a:lvl4pPr>
      <a:lvl5pPr algn="ctr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400" b="1">
          <a:solidFill>
            <a:schemeClr val="hlink"/>
          </a:solidFill>
          <a:effectLst>
            <a:outerShdw blurRad="38100" dist="38100" dir="2700000" algn="tl">
              <a:srgbClr val="000000"/>
            </a:outerShdw>
          </a:effectLst>
          <a:latin typeface="Arial Narrow" panose="020B0606020202030204" pitchFamily="34" charset="0"/>
        </a:defRPr>
      </a:lvl5pPr>
      <a:lvl6pPr marL="457200" algn="ctr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400" b="1">
          <a:solidFill>
            <a:schemeClr val="hlink"/>
          </a:solidFill>
          <a:effectLst>
            <a:outerShdw blurRad="38100" dist="38100" dir="2700000" algn="tl">
              <a:srgbClr val="000000"/>
            </a:outerShdw>
          </a:effectLst>
          <a:latin typeface="Arial Narrow" panose="020B0606020202030204" pitchFamily="34" charset="0"/>
        </a:defRPr>
      </a:lvl6pPr>
      <a:lvl7pPr marL="914400" algn="ctr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400" b="1">
          <a:solidFill>
            <a:schemeClr val="hlink"/>
          </a:solidFill>
          <a:effectLst>
            <a:outerShdw blurRad="38100" dist="38100" dir="2700000" algn="tl">
              <a:srgbClr val="000000"/>
            </a:outerShdw>
          </a:effectLst>
          <a:latin typeface="Arial Narrow" panose="020B0606020202030204" pitchFamily="34" charset="0"/>
        </a:defRPr>
      </a:lvl7pPr>
      <a:lvl8pPr marL="1371600" algn="ctr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400" b="1">
          <a:solidFill>
            <a:schemeClr val="hlink"/>
          </a:solidFill>
          <a:effectLst>
            <a:outerShdw blurRad="38100" dist="38100" dir="2700000" algn="tl">
              <a:srgbClr val="000000"/>
            </a:outerShdw>
          </a:effectLst>
          <a:latin typeface="Arial Narrow" panose="020B0606020202030204" pitchFamily="34" charset="0"/>
        </a:defRPr>
      </a:lvl8pPr>
      <a:lvl9pPr marL="1828800" algn="ctr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400" b="1">
          <a:solidFill>
            <a:schemeClr val="hlink"/>
          </a:solidFill>
          <a:effectLst>
            <a:outerShdw blurRad="38100" dist="38100" dir="2700000" algn="tl">
              <a:srgbClr val="000000"/>
            </a:outerShdw>
          </a:effectLst>
          <a:latin typeface="Arial Narrow" panose="020B0606020202030204" pitchFamily="34" charset="0"/>
        </a:defRPr>
      </a:lvl9pPr>
    </p:titleStyle>
    <p:bodyStyle>
      <a:lvl1pPr marL="407988" indent="-407988" algn="l" rtl="0" eaLnBrk="0" fontAlgn="base" hangingPunct="0">
        <a:lnSpc>
          <a:spcPct val="80000"/>
        </a:lnSpc>
        <a:spcBef>
          <a:spcPct val="40000"/>
        </a:spcBef>
        <a:spcAft>
          <a:spcPct val="0"/>
        </a:spcAft>
        <a:buClr>
          <a:schemeClr val="accent1"/>
        </a:buClr>
        <a:buSzPct val="75000"/>
        <a:buFont typeface="Monotype Sorts" pitchFamily="2" charset="2"/>
        <a:buChar char="F"/>
        <a:defRPr sz="4000" kern="1200">
          <a:solidFill>
            <a:schemeClr val="tx1"/>
          </a:solidFill>
          <a:latin typeface="+mn-lt"/>
          <a:ea typeface="+mn-ea"/>
          <a:cs typeface="+mn-cs"/>
        </a:defRPr>
      </a:lvl1pPr>
      <a:lvl2pPr marL="738188" indent="-215900" algn="l" rtl="0" eaLnBrk="0" fontAlgn="base" hangingPunct="0">
        <a:lnSpc>
          <a:spcPct val="80000"/>
        </a:lnSpc>
        <a:spcBef>
          <a:spcPct val="40000"/>
        </a:spcBef>
        <a:spcAft>
          <a:spcPct val="0"/>
        </a:spcAft>
        <a:buClr>
          <a:schemeClr val="accent1"/>
        </a:buClr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2pPr>
      <a:lvl3pPr marL="1208088" indent="-228600" algn="l" rtl="0" eaLnBrk="0" fontAlgn="base" hangingPunct="0">
        <a:lnSpc>
          <a:spcPct val="80000"/>
        </a:lnSpc>
        <a:spcBef>
          <a:spcPct val="40000"/>
        </a:spcBef>
        <a:spcAft>
          <a:spcPct val="0"/>
        </a:spcAft>
        <a:buClr>
          <a:schemeClr val="accent1"/>
        </a:buClr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80000"/>
        </a:lnSpc>
        <a:spcBef>
          <a:spcPct val="40000"/>
        </a:spcBef>
        <a:spcAft>
          <a:spcPct val="0"/>
        </a:spcAft>
        <a:buClr>
          <a:schemeClr val="accent1"/>
        </a:buClr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80000"/>
        </a:lnSpc>
        <a:spcBef>
          <a:spcPct val="40000"/>
        </a:spcBef>
        <a:spcAft>
          <a:spcPct val="0"/>
        </a:spcAft>
        <a:buClr>
          <a:schemeClr val="accent1"/>
        </a:buClr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www.google.com/url?sa=i&amp;rct=j&amp;q=&amp;esrc=s&amp;source=images&amp;cd=&amp;cad=rja&amp;uact=8&amp;ved=0ahUKEwj0uez1wIzRAhUJ3CwKHWxaDfMQjRwIBw&amp;url=http://noorcenter.com/misc/belief/53-bavar-3&amp;psig=AFQjCNEQXoTBDB6bstFRRFcGSwPKfZR41g&amp;ust=1482657675214945" TargetMode="External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://www.google.com/url?sa=i&amp;rct=j&amp;q=&amp;esrc=s&amp;source=images&amp;cd=&amp;cad=rja&amp;uact=8&amp;ved=0ahUKEwjRn4uxv4zRAhXJ6CwKHTKBADEQjRwIBw&amp;url=http://www.studylecturenotes.com/basics-of-sociology/id-ego-and-superego-components-of-freud-structure-of-personality&amp;psig=AFQjCNEer1-Jn4AjZrYVZFbGhm7c-wyGZA&amp;ust=1482657324293974" TargetMode="External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www.google.com/url?sa=i&amp;rct=j&amp;q=&amp;esrc=s&amp;source=images&amp;cd=&amp;cad=rja&amp;uact=8&amp;ved=0ahUKEwiv87Ogv4zRAhWFDywKHYvCBv8QjRwIBw&amp;url=http://www.simplypsychology.org/psyche.html&amp;psig=AFQjCNEer1-Jn4AjZrYVZFbGhm7c-wyGZA&amp;ust=1482657324293974" TargetMode="External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بنام خدا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16538514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3400" y="1600200"/>
            <a:ext cx="7851648" cy="2057400"/>
          </a:xfrm>
        </p:spPr>
        <p:txBody>
          <a:bodyPr/>
          <a:lstStyle/>
          <a:p>
            <a:pPr algn="ctr"/>
            <a:r>
              <a:rPr lang="fa-IR" dirty="0" smtClean="0">
                <a:cs typeface="B Titr" pitchFamily="2" charset="-78"/>
              </a:rPr>
              <a:t>مکاتب روانشناسی</a:t>
            </a:r>
            <a:endParaRPr lang="en-US" dirty="0">
              <a:cs typeface="B Titr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8971431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685800"/>
            <a:ext cx="8686800" cy="5562600"/>
          </a:xfrm>
        </p:spPr>
        <p:txBody>
          <a:bodyPr>
            <a:normAutofit fontScale="90000"/>
          </a:bodyPr>
          <a:lstStyle/>
          <a:p>
            <a:pPr marL="457200" indent="-45720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fa-IR" sz="2800" b="1" dirty="0" smtClean="0">
                <a:cs typeface="B Nazanin" panose="00000400000000000000" pitchFamily="2" charset="-78"/>
              </a:rPr>
              <a:t>بعد از ظهور روانشناسی علمی، در سال 1879، دیدگاههای جدید نیز شکل گرفت.</a:t>
            </a:r>
            <a:br>
              <a:rPr lang="fa-IR" sz="2800" b="1" dirty="0" smtClean="0">
                <a:cs typeface="B Nazanin" panose="00000400000000000000" pitchFamily="2" charset="-78"/>
              </a:rPr>
            </a:br>
            <a:r>
              <a:rPr lang="fa-IR" sz="2800" b="1" dirty="0" smtClean="0">
                <a:cs typeface="B Nazanin" panose="00000400000000000000" pitchFamily="2" charset="-78"/>
              </a:rPr>
              <a:t>با پیشرفت روانشناسی، نظریه ها هم پیشرف کردند و زیادتر شدند.</a:t>
            </a:r>
            <a:br>
              <a:rPr lang="fa-IR" sz="2800" b="1" dirty="0" smtClean="0">
                <a:cs typeface="B Nazanin" panose="00000400000000000000" pitchFamily="2" charset="-78"/>
              </a:rPr>
            </a:br>
            <a:r>
              <a:rPr lang="fa-IR" sz="2800" b="1" dirty="0" smtClean="0">
                <a:cs typeface="B Nazanin" panose="00000400000000000000" pitchFamily="2" charset="-78"/>
              </a:rPr>
              <a:t>امروزه نظریه های مختلفی در حوزه روانشناسی وجود دارد.</a:t>
            </a:r>
            <a:br>
              <a:rPr lang="fa-IR" sz="2800" b="1" dirty="0" smtClean="0">
                <a:cs typeface="B Nazanin" panose="00000400000000000000" pitchFamily="2" charset="-78"/>
              </a:rPr>
            </a:br>
            <a:r>
              <a:rPr lang="fa-IR" sz="2800" b="1" dirty="0" smtClean="0">
                <a:cs typeface="B Nazanin" panose="00000400000000000000" pitchFamily="2" charset="-78"/>
              </a:rPr>
              <a:t>برخی از نظریه ها تأثیرگذاری بیشتری دارند.</a:t>
            </a:r>
            <a:br>
              <a:rPr lang="fa-IR" sz="2800" b="1" dirty="0" smtClean="0">
                <a:cs typeface="B Nazanin" panose="00000400000000000000" pitchFamily="2" charset="-78"/>
              </a:rPr>
            </a:br>
            <a:r>
              <a:rPr lang="fa-IR" sz="2800" b="1" dirty="0" smtClean="0">
                <a:cs typeface="B Nazanin" panose="00000400000000000000" pitchFamily="2" charset="-78"/>
              </a:rPr>
              <a:t> </a:t>
            </a:r>
            <a:endParaRPr lang="en-US" sz="2800" b="1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806056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228600"/>
            <a:ext cx="8229600" cy="1143000"/>
          </a:xfrm>
        </p:spPr>
        <p:txBody>
          <a:bodyPr/>
          <a:lstStyle/>
          <a:p>
            <a:pPr algn="ctr" rtl="1"/>
            <a:r>
              <a:rPr lang="fa-IR" b="1" dirty="0" smtClean="0">
                <a:cs typeface="B Lotus" pitchFamily="2" charset="-78"/>
              </a:rPr>
              <a:t>رفتارگرایی (</a:t>
            </a:r>
            <a:r>
              <a:rPr lang="en-US" b="1" dirty="0" smtClean="0">
                <a:cs typeface="B Lotus" pitchFamily="2" charset="-78"/>
              </a:rPr>
              <a:t>Behaviorism</a:t>
            </a:r>
            <a:r>
              <a:rPr lang="fa-IR" b="1" dirty="0" smtClean="0">
                <a:cs typeface="B Lotus" pitchFamily="2" charset="-78"/>
              </a:rPr>
              <a:t>)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143000"/>
            <a:ext cx="8915400" cy="5410200"/>
          </a:xfrm>
        </p:spPr>
        <p:txBody>
          <a:bodyPr>
            <a:noAutofit/>
          </a:bodyPr>
          <a:lstStyle/>
          <a:p>
            <a:pPr algn="r" rtl="1">
              <a:lnSpc>
                <a:spcPct val="150000"/>
              </a:lnSpc>
            </a:pPr>
            <a:r>
              <a:rPr lang="fa-IR" sz="2800" dirty="0" smtClean="0"/>
              <a:t>موسس </a:t>
            </a:r>
            <a:r>
              <a:rPr lang="fa-IR" sz="2800" b="1" u="sng" dirty="0" smtClean="0"/>
              <a:t>جان </a:t>
            </a:r>
            <a:r>
              <a:rPr lang="fa-IR" sz="2800" b="1" u="sng" dirty="0"/>
              <a:t>واستون </a:t>
            </a:r>
            <a:r>
              <a:rPr lang="fa-IR" sz="2800" dirty="0" smtClean="0"/>
              <a:t>(اوایل </a:t>
            </a:r>
            <a:r>
              <a:rPr lang="fa-IR" sz="2800" dirty="0"/>
              <a:t>دهه </a:t>
            </a:r>
            <a:r>
              <a:rPr lang="fa-IR" sz="2800" dirty="0" smtClean="0"/>
              <a:t>1900).</a:t>
            </a:r>
            <a:endParaRPr lang="en-US" sz="2800" dirty="0"/>
          </a:p>
          <a:p>
            <a:pPr algn="r" rtl="1">
              <a:lnSpc>
                <a:spcPct val="150000"/>
              </a:lnSpc>
            </a:pPr>
            <a:r>
              <a:rPr lang="fa-IR" sz="2800" b="1" dirty="0" smtClean="0"/>
              <a:t>فقط </a:t>
            </a:r>
            <a:r>
              <a:rPr lang="fa-IR" sz="2800" b="1" dirty="0"/>
              <a:t>رفتار </a:t>
            </a:r>
            <a:r>
              <a:rPr lang="fa-IR" sz="2800" dirty="0"/>
              <a:t>باید موضوع روان شناسی </a:t>
            </a:r>
            <a:r>
              <a:rPr lang="fa-IR" sz="2800" dirty="0" smtClean="0"/>
              <a:t>باشد. </a:t>
            </a:r>
          </a:p>
          <a:p>
            <a:pPr algn="r" rtl="1">
              <a:lnSpc>
                <a:spcPct val="150000"/>
              </a:lnSpc>
            </a:pPr>
            <a:r>
              <a:rPr lang="fa-IR" sz="2800" dirty="0" smtClean="0"/>
              <a:t>هوشیاری </a:t>
            </a:r>
            <a:r>
              <a:rPr lang="fa-IR" sz="2800" dirty="0"/>
              <a:t>مفهومی در روان شناسی ندارد</a:t>
            </a:r>
            <a:r>
              <a:rPr lang="fa-IR" sz="2800" dirty="0" smtClean="0"/>
              <a:t>.</a:t>
            </a:r>
          </a:p>
          <a:p>
            <a:pPr algn="r" rtl="1">
              <a:lnSpc>
                <a:spcPct val="150000"/>
              </a:lnSpc>
            </a:pPr>
            <a:r>
              <a:rPr lang="fa-IR" sz="2800" dirty="0" smtClean="0"/>
              <a:t>فرد در برابر محیط واکنش می دهد.(رفتار پاسخ به محرک است)</a:t>
            </a:r>
            <a:endParaRPr lang="en-US" sz="2800" dirty="0"/>
          </a:p>
          <a:p>
            <a:pPr algn="r" rtl="1">
              <a:lnSpc>
                <a:spcPct val="150000"/>
              </a:lnSpc>
            </a:pPr>
            <a:r>
              <a:rPr lang="fa-IR" sz="2800" dirty="0" smtClean="0"/>
              <a:t>واستون: روانشناسی باید مثل </a:t>
            </a:r>
            <a:r>
              <a:rPr lang="fa-IR" sz="2800" dirty="0"/>
              <a:t>فیزیک ، </a:t>
            </a:r>
            <a:r>
              <a:rPr lang="fa-IR" sz="2800" dirty="0" smtClean="0"/>
              <a:t>شیمی، خود </a:t>
            </a:r>
            <a:r>
              <a:rPr lang="fa-IR" sz="2800" dirty="0"/>
              <a:t>را به رویدادهای قابل مشاهده و قابل اندازه </a:t>
            </a:r>
            <a:r>
              <a:rPr lang="fa-IR" sz="2800" dirty="0" smtClean="0"/>
              <a:t>گیری، </a:t>
            </a:r>
            <a:r>
              <a:rPr lang="fa-IR" sz="2800" dirty="0"/>
              <a:t>یعنی رفتار محدود </a:t>
            </a:r>
            <a:r>
              <a:rPr lang="fa-IR" sz="2800" dirty="0" smtClean="0"/>
              <a:t>کند. </a:t>
            </a:r>
            <a:endParaRPr lang="en-US" sz="2800" dirty="0" smtClean="0"/>
          </a:p>
          <a:p>
            <a:pPr algn="r" rtl="1"/>
            <a:r>
              <a:rPr lang="fa-IR" sz="2800" dirty="0" smtClean="0"/>
              <a:t> پیشرفتهای </a:t>
            </a:r>
            <a:r>
              <a:rPr lang="fa-IR" sz="2800" b="1" dirty="0" smtClean="0"/>
              <a:t>ایوان </a:t>
            </a:r>
            <a:r>
              <a:rPr lang="fa-IR" sz="2800" b="1" dirty="0"/>
              <a:t>پاولف </a:t>
            </a:r>
            <a:r>
              <a:rPr lang="fa-IR" sz="2800" dirty="0" smtClean="0"/>
              <a:t>در </a:t>
            </a:r>
            <a:r>
              <a:rPr lang="fa-IR" sz="2800" dirty="0"/>
              <a:t>مورد شرطی سازی </a:t>
            </a:r>
            <a:r>
              <a:rPr lang="fa-IR" sz="2800" dirty="0" smtClean="0"/>
              <a:t>کلاسیک.</a:t>
            </a:r>
          </a:p>
          <a:p>
            <a:pPr algn="r" rtl="1"/>
            <a:r>
              <a:rPr lang="fa-IR" sz="2800" dirty="0" smtClean="0"/>
              <a:t>واتسون: شرطی </a:t>
            </a:r>
            <a:r>
              <a:rPr lang="fa-IR" sz="2800" dirty="0"/>
              <a:t>شدن کلاسیک در مورد انسان نیز </a:t>
            </a:r>
            <a:r>
              <a:rPr lang="fa-IR" sz="2800" dirty="0" smtClean="0"/>
              <a:t>صادق است (آزمایش آلبرت کوچولو)</a:t>
            </a:r>
          </a:p>
        </p:txBody>
      </p:sp>
    </p:spTree>
    <p:extLst>
      <p:ext uri="{BB962C8B-B14F-4D97-AF65-F5344CB8AC3E}">
        <p14:creationId xmlns:p14="http://schemas.microsoft.com/office/powerpoint/2010/main" val="336318686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228600"/>
            <a:ext cx="8229600" cy="1143000"/>
          </a:xfrm>
        </p:spPr>
        <p:txBody>
          <a:bodyPr/>
          <a:lstStyle/>
          <a:p>
            <a:pPr algn="ctr" rtl="1"/>
            <a:r>
              <a:rPr lang="fa-IR" b="1" dirty="0" smtClean="0">
                <a:cs typeface="B Lotus" pitchFamily="2" charset="-78"/>
              </a:rPr>
              <a:t>رفتارگرایی (ادامه)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371600"/>
            <a:ext cx="8686800" cy="5257800"/>
          </a:xfrm>
        </p:spPr>
        <p:txBody>
          <a:bodyPr>
            <a:normAutofit/>
          </a:bodyPr>
          <a:lstStyle/>
          <a:p>
            <a:pPr marL="0" indent="0" algn="just" rtl="1">
              <a:buNone/>
            </a:pPr>
            <a:r>
              <a:rPr lang="fa-IR" sz="2800" b="1" dirty="0" smtClean="0">
                <a:cs typeface="B Lotus" pitchFamily="2" charset="-78"/>
              </a:rPr>
              <a:t>اصول</a:t>
            </a:r>
            <a:r>
              <a:rPr lang="en-US" sz="2800" b="1" dirty="0" smtClean="0">
                <a:cs typeface="B Lotus" pitchFamily="2" charset="-78"/>
              </a:rPr>
              <a:t>:</a:t>
            </a:r>
            <a:r>
              <a:rPr lang="fa-IR" sz="2800" b="1" dirty="0" smtClean="0">
                <a:cs typeface="B Lotus" pitchFamily="2" charset="-78"/>
              </a:rPr>
              <a:t> </a:t>
            </a:r>
          </a:p>
          <a:p>
            <a:pPr marL="0" indent="0" algn="just" rtl="1">
              <a:buNone/>
            </a:pPr>
            <a:r>
              <a:rPr lang="fa-IR" sz="2800" b="1" dirty="0" smtClean="0">
                <a:cs typeface="B Lotus" pitchFamily="2" charset="-78"/>
              </a:rPr>
              <a:t>1-تعریف </a:t>
            </a:r>
            <a:r>
              <a:rPr lang="fa-IR" sz="2800" b="1" dirty="0">
                <a:cs typeface="B Lotus" pitchFamily="2" charset="-78"/>
              </a:rPr>
              <a:t>روانشناسی: علم رفتار </a:t>
            </a:r>
            <a:endParaRPr lang="fa-IR" sz="2800" b="1" dirty="0" smtClean="0">
              <a:cs typeface="B Lotus" pitchFamily="2" charset="-78"/>
            </a:endParaRPr>
          </a:p>
          <a:p>
            <a:pPr marL="0" indent="0" algn="just" rtl="1">
              <a:buNone/>
            </a:pPr>
            <a:r>
              <a:rPr lang="fa-IR" sz="2800" b="1" dirty="0" smtClean="0">
                <a:cs typeface="B Lotus" pitchFamily="2" charset="-78"/>
              </a:rPr>
              <a:t>2-روش</a:t>
            </a:r>
            <a:r>
              <a:rPr lang="fa-IR" sz="2800" b="1" dirty="0">
                <a:cs typeface="B Lotus" pitchFamily="2" charset="-78"/>
              </a:rPr>
              <a:t>: </a:t>
            </a:r>
            <a:r>
              <a:rPr lang="fa-IR" sz="2800" b="1" dirty="0" smtClean="0">
                <a:cs typeface="B Lotus" pitchFamily="2" charset="-78"/>
              </a:rPr>
              <a:t>روشهای </a:t>
            </a:r>
            <a:r>
              <a:rPr lang="fa-IR" sz="2800" b="1" dirty="0">
                <a:cs typeface="B Lotus" pitchFamily="2" charset="-78"/>
              </a:rPr>
              <a:t>عینی مشاهده و سنجش </a:t>
            </a:r>
            <a:endParaRPr lang="fa-IR" sz="2800" b="1" dirty="0" smtClean="0">
              <a:cs typeface="B Lotus" pitchFamily="2" charset="-78"/>
            </a:endParaRPr>
          </a:p>
          <a:p>
            <a:pPr marL="0" indent="0" algn="just" rtl="1">
              <a:buNone/>
            </a:pPr>
            <a:r>
              <a:rPr lang="fa-IR" sz="2800" b="1" dirty="0" smtClean="0">
                <a:cs typeface="B Lotus" pitchFamily="2" charset="-78"/>
              </a:rPr>
              <a:t>3-پیوستگی </a:t>
            </a:r>
            <a:r>
              <a:rPr lang="fa-IR" sz="2800" b="1" dirty="0">
                <a:cs typeface="B Lotus" pitchFamily="2" charset="-78"/>
              </a:rPr>
              <a:t>محرک پاسخ: تمامی رفتار آشکار و پنهان </a:t>
            </a:r>
            <a:r>
              <a:rPr lang="fa-IR" sz="2800" b="1" dirty="0" smtClean="0">
                <a:cs typeface="B Lotus" pitchFamily="2" charset="-78"/>
              </a:rPr>
              <a:t>پاسخی به یک محرک.</a:t>
            </a:r>
          </a:p>
          <a:p>
            <a:pPr lvl="1" algn="just" rtl="1"/>
            <a:r>
              <a:rPr lang="fa-IR" sz="2800" b="1" dirty="0" smtClean="0">
                <a:cs typeface="B Lotus" pitchFamily="2" charset="-78"/>
              </a:rPr>
              <a:t>مطالعه </a:t>
            </a:r>
            <a:r>
              <a:rPr lang="fa-IR" sz="2800" b="1" dirty="0">
                <a:cs typeface="B Lotus" pitchFamily="2" charset="-78"/>
              </a:rPr>
              <a:t>رابطه بین محرک و پاسخ کار بنیادی روان </a:t>
            </a:r>
            <a:r>
              <a:rPr lang="fa-IR" sz="2800" b="1" dirty="0" smtClean="0">
                <a:cs typeface="B Lotus" pitchFamily="2" charset="-78"/>
              </a:rPr>
              <a:t>شناسی</a:t>
            </a:r>
          </a:p>
          <a:p>
            <a:pPr lvl="1" algn="just" rtl="1"/>
            <a:r>
              <a:rPr lang="fa-IR" sz="2800" b="1" dirty="0" smtClean="0">
                <a:cs typeface="B Lotus" pitchFamily="2" charset="-78"/>
              </a:rPr>
              <a:t> </a:t>
            </a:r>
            <a:r>
              <a:rPr lang="fa-IR" sz="2800" b="1" dirty="0">
                <a:cs typeface="B Lotus" pitchFamily="2" charset="-78"/>
              </a:rPr>
              <a:t>روان شناسی </a:t>
            </a:r>
            <a:r>
              <a:rPr lang="en-US" sz="2800" b="1" dirty="0" smtClean="0">
                <a:cs typeface="B Lotus" pitchFamily="2" charset="-78"/>
              </a:rPr>
              <a:t>S-R</a:t>
            </a:r>
            <a:r>
              <a:rPr lang="fa-IR" sz="2800" b="1" dirty="0" smtClean="0">
                <a:cs typeface="B Lotus" pitchFamily="2" charset="-78"/>
              </a:rPr>
              <a:t> </a:t>
            </a:r>
          </a:p>
          <a:p>
            <a:pPr marL="0" indent="0" algn="just" rtl="1">
              <a:buNone/>
            </a:pPr>
            <a:r>
              <a:rPr lang="fa-IR" sz="2800" b="1" dirty="0" smtClean="0">
                <a:cs typeface="B Lotus" pitchFamily="2" charset="-78"/>
              </a:rPr>
              <a:t>4-یادگیری</a:t>
            </a:r>
            <a:r>
              <a:rPr lang="fa-IR" sz="2800" b="1" dirty="0">
                <a:cs typeface="B Lotus" pitchFamily="2" charset="-78"/>
              </a:rPr>
              <a:t>: </a:t>
            </a:r>
            <a:r>
              <a:rPr lang="fa-IR" sz="2800" b="1" dirty="0" smtClean="0">
                <a:cs typeface="B Lotus" pitchFamily="2" charset="-78"/>
              </a:rPr>
              <a:t>در </a:t>
            </a:r>
            <a:r>
              <a:rPr lang="fa-IR" sz="2800" b="1" dirty="0">
                <a:cs typeface="B Lotus" pitchFamily="2" charset="-78"/>
              </a:rPr>
              <a:t>تمامی رفتار گرایی حالتی مرکزی </a:t>
            </a:r>
            <a:r>
              <a:rPr lang="fa-IR" sz="2800" b="1" dirty="0" smtClean="0">
                <a:cs typeface="B Lotus" pitchFamily="2" charset="-78"/>
              </a:rPr>
              <a:t>داشته. </a:t>
            </a:r>
          </a:p>
          <a:p>
            <a:pPr marL="0" indent="0" algn="just" rtl="1">
              <a:buNone/>
            </a:pPr>
            <a:r>
              <a:rPr lang="fa-IR" sz="2800" b="1" dirty="0" smtClean="0">
                <a:cs typeface="B Lotus" pitchFamily="2" charset="-78"/>
              </a:rPr>
              <a:t>5- </a:t>
            </a:r>
            <a:r>
              <a:rPr lang="fa-IR" sz="2800" b="1" dirty="0">
                <a:cs typeface="B Lotus" pitchFamily="2" charset="-78"/>
              </a:rPr>
              <a:t>محیط گرایی </a:t>
            </a:r>
          </a:p>
        </p:txBody>
      </p:sp>
    </p:spTree>
    <p:extLst>
      <p:ext uri="{BB962C8B-B14F-4D97-AF65-F5344CB8AC3E}">
        <p14:creationId xmlns:p14="http://schemas.microsoft.com/office/powerpoint/2010/main" val="33751126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152400"/>
            <a:ext cx="8229600" cy="1008888"/>
          </a:xfrm>
        </p:spPr>
        <p:txBody>
          <a:bodyPr>
            <a:normAutofit/>
          </a:bodyPr>
          <a:lstStyle/>
          <a:p>
            <a:pPr algn="ctr" rtl="1"/>
            <a:r>
              <a:rPr lang="fa-IR" sz="4000" dirty="0">
                <a:cs typeface="B Lotus" pitchFamily="2" charset="-78"/>
              </a:rPr>
              <a:t>مکتب </a:t>
            </a:r>
            <a:r>
              <a:rPr lang="fa-IR" sz="4000" dirty="0" smtClean="0">
                <a:cs typeface="B Lotus" pitchFamily="2" charset="-78"/>
              </a:rPr>
              <a:t>شناخت گرایی (</a:t>
            </a:r>
            <a:r>
              <a:rPr lang="en-US" sz="4000" dirty="0" smtClean="0">
                <a:cs typeface="B Lotus" pitchFamily="2" charset="-78"/>
              </a:rPr>
              <a:t>Cognitivism</a:t>
            </a:r>
            <a:r>
              <a:rPr lang="fa-IR" sz="4000" dirty="0" smtClean="0">
                <a:cs typeface="B Lotus" pitchFamily="2" charset="-78"/>
              </a:rPr>
              <a:t>)</a:t>
            </a:r>
            <a:endParaRPr lang="en-US" sz="4000" dirty="0">
              <a:cs typeface="B Lotus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295400"/>
            <a:ext cx="8686800" cy="5410200"/>
          </a:xfrm>
        </p:spPr>
        <p:txBody>
          <a:bodyPr>
            <a:normAutofit lnSpcReduction="10000"/>
          </a:bodyPr>
          <a:lstStyle/>
          <a:p>
            <a:pPr algn="r" rtl="1"/>
            <a:r>
              <a:rPr lang="fa-IR" dirty="0" smtClean="0">
                <a:cs typeface="B Lotus" pitchFamily="2" charset="-78"/>
              </a:rPr>
              <a:t>انسان </a:t>
            </a:r>
            <a:r>
              <a:rPr lang="fa-IR" dirty="0">
                <a:cs typeface="B Lotus" pitchFamily="2" charset="-78"/>
              </a:rPr>
              <a:t>موجودی است با </a:t>
            </a:r>
            <a:r>
              <a:rPr lang="fa-IR" b="1" dirty="0">
                <a:cs typeface="B Lotus" pitchFamily="2" charset="-78"/>
              </a:rPr>
              <a:t>قابلیت </a:t>
            </a:r>
            <a:r>
              <a:rPr lang="fa-IR" b="1" dirty="0" smtClean="0">
                <a:cs typeface="B Lotus" pitchFamily="2" charset="-78"/>
              </a:rPr>
              <a:t>تفکر</a:t>
            </a:r>
            <a:r>
              <a:rPr lang="fa-IR" dirty="0" smtClean="0">
                <a:cs typeface="B Lotus" pitchFamily="2" charset="-78"/>
              </a:rPr>
              <a:t>.</a:t>
            </a:r>
          </a:p>
          <a:p>
            <a:pPr algn="r" rtl="1"/>
            <a:r>
              <a:rPr lang="fa-IR" dirty="0" smtClean="0">
                <a:cs typeface="B Lotus" pitchFamily="2" charset="-78"/>
              </a:rPr>
              <a:t>تا </a:t>
            </a:r>
            <a:r>
              <a:rPr lang="fa-IR" dirty="0">
                <a:cs typeface="B Lotus" pitchFamily="2" charset="-78"/>
              </a:rPr>
              <a:t>حدودی پاسخی است به محدودیتهای رفتار گرایی محرک – </a:t>
            </a:r>
            <a:r>
              <a:rPr lang="fa-IR" dirty="0" smtClean="0">
                <a:cs typeface="B Lotus" pitchFamily="2" charset="-78"/>
              </a:rPr>
              <a:t>پاسخی</a:t>
            </a:r>
          </a:p>
          <a:p>
            <a:pPr algn="r" rtl="1"/>
            <a:r>
              <a:rPr lang="fa-IR" dirty="0" smtClean="0">
                <a:cs typeface="B Lotus" pitchFamily="2" charset="-78"/>
              </a:rPr>
              <a:t> </a:t>
            </a:r>
            <a:r>
              <a:rPr lang="fa-IR" dirty="0">
                <a:cs typeface="B Lotus" pitchFamily="2" charset="-78"/>
              </a:rPr>
              <a:t>مطالعه </a:t>
            </a:r>
            <a:r>
              <a:rPr lang="fa-IR" u="sng" dirty="0">
                <a:cs typeface="B Lotus" pitchFamily="2" charset="-78"/>
              </a:rPr>
              <a:t>پدیده های شناختی </a:t>
            </a:r>
            <a:r>
              <a:rPr lang="fa-IR" dirty="0">
                <a:cs typeface="B Lotus" pitchFamily="2" charset="-78"/>
              </a:rPr>
              <a:t>به فرایندهای روانی از قبیل ادراک کردن به خاطر آوردن استدلال کردن ، تصمیم گرفتن و شکل گشایی می پردازد</a:t>
            </a:r>
            <a:r>
              <a:rPr lang="fa-IR" dirty="0" smtClean="0">
                <a:cs typeface="B Lotus" pitchFamily="2" charset="-78"/>
              </a:rPr>
              <a:t>.</a:t>
            </a:r>
          </a:p>
          <a:p>
            <a:pPr algn="r" rtl="1"/>
            <a:r>
              <a:rPr lang="fa-IR" dirty="0">
                <a:cs typeface="B Lotus" pitchFamily="2" charset="-78"/>
              </a:rPr>
              <a:t> بر دو فرض مبتنی </a:t>
            </a:r>
            <a:r>
              <a:rPr lang="fa-IR" dirty="0" smtClean="0">
                <a:cs typeface="B Lotus" pitchFamily="2" charset="-78"/>
              </a:rPr>
              <a:t>است: </a:t>
            </a:r>
            <a:endParaRPr lang="fa-IR" dirty="0">
              <a:cs typeface="B Lotus" pitchFamily="2" charset="-78"/>
            </a:endParaRPr>
          </a:p>
          <a:p>
            <a:pPr lvl="1" algn="r" rtl="1"/>
            <a:r>
              <a:rPr lang="fa-IR" dirty="0">
                <a:cs typeface="B Lotus" pitchFamily="2" charset="-78"/>
              </a:rPr>
              <a:t>الف: تنها با مطالعه فرایندهای روانی است که می توان به فهم کامل آنچه ارگانیسم انجام می دهد نایل </a:t>
            </a:r>
            <a:r>
              <a:rPr lang="fa-IR" dirty="0" smtClean="0">
                <a:cs typeface="B Lotus" pitchFamily="2" charset="-78"/>
              </a:rPr>
              <a:t>شد. </a:t>
            </a:r>
            <a:endParaRPr lang="fa-IR" dirty="0">
              <a:cs typeface="B Lotus" pitchFamily="2" charset="-78"/>
            </a:endParaRPr>
          </a:p>
          <a:p>
            <a:pPr lvl="1" algn="r" rtl="1"/>
            <a:r>
              <a:rPr lang="fa-IR" dirty="0" smtClean="0">
                <a:cs typeface="B Lotus" pitchFamily="2" charset="-78"/>
              </a:rPr>
              <a:t>ب: </a:t>
            </a:r>
            <a:r>
              <a:rPr lang="fa-IR" dirty="0">
                <a:cs typeface="B Lotus" pitchFamily="2" charset="-78"/>
              </a:rPr>
              <a:t>می توان فرایندهای روانی را به گونه ای عینی مطالعه کرد بدین نحو که رفتارهایی شخص را مورد توجه قرار داد </a:t>
            </a:r>
            <a:r>
              <a:rPr lang="fa-IR" dirty="0" smtClean="0">
                <a:cs typeface="B Lotus" pitchFamily="2" charset="-78"/>
              </a:rPr>
              <a:t>اما رفتار </a:t>
            </a:r>
            <a:r>
              <a:rPr lang="fa-IR" dirty="0">
                <a:cs typeface="B Lotus" pitchFamily="2" charset="-78"/>
              </a:rPr>
              <a:t>را باید براساس فرایندهای روانی زیربنایی آن تفسیر کرد. </a:t>
            </a:r>
            <a:endParaRPr lang="fa-IR" dirty="0" smtClean="0">
              <a:cs typeface="B Lotus" pitchFamily="2" charset="-78"/>
            </a:endParaRPr>
          </a:p>
          <a:p>
            <a:pPr algn="r" rtl="1"/>
            <a:r>
              <a:rPr lang="fa-IR" dirty="0">
                <a:cs typeface="B Lotus" pitchFamily="2" charset="-78"/>
              </a:rPr>
              <a:t>شباهت ذهن با کامپیوتر </a:t>
            </a:r>
            <a:endParaRPr lang="fa-IR" dirty="0" smtClean="0">
              <a:cs typeface="B Lotus" pitchFamily="2" charset="-78"/>
            </a:endParaRPr>
          </a:p>
          <a:p>
            <a:pPr algn="r" rtl="1"/>
            <a:r>
              <a:rPr lang="fa-IR" dirty="0" smtClean="0">
                <a:cs typeface="B Lotus" pitchFamily="2" charset="-78"/>
              </a:rPr>
              <a:t>روانشناسی </a:t>
            </a:r>
            <a:r>
              <a:rPr lang="en-US" dirty="0" smtClean="0">
                <a:cs typeface="B Lotus" pitchFamily="2" charset="-78"/>
              </a:rPr>
              <a:t>S-O-R</a:t>
            </a:r>
            <a:endParaRPr lang="fa-IR" dirty="0">
              <a:cs typeface="B Lotus" pitchFamily="2" charset="-78"/>
            </a:endParaRPr>
          </a:p>
          <a:p>
            <a:pPr algn="r" rtl="1"/>
            <a:endParaRPr lang="en-US" dirty="0">
              <a:cs typeface="B Lotus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935899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228600"/>
            <a:ext cx="8229600" cy="1008888"/>
          </a:xfrm>
        </p:spPr>
        <p:txBody>
          <a:bodyPr>
            <a:normAutofit fontScale="90000"/>
          </a:bodyPr>
          <a:lstStyle/>
          <a:p>
            <a:pPr algn="ctr" rtl="1"/>
            <a:r>
              <a:rPr lang="fa-IR" dirty="0">
                <a:cs typeface="B Nazanin" panose="00000400000000000000" pitchFamily="2" charset="-78"/>
              </a:rPr>
              <a:t>مکتب </a:t>
            </a:r>
            <a:r>
              <a:rPr lang="fa-IR" dirty="0" smtClean="0">
                <a:cs typeface="B Nazanin" panose="00000400000000000000" pitchFamily="2" charset="-78"/>
              </a:rPr>
              <a:t>روانکاری (</a:t>
            </a:r>
            <a:r>
              <a:rPr lang="en-US" dirty="0" smtClean="0">
                <a:cs typeface="B Nazanin" panose="00000400000000000000" pitchFamily="2" charset="-78"/>
              </a:rPr>
              <a:t>Psychoanalysis</a:t>
            </a:r>
            <a:r>
              <a:rPr lang="fa-IR" dirty="0" smtClean="0">
                <a:cs typeface="B Nazanin" panose="00000400000000000000" pitchFamily="2" charset="-78"/>
              </a:rPr>
              <a:t>)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371600"/>
            <a:ext cx="8915400" cy="5257800"/>
          </a:xfrm>
        </p:spPr>
        <p:txBody>
          <a:bodyPr>
            <a:normAutofit/>
          </a:bodyPr>
          <a:lstStyle/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Lotus" pitchFamily="2" charset="-78"/>
              </a:rPr>
              <a:t>«زیگموند فروید» </a:t>
            </a:r>
            <a:endParaRPr lang="en-US" sz="2800" b="1" dirty="0">
              <a:cs typeface="B Lotus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Lotus" pitchFamily="2" charset="-78"/>
              </a:rPr>
              <a:t>تفاوت: نقطه </a:t>
            </a:r>
            <a:r>
              <a:rPr lang="fa-IR" sz="2800" b="1" dirty="0">
                <a:cs typeface="B Lotus" pitchFamily="2" charset="-78"/>
              </a:rPr>
              <a:t>شروع آن یافته های آزمایشی نبود بلکه </a:t>
            </a:r>
            <a:r>
              <a:rPr lang="fa-IR" sz="2800" b="1" dirty="0">
                <a:solidFill>
                  <a:srgbClr val="FFFF00"/>
                </a:solidFill>
                <a:cs typeface="B Lotus" pitchFamily="2" charset="-78"/>
              </a:rPr>
              <a:t>مشاهدات بالینی </a:t>
            </a:r>
            <a:r>
              <a:rPr lang="fa-IR" sz="2800" b="1" dirty="0">
                <a:cs typeface="B Lotus" pitchFamily="2" charset="-78"/>
              </a:rPr>
              <a:t>بود. </a:t>
            </a:r>
            <a:r>
              <a:rPr lang="fa-IR" sz="2800" b="1" dirty="0" smtClean="0">
                <a:cs typeface="B Lotus" pitchFamily="2" charset="-78"/>
              </a:rPr>
              <a:t>تمامی </a:t>
            </a:r>
            <a:r>
              <a:rPr lang="fa-IR" sz="2800" b="1" dirty="0">
                <a:cs typeface="B Lotus" pitchFamily="2" charset="-78"/>
              </a:rPr>
              <a:t>روان شناسی را در بر نمی </a:t>
            </a:r>
            <a:r>
              <a:rPr lang="fa-IR" sz="2800" b="1" dirty="0" smtClean="0">
                <a:cs typeface="B Lotus" pitchFamily="2" charset="-78"/>
              </a:rPr>
              <a:t>گیرد: حوزه </a:t>
            </a:r>
            <a:r>
              <a:rPr lang="fa-IR" sz="2800" b="1" dirty="0">
                <a:cs typeface="B Lotus" pitchFamily="2" charset="-78"/>
              </a:rPr>
              <a:t>های خاصی از قبیل انگیزش و </a:t>
            </a:r>
            <a:r>
              <a:rPr lang="fa-IR" sz="2800" b="1" dirty="0" smtClean="0">
                <a:cs typeface="B Lotus" pitchFamily="2" charset="-78"/>
              </a:rPr>
              <a:t>شخصیت</a:t>
            </a:r>
            <a:endParaRPr lang="en-US" sz="2800" b="1" dirty="0">
              <a:cs typeface="B Lotus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Lotus" pitchFamily="2" charset="-78"/>
              </a:rPr>
              <a:t>نه </a:t>
            </a:r>
            <a:r>
              <a:rPr lang="fa-IR" sz="2800" b="1" dirty="0">
                <a:cs typeface="B Lotus" pitchFamily="2" charset="-78"/>
              </a:rPr>
              <a:t>تنها روان شناسی </a:t>
            </a:r>
            <a:r>
              <a:rPr lang="fa-IR" sz="2800" b="1" dirty="0" smtClean="0">
                <a:cs typeface="B Lotus" pitchFamily="2" charset="-78"/>
              </a:rPr>
              <a:t>بلکه سایر حوزه ها: از </a:t>
            </a:r>
            <a:r>
              <a:rPr lang="fa-IR" sz="2800" b="1" dirty="0">
                <a:cs typeface="B Lotus" pitchFamily="2" charset="-78"/>
              </a:rPr>
              <a:t>قبیل </a:t>
            </a:r>
            <a:r>
              <a:rPr lang="fa-IR" sz="2800" b="1" dirty="0" smtClean="0">
                <a:cs typeface="B Lotus" pitchFamily="2" charset="-78"/>
              </a:rPr>
              <a:t>ادبیات، هنر</a:t>
            </a:r>
          </a:p>
          <a:p>
            <a:pPr algn="r" rtl="1">
              <a:lnSpc>
                <a:spcPct val="150000"/>
              </a:lnSpc>
            </a:pPr>
            <a:r>
              <a:rPr lang="fa-IR" sz="2800" b="1" dirty="0">
                <a:solidFill>
                  <a:srgbClr val="FFFF00"/>
                </a:solidFill>
                <a:cs typeface="B Lotus" pitchFamily="2" charset="-78"/>
              </a:rPr>
              <a:t>فرض </a:t>
            </a:r>
            <a:r>
              <a:rPr lang="fa-IR" sz="2800" b="1" dirty="0" smtClean="0">
                <a:solidFill>
                  <a:srgbClr val="FFFF00"/>
                </a:solidFill>
                <a:cs typeface="B Lotus" pitchFamily="2" charset="-78"/>
              </a:rPr>
              <a:t>اساسی</a:t>
            </a:r>
            <a:r>
              <a:rPr lang="fa-IR" sz="2800" b="1" dirty="0" smtClean="0">
                <a:cs typeface="B Lotus" pitchFamily="2" charset="-78"/>
              </a:rPr>
              <a:t>: اکثر رفتارهای ما </a:t>
            </a:r>
            <a:r>
              <a:rPr lang="fa-IR" sz="2800" b="1" dirty="0">
                <a:cs typeface="B Lotus" pitchFamily="2" charset="-78"/>
              </a:rPr>
              <a:t>در </a:t>
            </a:r>
            <a:r>
              <a:rPr lang="fa-IR" sz="2800" b="1" dirty="0">
                <a:solidFill>
                  <a:srgbClr val="FFFF00"/>
                </a:solidFill>
                <a:cs typeface="B Lotus" pitchFamily="2" charset="-78"/>
              </a:rPr>
              <a:t>فرایندهای ناخود آگاه </a:t>
            </a:r>
            <a:r>
              <a:rPr lang="fa-IR" sz="2800" b="1" dirty="0">
                <a:cs typeface="B Lotus" pitchFamily="2" charset="-78"/>
              </a:rPr>
              <a:t>ریشه </a:t>
            </a:r>
            <a:r>
              <a:rPr lang="fa-IR" sz="2800" b="1" dirty="0" smtClean="0">
                <a:cs typeface="B Lotus" pitchFamily="2" charset="-78"/>
              </a:rPr>
              <a:t>دارد.</a:t>
            </a:r>
          </a:p>
        </p:txBody>
      </p:sp>
    </p:spTree>
    <p:extLst>
      <p:ext uri="{BB962C8B-B14F-4D97-AF65-F5344CB8AC3E}">
        <p14:creationId xmlns:p14="http://schemas.microsoft.com/office/powerpoint/2010/main" val="25126289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52400"/>
            <a:ext cx="8229600" cy="1008888"/>
          </a:xfrm>
        </p:spPr>
        <p:txBody>
          <a:bodyPr>
            <a:normAutofit/>
          </a:bodyPr>
          <a:lstStyle/>
          <a:p>
            <a:pPr algn="ctr" rtl="1"/>
            <a:r>
              <a:rPr lang="fa-IR" dirty="0">
                <a:cs typeface="B Nazanin" panose="00000400000000000000" pitchFamily="2" charset="-78"/>
              </a:rPr>
              <a:t>مکتب </a:t>
            </a:r>
            <a:r>
              <a:rPr lang="fa-IR" dirty="0" smtClean="0">
                <a:cs typeface="B Nazanin" panose="00000400000000000000" pitchFamily="2" charset="-78"/>
              </a:rPr>
              <a:t>روانکاری (ادامه)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295400"/>
            <a:ext cx="8686800" cy="5105400"/>
          </a:xfrm>
        </p:spPr>
        <p:txBody>
          <a:bodyPr>
            <a:normAutofit fontScale="92500" lnSpcReduction="10000"/>
          </a:bodyPr>
          <a:lstStyle/>
          <a:p>
            <a:pPr algn="just" rtl="1">
              <a:lnSpc>
                <a:spcPct val="150000"/>
              </a:lnSpc>
            </a:pPr>
            <a:r>
              <a:rPr lang="fa-IR" sz="2800" b="1" dirty="0" smtClean="0">
                <a:solidFill>
                  <a:srgbClr val="FFFF00"/>
                </a:solidFill>
                <a:cs typeface="B Lotus" pitchFamily="2" charset="-78"/>
              </a:rPr>
              <a:t>فرایندهای ناخودآگاه</a:t>
            </a:r>
            <a:r>
              <a:rPr lang="fa-IR" sz="2800" b="1" dirty="0" smtClean="0">
                <a:cs typeface="B Lotus" pitchFamily="2" charset="-78"/>
              </a:rPr>
              <a:t>: </a:t>
            </a:r>
            <a:r>
              <a:rPr lang="fa-IR" sz="2800" b="1" dirty="0">
                <a:cs typeface="B Lotus" pitchFamily="2" charset="-78"/>
              </a:rPr>
              <a:t>اعتقادات ترسها و تمایلاتی است که فرد </a:t>
            </a:r>
            <a:r>
              <a:rPr lang="fa-IR" sz="2800" b="1" dirty="0" smtClean="0">
                <a:cs typeface="B Lotus" pitchFamily="2" charset="-78"/>
              </a:rPr>
              <a:t>از </a:t>
            </a:r>
            <a:r>
              <a:rPr lang="fa-IR" sz="2800" b="1" dirty="0">
                <a:cs typeface="B Lotus" pitchFamily="2" charset="-78"/>
              </a:rPr>
              <a:t>وجود آنها بی خبر است ولی رفتارش تحت تأثیر </a:t>
            </a:r>
            <a:r>
              <a:rPr lang="fa-IR" sz="2800" b="1" dirty="0" smtClean="0">
                <a:cs typeface="B Lotus" pitchFamily="2" charset="-78"/>
              </a:rPr>
              <a:t>آنهاست.</a:t>
            </a:r>
          </a:p>
          <a:p>
            <a:pPr lvl="1" algn="just" rtl="1">
              <a:lnSpc>
                <a:spcPct val="150000"/>
              </a:lnSpc>
            </a:pPr>
            <a:r>
              <a:rPr lang="fa-IR" sz="2800" b="1" dirty="0" smtClean="0">
                <a:cs typeface="B Lotus" pitchFamily="2" charset="-78"/>
              </a:rPr>
              <a:t>بسیاری </a:t>
            </a:r>
            <a:r>
              <a:rPr lang="fa-IR" sz="2800" b="1" dirty="0">
                <a:cs typeface="B Lotus" pitchFamily="2" charset="-78"/>
              </a:rPr>
              <a:t>از تکانه هایی که والدین واجتماع ابراز آنها در دوران کودکی قدغن یا تنبیه می کنند در غرایز ذاتی </a:t>
            </a:r>
            <a:r>
              <a:rPr lang="fa-IR" sz="2800" b="1" dirty="0" smtClean="0">
                <a:cs typeface="B Lotus" pitchFamily="2" charset="-78"/>
              </a:rPr>
              <a:t>بشر </a:t>
            </a:r>
            <a:r>
              <a:rPr lang="fa-IR" sz="2800" b="1" dirty="0">
                <a:cs typeface="B Lotus" pitchFamily="2" charset="-78"/>
              </a:rPr>
              <a:t>ریشه دارد. </a:t>
            </a:r>
            <a:endParaRPr lang="fa-IR" sz="2800" b="1" dirty="0" smtClean="0">
              <a:cs typeface="B Lotus" pitchFamily="2" charset="-78"/>
            </a:endParaRPr>
          </a:p>
          <a:p>
            <a:pPr algn="just" rtl="1">
              <a:lnSpc>
                <a:spcPct val="150000"/>
              </a:lnSpc>
            </a:pPr>
            <a:r>
              <a:rPr lang="fa-IR" sz="2800" b="1" dirty="0" smtClean="0">
                <a:cs typeface="B Lotus" pitchFamily="2" charset="-78"/>
              </a:rPr>
              <a:t>ممنوع ساختن: از </a:t>
            </a:r>
            <a:r>
              <a:rPr lang="fa-IR" sz="2800" b="1" dirty="0">
                <a:cs typeface="B Lotus" pitchFamily="2" charset="-78"/>
              </a:rPr>
              <a:t>حوزه آگاهی به ناخود آگاهمان رانده </a:t>
            </a:r>
            <a:r>
              <a:rPr lang="fa-IR" sz="2800" b="1" dirty="0" smtClean="0">
                <a:cs typeface="B Lotus" pitchFamily="2" charset="-78"/>
              </a:rPr>
              <a:t>شوند:</a:t>
            </a:r>
          </a:p>
          <a:p>
            <a:pPr lvl="1" algn="just" rtl="1">
              <a:lnSpc>
                <a:spcPct val="150000"/>
              </a:lnSpc>
            </a:pPr>
            <a:r>
              <a:rPr lang="fa-IR" sz="2800" b="1" dirty="0" smtClean="0">
                <a:cs typeface="B Lotus" pitchFamily="2" charset="-78"/>
              </a:rPr>
              <a:t> بر رویاها، </a:t>
            </a:r>
            <a:r>
              <a:rPr lang="fa-IR" sz="2800" b="1" dirty="0">
                <a:cs typeface="B Lotus" pitchFamily="2" charset="-78"/>
              </a:rPr>
              <a:t>لغزشهای زبانی و حرکات ادایی </a:t>
            </a:r>
            <a:r>
              <a:rPr lang="fa-IR" sz="2800" b="1" dirty="0" smtClean="0">
                <a:cs typeface="B Lotus" pitchFamily="2" charset="-78"/>
              </a:rPr>
              <a:t>تأثیر؛ </a:t>
            </a:r>
          </a:p>
          <a:p>
            <a:pPr lvl="1" algn="just" rtl="1">
              <a:lnSpc>
                <a:spcPct val="150000"/>
              </a:lnSpc>
            </a:pPr>
            <a:r>
              <a:rPr lang="fa-IR" sz="2800" b="1" dirty="0" smtClean="0">
                <a:cs typeface="B Lotus" pitchFamily="2" charset="-78"/>
              </a:rPr>
              <a:t>به </a:t>
            </a:r>
            <a:r>
              <a:rPr lang="fa-IR" sz="2800" b="1" dirty="0">
                <a:cs typeface="B Lotus" pitchFamily="2" charset="-78"/>
              </a:rPr>
              <a:t>صورت مشکلات هیجانی و علائم بیماری روانی </a:t>
            </a:r>
            <a:endParaRPr lang="fa-IR" sz="2800" b="1" dirty="0" smtClean="0">
              <a:cs typeface="B Lotus" pitchFamily="2" charset="-78"/>
            </a:endParaRPr>
          </a:p>
          <a:p>
            <a:pPr lvl="1" algn="just" rtl="1">
              <a:lnSpc>
                <a:spcPct val="150000"/>
              </a:lnSpc>
            </a:pPr>
            <a:r>
              <a:rPr lang="fa-IR" sz="2800" b="1" dirty="0" smtClean="0">
                <a:cs typeface="B Lotus" pitchFamily="2" charset="-78"/>
              </a:rPr>
              <a:t>رفتارهای </a:t>
            </a:r>
            <a:r>
              <a:rPr lang="fa-IR" sz="2800" b="1" dirty="0">
                <a:cs typeface="B Lotus" pitchFamily="2" charset="-78"/>
              </a:rPr>
              <a:t>مقبول اجتماع نظیر فعالیتهای هنری و </a:t>
            </a:r>
            <a:r>
              <a:rPr lang="fa-IR" sz="2800" b="1" dirty="0" smtClean="0">
                <a:cs typeface="B Lotus" pitchFamily="2" charset="-78"/>
              </a:rPr>
              <a:t>ادبی</a:t>
            </a:r>
            <a:endParaRPr lang="en-US" sz="2800" b="1" dirty="0">
              <a:cs typeface="B Lotus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1997734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1600200"/>
            <a:ext cx="7924800" cy="4724400"/>
          </a:xfrm>
        </p:spPr>
        <p:txBody>
          <a:bodyPr>
            <a:normAutofit/>
          </a:bodyPr>
          <a:lstStyle/>
          <a:p>
            <a:pPr marL="274320" indent="-274320" algn="r" rtl="1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fa-IR" dirty="0" smtClean="0">
                <a:solidFill>
                  <a:srgbClr val="FFFF00"/>
                </a:solidFill>
                <a:cs typeface="B Yekan" pitchFamily="2" charset="-78"/>
              </a:rPr>
              <a:t>فرض کنید که در خانه هستید و پنج اتفاق زیر هم زمان روی   می دهد :</a:t>
            </a:r>
          </a:p>
          <a:p>
            <a:pPr marL="274320" indent="-274320" algn="r" rtl="1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fa-IR" dirty="0" smtClean="0">
                <a:cs typeface="B Yekan" pitchFamily="2" charset="-78"/>
              </a:rPr>
              <a:t>1- تلفن زنگ میزند</a:t>
            </a:r>
          </a:p>
          <a:p>
            <a:pPr marL="274320" indent="-274320" algn="r" rtl="1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fa-IR" dirty="0" smtClean="0">
                <a:cs typeface="B Yekan" pitchFamily="2" charset="-78"/>
              </a:rPr>
              <a:t>2-بچه ی شما گریه می کند</a:t>
            </a:r>
          </a:p>
          <a:p>
            <a:pPr marL="274320" indent="-274320" algn="r" rtl="1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fa-IR" dirty="0" smtClean="0">
                <a:cs typeface="B Yekan" pitchFamily="2" charset="-78"/>
              </a:rPr>
              <a:t>3-کسی در میزند و شما را صدا می کند</a:t>
            </a:r>
          </a:p>
          <a:p>
            <a:pPr marL="274320" indent="-274320" algn="r" rtl="1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fa-IR" dirty="0" smtClean="0">
                <a:cs typeface="B Yekan" pitchFamily="2" charset="-78"/>
              </a:rPr>
              <a:t>4-لباسها را روی طناب پهن کرده اید و باران می گیرد</a:t>
            </a:r>
          </a:p>
          <a:p>
            <a:pPr marL="274320" indent="-274320" algn="r" rtl="1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fa-IR" dirty="0" smtClean="0">
                <a:cs typeface="B Yekan" pitchFamily="2" charset="-78"/>
              </a:rPr>
              <a:t>5-شیر آب را در آشپزخانه باز گذاشته اید</a:t>
            </a:r>
          </a:p>
          <a:p>
            <a:pPr marL="0" indent="0" algn="r" rtl="1" fontAlgn="auto">
              <a:spcAft>
                <a:spcPts val="0"/>
              </a:spcAft>
              <a:buClr>
                <a:schemeClr val="accent3"/>
              </a:buClr>
              <a:buNone/>
              <a:defRPr/>
            </a:pPr>
            <a:endParaRPr lang="fa-IR" dirty="0" smtClean="0">
              <a:cs typeface="B Yekan" pitchFamily="2" charset="-78"/>
            </a:endParaRPr>
          </a:p>
          <a:p>
            <a:pPr marL="274320" indent="-274320" algn="r" rtl="1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fa-IR" dirty="0" smtClean="0">
                <a:solidFill>
                  <a:srgbClr val="00B050"/>
                </a:solidFill>
                <a:cs typeface="B Yekan" pitchFamily="2" charset="-78"/>
              </a:rPr>
              <a:t>شما کارهای بالا را با چه اولویتی انجام میدهید؟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altLang="en-US" sz="4000" smtClean="0">
                <a:cs typeface="B Yekan" pitchFamily="2" charset="-78"/>
              </a:rPr>
              <a:t>یکی از تست های روانکاوی فروید</a:t>
            </a:r>
            <a:endParaRPr lang="en-US" altLang="en-US" sz="4000" smtClean="0">
              <a:cs typeface="B Yekan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473396275"/>
      </p:ext>
    </p:extLst>
  </p:cSld>
  <p:clrMapOvr>
    <a:masterClrMapping/>
  </p:clrMapOvr>
  <p:transition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altLang="en-US" smtClean="0">
                <a:cs typeface="B Yekan" pitchFamily="2" charset="-78"/>
              </a:rPr>
              <a:t>تحلیل اولویت ها</a:t>
            </a:r>
            <a:endParaRPr lang="en-US" altLang="en-US" smtClean="0">
              <a:cs typeface="B Yekan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305800" cy="4724400"/>
          </a:xfrm>
        </p:spPr>
        <p:txBody>
          <a:bodyPr>
            <a:normAutofit/>
          </a:bodyPr>
          <a:lstStyle/>
          <a:p>
            <a:pPr algn="just" rtl="1"/>
            <a:r>
              <a:rPr lang="fa-IR" altLang="en-US" sz="2800" dirty="0" smtClean="0">
                <a:cs typeface="B Yekan" pitchFamily="2" charset="-78"/>
              </a:rPr>
              <a:t>1 – زنگ تلفن نشانه ی اهمیت دادن شما به شغل و کار است</a:t>
            </a:r>
          </a:p>
          <a:p>
            <a:pPr algn="just" rtl="1"/>
            <a:r>
              <a:rPr lang="fa-IR" altLang="en-US" sz="2800" dirty="0" smtClean="0">
                <a:cs typeface="B Yekan" pitchFamily="2" charset="-78"/>
              </a:rPr>
              <a:t> 2 – بچه نشانه ی اهمیت دادن به خانواده است</a:t>
            </a:r>
          </a:p>
          <a:p>
            <a:pPr algn="just" rtl="1"/>
            <a:r>
              <a:rPr lang="fa-IR" altLang="en-US" sz="2800" dirty="0" smtClean="0">
                <a:cs typeface="B Yekan" pitchFamily="2" charset="-78"/>
              </a:rPr>
              <a:t>3 – زنگ در خانه نشان دهنده دوستان شماست</a:t>
            </a:r>
          </a:p>
          <a:p>
            <a:pPr algn="just" rtl="1"/>
            <a:r>
              <a:rPr lang="fa-IR" altLang="en-US" sz="2800" dirty="0" smtClean="0">
                <a:cs typeface="B Yekan" pitchFamily="2" charset="-78"/>
              </a:rPr>
              <a:t>4 – لباسها نشان دهنده پول هستند</a:t>
            </a:r>
          </a:p>
          <a:p>
            <a:pPr algn="just" rtl="1"/>
            <a:r>
              <a:rPr lang="fa-IR" altLang="en-US" sz="2800" dirty="0" smtClean="0">
                <a:cs typeface="B Yekan" pitchFamily="2" charset="-78"/>
              </a:rPr>
              <a:t>5 – سر رفتن آب نشان دهنده میل جنسی</a:t>
            </a:r>
            <a:r>
              <a:rPr lang="en-US" altLang="en-US" sz="2800" dirty="0" smtClean="0">
                <a:cs typeface="B Yekan" pitchFamily="2" charset="-78"/>
              </a:rPr>
              <a:t> </a:t>
            </a:r>
            <a:r>
              <a:rPr lang="fa-IR" altLang="en-US" sz="2800" dirty="0" smtClean="0">
                <a:cs typeface="B Yekan" pitchFamily="2" charset="-78"/>
              </a:rPr>
              <a:t> است</a:t>
            </a:r>
          </a:p>
          <a:p>
            <a:pPr algn="just" rtl="1"/>
            <a:endParaRPr lang="fa-IR" altLang="en-US" sz="2800" dirty="0" smtClean="0">
              <a:cs typeface="B Yekan" pitchFamily="2" charset="-78"/>
            </a:endParaRPr>
          </a:p>
          <a:p>
            <a:pPr algn="just" rtl="1">
              <a:buFont typeface="Wingdings 2" pitchFamily="18" charset="2"/>
              <a:buNone/>
            </a:pPr>
            <a:r>
              <a:rPr lang="fa-IR" altLang="en-US" sz="2800" dirty="0" smtClean="0">
                <a:solidFill>
                  <a:srgbClr val="FF0000"/>
                </a:solidFill>
                <a:cs typeface="B Yekan" pitchFamily="2" charset="-78"/>
              </a:rPr>
              <a:t>ترتیب انتخاب های شما نشان دهنده اولویت های ذهن شما در زندگی است </a:t>
            </a:r>
            <a:endParaRPr lang="en-US" altLang="en-US" sz="2800" dirty="0" smtClean="0">
              <a:solidFill>
                <a:srgbClr val="FF0000"/>
              </a:solidFill>
              <a:cs typeface="B Yekan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861201079"/>
      </p:ext>
    </p:extLst>
  </p:cSld>
  <p:clrMapOvr>
    <a:masterClrMapping/>
  </p:clrMapOvr>
  <p:transition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381000"/>
            <a:ext cx="8229600" cy="1008888"/>
          </a:xfrm>
        </p:spPr>
        <p:txBody>
          <a:bodyPr>
            <a:normAutofit/>
          </a:bodyPr>
          <a:lstStyle/>
          <a:p>
            <a:pPr algn="ctr" rtl="1"/>
            <a:r>
              <a:rPr lang="fa-IR" dirty="0">
                <a:cs typeface="B Nazanin" panose="00000400000000000000" pitchFamily="2" charset="-78"/>
              </a:rPr>
              <a:t>مکتب </a:t>
            </a:r>
            <a:r>
              <a:rPr lang="fa-IR" dirty="0" smtClean="0">
                <a:cs typeface="B Nazanin" panose="00000400000000000000" pitchFamily="2" charset="-78"/>
              </a:rPr>
              <a:t>روانکاری (ادامه)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524000"/>
            <a:ext cx="8686800" cy="5105400"/>
          </a:xfrm>
        </p:spPr>
        <p:txBody>
          <a:bodyPr>
            <a:normAutofit/>
          </a:bodyPr>
          <a:lstStyle/>
          <a:p>
            <a:pPr algn="just" rtl="1">
              <a:lnSpc>
                <a:spcPct val="150000"/>
              </a:lnSpc>
            </a:pPr>
            <a:r>
              <a:rPr lang="fa-IR" sz="2800" b="1" dirty="0" smtClean="0">
                <a:cs typeface="B Lotus" pitchFamily="2" charset="-78"/>
              </a:rPr>
              <a:t>حیات روانی </a:t>
            </a:r>
            <a:r>
              <a:rPr lang="fa-IR" sz="2800" b="1" dirty="0">
                <a:cs typeface="B Lotus" pitchFamily="2" charset="-78"/>
              </a:rPr>
              <a:t>از سطوح </a:t>
            </a:r>
            <a:r>
              <a:rPr lang="fa-IR" sz="2800" b="1" dirty="0">
                <a:solidFill>
                  <a:srgbClr val="FFFF00"/>
                </a:solidFill>
                <a:cs typeface="B Lotus" pitchFamily="2" charset="-78"/>
              </a:rPr>
              <a:t>آگاه نیمه آگاه و ناخودآگاه </a:t>
            </a:r>
            <a:r>
              <a:rPr lang="fa-IR" sz="2800" b="1" dirty="0">
                <a:cs typeface="B Lotus" pitchFamily="2" charset="-78"/>
              </a:rPr>
              <a:t>تشکیل می </a:t>
            </a:r>
            <a:r>
              <a:rPr lang="fa-IR" sz="2800" b="1" dirty="0" smtClean="0">
                <a:cs typeface="B Lotus" pitchFamily="2" charset="-78"/>
              </a:rPr>
              <a:t>شود:</a:t>
            </a:r>
          </a:p>
          <a:p>
            <a:pPr algn="just" rtl="1">
              <a:lnSpc>
                <a:spcPct val="150000"/>
              </a:lnSpc>
            </a:pPr>
            <a:r>
              <a:rPr lang="fa-IR" sz="2800" b="1" dirty="0" smtClean="0">
                <a:cs typeface="B Lotus" pitchFamily="2" charset="-78"/>
              </a:rPr>
              <a:t> </a:t>
            </a:r>
            <a:r>
              <a:rPr lang="fa-IR" sz="2800" b="1" dirty="0">
                <a:solidFill>
                  <a:srgbClr val="FFFF00"/>
                </a:solidFill>
                <a:cs typeface="B Lotus" pitchFamily="2" charset="-78"/>
              </a:rPr>
              <a:t>ضمیر ناخود </a:t>
            </a:r>
            <a:r>
              <a:rPr lang="fa-IR" sz="2800" b="1" dirty="0" smtClean="0">
                <a:solidFill>
                  <a:srgbClr val="FFFF00"/>
                </a:solidFill>
                <a:cs typeface="B Lotus" pitchFamily="2" charset="-78"/>
              </a:rPr>
              <a:t>آگاه</a:t>
            </a:r>
            <a:r>
              <a:rPr lang="fa-IR" sz="2800" b="1" dirty="0" smtClean="0">
                <a:cs typeface="B Lotus" pitchFamily="2" charset="-78"/>
              </a:rPr>
              <a:t>: هیچ </a:t>
            </a:r>
            <a:r>
              <a:rPr lang="fa-IR" sz="2800" b="1" dirty="0">
                <a:cs typeface="B Lotus" pitchFamily="2" charset="-78"/>
              </a:rPr>
              <a:t>آگاهی از آن نداریم اما تعیین کننده تفکراحساس و اعمال ما به شمار می </a:t>
            </a:r>
            <a:r>
              <a:rPr lang="fa-IR" sz="2800" b="1" dirty="0" smtClean="0">
                <a:cs typeface="B Lotus" pitchFamily="2" charset="-78"/>
              </a:rPr>
              <a:t>رود</a:t>
            </a:r>
          </a:p>
          <a:p>
            <a:pPr algn="just" rtl="1">
              <a:lnSpc>
                <a:spcPct val="150000"/>
              </a:lnSpc>
            </a:pPr>
            <a:r>
              <a:rPr lang="fa-IR" sz="2800" b="1" dirty="0" smtClean="0">
                <a:solidFill>
                  <a:srgbClr val="FFFF00"/>
                </a:solidFill>
                <a:cs typeface="B Lotus" pitchFamily="2" charset="-78"/>
              </a:rPr>
              <a:t>نیمه آگاه</a:t>
            </a:r>
            <a:r>
              <a:rPr lang="fa-IR" sz="2800" b="1" dirty="0" smtClean="0">
                <a:cs typeface="B Lotus" pitchFamily="2" charset="-78"/>
              </a:rPr>
              <a:t>: گرچه </a:t>
            </a:r>
            <a:r>
              <a:rPr lang="fa-IR" sz="2800" b="1" dirty="0">
                <a:cs typeface="B Lotus" pitchFamily="2" charset="-78"/>
              </a:rPr>
              <a:t>آگاهی مستقیمی از آن نداشته باشیم می توانیم به آسانی به ضمیر </a:t>
            </a:r>
            <a:r>
              <a:rPr lang="fa-IR" sz="2800" b="1" dirty="0" smtClean="0">
                <a:cs typeface="B Lotus" pitchFamily="2" charset="-78"/>
              </a:rPr>
              <a:t>خودآگاه بیاوریم.</a:t>
            </a:r>
          </a:p>
          <a:p>
            <a:pPr algn="just" rtl="1">
              <a:lnSpc>
                <a:spcPct val="150000"/>
              </a:lnSpc>
            </a:pPr>
            <a:r>
              <a:rPr lang="fa-IR" sz="2800" b="1" dirty="0" smtClean="0">
                <a:solidFill>
                  <a:srgbClr val="FFFF00"/>
                </a:solidFill>
                <a:cs typeface="B Lotus" pitchFamily="2" charset="-78"/>
              </a:rPr>
              <a:t>خودآگاه</a:t>
            </a:r>
            <a:r>
              <a:rPr lang="fa-IR" sz="2800" b="1" dirty="0" smtClean="0">
                <a:cs typeface="B Lotus" pitchFamily="2" charset="-78"/>
              </a:rPr>
              <a:t>: زندگی روزمره </a:t>
            </a:r>
            <a:endParaRPr lang="en-US" sz="2800" b="1" dirty="0">
              <a:cs typeface="B Lotus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631404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4" descr="تصویر مرتبط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335" y="990600"/>
            <a:ext cx="8849078" cy="5751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itle 1"/>
          <p:cNvSpPr>
            <a:spLocks noGrp="1"/>
          </p:cNvSpPr>
          <p:nvPr>
            <p:ph type="title"/>
          </p:nvPr>
        </p:nvSpPr>
        <p:spPr>
          <a:xfrm>
            <a:off x="2810933" y="152400"/>
            <a:ext cx="3302000" cy="685800"/>
          </a:xfrm>
          <a:solidFill>
            <a:srgbClr val="7030A0"/>
          </a:solidFill>
        </p:spPr>
        <p:txBody>
          <a:bodyPr/>
          <a:lstStyle/>
          <a:p>
            <a:r>
              <a:rPr lang="fa-IR" altLang="en-US" sz="3600" smtClean="0">
                <a:solidFill>
                  <a:schemeClr val="tx1"/>
                </a:solidFill>
                <a:effectLst/>
                <a:cs typeface="B Nazanin" pitchFamily="2" charset="-78"/>
              </a:rPr>
              <a:t>ساختار شخصیت</a:t>
            </a:r>
          </a:p>
        </p:txBody>
      </p:sp>
    </p:spTree>
    <p:extLst>
      <p:ext uri="{BB962C8B-B14F-4D97-AF65-F5344CB8AC3E}">
        <p14:creationId xmlns:p14="http://schemas.microsoft.com/office/powerpoint/2010/main" val="10016475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/>
          <p:cNvSpPr>
            <a:spLocks noGrp="1"/>
          </p:cNvSpPr>
          <p:nvPr>
            <p:ph type="title"/>
          </p:nvPr>
        </p:nvSpPr>
        <p:spPr>
          <a:xfrm>
            <a:off x="2810933" y="228600"/>
            <a:ext cx="3302000" cy="685800"/>
          </a:xfrm>
          <a:solidFill>
            <a:srgbClr val="7030A0"/>
          </a:solidFill>
        </p:spPr>
        <p:txBody>
          <a:bodyPr/>
          <a:lstStyle/>
          <a:p>
            <a:r>
              <a:rPr lang="fa-IR" altLang="en-US" sz="3600" smtClean="0">
                <a:solidFill>
                  <a:schemeClr val="tx1"/>
                </a:solidFill>
                <a:effectLst/>
                <a:cs typeface="B Nazanin" pitchFamily="2" charset="-78"/>
              </a:rPr>
              <a:t>ساختار شخصیت</a:t>
            </a:r>
          </a:p>
        </p:txBody>
      </p:sp>
      <p:sp>
        <p:nvSpPr>
          <p:cNvPr id="4" name="Title 1"/>
          <p:cNvSpPr txBox="1">
            <a:spLocks/>
          </p:cNvSpPr>
          <p:nvPr/>
        </p:nvSpPr>
        <p:spPr bwMode="auto">
          <a:xfrm>
            <a:off x="7010400" y="1420813"/>
            <a:ext cx="1756834" cy="609600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64" tIns="46033" rIns="92064" bIns="46033" anchor="ctr"/>
          <a:lstStyle>
            <a:lvl1pPr>
              <a:lnSpc>
                <a:spcPct val="80000"/>
              </a:lnSpc>
              <a:spcBef>
                <a:spcPct val="40000"/>
              </a:spcBef>
              <a:buClr>
                <a:schemeClr val="accent1"/>
              </a:buClr>
              <a:buSzPct val="75000"/>
              <a:buFont typeface="Monotype Sorts" pitchFamily="2" charset="2"/>
              <a:buChar char="F"/>
              <a:defRPr sz="4000">
                <a:solidFill>
                  <a:schemeClr val="tx1"/>
                </a:solidFill>
                <a:latin typeface="Arial" charset="0"/>
              </a:defRPr>
            </a:lvl1pPr>
            <a:lvl2pPr marL="738188" indent="-215900">
              <a:lnSpc>
                <a:spcPct val="80000"/>
              </a:lnSpc>
              <a:spcBef>
                <a:spcPct val="40000"/>
              </a:spcBef>
              <a:buClr>
                <a:schemeClr val="accent1"/>
              </a:buClr>
              <a:buChar char="•"/>
              <a:defRPr sz="3600">
                <a:solidFill>
                  <a:schemeClr val="tx1"/>
                </a:solidFill>
                <a:latin typeface="Arial" charset="0"/>
              </a:defRPr>
            </a:lvl2pPr>
            <a:lvl3pPr marL="1208088" indent="-228600">
              <a:lnSpc>
                <a:spcPct val="80000"/>
              </a:lnSpc>
              <a:spcBef>
                <a:spcPct val="40000"/>
              </a:spcBef>
              <a:buClr>
                <a:schemeClr val="accent1"/>
              </a:buClr>
              <a:buChar char="•"/>
              <a:defRPr sz="32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lnSpc>
                <a:spcPct val="80000"/>
              </a:lnSpc>
              <a:spcBef>
                <a:spcPct val="40000"/>
              </a:spcBef>
              <a:buClr>
                <a:schemeClr val="accent1"/>
              </a:buClr>
              <a:buChar char="•"/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lnSpc>
                <a:spcPct val="80000"/>
              </a:lnSpc>
              <a:spcBef>
                <a:spcPct val="40000"/>
              </a:spcBef>
              <a:buClr>
                <a:schemeClr val="accent1"/>
              </a:buClr>
              <a:buChar char="•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lnSpc>
                <a:spcPct val="80000"/>
              </a:lnSpc>
              <a:spcBef>
                <a:spcPct val="40000"/>
              </a:spcBef>
              <a:spcAft>
                <a:spcPct val="0"/>
              </a:spcAft>
              <a:buClr>
                <a:schemeClr val="accent1"/>
              </a:buClr>
              <a:buChar char="•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lnSpc>
                <a:spcPct val="80000"/>
              </a:lnSpc>
              <a:spcBef>
                <a:spcPct val="40000"/>
              </a:spcBef>
              <a:spcAft>
                <a:spcPct val="0"/>
              </a:spcAft>
              <a:buClr>
                <a:schemeClr val="accent1"/>
              </a:buClr>
              <a:buChar char="•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lnSpc>
                <a:spcPct val="80000"/>
              </a:lnSpc>
              <a:spcBef>
                <a:spcPct val="40000"/>
              </a:spcBef>
              <a:spcAft>
                <a:spcPct val="0"/>
              </a:spcAft>
              <a:buClr>
                <a:schemeClr val="accent1"/>
              </a:buClr>
              <a:buChar char="•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lnSpc>
                <a:spcPct val="80000"/>
              </a:lnSpc>
              <a:spcBef>
                <a:spcPct val="40000"/>
              </a:spcBef>
              <a:spcAft>
                <a:spcPct val="0"/>
              </a:spcAft>
              <a:buClr>
                <a:schemeClr val="accent1"/>
              </a:buClr>
              <a:buChar char="•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rtl="1" eaLnBrk="0" fontAlgn="base" hangingPunct="0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fa-IR" altLang="en-US" sz="3600" b="1" smtClean="0">
                <a:solidFill>
                  <a:srgbClr val="002060"/>
                </a:solidFill>
                <a:latin typeface="Arial Rounded MT Bold" pitchFamily="34" charset="0"/>
                <a:cs typeface="B Nazanin" pitchFamily="2" charset="-78"/>
              </a:rPr>
              <a:t>نهاد </a:t>
            </a:r>
            <a:r>
              <a:rPr lang="en-US" altLang="en-US" sz="3600" b="1" smtClean="0">
                <a:solidFill>
                  <a:srgbClr val="002060"/>
                </a:solidFill>
                <a:latin typeface="Arial Rounded MT Bold" pitchFamily="34" charset="0"/>
                <a:cs typeface="B Nazanin" pitchFamily="2" charset="-78"/>
              </a:rPr>
              <a:t>Id</a:t>
            </a:r>
            <a:endParaRPr lang="fa-IR" altLang="en-US" sz="3600" b="1" smtClean="0">
              <a:solidFill>
                <a:srgbClr val="002060"/>
              </a:solidFill>
              <a:latin typeface="Arial Rounded MT Bold" pitchFamily="34" charset="0"/>
              <a:cs typeface="B Nazanin" pitchFamily="2" charset="-78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486568" y="2209800"/>
            <a:ext cx="6133432" cy="1077218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1">
            <a:spAutoFit/>
          </a:bodyPr>
          <a:lstStyle/>
          <a:p>
            <a:pPr algn="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fa-IR" sz="3200" b="1" dirty="0">
                <a:ln w="9525">
                  <a:solidFill>
                    <a:srgbClr val="000082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12700" dist="38100" dir="2700000" algn="tl" rotWithShape="0">
                    <a:srgbClr val="000082">
                      <a:lumMod val="50000"/>
                    </a:srgbClr>
                  </a:outerShdw>
                </a:effectLst>
                <a:cs typeface="B Nazanin" panose="00000400000000000000" pitchFamily="2" charset="-78"/>
              </a:rPr>
              <a:t>بخش ابتدایی شخصیت که از بدو تولد وجود دارد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486568" y="3462468"/>
            <a:ext cx="5921097" cy="584775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pPr algn="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fa-IR" sz="3200" b="1" spc="50" dirty="0">
                <a:ln w="0"/>
                <a:solidFill>
                  <a:srgbClr val="00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cs typeface="B Nazanin" panose="00000400000000000000" pitchFamily="2" charset="-78"/>
              </a:rPr>
              <a:t>مشترک بین انسان و حیوان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486568" y="4168175"/>
            <a:ext cx="6209632" cy="1077218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pPr algn="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fa-IR" sz="3200" b="1" dirty="0">
                <a:ln w="9525">
                  <a:solidFill>
                    <a:srgbClr val="000082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12700" dist="38100" dir="2700000" algn="tl" rotWithShape="0">
                    <a:srgbClr val="000082">
                      <a:lumMod val="50000"/>
                    </a:srgbClr>
                  </a:outerShdw>
                </a:effectLst>
                <a:cs typeface="B Nazanin" panose="00000400000000000000" pitchFamily="2" charset="-78"/>
              </a:rPr>
              <a:t>شامل تکانه های زیستی پایه یا سایق ها است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46667" y="5233218"/>
            <a:ext cx="7429276" cy="156966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>
            <a:spAutoFit/>
          </a:bodyPr>
          <a:lstStyle/>
          <a:p>
            <a:pPr algn="ctr" rtl="1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fa-IR" sz="3200" b="1" spc="50" dirty="0">
                <a:ln w="0"/>
                <a:solidFill>
                  <a:srgbClr val="00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rial Rounded MT Bold" panose="020F0704030504030204" pitchFamily="34" charset="0"/>
                <a:cs typeface="B Nazanin" panose="00000400000000000000" pitchFamily="2" charset="-78"/>
              </a:rPr>
              <a:t>نهاد در پی ارضای فوری این تکانه ها است و مانند کودکان تابع اصل لذت(</a:t>
            </a:r>
            <a:r>
              <a:rPr lang="en-US" sz="3200" b="1" spc="50" dirty="0">
                <a:ln w="0"/>
                <a:solidFill>
                  <a:srgbClr val="00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rial Rounded MT Bold" panose="020F0704030504030204" pitchFamily="34" charset="0"/>
                <a:cs typeface="B Nazanin" panose="00000400000000000000" pitchFamily="2" charset="-78"/>
              </a:rPr>
              <a:t>Pleasure Principle </a:t>
            </a:r>
            <a:r>
              <a:rPr lang="fa-IR" sz="3200" b="1" spc="50" dirty="0">
                <a:ln w="0"/>
                <a:solidFill>
                  <a:srgbClr val="00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rial Rounded MT Bold" panose="020F0704030504030204" pitchFamily="34" charset="0"/>
                <a:cs typeface="B Nazanin" panose="00000400000000000000" pitchFamily="2" charset="-78"/>
              </a:rPr>
              <a:t>) است</a:t>
            </a:r>
          </a:p>
        </p:txBody>
      </p:sp>
    </p:spTree>
    <p:extLst>
      <p:ext uri="{BB962C8B-B14F-4D97-AF65-F5344CB8AC3E}">
        <p14:creationId xmlns:p14="http://schemas.microsoft.com/office/powerpoint/2010/main" val="2930810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with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with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with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1"/>
          <p:cNvSpPr>
            <a:spLocks noGrp="1"/>
          </p:cNvSpPr>
          <p:nvPr>
            <p:ph type="title"/>
          </p:nvPr>
        </p:nvSpPr>
        <p:spPr>
          <a:xfrm>
            <a:off x="2810933" y="228600"/>
            <a:ext cx="3302000" cy="685800"/>
          </a:xfrm>
          <a:solidFill>
            <a:srgbClr val="7030A0"/>
          </a:solidFill>
        </p:spPr>
        <p:txBody>
          <a:bodyPr/>
          <a:lstStyle/>
          <a:p>
            <a:r>
              <a:rPr lang="fa-IR" altLang="en-US" sz="3600" smtClean="0">
                <a:solidFill>
                  <a:schemeClr val="tx1"/>
                </a:solidFill>
                <a:effectLst/>
                <a:cs typeface="B Nazanin" pitchFamily="2" charset="-78"/>
              </a:rPr>
              <a:t>ساختار شخصیت</a:t>
            </a:r>
          </a:p>
        </p:txBody>
      </p:sp>
      <p:sp>
        <p:nvSpPr>
          <p:cNvPr id="22531" name="Title 1"/>
          <p:cNvSpPr txBox="1">
            <a:spLocks/>
          </p:cNvSpPr>
          <p:nvPr/>
        </p:nvSpPr>
        <p:spPr bwMode="auto">
          <a:xfrm>
            <a:off x="7010400" y="1171575"/>
            <a:ext cx="1756834" cy="609600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64" tIns="46033" rIns="92064" bIns="46033" anchor="ctr"/>
          <a:lstStyle>
            <a:lvl1pPr>
              <a:lnSpc>
                <a:spcPct val="80000"/>
              </a:lnSpc>
              <a:spcBef>
                <a:spcPct val="40000"/>
              </a:spcBef>
              <a:buClr>
                <a:schemeClr val="accent1"/>
              </a:buClr>
              <a:buSzPct val="75000"/>
              <a:buFont typeface="Monotype Sorts" pitchFamily="2" charset="2"/>
              <a:buChar char="F"/>
              <a:defRPr sz="4000">
                <a:solidFill>
                  <a:schemeClr val="tx1"/>
                </a:solidFill>
                <a:latin typeface="Arial" charset="0"/>
              </a:defRPr>
            </a:lvl1pPr>
            <a:lvl2pPr marL="738188" indent="-215900">
              <a:lnSpc>
                <a:spcPct val="80000"/>
              </a:lnSpc>
              <a:spcBef>
                <a:spcPct val="40000"/>
              </a:spcBef>
              <a:buClr>
                <a:schemeClr val="accent1"/>
              </a:buClr>
              <a:buChar char="•"/>
              <a:defRPr sz="3600">
                <a:solidFill>
                  <a:schemeClr val="tx1"/>
                </a:solidFill>
                <a:latin typeface="Arial" charset="0"/>
              </a:defRPr>
            </a:lvl2pPr>
            <a:lvl3pPr marL="1208088" indent="-228600">
              <a:lnSpc>
                <a:spcPct val="80000"/>
              </a:lnSpc>
              <a:spcBef>
                <a:spcPct val="40000"/>
              </a:spcBef>
              <a:buClr>
                <a:schemeClr val="accent1"/>
              </a:buClr>
              <a:buChar char="•"/>
              <a:defRPr sz="32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lnSpc>
                <a:spcPct val="80000"/>
              </a:lnSpc>
              <a:spcBef>
                <a:spcPct val="40000"/>
              </a:spcBef>
              <a:buClr>
                <a:schemeClr val="accent1"/>
              </a:buClr>
              <a:buChar char="•"/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lnSpc>
                <a:spcPct val="80000"/>
              </a:lnSpc>
              <a:spcBef>
                <a:spcPct val="40000"/>
              </a:spcBef>
              <a:buClr>
                <a:schemeClr val="accent1"/>
              </a:buClr>
              <a:buChar char="•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lnSpc>
                <a:spcPct val="80000"/>
              </a:lnSpc>
              <a:spcBef>
                <a:spcPct val="40000"/>
              </a:spcBef>
              <a:spcAft>
                <a:spcPct val="0"/>
              </a:spcAft>
              <a:buClr>
                <a:schemeClr val="accent1"/>
              </a:buClr>
              <a:buChar char="•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lnSpc>
                <a:spcPct val="80000"/>
              </a:lnSpc>
              <a:spcBef>
                <a:spcPct val="40000"/>
              </a:spcBef>
              <a:spcAft>
                <a:spcPct val="0"/>
              </a:spcAft>
              <a:buClr>
                <a:schemeClr val="accent1"/>
              </a:buClr>
              <a:buChar char="•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lnSpc>
                <a:spcPct val="80000"/>
              </a:lnSpc>
              <a:spcBef>
                <a:spcPct val="40000"/>
              </a:spcBef>
              <a:spcAft>
                <a:spcPct val="0"/>
              </a:spcAft>
              <a:buClr>
                <a:schemeClr val="accent1"/>
              </a:buClr>
              <a:buChar char="•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lnSpc>
                <a:spcPct val="80000"/>
              </a:lnSpc>
              <a:spcBef>
                <a:spcPct val="40000"/>
              </a:spcBef>
              <a:spcAft>
                <a:spcPct val="0"/>
              </a:spcAft>
              <a:buClr>
                <a:schemeClr val="accent1"/>
              </a:buClr>
              <a:buChar char="•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rtl="1" eaLnBrk="0" fontAlgn="base" hangingPunct="0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fa-IR" altLang="en-US" sz="3600" b="1" smtClean="0">
                <a:solidFill>
                  <a:srgbClr val="002060"/>
                </a:solidFill>
                <a:latin typeface="Arial Rounded MT Bold" pitchFamily="34" charset="0"/>
                <a:cs typeface="B Nazanin" pitchFamily="2" charset="-78"/>
              </a:rPr>
              <a:t>نهاد </a:t>
            </a:r>
            <a:r>
              <a:rPr lang="en-US" altLang="en-US" sz="3600" b="1" smtClean="0">
                <a:solidFill>
                  <a:srgbClr val="002060"/>
                </a:solidFill>
                <a:latin typeface="Arial Rounded MT Bold" pitchFamily="34" charset="0"/>
                <a:cs typeface="B Nazanin" pitchFamily="2" charset="-78"/>
              </a:rPr>
              <a:t>Id</a:t>
            </a:r>
            <a:endParaRPr lang="fa-IR" altLang="en-US" sz="3600" b="1" smtClean="0">
              <a:solidFill>
                <a:srgbClr val="002060"/>
              </a:solidFill>
              <a:latin typeface="Arial Rounded MT Bold" pitchFamily="34" charset="0"/>
              <a:cs typeface="B Nazanin" pitchFamily="2" charset="-78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86912" y="2054805"/>
            <a:ext cx="7748783" cy="1200329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1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fa-IR" sz="3600" b="1" dirty="0">
                <a:ln w="9525">
                  <a:solidFill>
                    <a:srgbClr val="000082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12700" dist="38100" dir="2700000" algn="tl" rotWithShape="0">
                    <a:srgbClr val="000082">
                      <a:lumMod val="50000"/>
                    </a:srgbClr>
                  </a:outerShdw>
                </a:effectLst>
                <a:cs typeface="B Nazanin" panose="00000400000000000000" pitchFamily="2" charset="-78"/>
              </a:rPr>
              <a:t>نهاد برای ارضای نیازهای خود دو ابزار در اختیار دارد: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898533" y="3408303"/>
            <a:ext cx="5325533" cy="646331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>
            <a:spAutoFit/>
          </a:bodyPr>
          <a:lstStyle/>
          <a:p>
            <a:pPr algn="ctr" rtl="1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fa-IR" sz="3600" b="1" spc="50" dirty="0">
                <a:ln w="0"/>
                <a:solidFill>
                  <a:srgbClr val="00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rial Rounded MT Bold" panose="020F0704030504030204" pitchFamily="34" charset="0"/>
                <a:cs typeface="B Nazanin" panose="00000400000000000000" pitchFamily="2" charset="-78"/>
              </a:rPr>
              <a:t>1 - استفاده از بازتابها </a:t>
            </a:r>
            <a:r>
              <a:rPr lang="en-US" sz="3600" b="1" spc="50" dirty="0">
                <a:ln w="0"/>
                <a:solidFill>
                  <a:srgbClr val="00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rial Rounded MT Bold" panose="020F0704030504030204" pitchFamily="34" charset="0"/>
                <a:cs typeface="B Nazanin" panose="00000400000000000000" pitchFamily="2" charset="-78"/>
              </a:rPr>
              <a:t>Reflex</a:t>
            </a:r>
            <a:endParaRPr lang="fa-IR" sz="3600" b="1" spc="50" dirty="0">
              <a:ln w="0"/>
              <a:solidFill>
                <a:srgbClr val="000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rial Rounded MT Bold" panose="020F0704030504030204" pitchFamily="34" charset="0"/>
              <a:cs typeface="B Nazanin" panose="000004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096873" y="4054634"/>
            <a:ext cx="6928852" cy="1200329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1">
            <a:spAutoFit/>
          </a:bodyPr>
          <a:lstStyle/>
          <a:p>
            <a:pPr algn="ctr" rtl="1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fa-IR" sz="3600" b="1" dirty="0">
                <a:ln w="9525">
                  <a:solidFill>
                    <a:srgbClr val="000082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12700" dist="38100" dir="2700000" algn="tl" rotWithShape="0">
                    <a:srgbClr val="000082">
                      <a:lumMod val="50000"/>
                    </a:srgbClr>
                  </a:outerShdw>
                </a:effectLst>
                <a:latin typeface="Arial Rounded MT Bold" panose="020F0704030504030204" pitchFamily="34" charset="0"/>
                <a:cs typeface="B Nazanin" panose="00000400000000000000" pitchFamily="2" charset="-78"/>
              </a:rPr>
              <a:t>2 - فرآیندهای اولیه   </a:t>
            </a:r>
            <a:r>
              <a:rPr lang="en-US" sz="3600" b="1" dirty="0">
                <a:ln w="9525">
                  <a:solidFill>
                    <a:srgbClr val="000082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12700" dist="38100" dir="2700000" algn="tl" rotWithShape="0">
                    <a:srgbClr val="000082">
                      <a:lumMod val="50000"/>
                    </a:srgbClr>
                  </a:outerShdw>
                </a:effectLst>
                <a:latin typeface="Arial Rounded MT Bold" panose="020F0704030504030204" pitchFamily="34" charset="0"/>
                <a:cs typeface="B Nazanin" panose="00000400000000000000" pitchFamily="2" charset="-78"/>
              </a:rPr>
              <a:t>Primary Process</a:t>
            </a:r>
            <a:endParaRPr lang="fa-IR" sz="3600" b="1" dirty="0">
              <a:ln w="9525">
                <a:solidFill>
                  <a:srgbClr val="000082"/>
                </a:solidFill>
                <a:prstDash val="solid"/>
              </a:ln>
              <a:solidFill>
                <a:srgbClr val="FFFFFF"/>
              </a:solidFill>
              <a:effectLst>
                <a:outerShdw blurRad="12700" dist="38100" dir="2700000" algn="tl" rotWithShape="0">
                  <a:srgbClr val="000082">
                    <a:lumMod val="50000"/>
                  </a:srgbClr>
                </a:outerShdw>
              </a:effectLst>
              <a:latin typeface="Arial Rounded MT Bold" panose="020F0704030504030204" pitchFamily="34" charset="0"/>
              <a:cs typeface="B Nazanin" panose="000004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46662" y="5316898"/>
            <a:ext cx="7429276" cy="1200329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>
            <a:spAutoFit/>
          </a:bodyPr>
          <a:lstStyle/>
          <a:p>
            <a:pPr algn="ctr" rtl="1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fa-IR" sz="3600" b="1" spc="50" dirty="0">
                <a:ln w="0"/>
                <a:solidFill>
                  <a:srgbClr val="00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rial Rounded MT Bold" panose="020F0704030504030204" pitchFamily="34" charset="0"/>
                <a:cs typeface="B Nazanin" panose="00000400000000000000" pitchFamily="2" charset="-78"/>
              </a:rPr>
              <a:t>مانند استفاده از خیالات و تصورات، رویاها و هذیانات در بیماران روانی</a:t>
            </a:r>
          </a:p>
        </p:txBody>
      </p:sp>
    </p:spTree>
    <p:extLst>
      <p:ext uri="{BB962C8B-B14F-4D97-AF65-F5344CB8AC3E}">
        <p14:creationId xmlns:p14="http://schemas.microsoft.com/office/powerpoint/2010/main" val="4500245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with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with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"/>
          <p:cNvSpPr>
            <a:spLocks noGrp="1"/>
          </p:cNvSpPr>
          <p:nvPr>
            <p:ph type="title"/>
          </p:nvPr>
        </p:nvSpPr>
        <p:spPr>
          <a:xfrm>
            <a:off x="2810933" y="228600"/>
            <a:ext cx="3302000" cy="685800"/>
          </a:xfrm>
          <a:solidFill>
            <a:srgbClr val="7030A0"/>
          </a:solidFill>
        </p:spPr>
        <p:txBody>
          <a:bodyPr/>
          <a:lstStyle/>
          <a:p>
            <a:r>
              <a:rPr lang="fa-IR" altLang="en-US" sz="3600" smtClean="0">
                <a:solidFill>
                  <a:schemeClr val="tx1"/>
                </a:solidFill>
                <a:effectLst/>
                <a:cs typeface="B Nazanin" pitchFamily="2" charset="-78"/>
              </a:rPr>
              <a:t>ساختار شخصیت</a:t>
            </a:r>
          </a:p>
        </p:txBody>
      </p:sp>
      <p:sp>
        <p:nvSpPr>
          <p:cNvPr id="4" name="Title 1"/>
          <p:cNvSpPr txBox="1">
            <a:spLocks/>
          </p:cNvSpPr>
          <p:nvPr/>
        </p:nvSpPr>
        <p:spPr bwMode="auto">
          <a:xfrm>
            <a:off x="5931444" y="1371600"/>
            <a:ext cx="2765778" cy="853342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64" tIns="46033" rIns="92064" bIns="46033" anchor="ctr"/>
          <a:lstStyle>
            <a:lvl1pPr>
              <a:lnSpc>
                <a:spcPct val="80000"/>
              </a:lnSpc>
              <a:spcBef>
                <a:spcPct val="40000"/>
              </a:spcBef>
              <a:buClr>
                <a:schemeClr val="accent1"/>
              </a:buClr>
              <a:buSzPct val="75000"/>
              <a:buFont typeface="Monotype Sorts" pitchFamily="2" charset="2"/>
              <a:buChar char="F"/>
              <a:defRPr sz="4000">
                <a:solidFill>
                  <a:schemeClr val="tx1"/>
                </a:solidFill>
                <a:latin typeface="Arial" charset="0"/>
              </a:defRPr>
            </a:lvl1pPr>
            <a:lvl2pPr marL="738188" indent="-215900">
              <a:lnSpc>
                <a:spcPct val="80000"/>
              </a:lnSpc>
              <a:spcBef>
                <a:spcPct val="40000"/>
              </a:spcBef>
              <a:buClr>
                <a:schemeClr val="accent1"/>
              </a:buClr>
              <a:buChar char="•"/>
              <a:defRPr sz="3600">
                <a:solidFill>
                  <a:schemeClr val="tx1"/>
                </a:solidFill>
                <a:latin typeface="Arial" charset="0"/>
              </a:defRPr>
            </a:lvl2pPr>
            <a:lvl3pPr marL="1208088" indent="-228600">
              <a:lnSpc>
                <a:spcPct val="80000"/>
              </a:lnSpc>
              <a:spcBef>
                <a:spcPct val="40000"/>
              </a:spcBef>
              <a:buClr>
                <a:schemeClr val="accent1"/>
              </a:buClr>
              <a:buChar char="•"/>
              <a:defRPr sz="32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lnSpc>
                <a:spcPct val="80000"/>
              </a:lnSpc>
              <a:spcBef>
                <a:spcPct val="40000"/>
              </a:spcBef>
              <a:buClr>
                <a:schemeClr val="accent1"/>
              </a:buClr>
              <a:buChar char="•"/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lnSpc>
                <a:spcPct val="80000"/>
              </a:lnSpc>
              <a:spcBef>
                <a:spcPct val="40000"/>
              </a:spcBef>
              <a:buClr>
                <a:schemeClr val="accent1"/>
              </a:buClr>
              <a:buChar char="•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lnSpc>
                <a:spcPct val="80000"/>
              </a:lnSpc>
              <a:spcBef>
                <a:spcPct val="40000"/>
              </a:spcBef>
              <a:spcAft>
                <a:spcPct val="0"/>
              </a:spcAft>
              <a:buClr>
                <a:schemeClr val="accent1"/>
              </a:buClr>
              <a:buChar char="•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lnSpc>
                <a:spcPct val="80000"/>
              </a:lnSpc>
              <a:spcBef>
                <a:spcPct val="40000"/>
              </a:spcBef>
              <a:spcAft>
                <a:spcPct val="0"/>
              </a:spcAft>
              <a:buClr>
                <a:schemeClr val="accent1"/>
              </a:buClr>
              <a:buChar char="•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lnSpc>
                <a:spcPct val="80000"/>
              </a:lnSpc>
              <a:spcBef>
                <a:spcPct val="40000"/>
              </a:spcBef>
              <a:spcAft>
                <a:spcPct val="0"/>
              </a:spcAft>
              <a:buClr>
                <a:schemeClr val="accent1"/>
              </a:buClr>
              <a:buChar char="•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lnSpc>
                <a:spcPct val="80000"/>
              </a:lnSpc>
              <a:spcBef>
                <a:spcPct val="40000"/>
              </a:spcBef>
              <a:spcAft>
                <a:spcPct val="0"/>
              </a:spcAft>
              <a:buClr>
                <a:schemeClr val="accent1"/>
              </a:buClr>
              <a:buChar char="•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rtl="1" eaLnBrk="0" fontAlgn="base" hangingPunct="0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fa-IR" altLang="en-US" sz="3200" b="1" smtClean="0">
                <a:solidFill>
                  <a:srgbClr val="002060"/>
                </a:solidFill>
                <a:latin typeface="Arial Rounded MT Bold" pitchFamily="34" charset="0"/>
                <a:cs typeface="B Nazanin" pitchFamily="2" charset="-78"/>
              </a:rPr>
              <a:t>من یا خود </a:t>
            </a:r>
            <a:r>
              <a:rPr lang="en-US" altLang="en-US" sz="3200" b="1" smtClean="0">
                <a:solidFill>
                  <a:srgbClr val="002060"/>
                </a:solidFill>
                <a:latin typeface="Arial Rounded MT Bold" pitchFamily="34" charset="0"/>
                <a:cs typeface="B Nazanin" pitchFamily="2" charset="-78"/>
              </a:rPr>
              <a:t>Ego</a:t>
            </a:r>
            <a:r>
              <a:rPr lang="fa-IR" altLang="en-US" sz="3200" b="1" smtClean="0">
                <a:solidFill>
                  <a:srgbClr val="002060"/>
                </a:solidFill>
                <a:latin typeface="Arial Rounded MT Bold" pitchFamily="34" charset="0"/>
                <a:cs typeface="B Nazanin" pitchFamily="2" charset="-78"/>
              </a:rPr>
              <a:t> :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68788" y="2351782"/>
            <a:ext cx="8234947" cy="1077218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1">
            <a:spAutoFit/>
          </a:bodyPr>
          <a:lstStyle/>
          <a:p>
            <a:pPr algn="ctr" rtl="1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fa-IR" sz="3200" b="1" dirty="0">
                <a:ln w="9525">
                  <a:solidFill>
                    <a:srgbClr val="000082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12700" dist="38100" dir="2700000" algn="tl" rotWithShape="0">
                    <a:srgbClr val="000082">
                      <a:lumMod val="50000"/>
                    </a:srgbClr>
                  </a:outerShdw>
                </a:effectLst>
                <a:cs typeface="B Nazanin" panose="00000400000000000000" pitchFamily="2" charset="-78"/>
              </a:rPr>
              <a:t>به تاخیر انداختن ارضای تکانه ها تا زمانی که موقعیت مناسب فراهم شود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118493" y="3758625"/>
            <a:ext cx="6800069" cy="584775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>
            <a:spAutoFit/>
          </a:bodyPr>
          <a:lstStyle/>
          <a:p>
            <a:pPr algn="ctr" rtl="1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fa-IR" sz="3200" b="1" spc="50" dirty="0">
                <a:ln w="0"/>
                <a:solidFill>
                  <a:srgbClr val="00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rial Rounded MT Bold" panose="020F0704030504030204" pitchFamily="34" charset="0"/>
                <a:cs typeface="B Nazanin" panose="00000400000000000000" pitchFamily="2" charset="-78"/>
              </a:rPr>
              <a:t>تابع اصل واقیت(</a:t>
            </a:r>
            <a:r>
              <a:rPr lang="en-US" sz="3200" b="1" spc="50" dirty="0">
                <a:ln w="0"/>
                <a:solidFill>
                  <a:srgbClr val="00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rial Rounded MT Bold" panose="020F0704030504030204" pitchFamily="34" charset="0"/>
                <a:cs typeface="B Nazanin" panose="00000400000000000000" pitchFamily="2" charset="-78"/>
              </a:rPr>
              <a:t>Reality Principle</a:t>
            </a:r>
            <a:r>
              <a:rPr lang="fa-IR" sz="3200" b="1" spc="50" dirty="0">
                <a:ln w="0"/>
                <a:solidFill>
                  <a:srgbClr val="00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rial Rounded MT Bold" panose="020F0704030504030204" pitchFamily="34" charset="0"/>
                <a:cs typeface="B Nazanin" panose="00000400000000000000" pitchFamily="2" charset="-78"/>
              </a:rPr>
              <a:t>)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763740" y="4673028"/>
            <a:ext cx="5509572" cy="584775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1">
            <a:spAutoFit/>
          </a:bodyPr>
          <a:lstStyle/>
          <a:p>
            <a:pPr algn="ctr" rtl="1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fa-IR" sz="3200" b="1" dirty="0">
                <a:ln w="9525">
                  <a:solidFill>
                    <a:srgbClr val="000082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12700" dist="38100" dir="2700000" algn="tl" rotWithShape="0">
                    <a:srgbClr val="000082">
                      <a:lumMod val="50000"/>
                    </a:srgbClr>
                  </a:outerShdw>
                </a:effectLst>
                <a:cs typeface="B Nazanin" panose="00000400000000000000" pitchFamily="2" charset="-78"/>
              </a:rPr>
              <a:t>بخش مجری شخصیت بحساب می آید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43467" y="5552182"/>
            <a:ext cx="7857067" cy="1077218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>
            <a:spAutoFit/>
          </a:bodyPr>
          <a:lstStyle/>
          <a:p>
            <a:pPr algn="ctr" rtl="1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fa-IR" sz="3200" b="1" spc="50" dirty="0">
                <a:ln w="0"/>
                <a:solidFill>
                  <a:srgbClr val="00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rial Rounded MT Bold" panose="020F0704030504030204" pitchFamily="34" charset="0"/>
                <a:cs typeface="B Nazanin" panose="00000400000000000000" pitchFamily="2" charset="-78"/>
              </a:rPr>
              <a:t>واسطه بین تکانه های نهاد و واقیت های محیطی و الزام های </a:t>
            </a:r>
            <a:r>
              <a:rPr lang="fa-IR" sz="3200" b="1" spc="50" dirty="0">
                <a:ln w="0"/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rial Rounded MT Bold" panose="020F0704030504030204" pitchFamily="34" charset="0"/>
                <a:cs typeface="B Nazanin" panose="00000400000000000000" pitchFamily="2" charset="-78"/>
              </a:rPr>
              <a:t>فراخود</a:t>
            </a:r>
            <a:r>
              <a:rPr lang="fa-IR" sz="3200" b="1" spc="50" dirty="0">
                <a:ln w="0"/>
                <a:solidFill>
                  <a:srgbClr val="00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rial Rounded MT Bold" panose="020F0704030504030204" pitchFamily="34" charset="0"/>
                <a:cs typeface="B Nazanin" panose="00000400000000000000" pitchFamily="2" charset="-78"/>
              </a:rPr>
              <a:t> یا </a:t>
            </a:r>
            <a:r>
              <a:rPr lang="fa-IR" sz="3200" b="1" spc="50" dirty="0">
                <a:ln w="0"/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rial Rounded MT Bold" panose="020F0704030504030204" pitchFamily="34" charset="0"/>
                <a:cs typeface="B Nazanin" panose="00000400000000000000" pitchFamily="2" charset="-78"/>
              </a:rPr>
              <a:t>من برتر </a:t>
            </a:r>
            <a:r>
              <a:rPr lang="fa-IR" sz="3200" b="1" spc="50" dirty="0">
                <a:ln w="0"/>
                <a:solidFill>
                  <a:srgbClr val="00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rial Rounded MT Bold" panose="020F0704030504030204" pitchFamily="34" charset="0"/>
                <a:cs typeface="B Nazanin" panose="00000400000000000000" pitchFamily="2" charset="-78"/>
              </a:rPr>
              <a:t>است</a:t>
            </a:r>
          </a:p>
        </p:txBody>
      </p:sp>
    </p:spTree>
    <p:extLst>
      <p:ext uri="{BB962C8B-B14F-4D97-AF65-F5344CB8AC3E}">
        <p14:creationId xmlns:p14="http://schemas.microsoft.com/office/powerpoint/2010/main" val="14473664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with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with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with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1"/>
          <p:cNvSpPr>
            <a:spLocks noGrp="1"/>
          </p:cNvSpPr>
          <p:nvPr>
            <p:ph type="title"/>
          </p:nvPr>
        </p:nvSpPr>
        <p:spPr>
          <a:xfrm>
            <a:off x="2810933" y="228600"/>
            <a:ext cx="3302000" cy="685800"/>
          </a:xfrm>
          <a:solidFill>
            <a:srgbClr val="7030A0"/>
          </a:solidFill>
        </p:spPr>
        <p:txBody>
          <a:bodyPr/>
          <a:lstStyle/>
          <a:p>
            <a:r>
              <a:rPr lang="fa-IR" altLang="en-US" sz="3600" smtClean="0">
                <a:solidFill>
                  <a:schemeClr val="tx1"/>
                </a:solidFill>
                <a:effectLst/>
                <a:cs typeface="B Nazanin" pitchFamily="2" charset="-78"/>
              </a:rPr>
              <a:t>ساختار شخصیت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046135" y="1522078"/>
            <a:ext cx="3798413" cy="1077218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1">
            <a:spAutoFit/>
          </a:bodyPr>
          <a:lstStyle/>
          <a:p>
            <a:pPr algn="ctr" rtl="1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fa-IR" sz="3200" b="1" dirty="0">
                <a:ln w="9525">
                  <a:solidFill>
                    <a:srgbClr val="000082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12700" dist="38100" dir="2700000" algn="tl" rotWithShape="0">
                    <a:srgbClr val="000082">
                      <a:lumMod val="50000"/>
                    </a:srgbClr>
                  </a:outerShdw>
                </a:effectLst>
                <a:cs typeface="B Nazanin" panose="00000400000000000000" pitchFamily="2" charset="-78"/>
              </a:rPr>
              <a:t>سه وظیفه مهم برای </a:t>
            </a:r>
            <a:r>
              <a:rPr lang="en-US" sz="3200" b="1" dirty="0" smtClean="0">
                <a:ln w="9525">
                  <a:solidFill>
                    <a:srgbClr val="000082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12700" dist="38100" dir="2700000" algn="tl" rotWithShape="0">
                    <a:srgbClr val="000082">
                      <a:lumMod val="50000"/>
                    </a:srgbClr>
                  </a:outerShdw>
                </a:effectLst>
                <a:cs typeface="B Nazanin" panose="00000400000000000000" pitchFamily="2" charset="-78"/>
              </a:rPr>
              <a:t>Ego</a:t>
            </a:r>
            <a:r>
              <a:rPr lang="fa-IR" sz="3200" b="1" dirty="0" smtClean="0">
                <a:ln w="9525">
                  <a:solidFill>
                    <a:srgbClr val="000082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12700" dist="38100" dir="2700000" algn="tl" rotWithShape="0">
                    <a:srgbClr val="000082">
                      <a:lumMod val="50000"/>
                    </a:srgbClr>
                  </a:outerShdw>
                </a:effectLst>
                <a:cs typeface="B Nazanin" panose="00000400000000000000" pitchFamily="2" charset="-78"/>
              </a:rPr>
              <a:t>:</a:t>
            </a:r>
            <a:endParaRPr lang="fa-IR" sz="3200" b="1" dirty="0">
              <a:ln w="9525">
                <a:solidFill>
                  <a:srgbClr val="000082"/>
                </a:solidFill>
                <a:prstDash val="solid"/>
              </a:ln>
              <a:solidFill>
                <a:srgbClr val="FFFFFF"/>
              </a:solidFill>
              <a:effectLst>
                <a:outerShdw blurRad="12700" dist="38100" dir="2700000" algn="tl" rotWithShape="0">
                  <a:srgbClr val="000082">
                    <a:lumMod val="50000"/>
                  </a:srgbClr>
                </a:outerShdw>
              </a:effectLst>
              <a:cs typeface="B Nazanin" panose="00000400000000000000" pitchFamily="2" charset="-78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117600" y="2895603"/>
            <a:ext cx="6800069" cy="584775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>
            <a:spAutoFit/>
          </a:bodyPr>
          <a:lstStyle/>
          <a:p>
            <a:pPr algn="ctr" rtl="1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fa-IR" sz="3200" b="1" spc="50" dirty="0">
                <a:ln w="0"/>
                <a:solidFill>
                  <a:srgbClr val="00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rial Rounded MT Bold" panose="020F0704030504030204" pitchFamily="34" charset="0"/>
                <a:cs typeface="B Nazanin" panose="00000400000000000000" pitchFamily="2" charset="-78"/>
              </a:rPr>
              <a:t>سنجش واقعیت </a:t>
            </a:r>
            <a:r>
              <a:rPr lang="en-US" sz="3200" b="1" spc="50" dirty="0">
                <a:ln w="0"/>
                <a:solidFill>
                  <a:srgbClr val="00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rial Rounded MT Bold" panose="020F0704030504030204" pitchFamily="34" charset="0"/>
                <a:cs typeface="B Nazanin" panose="00000400000000000000" pitchFamily="2" charset="-78"/>
              </a:rPr>
              <a:t>Reality testing</a:t>
            </a:r>
            <a:endParaRPr lang="fa-IR" sz="3200" b="1" spc="50" dirty="0">
              <a:ln w="0"/>
              <a:solidFill>
                <a:srgbClr val="000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rial Rounded MT Bold" panose="020F0704030504030204" pitchFamily="34" charset="0"/>
              <a:cs typeface="B Nazanin" panose="000004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0933" y="4343403"/>
            <a:ext cx="3243179" cy="584775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1">
            <a:spAutoFit/>
          </a:bodyPr>
          <a:lstStyle/>
          <a:p>
            <a:pPr algn="ctr" rtl="1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fa-IR" sz="3200" b="1" dirty="0">
                <a:ln w="9525">
                  <a:solidFill>
                    <a:srgbClr val="000082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12700" dist="38100" dir="2700000" algn="tl" rotWithShape="0">
                    <a:srgbClr val="000082">
                      <a:lumMod val="50000"/>
                    </a:srgbClr>
                  </a:outerShdw>
                </a:effectLst>
                <a:cs typeface="B Nazanin" panose="00000400000000000000" pitchFamily="2" charset="-78"/>
              </a:rPr>
              <a:t>بینش </a:t>
            </a:r>
            <a:r>
              <a:rPr lang="en-US" sz="3200" b="1" dirty="0">
                <a:ln w="9525">
                  <a:solidFill>
                    <a:srgbClr val="000082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12700" dist="38100" dir="2700000" algn="tl" rotWithShape="0">
                    <a:srgbClr val="000082">
                      <a:lumMod val="50000"/>
                    </a:srgbClr>
                  </a:outerShdw>
                </a:effectLst>
                <a:cs typeface="B Nazanin" panose="00000400000000000000" pitchFamily="2" charset="-78"/>
              </a:rPr>
              <a:t>Insight </a:t>
            </a:r>
            <a:endParaRPr lang="fa-IR" sz="3200" b="1" dirty="0">
              <a:ln w="9525">
                <a:solidFill>
                  <a:srgbClr val="000082"/>
                </a:solidFill>
                <a:prstDash val="solid"/>
              </a:ln>
              <a:solidFill>
                <a:srgbClr val="FFFFFF"/>
              </a:solidFill>
              <a:effectLst>
                <a:outerShdw blurRad="12700" dist="38100" dir="2700000" algn="tl" rotWithShape="0">
                  <a:srgbClr val="000082">
                    <a:lumMod val="50000"/>
                  </a:srgbClr>
                </a:outerShdw>
              </a:effectLst>
              <a:cs typeface="B Nazanin" panose="000004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336800" y="5739828"/>
            <a:ext cx="4267200" cy="584775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>
            <a:spAutoFit/>
          </a:bodyPr>
          <a:lstStyle/>
          <a:p>
            <a:pPr algn="ctr" rtl="1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fa-IR" sz="3200" b="1" spc="50" dirty="0">
                <a:ln w="0"/>
                <a:solidFill>
                  <a:srgbClr val="00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rial Rounded MT Bold" panose="020F0704030504030204" pitchFamily="34" charset="0"/>
                <a:cs typeface="B Nazanin" panose="00000400000000000000" pitchFamily="2" charset="-78"/>
              </a:rPr>
              <a:t>مقابله با اضطراب </a:t>
            </a:r>
            <a:r>
              <a:rPr lang="en-US" sz="3200" b="1" spc="50" dirty="0">
                <a:ln w="0"/>
                <a:solidFill>
                  <a:srgbClr val="00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rial Rounded MT Bold" panose="020F0704030504030204" pitchFamily="34" charset="0"/>
                <a:cs typeface="B Nazanin" panose="00000400000000000000" pitchFamily="2" charset="-78"/>
              </a:rPr>
              <a:t>Anxiety</a:t>
            </a:r>
            <a:endParaRPr lang="fa-IR" sz="3200" b="1" spc="50" dirty="0">
              <a:ln w="0"/>
              <a:solidFill>
                <a:srgbClr val="000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rial Rounded MT Bold" panose="020F0704030504030204" pitchFamily="34" charset="0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3791133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with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with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1"/>
          <p:cNvSpPr>
            <a:spLocks noGrp="1"/>
          </p:cNvSpPr>
          <p:nvPr>
            <p:ph type="title"/>
          </p:nvPr>
        </p:nvSpPr>
        <p:spPr>
          <a:xfrm>
            <a:off x="2810933" y="228600"/>
            <a:ext cx="3302000" cy="685800"/>
          </a:xfrm>
          <a:solidFill>
            <a:srgbClr val="7030A0"/>
          </a:solidFill>
        </p:spPr>
        <p:txBody>
          <a:bodyPr/>
          <a:lstStyle/>
          <a:p>
            <a:r>
              <a:rPr lang="fa-IR" altLang="en-US" sz="3600" smtClean="0">
                <a:solidFill>
                  <a:schemeClr val="tx1"/>
                </a:solidFill>
                <a:effectLst/>
                <a:cs typeface="B Nazanin" pitchFamily="2" charset="-78"/>
              </a:rPr>
              <a:t>ساختار شخصیت</a:t>
            </a:r>
          </a:p>
        </p:txBody>
      </p:sp>
      <p:sp>
        <p:nvSpPr>
          <p:cNvPr id="4" name="Title 1"/>
          <p:cNvSpPr txBox="1">
            <a:spLocks/>
          </p:cNvSpPr>
          <p:nvPr/>
        </p:nvSpPr>
        <p:spPr bwMode="auto">
          <a:xfrm>
            <a:off x="3826933" y="1317625"/>
            <a:ext cx="5051778" cy="609600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64" tIns="46033" rIns="92064" bIns="46033" anchor="ctr"/>
          <a:lstStyle>
            <a:lvl1pPr>
              <a:lnSpc>
                <a:spcPct val="80000"/>
              </a:lnSpc>
              <a:spcBef>
                <a:spcPct val="40000"/>
              </a:spcBef>
              <a:buClr>
                <a:schemeClr val="accent1"/>
              </a:buClr>
              <a:buSzPct val="75000"/>
              <a:buFont typeface="Monotype Sorts" pitchFamily="2" charset="2"/>
              <a:buChar char="F"/>
              <a:defRPr sz="4000">
                <a:solidFill>
                  <a:schemeClr val="tx1"/>
                </a:solidFill>
                <a:latin typeface="Arial" charset="0"/>
              </a:defRPr>
            </a:lvl1pPr>
            <a:lvl2pPr marL="738188" indent="-215900">
              <a:lnSpc>
                <a:spcPct val="80000"/>
              </a:lnSpc>
              <a:spcBef>
                <a:spcPct val="40000"/>
              </a:spcBef>
              <a:buClr>
                <a:schemeClr val="accent1"/>
              </a:buClr>
              <a:buChar char="•"/>
              <a:defRPr sz="3600">
                <a:solidFill>
                  <a:schemeClr val="tx1"/>
                </a:solidFill>
                <a:latin typeface="Arial" charset="0"/>
              </a:defRPr>
            </a:lvl2pPr>
            <a:lvl3pPr marL="1208088" indent="-228600">
              <a:lnSpc>
                <a:spcPct val="80000"/>
              </a:lnSpc>
              <a:spcBef>
                <a:spcPct val="40000"/>
              </a:spcBef>
              <a:buClr>
                <a:schemeClr val="accent1"/>
              </a:buClr>
              <a:buChar char="•"/>
              <a:defRPr sz="32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lnSpc>
                <a:spcPct val="80000"/>
              </a:lnSpc>
              <a:spcBef>
                <a:spcPct val="40000"/>
              </a:spcBef>
              <a:buClr>
                <a:schemeClr val="accent1"/>
              </a:buClr>
              <a:buChar char="•"/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lnSpc>
                <a:spcPct val="80000"/>
              </a:lnSpc>
              <a:spcBef>
                <a:spcPct val="40000"/>
              </a:spcBef>
              <a:buClr>
                <a:schemeClr val="accent1"/>
              </a:buClr>
              <a:buChar char="•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lnSpc>
                <a:spcPct val="80000"/>
              </a:lnSpc>
              <a:spcBef>
                <a:spcPct val="40000"/>
              </a:spcBef>
              <a:spcAft>
                <a:spcPct val="0"/>
              </a:spcAft>
              <a:buClr>
                <a:schemeClr val="accent1"/>
              </a:buClr>
              <a:buChar char="•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lnSpc>
                <a:spcPct val="80000"/>
              </a:lnSpc>
              <a:spcBef>
                <a:spcPct val="40000"/>
              </a:spcBef>
              <a:spcAft>
                <a:spcPct val="0"/>
              </a:spcAft>
              <a:buClr>
                <a:schemeClr val="accent1"/>
              </a:buClr>
              <a:buChar char="•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lnSpc>
                <a:spcPct val="80000"/>
              </a:lnSpc>
              <a:spcBef>
                <a:spcPct val="40000"/>
              </a:spcBef>
              <a:spcAft>
                <a:spcPct val="0"/>
              </a:spcAft>
              <a:buClr>
                <a:schemeClr val="accent1"/>
              </a:buClr>
              <a:buChar char="•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lnSpc>
                <a:spcPct val="80000"/>
              </a:lnSpc>
              <a:spcBef>
                <a:spcPct val="40000"/>
              </a:spcBef>
              <a:spcAft>
                <a:spcPct val="0"/>
              </a:spcAft>
              <a:buClr>
                <a:schemeClr val="accent1"/>
              </a:buClr>
              <a:buChar char="•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rtl="1" eaLnBrk="0" fontAlgn="base" hangingPunct="0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fa-IR" altLang="en-US" sz="3200" b="1" dirty="0" smtClean="0">
                <a:solidFill>
                  <a:srgbClr val="002060"/>
                </a:solidFill>
                <a:latin typeface="Arial Rounded MT Bold" pitchFamily="34" charset="0"/>
                <a:cs typeface="B Nazanin" pitchFamily="2" charset="-78"/>
              </a:rPr>
              <a:t>من</a:t>
            </a:r>
            <a:r>
              <a:rPr lang="en-US" altLang="en-US" sz="3200" b="1" dirty="0" smtClean="0">
                <a:solidFill>
                  <a:srgbClr val="002060"/>
                </a:solidFill>
                <a:latin typeface="Arial Rounded MT Bold" pitchFamily="34" charset="0"/>
                <a:cs typeface="B Nazanin" pitchFamily="2" charset="-78"/>
              </a:rPr>
              <a:t> </a:t>
            </a:r>
            <a:r>
              <a:rPr lang="fa-IR" altLang="en-US" sz="3200" b="1" dirty="0" smtClean="0">
                <a:solidFill>
                  <a:srgbClr val="002060"/>
                </a:solidFill>
                <a:latin typeface="Arial Rounded MT Bold" pitchFamily="34" charset="0"/>
                <a:cs typeface="B Nazanin" pitchFamily="2" charset="-78"/>
              </a:rPr>
              <a:t>برتر یا فراخود </a:t>
            </a:r>
            <a:r>
              <a:rPr lang="en-US" altLang="en-US" sz="3200" b="1" dirty="0" smtClean="0">
                <a:solidFill>
                  <a:srgbClr val="002060"/>
                </a:solidFill>
                <a:latin typeface="Arial Rounded MT Bold" pitchFamily="34" charset="0"/>
                <a:cs typeface="B Nazanin" pitchFamily="2" charset="-78"/>
              </a:rPr>
              <a:t>Superego</a:t>
            </a:r>
            <a:r>
              <a:rPr lang="fa-IR" altLang="en-US" sz="3200" b="1" dirty="0" smtClean="0">
                <a:solidFill>
                  <a:srgbClr val="002060"/>
                </a:solidFill>
                <a:latin typeface="Arial Rounded MT Bold" pitchFamily="34" charset="0"/>
                <a:cs typeface="B Nazanin" pitchFamily="2" charset="-78"/>
              </a:rPr>
              <a:t> :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01053" y="2197992"/>
            <a:ext cx="8234947" cy="58477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1">
            <a:spAutoFit/>
          </a:bodyPr>
          <a:lstStyle/>
          <a:p>
            <a:pPr algn="ctr" rtl="1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fa-IR" sz="3200" b="1" dirty="0">
                <a:ln w="9525">
                  <a:solidFill>
                    <a:srgbClr val="000082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12700" dist="38100" dir="2700000" algn="tl" rotWithShape="0">
                    <a:srgbClr val="000082">
                      <a:lumMod val="50000"/>
                    </a:srgbClr>
                  </a:outerShdw>
                </a:effectLst>
                <a:cs typeface="B Nazanin" panose="00000400000000000000" pitchFamily="2" charset="-78"/>
              </a:rPr>
              <a:t>داوری در مورد درستی یا نادرستی اعمال انسان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171965" y="2865308"/>
            <a:ext cx="6800069" cy="584775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>
            <a:spAutoFit/>
          </a:bodyPr>
          <a:lstStyle/>
          <a:p>
            <a:pPr algn="ctr" rtl="1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fa-IR" sz="3200" b="1" spc="50" dirty="0">
                <a:ln w="0"/>
                <a:solidFill>
                  <a:srgbClr val="00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rial Rounded MT Bold" panose="020F0704030504030204" pitchFamily="34" charset="0"/>
                <a:cs typeface="B Nazanin" panose="00000400000000000000" pitchFamily="2" charset="-78"/>
              </a:rPr>
              <a:t>درونی شده ارزش ها و اخلاقیات جامعه است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11747" y="3474244"/>
            <a:ext cx="8602133" cy="2308324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1">
            <a:spAutoFit/>
          </a:bodyPr>
          <a:lstStyle/>
          <a:p>
            <a:pPr algn="ctr" rtl="1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fa-IR" sz="3200" b="1" dirty="0">
                <a:ln w="9525">
                  <a:solidFill>
                    <a:srgbClr val="000082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12700" dist="38100" dir="2700000" algn="tl" rotWithShape="0">
                    <a:srgbClr val="000082">
                      <a:lumMod val="50000"/>
                    </a:srgbClr>
                  </a:outerShdw>
                </a:effectLst>
                <a:latin typeface="Arial Rounded MT Bold" panose="020F0704030504030204" pitchFamily="34" charset="0"/>
                <a:cs typeface="B Nazanin" panose="00000400000000000000" pitchFamily="2" charset="-78"/>
              </a:rPr>
              <a:t>فراخود شامل وجدان فردی(</a:t>
            </a:r>
            <a:r>
              <a:rPr lang="en-US" sz="3200" b="1" dirty="0">
                <a:ln w="9525">
                  <a:solidFill>
                    <a:srgbClr val="000082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12700" dist="38100" dir="2700000" algn="tl" rotWithShape="0">
                    <a:srgbClr val="000082">
                      <a:lumMod val="50000"/>
                    </a:srgbClr>
                  </a:outerShdw>
                </a:effectLst>
                <a:latin typeface="Arial Rounded MT Bold" panose="020F0704030504030204" pitchFamily="34" charset="0"/>
                <a:cs typeface="B Nazanin" panose="00000400000000000000" pitchFamily="2" charset="-78"/>
              </a:rPr>
              <a:t>Conscience</a:t>
            </a:r>
            <a:r>
              <a:rPr lang="fa-IR" sz="3200" b="1" dirty="0">
                <a:ln w="9525">
                  <a:solidFill>
                    <a:srgbClr val="000082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12700" dist="38100" dir="2700000" algn="tl" rotWithShape="0">
                    <a:srgbClr val="000082">
                      <a:lumMod val="50000"/>
                    </a:srgbClr>
                  </a:outerShdw>
                </a:effectLst>
                <a:latin typeface="Arial Rounded MT Bold" panose="020F0704030504030204" pitchFamily="34" charset="0"/>
                <a:cs typeface="B Nazanin" panose="00000400000000000000" pitchFamily="2" charset="-78"/>
              </a:rPr>
              <a:t>) و تصویری از شخصی است که شخصیت آرمانی ما را تشکیل می دهد(</a:t>
            </a:r>
            <a:r>
              <a:rPr lang="en-US" sz="3200" b="1" dirty="0">
                <a:ln w="9525">
                  <a:solidFill>
                    <a:srgbClr val="000082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12700" dist="38100" dir="2700000" algn="tl" rotWithShape="0">
                    <a:srgbClr val="000082">
                      <a:lumMod val="50000"/>
                    </a:srgbClr>
                  </a:outerShdw>
                </a:effectLst>
                <a:latin typeface="Arial Rounded MT Bold" panose="020F0704030504030204" pitchFamily="34" charset="0"/>
                <a:cs typeface="B Nazanin" panose="00000400000000000000" pitchFamily="2" charset="-78"/>
              </a:rPr>
              <a:t>Ego Ideal</a:t>
            </a:r>
            <a:r>
              <a:rPr lang="fa-IR" sz="3200" b="1" dirty="0">
                <a:ln w="9525">
                  <a:solidFill>
                    <a:srgbClr val="000082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12700" dist="38100" dir="2700000" algn="tl" rotWithShape="0">
                    <a:srgbClr val="000082">
                      <a:lumMod val="50000"/>
                    </a:srgbClr>
                  </a:outerShdw>
                </a:effectLst>
                <a:latin typeface="Arial Rounded MT Bold" panose="020F0704030504030204" pitchFamily="34" charset="0"/>
                <a:cs typeface="B Nazanin" panose="00000400000000000000" pitchFamily="2" charset="-78"/>
              </a:rPr>
              <a:t>) 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43467" y="5736243"/>
            <a:ext cx="7857067" cy="1077218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>
            <a:spAutoFit/>
          </a:bodyPr>
          <a:lstStyle/>
          <a:p>
            <a:pPr algn="ctr" rtl="1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fa-IR" sz="3200" b="1" spc="50" dirty="0">
                <a:ln w="0"/>
                <a:solidFill>
                  <a:srgbClr val="00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rial Rounded MT Bold" panose="020F0704030504030204" pitchFamily="34" charset="0"/>
                <a:cs typeface="B Nazanin" panose="00000400000000000000" pitchFamily="2" charset="-78"/>
              </a:rPr>
              <a:t>من برتر در پاسخ به پاداش و تنبیه والدین ایجاد می شود</a:t>
            </a:r>
          </a:p>
        </p:txBody>
      </p:sp>
    </p:spTree>
    <p:extLst>
      <p:ext uri="{BB962C8B-B14F-4D97-AF65-F5344CB8AC3E}">
        <p14:creationId xmlns:p14="http://schemas.microsoft.com/office/powerpoint/2010/main" val="37804117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with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with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with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نتیجه تصویری برای ‪ego superego‬‏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6489" y="228600"/>
            <a:ext cx="6982178" cy="6376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169926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4" descr="نتیجه تصویری برای ‪ego superego‬‏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2668" y="228600"/>
            <a:ext cx="4741333" cy="640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947636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8923" y="1524000"/>
            <a:ext cx="8229600" cy="1045308"/>
          </a:xfrm>
        </p:spPr>
        <p:txBody>
          <a:bodyPr/>
          <a:lstStyle/>
          <a:p>
            <a:pPr algn="r"/>
            <a:r>
              <a:rPr lang="fa-IR" altLang="en-US" sz="3200" dirty="0" smtClean="0">
                <a:cs typeface="B Yekan" pitchFamily="2" charset="-78"/>
              </a:rPr>
              <a:t>فروید تحول شخصیت را طی رشد روانی جنسی با 5 مرحله بیان می کند :</a:t>
            </a:r>
            <a:r>
              <a:rPr lang="en-US" altLang="en-US" sz="3200" dirty="0" smtClean="0">
                <a:cs typeface="B Yekan" pitchFamily="2" charset="-78"/>
              </a:rPr>
              <a:t/>
            </a:r>
            <a:br>
              <a:rPr lang="en-US" altLang="en-US" sz="3200" dirty="0" smtClean="0">
                <a:cs typeface="B Yekan" pitchFamily="2" charset="-78"/>
              </a:rPr>
            </a:br>
            <a:endParaRPr lang="en-US" altLang="en-US" sz="3200" dirty="0" smtClean="0">
              <a:cs typeface="B Yekan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27400" y="2819400"/>
            <a:ext cx="5740400" cy="3048000"/>
          </a:xfrm>
        </p:spPr>
        <p:txBody>
          <a:bodyPr/>
          <a:lstStyle/>
          <a:p>
            <a:pPr algn="r" rtl="1"/>
            <a:r>
              <a:rPr lang="fa-IR" altLang="en-US" sz="2800" dirty="0" smtClean="0">
                <a:cs typeface="B Nazanin" panose="00000400000000000000" pitchFamily="2" charset="-78"/>
              </a:rPr>
              <a:t>مرحله دهانی ( 7 ماهگی تا حدود 1/5 سالگی )</a:t>
            </a:r>
            <a:endParaRPr lang="en-US" altLang="en-US" sz="2800" dirty="0" smtClean="0">
              <a:cs typeface="B Nazanin" panose="00000400000000000000" pitchFamily="2" charset="-78"/>
            </a:endParaRPr>
          </a:p>
          <a:p>
            <a:pPr algn="r" rtl="1"/>
            <a:r>
              <a:rPr lang="fa-IR" altLang="en-US" sz="2800" dirty="0" smtClean="0">
                <a:cs typeface="B Nazanin" panose="00000400000000000000" pitchFamily="2" charset="-78"/>
              </a:rPr>
              <a:t>مرحله مقعدی ( 1/5 تا 3/5 سالگی )</a:t>
            </a:r>
            <a:endParaRPr lang="en-US" altLang="en-US" sz="2800" dirty="0" smtClean="0">
              <a:cs typeface="B Nazanin" panose="00000400000000000000" pitchFamily="2" charset="-78"/>
            </a:endParaRPr>
          </a:p>
          <a:p>
            <a:pPr algn="r" rtl="1"/>
            <a:r>
              <a:rPr lang="fa-IR" altLang="en-US" sz="2800" dirty="0" smtClean="0">
                <a:cs typeface="B Nazanin" panose="00000400000000000000" pitchFamily="2" charset="-78"/>
              </a:rPr>
              <a:t>مرحله آلتی یا فالیک ( 3/5 تا 6 سالگی )</a:t>
            </a:r>
            <a:endParaRPr lang="en-US" altLang="en-US" sz="2800" dirty="0" smtClean="0">
              <a:cs typeface="B Nazanin" panose="00000400000000000000" pitchFamily="2" charset="-78"/>
            </a:endParaRPr>
          </a:p>
          <a:p>
            <a:pPr algn="r" rtl="1"/>
            <a:r>
              <a:rPr lang="fa-IR" altLang="en-US" sz="2800" dirty="0" smtClean="0">
                <a:cs typeface="B Nazanin" panose="00000400000000000000" pitchFamily="2" charset="-78"/>
              </a:rPr>
              <a:t>مرحله نهفتگی ( 6 سالگی تا شروع بلوغ)</a:t>
            </a:r>
            <a:endParaRPr lang="en-US" altLang="en-US" sz="2800" dirty="0" smtClean="0">
              <a:cs typeface="B Nazanin" panose="00000400000000000000" pitchFamily="2" charset="-78"/>
            </a:endParaRPr>
          </a:p>
          <a:p>
            <a:pPr algn="r" rtl="1"/>
            <a:r>
              <a:rPr lang="fa-IR" altLang="en-US" sz="2800" dirty="0" smtClean="0">
                <a:cs typeface="B Nazanin" panose="00000400000000000000" pitchFamily="2" charset="-78"/>
              </a:rPr>
              <a:t>مرحله جنسی یا تناسلی ( نوجوانی و بزرگسالی)</a:t>
            </a:r>
            <a:endParaRPr lang="en-US" altLang="en-US" sz="2800" dirty="0" smtClean="0">
              <a:cs typeface="B Nazanin" panose="00000400000000000000" pitchFamily="2" charset="-78"/>
            </a:endParaRPr>
          </a:p>
        </p:txBody>
      </p:sp>
      <p:pic>
        <p:nvPicPr>
          <p:cNvPr id="1026" name="Picture 2" descr="D:\mosavian\زیگموند فروید\froyd\SS26093.JPG"/>
          <p:cNvPicPr>
            <a:picLocks noChangeAspect="1" noChangeArrowheads="1"/>
          </p:cNvPicPr>
          <p:nvPr/>
        </p:nvPicPr>
        <p:blipFill>
          <a:blip r:embed="rId2" cstate="print">
            <a:lum bright="-10000" contrast="40000"/>
          </a:blip>
          <a:srcRect/>
          <a:stretch>
            <a:fillRect/>
          </a:stretch>
        </p:blipFill>
        <p:spPr bwMode="auto">
          <a:xfrm rot="10800000">
            <a:off x="304800" y="2438400"/>
            <a:ext cx="2870200" cy="28702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5" name="Title 1"/>
          <p:cNvSpPr txBox="1">
            <a:spLocks/>
          </p:cNvSpPr>
          <p:nvPr/>
        </p:nvSpPr>
        <p:spPr bwMode="auto">
          <a:xfrm>
            <a:off x="685800" y="228600"/>
            <a:ext cx="8229600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64" tIns="46033" rIns="92064" bIns="46033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4400" b="1" kern="1200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Narrow" panose="020B0606020202030204" pitchFamily="34" charset="0"/>
              </a:defRPr>
            </a:lvl2pPr>
            <a:lvl3pPr algn="ctr" rtl="0" eaLnBrk="0" fontAlgn="base" hangingPunct="0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Narrow" panose="020B0606020202030204" pitchFamily="34" charset="0"/>
              </a:defRPr>
            </a:lvl3pPr>
            <a:lvl4pPr algn="ctr" rtl="0" eaLnBrk="0" fontAlgn="base" hangingPunct="0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Narrow" panose="020B0606020202030204" pitchFamily="34" charset="0"/>
              </a:defRPr>
            </a:lvl4pPr>
            <a:lvl5pPr algn="ctr" rtl="0" eaLnBrk="0" fontAlgn="base" hangingPunct="0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Narrow" panose="020B0606020202030204" pitchFamily="34" charset="0"/>
              </a:defRPr>
            </a:lvl5pPr>
            <a:lvl6pPr marL="457200" algn="ctr" rtl="0" eaLnBrk="0" fontAlgn="base" hangingPunct="0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Narrow" panose="020B0606020202030204" pitchFamily="34" charset="0"/>
              </a:defRPr>
            </a:lvl6pPr>
            <a:lvl7pPr marL="914400" algn="ctr" rtl="0" eaLnBrk="0" fontAlgn="base" hangingPunct="0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Narrow" panose="020B0606020202030204" pitchFamily="34" charset="0"/>
              </a:defRPr>
            </a:lvl7pPr>
            <a:lvl8pPr marL="1371600" algn="ctr" rtl="0" eaLnBrk="0" fontAlgn="base" hangingPunct="0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Narrow" panose="020B0606020202030204" pitchFamily="34" charset="0"/>
              </a:defRPr>
            </a:lvl8pPr>
            <a:lvl9pPr marL="1828800" algn="ctr" rtl="0" eaLnBrk="0" fontAlgn="base" hangingPunct="0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Narrow" panose="020B0606020202030204" pitchFamily="34" charset="0"/>
              </a:defRPr>
            </a:lvl9pPr>
          </a:lstStyle>
          <a:p>
            <a:pPr rtl="1"/>
            <a:r>
              <a:rPr lang="fa-IR" altLang="en-US" sz="3200" dirty="0" smtClean="0">
                <a:solidFill>
                  <a:srgbClr val="FFFF00"/>
                </a:solidFill>
                <a:cs typeface="B Titr" panose="00000700000000000000" pitchFamily="2" charset="-78"/>
              </a:rPr>
              <a:t>مراحل رشد روانی-جنسی</a:t>
            </a:r>
            <a:endParaRPr lang="en-US" altLang="en-US" sz="3200" dirty="0" smtClean="0">
              <a:solidFill>
                <a:srgbClr val="FFFF00"/>
              </a:solidFill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766872467"/>
      </p:ext>
    </p:extLst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228600"/>
            <a:ext cx="8229600" cy="1143000"/>
          </a:xfrm>
        </p:spPr>
        <p:txBody>
          <a:bodyPr>
            <a:normAutofit/>
          </a:bodyPr>
          <a:lstStyle/>
          <a:p>
            <a:pPr algn="ctr" rtl="1"/>
            <a:r>
              <a:rPr lang="fa-IR" dirty="0">
                <a:cs typeface="B Nazanin" panose="00000400000000000000" pitchFamily="2" charset="-78"/>
              </a:rPr>
              <a:t>مکتب </a:t>
            </a:r>
            <a:r>
              <a:rPr lang="fa-IR" dirty="0" smtClean="0">
                <a:cs typeface="B Nazanin" panose="00000400000000000000" pitchFamily="2" charset="-78"/>
              </a:rPr>
              <a:t>گشتالت (</a:t>
            </a:r>
            <a:r>
              <a:rPr lang="en-US" dirty="0" smtClean="0">
                <a:cs typeface="B Nazanin" panose="00000400000000000000" pitchFamily="2" charset="-78"/>
              </a:rPr>
              <a:t>Gestalt</a:t>
            </a:r>
            <a:r>
              <a:rPr lang="fa-IR" dirty="0" smtClean="0">
                <a:cs typeface="B Nazanin" panose="00000400000000000000" pitchFamily="2" charset="-78"/>
              </a:rPr>
              <a:t>) 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524000"/>
            <a:ext cx="8686800" cy="5181600"/>
          </a:xfrm>
        </p:spPr>
        <p:txBody>
          <a:bodyPr>
            <a:normAutofit fontScale="85000" lnSpcReduction="20000"/>
          </a:bodyPr>
          <a:lstStyle/>
          <a:p>
            <a:pPr algn="just" rtl="1"/>
            <a:r>
              <a:rPr lang="fa-IR" b="1" dirty="0" smtClean="0">
                <a:cs typeface="B Lotus" pitchFamily="2" charset="-78"/>
              </a:rPr>
              <a:t>حوالی </a:t>
            </a:r>
            <a:r>
              <a:rPr lang="fa-IR" b="1" dirty="0">
                <a:cs typeface="B Lotus" pitchFamily="2" charset="-78"/>
              </a:rPr>
              <a:t>سال 1912 در </a:t>
            </a:r>
            <a:r>
              <a:rPr lang="fa-IR" b="1" dirty="0">
                <a:solidFill>
                  <a:srgbClr val="FFFF00"/>
                </a:solidFill>
                <a:cs typeface="B Lotus" pitchFamily="2" charset="-78"/>
              </a:rPr>
              <a:t>آلمان </a:t>
            </a:r>
            <a:endParaRPr lang="fa-IR" b="1" dirty="0" smtClean="0">
              <a:solidFill>
                <a:srgbClr val="FFFF00"/>
              </a:solidFill>
              <a:cs typeface="B Lotus" pitchFamily="2" charset="-78"/>
            </a:endParaRPr>
          </a:p>
          <a:p>
            <a:pPr algn="just" rtl="1"/>
            <a:r>
              <a:rPr lang="fa-IR" b="1" dirty="0" smtClean="0">
                <a:cs typeface="B Lotus" pitchFamily="2" charset="-78"/>
              </a:rPr>
              <a:t>رهبری </a:t>
            </a:r>
            <a:r>
              <a:rPr lang="fa-IR" b="1" dirty="0">
                <a:cs typeface="B Lotus" pitchFamily="2" charset="-78"/>
              </a:rPr>
              <a:t>این مکتب </a:t>
            </a:r>
            <a:r>
              <a:rPr lang="fa-IR" b="1" dirty="0" smtClean="0">
                <a:cs typeface="B Lotus" pitchFamily="2" charset="-78"/>
              </a:rPr>
              <a:t>«</a:t>
            </a:r>
            <a:r>
              <a:rPr lang="fa-IR" b="1" dirty="0">
                <a:solidFill>
                  <a:srgbClr val="FFFF00"/>
                </a:solidFill>
                <a:cs typeface="B Lotus" pitchFamily="2" charset="-78"/>
              </a:rPr>
              <a:t>ماکس و تایمر</a:t>
            </a:r>
            <a:r>
              <a:rPr lang="fa-IR" b="1" dirty="0">
                <a:cs typeface="B Lotus" pitchFamily="2" charset="-78"/>
              </a:rPr>
              <a:t>». «</a:t>
            </a:r>
            <a:r>
              <a:rPr lang="fa-IR" b="1" dirty="0">
                <a:solidFill>
                  <a:srgbClr val="FFFF00"/>
                </a:solidFill>
                <a:cs typeface="B Lotus" pitchFamily="2" charset="-78"/>
              </a:rPr>
              <a:t>کورت کوفکا</a:t>
            </a:r>
            <a:r>
              <a:rPr lang="fa-IR" b="1" dirty="0">
                <a:cs typeface="B Lotus" pitchFamily="2" charset="-78"/>
              </a:rPr>
              <a:t>» و «</a:t>
            </a:r>
            <a:r>
              <a:rPr lang="fa-IR" b="1" dirty="0">
                <a:solidFill>
                  <a:srgbClr val="FFFF00"/>
                </a:solidFill>
                <a:cs typeface="B Lotus" pitchFamily="2" charset="-78"/>
              </a:rPr>
              <a:t>ولفکانگ کهلر</a:t>
            </a:r>
            <a:r>
              <a:rPr lang="fa-IR" b="1" dirty="0" smtClean="0">
                <a:cs typeface="B Lotus" pitchFamily="2" charset="-78"/>
              </a:rPr>
              <a:t>»</a:t>
            </a:r>
          </a:p>
          <a:p>
            <a:pPr algn="just" rtl="1"/>
            <a:r>
              <a:rPr lang="fa-IR" b="1" dirty="0" smtClean="0">
                <a:cs typeface="B Lotus" pitchFamily="2" charset="-78"/>
              </a:rPr>
              <a:t>گشتالت </a:t>
            </a:r>
            <a:r>
              <a:rPr lang="fa-IR" b="1" dirty="0">
                <a:cs typeface="B Lotus" pitchFamily="2" charset="-78"/>
              </a:rPr>
              <a:t>به معنی </a:t>
            </a:r>
            <a:r>
              <a:rPr lang="fa-IR" b="1" dirty="0">
                <a:solidFill>
                  <a:srgbClr val="FFFF00"/>
                </a:solidFill>
                <a:cs typeface="B Lotus" pitchFamily="2" charset="-78"/>
              </a:rPr>
              <a:t>شکل </a:t>
            </a:r>
            <a:r>
              <a:rPr lang="fa-IR" b="1" dirty="0" smtClean="0">
                <a:solidFill>
                  <a:srgbClr val="FFFF00"/>
                </a:solidFill>
                <a:cs typeface="B Lotus" pitchFamily="2" charset="-78"/>
              </a:rPr>
              <a:t>یا کل</a:t>
            </a:r>
            <a:r>
              <a:rPr lang="fa-IR" b="1" dirty="0" smtClean="0">
                <a:cs typeface="B Lotus" pitchFamily="2" charset="-78"/>
              </a:rPr>
              <a:t>.</a:t>
            </a:r>
          </a:p>
          <a:p>
            <a:pPr algn="just" rtl="1"/>
            <a:r>
              <a:rPr lang="fa-IR" b="1" dirty="0" smtClean="0">
                <a:cs typeface="B Lotus" pitchFamily="2" charset="-78"/>
              </a:rPr>
              <a:t>موقع </a:t>
            </a:r>
            <a:r>
              <a:rPr lang="fa-IR" b="1" dirty="0">
                <a:cs typeface="B Lotus" pitchFamily="2" charset="-78"/>
              </a:rPr>
              <a:t>مطالعه پدیده های روانی باید </a:t>
            </a:r>
            <a:r>
              <a:rPr lang="fa-IR" b="1" dirty="0" smtClean="0">
                <a:cs typeface="B Lotus" pitchFamily="2" charset="-78"/>
              </a:rPr>
              <a:t>به </a:t>
            </a:r>
            <a:r>
              <a:rPr lang="fa-IR" b="1" dirty="0">
                <a:cs typeface="B Lotus" pitchFamily="2" charset="-78"/>
              </a:rPr>
              <a:t>همان وضع پیچیده ای که دارند مطالعه </a:t>
            </a:r>
            <a:r>
              <a:rPr lang="fa-IR" b="1" dirty="0" smtClean="0">
                <a:cs typeface="B Lotus" pitchFamily="2" charset="-78"/>
              </a:rPr>
              <a:t>کرد. </a:t>
            </a:r>
          </a:p>
          <a:p>
            <a:pPr algn="just" rtl="1"/>
            <a:r>
              <a:rPr lang="fa-IR" b="1" dirty="0" smtClean="0">
                <a:solidFill>
                  <a:srgbClr val="FFFF00"/>
                </a:solidFill>
                <a:cs typeface="B Lotus" pitchFamily="2" charset="-78"/>
              </a:rPr>
              <a:t>کل بیش از </a:t>
            </a:r>
            <a:r>
              <a:rPr lang="fa-IR" b="1" dirty="0">
                <a:solidFill>
                  <a:srgbClr val="FFFF00"/>
                </a:solidFill>
                <a:cs typeface="B Lotus" pitchFamily="2" charset="-78"/>
              </a:rPr>
              <a:t>مجموعه </a:t>
            </a:r>
            <a:r>
              <a:rPr lang="fa-IR" b="1" dirty="0" smtClean="0">
                <a:solidFill>
                  <a:srgbClr val="FFFF00"/>
                </a:solidFill>
                <a:cs typeface="B Lotus" pitchFamily="2" charset="-78"/>
              </a:rPr>
              <a:t>هاست</a:t>
            </a:r>
            <a:r>
              <a:rPr lang="fa-IR" b="1" dirty="0" smtClean="0">
                <a:cs typeface="B Lotus" pitchFamily="2" charset="-78"/>
              </a:rPr>
              <a:t>، دارای </a:t>
            </a:r>
            <a:r>
              <a:rPr lang="fa-IR" b="1" dirty="0">
                <a:cs typeface="B Lotus" pitchFamily="2" charset="-78"/>
              </a:rPr>
              <a:t>خصوصیتی است که در اجزا </a:t>
            </a:r>
            <a:r>
              <a:rPr lang="fa-IR" b="1" dirty="0" smtClean="0">
                <a:cs typeface="B Lotus" pitchFamily="2" charset="-78"/>
              </a:rPr>
              <a:t>وجود </a:t>
            </a:r>
            <a:r>
              <a:rPr lang="fa-IR" b="1" dirty="0">
                <a:cs typeface="B Lotus" pitchFamily="2" charset="-78"/>
              </a:rPr>
              <a:t>ندارد.</a:t>
            </a:r>
          </a:p>
          <a:p>
            <a:pPr algn="just" rtl="1"/>
            <a:r>
              <a:rPr lang="fa-IR" b="1" dirty="0" smtClean="0">
                <a:cs typeface="B Lotus" pitchFamily="2" charset="-78"/>
              </a:rPr>
              <a:t> تقسیم  </a:t>
            </a:r>
            <a:r>
              <a:rPr lang="fa-IR" b="1" dirty="0">
                <a:cs typeface="B Lotus" pitchFamily="2" charset="-78"/>
              </a:rPr>
              <a:t>پدیده ها </a:t>
            </a:r>
            <a:r>
              <a:rPr lang="fa-IR" b="1" dirty="0" smtClean="0">
                <a:cs typeface="B Lotus" pitchFamily="2" charset="-78"/>
              </a:rPr>
              <a:t>به </a:t>
            </a:r>
            <a:r>
              <a:rPr lang="fa-IR" b="1" dirty="0">
                <a:cs typeface="B Lotus" pitchFamily="2" charset="-78"/>
              </a:rPr>
              <a:t>اجزای </a:t>
            </a:r>
            <a:r>
              <a:rPr lang="fa-IR" b="1" dirty="0" smtClean="0">
                <a:cs typeface="B Lotus" pitchFamily="2" charset="-78"/>
              </a:rPr>
              <a:t>مختلف و </a:t>
            </a:r>
            <a:r>
              <a:rPr lang="fa-IR" b="1" dirty="0">
                <a:cs typeface="B Lotus" pitchFamily="2" charset="-78"/>
              </a:rPr>
              <a:t>بدون در نظر گرفتن </a:t>
            </a:r>
            <a:r>
              <a:rPr lang="fa-IR" b="1" dirty="0" smtClean="0">
                <a:cs typeface="B Lotus" pitchFamily="2" charset="-78"/>
              </a:rPr>
              <a:t>موقعیت بی معنی است. </a:t>
            </a:r>
          </a:p>
          <a:p>
            <a:pPr algn="just" rtl="1"/>
            <a:r>
              <a:rPr lang="fa-IR" b="1" dirty="0" smtClean="0">
                <a:cs typeface="B Lotus" pitchFamily="2" charset="-78"/>
              </a:rPr>
              <a:t>آغاز </a:t>
            </a:r>
            <a:r>
              <a:rPr lang="fa-IR" b="1" dirty="0">
                <a:cs typeface="B Lotus" pitchFamily="2" charset="-78"/>
              </a:rPr>
              <a:t>این </a:t>
            </a:r>
            <a:r>
              <a:rPr lang="fa-IR" b="1" dirty="0" smtClean="0">
                <a:cs typeface="B Lotus" pitchFamily="2" charset="-78"/>
              </a:rPr>
              <a:t>مکتب، پدیده </a:t>
            </a:r>
            <a:r>
              <a:rPr lang="fa-IR" b="1" dirty="0">
                <a:cs typeface="B Lotus" pitchFamily="2" charset="-78"/>
              </a:rPr>
              <a:t>فای </a:t>
            </a:r>
          </a:p>
          <a:p>
            <a:pPr algn="just" rtl="1"/>
            <a:r>
              <a:rPr lang="fa-IR" b="1" dirty="0" smtClean="0">
                <a:cs typeface="B Lotus" pitchFamily="2" charset="-78"/>
              </a:rPr>
              <a:t>هدف، فهمیدن </a:t>
            </a:r>
            <a:r>
              <a:rPr lang="fa-IR" b="1" dirty="0">
                <a:cs typeface="B Lotus" pitchFamily="2" charset="-78"/>
              </a:rPr>
              <a:t>اینکه ذهن را چگونه دنیای اطراف خود را درک می </a:t>
            </a:r>
            <a:r>
              <a:rPr lang="fa-IR" b="1" dirty="0" smtClean="0">
                <a:cs typeface="B Lotus" pitchFamily="2" charset="-78"/>
              </a:rPr>
              <a:t>کند.</a:t>
            </a:r>
            <a:endParaRPr lang="fa-IR" b="1" dirty="0">
              <a:cs typeface="B Lotus" pitchFamily="2" charset="-78"/>
            </a:endParaRPr>
          </a:p>
          <a:p>
            <a:pPr algn="just" rtl="1"/>
            <a:r>
              <a:rPr lang="fa-IR" b="1" dirty="0" smtClean="0">
                <a:cs typeface="B Lotus" pitchFamily="2" charset="-78"/>
              </a:rPr>
              <a:t>روش </a:t>
            </a:r>
            <a:r>
              <a:rPr lang="fa-IR" b="1" dirty="0">
                <a:cs typeface="B Lotus" pitchFamily="2" charset="-78"/>
              </a:rPr>
              <a:t>مورد استفاده پدیدار شناختی: مطالعه مستقیم تجربه کل ارگانیزم بوده </a:t>
            </a:r>
            <a:r>
              <a:rPr lang="fa-IR" b="1" dirty="0" smtClean="0">
                <a:cs typeface="B Lotus" pitchFamily="2" charset="-78"/>
              </a:rPr>
              <a:t>است.</a:t>
            </a:r>
            <a:endParaRPr lang="fa-IR" b="1" dirty="0">
              <a:cs typeface="B Lotus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61340874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" y="228600"/>
            <a:ext cx="8229600" cy="838200"/>
          </a:xfrm>
        </p:spPr>
        <p:txBody>
          <a:bodyPr>
            <a:normAutofit/>
          </a:bodyPr>
          <a:lstStyle/>
          <a:p>
            <a:pPr algn="ctr" rtl="1"/>
            <a:r>
              <a:rPr lang="fa-IR" sz="4400" dirty="0">
                <a:cs typeface="B Nazanin" panose="00000400000000000000" pitchFamily="2" charset="-78"/>
              </a:rPr>
              <a:t>مکتب انسان </a:t>
            </a:r>
            <a:r>
              <a:rPr lang="fa-IR" sz="4400" dirty="0" smtClean="0">
                <a:cs typeface="B Nazanin" panose="00000400000000000000" pitchFamily="2" charset="-78"/>
              </a:rPr>
              <a:t>گرایی (</a:t>
            </a:r>
            <a:r>
              <a:rPr lang="en-US" sz="4400" dirty="0" smtClean="0">
                <a:cs typeface="B Nazanin" panose="00000400000000000000" pitchFamily="2" charset="-78"/>
              </a:rPr>
              <a:t>Humanism</a:t>
            </a:r>
            <a:r>
              <a:rPr lang="fa-IR" sz="4400" dirty="0" smtClean="0">
                <a:cs typeface="B Nazanin" panose="00000400000000000000" pitchFamily="2" charset="-78"/>
              </a:rPr>
              <a:t>) </a:t>
            </a:r>
            <a:endParaRPr lang="en-US" sz="4400" dirty="0">
              <a:cs typeface="B Nazanin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524000"/>
            <a:ext cx="8534400" cy="4800600"/>
          </a:xfrm>
        </p:spPr>
        <p:txBody>
          <a:bodyPr>
            <a:normAutofit/>
          </a:bodyPr>
          <a:lstStyle/>
          <a:p>
            <a:pPr algn="just" rtl="1">
              <a:lnSpc>
                <a:spcPct val="200000"/>
              </a:lnSpc>
            </a:pPr>
            <a:r>
              <a:rPr lang="fa-IR" sz="2800" b="1" dirty="0" smtClean="0">
                <a:cs typeface="B Lotus" pitchFamily="2" charset="-78"/>
              </a:rPr>
              <a:t>کارل راجرز </a:t>
            </a:r>
            <a:r>
              <a:rPr lang="fa-IR" sz="2800" b="1" dirty="0">
                <a:cs typeface="B Lotus" pitchFamily="2" charset="-78"/>
              </a:rPr>
              <a:t>و ابراهام مازلو </a:t>
            </a:r>
            <a:endParaRPr lang="fa-IR" sz="2800" b="1" dirty="0" smtClean="0">
              <a:cs typeface="B Lotus" pitchFamily="2" charset="-78"/>
            </a:endParaRPr>
          </a:p>
          <a:p>
            <a:pPr algn="just" rtl="1">
              <a:lnSpc>
                <a:spcPct val="200000"/>
              </a:lnSpc>
            </a:pPr>
            <a:r>
              <a:rPr lang="fa-IR" sz="2800" b="1" dirty="0" smtClean="0">
                <a:cs typeface="B Lotus" pitchFamily="2" charset="-78"/>
              </a:rPr>
              <a:t>بر کیفیتهایی </a:t>
            </a:r>
            <a:r>
              <a:rPr lang="fa-IR" sz="2800" b="1" dirty="0">
                <a:cs typeface="B Lotus" pitchFamily="2" charset="-78"/>
              </a:rPr>
              <a:t>تأکید می شود که انسان را از حیوانات متمایز می کند</a:t>
            </a:r>
            <a:r>
              <a:rPr lang="fa-IR" sz="2800" b="1" dirty="0" smtClean="0">
                <a:cs typeface="B Lotus" pitchFamily="2" charset="-78"/>
              </a:rPr>
              <a:t>.</a:t>
            </a:r>
          </a:p>
          <a:p>
            <a:pPr algn="just" rtl="1">
              <a:lnSpc>
                <a:spcPct val="200000"/>
              </a:lnSpc>
            </a:pPr>
            <a:r>
              <a:rPr lang="fa-IR" sz="2800" b="1" dirty="0" smtClean="0">
                <a:cs typeface="B Lotus" pitchFamily="2" charset="-78"/>
              </a:rPr>
              <a:t>طبیعت </a:t>
            </a:r>
            <a:r>
              <a:rPr lang="fa-IR" sz="2800" b="1" dirty="0">
                <a:cs typeface="B Lotus" pitchFamily="2" charset="-78"/>
              </a:rPr>
              <a:t>انسان در اصل خوب و قابل احترام است و گرایش به سمت شکوفائی و بر </a:t>
            </a:r>
            <a:r>
              <a:rPr lang="fa-IR" sz="2800" b="1" dirty="0" smtClean="0">
                <a:cs typeface="B Lotus" pitchFamily="2" charset="-78"/>
              </a:rPr>
              <a:t>آوردن </a:t>
            </a:r>
            <a:r>
              <a:rPr lang="fa-IR" sz="2800" b="1" dirty="0">
                <a:cs typeface="B Lotus" pitchFamily="2" charset="-78"/>
              </a:rPr>
              <a:t>استعدادها و گنجایش های درونی دارند بشرطی که محیط به آنها اجازه بدهد.</a:t>
            </a:r>
            <a:endParaRPr lang="en-US" sz="2800" b="1" dirty="0">
              <a:cs typeface="B Lotus" pitchFamily="2" charset="-78"/>
            </a:endParaRPr>
          </a:p>
          <a:p>
            <a:pPr algn="just" rtl="1">
              <a:lnSpc>
                <a:spcPct val="200000"/>
              </a:lnSpc>
            </a:pPr>
            <a:endParaRPr lang="en-US" sz="2800" b="1" dirty="0">
              <a:cs typeface="B Lotus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103107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sychology- seasion 1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Bristo~1">
  <a:themeElements>
    <a:clrScheme name="">
      <a:dk1>
        <a:srgbClr val="000000"/>
      </a:dk1>
      <a:lt1>
        <a:srgbClr val="FFFFFF"/>
      </a:lt1>
      <a:dk2>
        <a:srgbClr val="000082"/>
      </a:dk2>
      <a:lt2>
        <a:srgbClr val="FFCC00"/>
      </a:lt2>
      <a:accent1>
        <a:srgbClr val="FFFF00"/>
      </a:accent1>
      <a:accent2>
        <a:srgbClr val="00FF00"/>
      </a:accent2>
      <a:accent3>
        <a:srgbClr val="AAAAC1"/>
      </a:accent3>
      <a:accent4>
        <a:srgbClr val="DADADA"/>
      </a:accent4>
      <a:accent5>
        <a:srgbClr val="FFFFAA"/>
      </a:accent5>
      <a:accent6>
        <a:srgbClr val="00E700"/>
      </a:accent6>
      <a:hlink>
        <a:srgbClr val="00FFFF"/>
      </a:hlink>
      <a:folHlink>
        <a:srgbClr val="FF33FF"/>
      </a:folHlink>
    </a:clrScheme>
    <a:fontScheme name="Bristo~1">
      <a:majorFont>
        <a:latin typeface="Arial Narrow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folHlink"/>
        </a:solidFill>
        <a:ln w="38100" cap="flat" cmpd="sng" algn="ctr">
          <a:solidFill>
            <a:schemeClr val="hlink"/>
          </a:solidFill>
          <a:prstDash val="solid"/>
          <a:miter lim="800000"/>
          <a:headEnd type="none" w="sm" len="sm"/>
          <a:tailEnd type="none" w="sm" len="sm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folHlink"/>
        </a:solidFill>
        <a:ln w="38100" cap="flat" cmpd="sng" algn="ctr">
          <a:solidFill>
            <a:schemeClr val="hlink"/>
          </a:solidFill>
          <a:prstDash val="solid"/>
          <a:miter lim="800000"/>
          <a:headEnd type="none" w="sm" len="sm"/>
          <a:tailEnd type="none" w="sm" len="sm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</a:defRPr>
        </a:defPPr>
      </a:lstStyle>
    </a:lnDef>
  </a:objectDefaults>
  <a:extraClrSchemeLst>
    <a:extraClrScheme>
      <a:clrScheme name="Bristo~1 1">
        <a:dk1>
          <a:srgbClr val="000000"/>
        </a:dk1>
        <a:lt1>
          <a:srgbClr val="FFFFFF"/>
        </a:lt1>
        <a:dk2>
          <a:srgbClr val="000099"/>
        </a:dk2>
        <a:lt2>
          <a:srgbClr val="FFCC00"/>
        </a:lt2>
        <a:accent1>
          <a:srgbClr val="FFFF00"/>
        </a:accent1>
        <a:accent2>
          <a:srgbClr val="00FF66"/>
        </a:accent2>
        <a:accent3>
          <a:srgbClr val="AAAACA"/>
        </a:accent3>
        <a:accent4>
          <a:srgbClr val="DADADA"/>
        </a:accent4>
        <a:accent5>
          <a:srgbClr val="FFFFAA"/>
        </a:accent5>
        <a:accent6>
          <a:srgbClr val="00E75C"/>
        </a:accent6>
        <a:hlink>
          <a:srgbClr val="00FFFF"/>
        </a:hlink>
        <a:folHlink>
          <a:srgbClr val="FF33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risto~1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risto~1 3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33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risto~1 4">
        <a:dk1>
          <a:srgbClr val="000000"/>
        </a:dk1>
        <a:lt1>
          <a:srgbClr val="FFFFCC"/>
        </a:lt1>
        <a:dk2>
          <a:srgbClr val="999933"/>
        </a:dk2>
        <a:lt2>
          <a:srgbClr val="808000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risto~1 5">
        <a:dk1>
          <a:srgbClr val="000000"/>
        </a:dk1>
        <a:lt1>
          <a:srgbClr val="FFFFFF"/>
        </a:lt1>
        <a:dk2>
          <a:srgbClr val="000000"/>
        </a:dk2>
        <a:lt2>
          <a:srgbClr val="393939"/>
        </a:lt2>
        <a:accent1>
          <a:srgbClr val="CBCBCB"/>
        </a:accent1>
        <a:accent2>
          <a:srgbClr val="86868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97979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risto~1 6">
        <a:dk1>
          <a:srgbClr val="000000"/>
        </a:dk1>
        <a:lt1>
          <a:srgbClr val="FFFFFF"/>
        </a:lt1>
        <a:dk2>
          <a:srgbClr val="000000"/>
        </a:dk2>
        <a:lt2>
          <a:srgbClr val="9F9F9F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risto~1 7">
        <a:dk1>
          <a:srgbClr val="000000"/>
        </a:dk1>
        <a:lt1>
          <a:srgbClr val="FFFFFF"/>
        </a:lt1>
        <a:dk2>
          <a:srgbClr val="000000"/>
        </a:dk2>
        <a:lt2>
          <a:srgbClr val="868686"/>
        </a:lt2>
        <a:accent1>
          <a:srgbClr val="CBCBCB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005CE7"/>
        </a:accent6>
        <a:hlink>
          <a:srgbClr val="FF0033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risto~1 8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Psychology- seasion 1</Template>
  <TotalTime>236</TotalTime>
  <Words>1097</Words>
  <Application>Microsoft Office PowerPoint</Application>
  <PresentationFormat>On-screen Show (4:3)</PresentationFormat>
  <Paragraphs>114</Paragraphs>
  <Slides>22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22</vt:i4>
      </vt:variant>
    </vt:vector>
  </HeadingPairs>
  <TitlesOfParts>
    <vt:vector size="24" baseType="lpstr">
      <vt:lpstr>Psychology- seasion 1</vt:lpstr>
      <vt:lpstr>Bristo~1</vt:lpstr>
      <vt:lpstr>بنام خدا</vt:lpstr>
      <vt:lpstr>مکاتب روانشناسی</vt:lpstr>
      <vt:lpstr>بعد از ظهور روانشناسی علمی، در سال 1879، دیدگاههای جدید نیز شکل گرفت. با پیشرفت روانشناسی، نظریه ها هم پیشرف کردند و زیادتر شدند. امروزه نظریه های مختلفی در حوزه روانشناسی وجود دارد. برخی از نظریه ها تأثیرگذاری بیشتری دارند.  </vt:lpstr>
      <vt:lpstr>رفتارگرایی (Behaviorism)</vt:lpstr>
      <vt:lpstr>رفتارگرایی (ادامه)</vt:lpstr>
      <vt:lpstr>مکتب شناخت گرایی (Cognitivism)</vt:lpstr>
      <vt:lpstr>مکتب روانکاری (Psychoanalysis)</vt:lpstr>
      <vt:lpstr>مکتب روانکاری (ادامه)</vt:lpstr>
      <vt:lpstr>یکی از تست های روانکاوی فروید</vt:lpstr>
      <vt:lpstr>تحلیل اولویت ها</vt:lpstr>
      <vt:lpstr>مکتب روانکاری (ادامه)</vt:lpstr>
      <vt:lpstr>ساختار شخصیت</vt:lpstr>
      <vt:lpstr>ساختار شخصیت</vt:lpstr>
      <vt:lpstr>ساختار شخصیت</vt:lpstr>
      <vt:lpstr>ساختار شخصیت</vt:lpstr>
      <vt:lpstr>ساختار شخصیت</vt:lpstr>
      <vt:lpstr>ساختار شخصیت</vt:lpstr>
      <vt:lpstr>PowerPoint Presentation</vt:lpstr>
      <vt:lpstr>PowerPoint Presentation</vt:lpstr>
      <vt:lpstr>فروید تحول شخصیت را طی رشد روانی جنسی با 5 مرحله بیان می کند : </vt:lpstr>
      <vt:lpstr>مکتب گشتالت (Gestalt) </vt:lpstr>
      <vt:lpstr>مکتب انسان گرایی (Humanism)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مکاتب روانشناسی</dc:title>
  <dc:creator>a</dc:creator>
  <cp:lastModifiedBy>Windows User</cp:lastModifiedBy>
  <cp:revision>35</cp:revision>
  <dcterms:created xsi:type="dcterms:W3CDTF">2013-02-22T17:34:12Z</dcterms:created>
  <dcterms:modified xsi:type="dcterms:W3CDTF">2020-05-01T20:18:05Z</dcterms:modified>
</cp:coreProperties>
</file>