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780" r:id="rId1"/>
  </p:sldMasterIdLst>
  <p:sldIdLst>
    <p:sldId id="27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embeddedFontLst>
    <p:embeddedFont>
      <p:font typeface="2  Titr" panose="020B0604020202020204" charset="-78"/>
      <p:bold r:id="rId20"/>
    </p:embeddedFont>
    <p:embeddedFont>
      <p:font typeface="Calibri" panose="020F0502020204030204" pitchFamily="34" charset="0"/>
      <p:regular r:id="rId21"/>
      <p:bold r:id="rId22"/>
    </p:embeddedFont>
    <p:embeddedFont>
      <p:font typeface="2  Traffic" panose="020B0604020202020204" charset="-78"/>
      <p:regular r:id="rId23"/>
      <p:bold r:id="rId24"/>
    </p:embeddedFont>
    <p:embeddedFont>
      <p:font typeface="B Farnaz" panose="020B0604020202020204" charset="-78"/>
      <p:regular r:id="rId25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2604"/>
    <a:srgbClr val="3F1E03"/>
    <a:srgbClr val="6B3305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8068B-75AE-4E98-8F02-A75D754FCFA5}" type="datetimeFigureOut">
              <a:rPr lang="fa-IR" smtClean="0"/>
              <a:pPr/>
              <a:t>26/09/1441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71200-76F7-4523-B545-218C8770FE74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76536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مقوله بندی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 های نخستین ( احشازاد)</a:t>
            </a:r>
          </a:p>
          <a:p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نیازهای ثانویه ( روان زاد)</a:t>
            </a:r>
          </a:p>
          <a:p>
            <a:endParaRPr lang="fa-IR" sz="6000" b="1" dirty="0" err="1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مقوله بندی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 های کانونی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Focal need</a:t>
            </a:r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نیازهای پراکنده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Diffuse need</a:t>
            </a:r>
            <a:endParaRPr lang="fa-IR" sz="6000" b="1" dirty="0" err="1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مقوله بندی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 های پیش گستر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Proactive</a:t>
            </a:r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نیازهای واکنشی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Reactive</a:t>
            </a:r>
            <a:endParaRPr lang="fa-IR" sz="6000" b="1" dirty="0" err="1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مقوله بندی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 های آشکار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Manifest</a:t>
            </a:r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نیازهای پنهان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Latent</a:t>
            </a:r>
            <a:endParaRPr lang="fa-IR" sz="6000" b="1" dirty="0" err="1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مقوله بندی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8358214" cy="5786454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 های اثر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Effect</a:t>
            </a:r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نیازهای فرایند یا خوشی کارکرد صرف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Process</a:t>
            </a:r>
            <a:endParaRPr lang="fa-IR" sz="6000" b="1" dirty="0" err="1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مقوله بندی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endParaRPr lang="fa-IR" sz="48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نیاز های اسلوب</a:t>
            </a:r>
          </a:p>
          <a:p>
            <a:r>
              <a:rPr lang="en-US" sz="6000" b="1" dirty="0" smtClean="0">
                <a:solidFill>
                  <a:schemeClr val="tx1"/>
                </a:solidFill>
                <a:cs typeface="2  Traffic" pitchFamily="2" charset="-78"/>
              </a:rPr>
              <a:t>Modal</a:t>
            </a:r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endParaRPr lang="fa-IR" sz="6000" b="1" dirty="0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سایر ویژگی های نیاز ها 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غلبه                  </a:t>
            </a:r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 </a:t>
            </a:r>
            <a:r>
              <a:rPr lang="en-US" sz="4800" b="1" dirty="0" smtClean="0">
                <a:solidFill>
                  <a:schemeClr val="tx1"/>
                </a:solidFill>
                <a:cs typeface="2  Traffic" pitchFamily="2" charset="-78"/>
              </a:rPr>
              <a:t>prepotency</a:t>
            </a:r>
            <a:endParaRPr lang="fa-IR" sz="48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نیازها بر حسب اضطراری بودن یا اهمیت شان با هم تفاوت دارند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همجوشی                 </a:t>
            </a:r>
            <a:r>
              <a:rPr lang="en-US" sz="5400" b="1" dirty="0" smtClean="0">
                <a:solidFill>
                  <a:schemeClr val="tx1"/>
                </a:solidFill>
                <a:cs typeface="2  Traffic" pitchFamily="2" charset="-78"/>
              </a:rPr>
              <a:t>fusion</a:t>
            </a:r>
            <a:endParaRPr lang="fa-IR" sz="54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>
              <a:lnSpc>
                <a:spcPct val="50000"/>
              </a:lnSpc>
            </a:pPr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 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نیازها می توانند مکمل یکدیگر باشند حتی اگر یکسان نباشند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کمکی شدن   </a:t>
            </a:r>
            <a:r>
              <a:rPr lang="en-US" sz="5400" b="1" dirty="0" err="1" smtClean="0">
                <a:solidFill>
                  <a:schemeClr val="tx1"/>
                </a:solidFill>
                <a:cs typeface="2  Traffic" pitchFamily="2" charset="-78"/>
              </a:rPr>
              <a:t>subsidiation</a:t>
            </a:r>
            <a:endParaRPr lang="fa-IR" sz="54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 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زمانی که یک نیاز فعال شده تا به نیاز دیگر کمک کند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1141395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سایر ویژگی های نیازها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572396" cy="5786454"/>
          </a:xfrm>
        </p:spPr>
        <p:txBody>
          <a:bodyPr>
            <a:normAutofit/>
          </a:bodyPr>
          <a:lstStyle/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فشار                            </a:t>
            </a:r>
            <a:r>
              <a:rPr lang="en-US" sz="4800" b="1" dirty="0" smtClean="0">
                <a:solidFill>
                  <a:schemeClr val="tx1"/>
                </a:solidFill>
                <a:cs typeface="2  Traffic" pitchFamily="2" charset="-78"/>
              </a:rPr>
              <a:t>press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 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رویدادهای محیطی در کودکی می توانند بر نیاز های خاصی تاثیر بگذارند و بعد ها در طول زندگی این نیازها را فرا بخوانند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   عینی                   فشار آلفا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درک فشار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  ذهنی                   فشار بتا</a:t>
            </a:r>
          </a:p>
          <a:p>
            <a:pPr algn="r"/>
            <a:endParaRPr lang="fa-IR" sz="28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فشار و نیروگذاری روانی                   جذب و دفع یک موضوع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4643438" y="4071942"/>
            <a:ext cx="928694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 flipV="1">
            <a:off x="4714877" y="4572008"/>
            <a:ext cx="857257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>
            <a:off x="2786051" y="4071942"/>
            <a:ext cx="1080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>
            <a:off x="2714613" y="5143512"/>
            <a:ext cx="1080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3214679" y="6143644"/>
            <a:ext cx="1080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موضوع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بردار – ارزش: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بردار اشاره به شدت تمایلی که ایجاد کننده رفتار </a:t>
            </a:r>
            <a:r>
              <a:rPr lang="fa-IR" sz="2800" b="1" smtClean="0">
                <a:solidFill>
                  <a:srgbClr val="502604"/>
                </a:solidFill>
                <a:cs typeface="B Farnaz" pitchFamily="2" charset="-78"/>
              </a:rPr>
              <a:t>است ، 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ارزش به آرمان های فرد اطلاق می شود</a:t>
            </a: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بردار ها :   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اکتساب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اجتناب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ساختن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ویران سازی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اخراج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>
            <a:off x="3143240" y="4572008"/>
            <a:ext cx="257176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عقده ها : رشد شخصیت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pPr algn="r"/>
            <a:r>
              <a:rPr lang="fa-IR" sz="3600" b="1" dirty="0" smtClean="0">
                <a:solidFill>
                  <a:srgbClr val="502604"/>
                </a:solidFill>
                <a:cs typeface="B Farnaz" pitchFamily="2" charset="-78"/>
              </a:rPr>
              <a:t>الگوهایی هستند که از تاثیر مراحل مختلف شکل می گیرند و به صورتی نا هوشیار رشد بعدی فرد را هدایت می کنند</a:t>
            </a:r>
          </a:p>
          <a:p>
            <a:pPr algn="r"/>
            <a:endParaRPr lang="fa-IR" sz="28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5 عقده موری :</a:t>
            </a:r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عقده تنگنایی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                    عقده دهانی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                    عقده مقعدی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                    عقده میزراهی</a:t>
            </a:r>
          </a:p>
          <a:p>
            <a:pPr algn="r"/>
            <a:r>
              <a:rPr lang="fa-IR" sz="2800" b="1" dirty="0" smtClean="0">
                <a:solidFill>
                  <a:srgbClr val="502604"/>
                </a:solidFill>
                <a:cs typeface="B Farnaz" pitchFamily="2" charset="-78"/>
              </a:rPr>
              <a:t>                                                           عقده تناسلی یا اختگی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1715274" y="4999842"/>
            <a:ext cx="257176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 lnSpcReduction="10000"/>
          </a:bodyPr>
          <a:lstStyle/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عقده تنگنایی ساده</a:t>
            </a:r>
          </a:p>
          <a:p>
            <a:endParaRPr lang="fa-IR" sz="48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عقده عدم حمایت</a:t>
            </a:r>
          </a:p>
          <a:p>
            <a:r>
              <a:rPr lang="en-US" sz="4800" b="1" dirty="0" err="1" smtClean="0">
                <a:solidFill>
                  <a:schemeClr val="tx1"/>
                </a:solidFill>
                <a:cs typeface="2  Traffic" pitchFamily="2" charset="-78"/>
              </a:rPr>
              <a:t>insupport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endParaRPr lang="fa-IR" sz="48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r>
              <a:rPr lang="fa-IR" sz="4800" b="1" dirty="0" smtClean="0">
                <a:solidFill>
                  <a:srgbClr val="502604"/>
                </a:solidFill>
                <a:cs typeface="B Farnaz" pitchFamily="2" charset="-78"/>
              </a:rPr>
              <a:t>عقده خروج ، تنگنا هراسی</a:t>
            </a:r>
          </a:p>
          <a:p>
            <a:r>
              <a:rPr lang="en-US" sz="4800" b="1" dirty="0" smtClean="0">
                <a:solidFill>
                  <a:schemeClr val="tx1"/>
                </a:solidFill>
                <a:cs typeface="2  Traffic" pitchFamily="2" charset="-78"/>
              </a:rPr>
              <a:t>Egression . claustrophobia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pPr algn="r"/>
            <a:endParaRPr lang="fa-IR" sz="4400" b="1" dirty="0" smtClean="0">
              <a:solidFill>
                <a:srgbClr val="502604"/>
              </a:solidFill>
              <a:cs typeface="B Farnaz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عقده دهانی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1 – عقده مهر طلبی دهانی</a:t>
            </a: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 </a:t>
            </a: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2 – عقده پرخاشگری دهانی</a:t>
            </a:r>
          </a:p>
          <a:p>
            <a:pPr algn="r"/>
            <a:endParaRPr lang="fa-IR" sz="54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3 – عقده طرد دهانی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عقده مقعدی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1 – عقده طرد مقعدی</a:t>
            </a:r>
          </a:p>
          <a:p>
            <a:pPr algn="r"/>
            <a:endParaRPr lang="fa-IR" sz="54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2 – عقده نگهداری مقعدی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عقده میزراهی</a:t>
            </a:r>
          </a:p>
          <a:p>
            <a:endParaRPr lang="fa-IR" sz="5400" b="1" dirty="0" smtClean="0">
              <a:solidFill>
                <a:srgbClr val="502604"/>
              </a:solidFill>
              <a:cs typeface="B Farnaz" pitchFamily="2" charset="-78"/>
            </a:endParaRPr>
          </a:p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عقده تناسلی یا اختگی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998519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برداشت موری از ماهیت انسان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pPr algn="r"/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ما نمی توانیم به درک شخصیت نائل آییم مگر آنکه اثر نیروهای فیزیولوژیکی و محرک های محیط فیزیکی ، اجتماعی و فرهنگی را بپذیریم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1141395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2">
                    <a:lumMod val="50000"/>
                  </a:schemeClr>
                </a:solidFill>
                <a:cs typeface="2  Titr" pitchFamily="2" charset="-78"/>
              </a:rPr>
              <a:t>ارزیابی در نظریه موری</a:t>
            </a:r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pPr algn="r"/>
            <a:r>
              <a:rPr lang="fa-IR" sz="4000" b="1" dirty="0" smtClean="0">
                <a:solidFill>
                  <a:srgbClr val="502604"/>
                </a:solidFill>
                <a:cs typeface="B Farnaz" pitchFamily="2" charset="-78"/>
              </a:rPr>
              <a:t>استفاده از شخصیت بهنجار ، انجام آزمون های انفرادی ، فرافکن و عینی</a:t>
            </a:r>
          </a:p>
          <a:p>
            <a:pPr algn="r"/>
            <a:r>
              <a:rPr lang="fa-IR" sz="4000" b="1" dirty="0" smtClean="0">
                <a:solidFill>
                  <a:srgbClr val="502604"/>
                </a:solidFill>
                <a:cs typeface="B Farnaz" pitchFamily="2" charset="-78"/>
              </a:rPr>
              <a:t> </a:t>
            </a:r>
          </a:p>
          <a:p>
            <a:pPr algn="r"/>
            <a:r>
              <a:rPr lang="fa-IR" sz="4400" b="1" dirty="0" smtClean="0">
                <a:solidFill>
                  <a:srgbClr val="502604"/>
                </a:solidFill>
                <a:cs typeface="B Farnaz" pitchFamily="2" charset="-78"/>
              </a:rPr>
              <a:t>مواردی که در پرسش نامه ها سنجیده می شد </a:t>
            </a:r>
            <a:r>
              <a:rPr lang="fa-IR" sz="4000" b="1" dirty="0" smtClean="0">
                <a:solidFill>
                  <a:srgbClr val="502604"/>
                </a:solidFill>
                <a:cs typeface="B Farnaz" pitchFamily="2" charset="-78"/>
              </a:rPr>
              <a:t>: خاطرات دوران کودکی ، روابط خانوادگی ، رشد جنسی ، یادگیری حسی- حرکتی ، معیار های اخلاقی ، هدف ها و تعاملات اجتماعی 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1071547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Program Files (x86)\Microsoft Office\MEDIA\CAGCAT10\j015799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000668" y="2928950"/>
            <a:ext cx="6858000" cy="1000100"/>
          </a:xfrm>
          <a:prstGeom prst="roundRect">
            <a:avLst>
              <a:gd name="adj" fmla="val 16667"/>
            </a:avLst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divot"/>
            <a:bevelB prst="softRound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6715140" cy="1142984"/>
          </a:xfrm>
        </p:spPr>
        <p:txBody>
          <a:bodyPr/>
          <a:lstStyle/>
          <a:p>
            <a:pPr algn="r"/>
            <a:endParaRPr lang="fa-IR" dirty="0">
              <a:solidFill>
                <a:schemeClr val="bg2">
                  <a:lumMod val="50000"/>
                </a:schemeClr>
              </a:solidFill>
              <a:cs typeface="2 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7143768" cy="5786454"/>
          </a:xfrm>
        </p:spPr>
        <p:txBody>
          <a:bodyPr>
            <a:normAutofit/>
          </a:bodyPr>
          <a:lstStyle/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برنامه ارزیابی           </a:t>
            </a:r>
            <a:r>
              <a:rPr lang="en-US" sz="4800" b="1" dirty="0" err="1" smtClean="0">
                <a:solidFill>
                  <a:schemeClr val="tx1"/>
                </a:solidFill>
                <a:cs typeface="2  Traffic" pitchFamily="2" charset="-78"/>
              </a:rPr>
              <a:t>oss</a:t>
            </a:r>
            <a:endParaRPr lang="fa-IR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pPr algn="r"/>
            <a:endParaRPr lang="en-US" sz="4800" b="1" dirty="0" smtClean="0">
              <a:solidFill>
                <a:schemeClr val="tx1"/>
              </a:solidFill>
              <a:cs typeface="2  Traffic" pitchFamily="2" charset="-78"/>
            </a:endParaRPr>
          </a:p>
          <a:p>
            <a:r>
              <a:rPr lang="fa-IR" sz="5400" b="1" dirty="0" smtClean="0">
                <a:solidFill>
                  <a:srgbClr val="502604"/>
                </a:solidFill>
                <a:cs typeface="B Farnaz" pitchFamily="2" charset="-78"/>
              </a:rPr>
              <a:t>آزمون اندریافت موضوع و سایر آزمون های شخصیت</a:t>
            </a:r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1714480" y="1141395"/>
            <a:ext cx="49292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403</Words>
  <Application>Microsoft Office PowerPoint</Application>
  <PresentationFormat>On-screen Show (4:3)</PresentationFormat>
  <Paragraphs>92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Times New Roman</vt:lpstr>
      <vt:lpstr>2  Titr</vt:lpstr>
      <vt:lpstr>Calibri</vt:lpstr>
      <vt:lpstr>2  Traffic</vt:lpstr>
      <vt:lpstr>B Farnaz</vt:lpstr>
      <vt:lpstr>Office Theme</vt:lpstr>
      <vt:lpstr>بنام خدا</vt:lpstr>
      <vt:lpstr>مقوله بندی نیاز ها </vt:lpstr>
      <vt:lpstr>مقوله بندی نیاز ها </vt:lpstr>
      <vt:lpstr>مقوله بندی نیاز ها </vt:lpstr>
      <vt:lpstr>مقوله بندی نیاز ها </vt:lpstr>
      <vt:lpstr>مقوله بندی نیاز ها </vt:lpstr>
      <vt:lpstr>مقوله بندی نیاز ها </vt:lpstr>
      <vt:lpstr>سایر ویژگی های نیاز ها </vt:lpstr>
      <vt:lpstr>سایر ویژگی های نیازها</vt:lpstr>
      <vt:lpstr>موضوع</vt:lpstr>
      <vt:lpstr>عقده ها : رشد شخصیت</vt:lpstr>
      <vt:lpstr>PowerPoint Presentation</vt:lpstr>
      <vt:lpstr>عقده دهانی</vt:lpstr>
      <vt:lpstr>عقده مقعدی</vt:lpstr>
      <vt:lpstr>PowerPoint Presentation</vt:lpstr>
      <vt:lpstr>برداشت موری از ماهیت انسان</vt:lpstr>
      <vt:lpstr>ارزیابی در نظریه موری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MRT</dc:creator>
  <cp:lastModifiedBy>Windows User</cp:lastModifiedBy>
  <cp:revision>37</cp:revision>
  <dcterms:created xsi:type="dcterms:W3CDTF">2012-11-13T12:05:48Z</dcterms:created>
  <dcterms:modified xsi:type="dcterms:W3CDTF">2020-05-17T20:12:46Z</dcterms:modified>
</cp:coreProperties>
</file>