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93" r:id="rId2"/>
    <p:sldId id="256" r:id="rId3"/>
    <p:sldId id="294" r:id="rId4"/>
    <p:sldId id="295" r:id="rId5"/>
    <p:sldId id="296" r:id="rId6"/>
    <p:sldId id="297" r:id="rId7"/>
    <p:sldId id="298" r:id="rId8"/>
    <p:sldId id="299" r:id="rId9"/>
    <p:sldId id="301" r:id="rId10"/>
    <p:sldId id="257" r:id="rId11"/>
    <p:sldId id="274" r:id="rId12"/>
    <p:sldId id="258" r:id="rId13"/>
    <p:sldId id="275" r:id="rId14"/>
    <p:sldId id="259" r:id="rId15"/>
    <p:sldId id="276" r:id="rId16"/>
    <p:sldId id="260" r:id="rId17"/>
    <p:sldId id="277" r:id="rId18"/>
    <p:sldId id="270" r:id="rId19"/>
    <p:sldId id="278" r:id="rId20"/>
    <p:sldId id="271" r:id="rId21"/>
    <p:sldId id="282" r:id="rId22"/>
    <p:sldId id="283" r:id="rId23"/>
    <p:sldId id="284" r:id="rId24"/>
    <p:sldId id="289" r:id="rId25"/>
    <p:sldId id="290" r:id="rId26"/>
    <p:sldId id="291" r:id="rId27"/>
    <p:sldId id="261" r:id="rId28"/>
    <p:sldId id="279" r:id="rId29"/>
    <p:sldId id="262" r:id="rId30"/>
    <p:sldId id="280" r:id="rId31"/>
    <p:sldId id="263" r:id="rId32"/>
    <p:sldId id="264" r:id="rId33"/>
    <p:sldId id="281" r:id="rId34"/>
    <p:sldId id="265" r:id="rId35"/>
    <p:sldId id="266" r:id="rId36"/>
    <p:sldId id="302" r:id="rId37"/>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FF0000"/>
    <a:srgbClr val="660066"/>
    <a:srgbClr val="87052D"/>
    <a:srgbClr val="00FF00"/>
    <a:srgbClr val="B0BD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2E136801-90CB-4E6A-90A2-5FC383D5D590}" type="datetimeFigureOut">
              <a:rPr lang="fa-IR" smtClean="0"/>
              <a:pPr/>
              <a:t>26/10/1441</a:t>
            </a:fld>
            <a:endParaRPr lang="fa-IR"/>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fa-I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266682D2-6961-423A-A79B-058497EB3354}"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E136801-90CB-4E6A-90A2-5FC383D5D590}" type="datetimeFigureOut">
              <a:rPr lang="fa-IR" smtClean="0"/>
              <a:pPr/>
              <a:t>26/10/1441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266682D2-6961-423A-A79B-058497EB3354}" type="slidenum">
              <a:rPr lang="fa-IR" smtClean="0"/>
              <a:pPr/>
              <a:t>‹#›</a:t>
            </a:fld>
            <a:endParaRPr lang="fa-IR"/>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2E136801-90CB-4E6A-90A2-5FC383D5D590}" type="datetimeFigureOut">
              <a:rPr lang="fa-IR" smtClean="0"/>
              <a:pPr/>
              <a:t>26/10/1441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266682D2-6961-423A-A79B-058497EB3354}" type="slidenum">
              <a:rPr lang="fa-IR" smtClean="0"/>
              <a:pPr/>
              <a:t>‹#›</a:t>
            </a:fld>
            <a:endParaRPr lang="fa-I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2E136801-90CB-4E6A-90A2-5FC383D5D590}" type="datetimeFigureOut">
              <a:rPr lang="fa-IR" smtClean="0"/>
              <a:pPr/>
              <a:t>26/10/1441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266682D2-6961-423A-A79B-058497EB3354}" type="slidenum">
              <a:rPr lang="fa-IR" smtClean="0"/>
              <a:pPr/>
              <a:t>‹#›</a:t>
            </a:fld>
            <a:endParaRPr lang="fa-IR"/>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2E136801-90CB-4E6A-90A2-5FC383D5D590}" type="datetimeFigureOut">
              <a:rPr lang="fa-IR" smtClean="0"/>
              <a:pPr/>
              <a:t>26/10/1441</a:t>
            </a:fld>
            <a:endParaRPr lang="fa-IR"/>
          </a:p>
        </p:txBody>
      </p:sp>
      <p:sp>
        <p:nvSpPr>
          <p:cNvPr id="8" name="Footer Placeholder 7"/>
          <p:cNvSpPr>
            <a:spLocks noGrp="1"/>
          </p:cNvSpPr>
          <p:nvPr>
            <p:ph type="ftr" sz="quarter" idx="11"/>
          </p:nvPr>
        </p:nvSpPr>
        <p:spPr/>
        <p:txBody>
          <a:bodyPr/>
          <a:lstStyle>
            <a:extLst/>
          </a:lstStyle>
          <a:p>
            <a:endParaRPr lang="fa-IR"/>
          </a:p>
        </p:txBody>
      </p:sp>
      <p:sp>
        <p:nvSpPr>
          <p:cNvPr id="9" name="Slide Number Placeholder 8"/>
          <p:cNvSpPr>
            <a:spLocks noGrp="1"/>
          </p:cNvSpPr>
          <p:nvPr>
            <p:ph type="sldNum" sz="quarter" idx="12"/>
          </p:nvPr>
        </p:nvSpPr>
        <p:spPr/>
        <p:txBody>
          <a:bodyPr/>
          <a:lstStyle>
            <a:extLst/>
          </a:lstStyle>
          <a:p>
            <a:fld id="{266682D2-6961-423A-A79B-058497EB3354}"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2E136801-90CB-4E6A-90A2-5FC383D5D590}" type="datetimeFigureOut">
              <a:rPr lang="fa-IR" smtClean="0"/>
              <a:pPr/>
              <a:t>26/10/1441</a:t>
            </a:fld>
            <a:endParaRPr lang="fa-IR"/>
          </a:p>
        </p:txBody>
      </p:sp>
      <p:sp>
        <p:nvSpPr>
          <p:cNvPr id="4" name="Footer Placeholder 3"/>
          <p:cNvSpPr>
            <a:spLocks noGrp="1"/>
          </p:cNvSpPr>
          <p:nvPr>
            <p:ph type="ftr" sz="quarter" idx="11"/>
          </p:nvPr>
        </p:nvSpPr>
        <p:spPr/>
        <p:txBody>
          <a:bodyPr/>
          <a:lstStyle>
            <a:extLst/>
          </a:lstStyle>
          <a:p>
            <a:endParaRPr lang="fa-IR"/>
          </a:p>
        </p:txBody>
      </p:sp>
      <p:sp>
        <p:nvSpPr>
          <p:cNvPr id="5" name="Slide Number Placeholder 4"/>
          <p:cNvSpPr>
            <a:spLocks noGrp="1"/>
          </p:cNvSpPr>
          <p:nvPr>
            <p:ph type="sldNum" sz="quarter" idx="12"/>
          </p:nvPr>
        </p:nvSpPr>
        <p:spPr/>
        <p:txBody>
          <a:bodyPr/>
          <a:lstStyle>
            <a:extLst/>
          </a:lstStyle>
          <a:p>
            <a:fld id="{266682D2-6961-423A-A79B-058497EB3354}" type="slidenum">
              <a:rPr lang="fa-IR" smtClean="0"/>
              <a:pPr/>
              <a:t>‹#›</a:t>
            </a:fld>
            <a:endParaRPr lang="fa-IR"/>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2E136801-90CB-4E6A-90A2-5FC383D5D590}" type="datetimeFigureOut">
              <a:rPr lang="fa-IR" smtClean="0"/>
              <a:pPr/>
              <a:t>26/10/1441</a:t>
            </a:fld>
            <a:endParaRPr lang="fa-IR"/>
          </a:p>
        </p:txBody>
      </p:sp>
      <p:sp>
        <p:nvSpPr>
          <p:cNvPr id="3" name="Footer Placeholder 2"/>
          <p:cNvSpPr>
            <a:spLocks noGrp="1"/>
          </p:cNvSpPr>
          <p:nvPr>
            <p:ph type="ftr" sz="quarter" idx="11"/>
          </p:nvPr>
        </p:nvSpPr>
        <p:spPr/>
        <p:txBody>
          <a:bodyPr/>
          <a:lstStyle>
            <a:extLst/>
          </a:lstStyle>
          <a:p>
            <a:endParaRPr lang="fa-IR"/>
          </a:p>
        </p:txBody>
      </p:sp>
      <p:sp>
        <p:nvSpPr>
          <p:cNvPr id="4" name="Slide Number Placeholder 3"/>
          <p:cNvSpPr>
            <a:spLocks noGrp="1"/>
          </p:cNvSpPr>
          <p:nvPr>
            <p:ph type="sldNum" sz="quarter" idx="12"/>
          </p:nvPr>
        </p:nvSpPr>
        <p:spPr/>
        <p:txBody>
          <a:bodyPr/>
          <a:lstStyle>
            <a:extLst/>
          </a:lstStyle>
          <a:p>
            <a:fld id="{266682D2-6961-423A-A79B-058497EB3354}"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2E136801-90CB-4E6A-90A2-5FC383D5D590}" type="datetimeFigureOut">
              <a:rPr lang="fa-IR" smtClean="0"/>
              <a:pPr/>
              <a:t>26/10/1441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266682D2-6961-423A-A79B-058497EB3354}"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2E136801-90CB-4E6A-90A2-5FC383D5D590}" type="datetimeFigureOut">
              <a:rPr lang="fa-IR" smtClean="0"/>
              <a:pPr/>
              <a:t>26/10/1441</a:t>
            </a:fld>
            <a:endParaRPr lang="fa-I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fa-I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266682D2-6961-423A-A79B-058497EB3354}" type="slidenum">
              <a:rPr lang="fa-IR" smtClean="0"/>
              <a:pPr/>
              <a:t>‹#›</a:t>
            </a:fld>
            <a:endParaRPr lang="fa-I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E136801-90CB-4E6A-90A2-5FC383D5D590}" type="datetimeFigureOut">
              <a:rPr lang="fa-IR" smtClean="0"/>
              <a:pPr/>
              <a:t>26/10/1441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266682D2-6961-423A-A79B-058497EB3354}"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E136801-90CB-4E6A-90A2-5FC383D5D590}" type="datetimeFigureOut">
              <a:rPr lang="fa-IR" smtClean="0"/>
              <a:pPr/>
              <a:t>26/10/1441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266682D2-6961-423A-A79B-058497EB3354}"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2E136801-90CB-4E6A-90A2-5FC383D5D590}" type="datetimeFigureOut">
              <a:rPr lang="fa-IR" smtClean="0"/>
              <a:pPr/>
              <a:t>26/10/1441</a:t>
            </a:fld>
            <a:endParaRPr lang="fa-I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fa-I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266682D2-6961-423A-A79B-058497EB3354}"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1"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fa-IR" dirty="0"/>
          </a:p>
        </p:txBody>
      </p:sp>
      <p:sp>
        <p:nvSpPr>
          <p:cNvPr id="3" name="Subtitle 2"/>
          <p:cNvSpPr>
            <a:spLocks noGrp="1"/>
          </p:cNvSpPr>
          <p:nvPr>
            <p:ph type="subTitle" idx="1"/>
          </p:nvPr>
        </p:nvSpPr>
        <p:spPr/>
        <p:txBody>
          <a:bodyPr/>
          <a:lstStyle/>
          <a:p>
            <a:endParaRPr lang="fa-IR"/>
          </a:p>
        </p:txBody>
      </p:sp>
      <p:pic>
        <p:nvPicPr>
          <p:cNvPr id="2050" name="Picture 2" descr="C:\Users\comiran\Pictures\imagesCASFL2MQ.jpg"/>
          <p:cNvPicPr>
            <a:picLocks noChangeAspect="1" noChangeArrowheads="1"/>
          </p:cNvPicPr>
          <p:nvPr/>
        </p:nvPicPr>
        <p:blipFill>
          <a:blip r:embed="rId2" cstate="print"/>
          <a:srcRect/>
          <a:stretch>
            <a:fillRect/>
          </a:stretch>
        </p:blipFill>
        <p:spPr bwMode="auto">
          <a:xfrm>
            <a:off x="1" y="4414"/>
            <a:ext cx="9144000" cy="6849173"/>
          </a:xfrm>
          <a:prstGeom prst="rect">
            <a:avLst/>
          </a:prstGeom>
          <a:noFill/>
        </p:spPr>
      </p:pic>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57320" y="4714884"/>
            <a:ext cx="10001320" cy="923330"/>
          </a:xfrm>
          <a:prstGeom prst="rect">
            <a:avLst/>
          </a:prstGeom>
          <a:noFill/>
        </p:spPr>
        <p:txBody>
          <a:bodyPr wrap="square" rtlCol="1">
            <a:spAutoFit/>
          </a:bodyPr>
          <a:lstStyle/>
          <a:p>
            <a:r>
              <a:rPr lang="fa-IR" sz="5400" b="1" dirty="0" smtClean="0">
                <a:solidFill>
                  <a:srgbClr val="FFFF00"/>
                </a:solidFill>
              </a:rPr>
              <a:t>مقدمه ای درباره رسانه در حوزه سلامت</a:t>
            </a:r>
            <a:endParaRPr lang="fa-IR" sz="5400" b="1" dirty="0">
              <a:solidFill>
                <a:srgbClr val="FFFF00"/>
              </a:solidFill>
            </a:endParaRPr>
          </a:p>
        </p:txBody>
      </p:sp>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r>
              <a:rPr lang="fa-IR" dirty="0" smtClean="0"/>
              <a:t>   </a:t>
            </a:r>
            <a:r>
              <a:rPr lang="fa-IR" b="1" dirty="0" smtClean="0">
                <a:solidFill>
                  <a:srgbClr val="0070C0"/>
                </a:solidFill>
              </a:rPr>
              <a:t>انسان موجودی اجتماعی است که با محیط پیرامون خود ارتباط نزدیکی دارد و تاثیرگذاری بر محیط و تاثیرپذیری از آن، از ویژگی های جوامع انسانی به شمار می رود. کسب تجربیاتی که می تواند درک انسان از محیط فیزیکی، اجتماعی و فرهنگی پیرامون او را تحت تاثیر قرار دهد، در طی فرایندی بنام آموزش رخ می دهد و باعث می شود تا فهم آدمی از محیط اطراف خود تغییر کند. آموزش را می توان مجموعه فعالیت های هدفمندی دانست که برای ایجاد یادگیری در فراگیران طراحی و اجرا می شوند.</a:t>
            </a:r>
          </a:p>
          <a:p>
            <a:endParaRPr lang="fa-IR" dirty="0"/>
          </a:p>
        </p:txBody>
      </p:sp>
      <p:sp>
        <p:nvSpPr>
          <p:cNvPr id="3" name="Title 2"/>
          <p:cNvSpPr>
            <a:spLocks noGrp="1"/>
          </p:cNvSpPr>
          <p:nvPr>
            <p:ph type="title"/>
          </p:nvPr>
        </p:nvSpPr>
        <p:spPr/>
        <p:txBody>
          <a:bodyPr>
            <a:normAutofit fontScale="90000"/>
          </a:bodyPr>
          <a:lstStyle/>
          <a:p>
            <a:r>
              <a:rPr lang="fa-IR" dirty="0" smtClean="0">
                <a:solidFill>
                  <a:srgbClr val="C00000"/>
                </a:solidFill>
              </a:rPr>
              <a:t/>
            </a:r>
            <a:br>
              <a:rPr lang="fa-IR" dirty="0" smtClean="0">
                <a:solidFill>
                  <a:srgbClr val="C00000"/>
                </a:solidFill>
              </a:rPr>
            </a:br>
            <a:r>
              <a:rPr lang="fa-IR" dirty="0" smtClean="0">
                <a:solidFill>
                  <a:srgbClr val="C00000"/>
                </a:solidFill>
              </a:rPr>
              <a:t/>
            </a:r>
            <a:br>
              <a:rPr lang="fa-IR" dirty="0" smtClean="0">
                <a:solidFill>
                  <a:srgbClr val="C00000"/>
                </a:solidFill>
              </a:rPr>
            </a:br>
            <a:r>
              <a:rPr lang="fa-IR" dirty="0" smtClean="0">
                <a:solidFill>
                  <a:srgbClr val="C00000"/>
                </a:solidFill>
              </a:rPr>
              <a:t/>
            </a:r>
            <a:br>
              <a:rPr lang="fa-IR" dirty="0" smtClean="0">
                <a:solidFill>
                  <a:srgbClr val="C00000"/>
                </a:solidFill>
              </a:rPr>
            </a:br>
            <a:r>
              <a:rPr lang="fa-IR" dirty="0" smtClean="0">
                <a:solidFill>
                  <a:srgbClr val="C00000"/>
                </a:solidFill>
              </a:rPr>
              <a:t/>
            </a:r>
            <a:br>
              <a:rPr lang="fa-IR" dirty="0" smtClean="0">
                <a:solidFill>
                  <a:srgbClr val="C00000"/>
                </a:solidFill>
              </a:rPr>
            </a:br>
            <a:r>
              <a:rPr lang="fa-IR" dirty="0" smtClean="0">
                <a:solidFill>
                  <a:srgbClr val="C00000"/>
                </a:solidFill>
              </a:rPr>
              <a:t>********************************************</a:t>
            </a:r>
            <a:br>
              <a:rPr lang="fa-IR" dirty="0" smtClean="0">
                <a:solidFill>
                  <a:srgbClr val="C00000"/>
                </a:solidFill>
              </a:rPr>
            </a:br>
            <a:r>
              <a:rPr lang="fa-IR" dirty="0" smtClean="0">
                <a:solidFill>
                  <a:srgbClr val="C00000"/>
                </a:solidFill>
              </a:rPr>
              <a:t/>
            </a:r>
            <a:br>
              <a:rPr lang="fa-IR" dirty="0" smtClean="0">
                <a:solidFill>
                  <a:srgbClr val="C00000"/>
                </a:solidFill>
              </a:rPr>
            </a:br>
            <a:r>
              <a:rPr lang="fa-IR" dirty="0" smtClean="0">
                <a:solidFill>
                  <a:srgbClr val="C00000"/>
                </a:solidFill>
              </a:rPr>
              <a:t/>
            </a:r>
            <a:br>
              <a:rPr lang="fa-IR" dirty="0" smtClean="0">
                <a:solidFill>
                  <a:srgbClr val="C00000"/>
                </a:solidFill>
              </a:rPr>
            </a:br>
            <a:r>
              <a:rPr lang="fa-IR" dirty="0" smtClean="0">
                <a:solidFill>
                  <a:srgbClr val="C00000"/>
                </a:solidFill>
              </a:rPr>
              <a:t/>
            </a:r>
            <a:br>
              <a:rPr lang="fa-IR" dirty="0" smtClean="0">
                <a:solidFill>
                  <a:srgbClr val="C00000"/>
                </a:solidFill>
              </a:rPr>
            </a:br>
            <a:endParaRPr lang="fa-IR" dirty="0">
              <a:solidFill>
                <a:srgbClr val="C00000"/>
              </a:solidFill>
            </a:endParaRPr>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r>
              <a:rPr lang="fa-IR" b="1" dirty="0" smtClean="0">
                <a:solidFill>
                  <a:srgbClr val="0070C0"/>
                </a:solidFill>
              </a:rPr>
              <a:t>   مهارتها و اقدامات اساسی برای اصلاح رفتار در حوزه سلامت شامل موارد زیر می باشد:</a:t>
            </a:r>
          </a:p>
          <a:p>
            <a:endParaRPr lang="fa-IR" b="1" dirty="0">
              <a:solidFill>
                <a:srgbClr val="0070C0"/>
              </a:solidFill>
            </a:endParaRPr>
          </a:p>
        </p:txBody>
      </p:sp>
      <p:sp>
        <p:nvSpPr>
          <p:cNvPr id="3" name="Title 2"/>
          <p:cNvSpPr>
            <a:spLocks noGrp="1"/>
          </p:cNvSpPr>
          <p:nvPr>
            <p:ph type="title"/>
          </p:nvPr>
        </p:nvSpPr>
        <p:spPr/>
        <p:txBody>
          <a:bodyPr>
            <a:normAutofit fontScale="90000"/>
          </a:bodyPr>
          <a:lstStyle/>
          <a:p>
            <a:r>
              <a:rPr lang="fa-IR" dirty="0" smtClean="0">
                <a:solidFill>
                  <a:srgbClr val="C00000"/>
                </a:solidFill>
              </a:rPr>
              <a:t>********************************************</a:t>
            </a:r>
            <a:endParaRPr lang="fa-IR" dirty="0">
              <a:solidFill>
                <a:srgbClr val="C00000"/>
              </a:solidFill>
            </a:endParaRPr>
          </a:p>
        </p:txBody>
      </p:sp>
      <p:pic>
        <p:nvPicPr>
          <p:cNvPr id="2051" name="Picture 3" descr="C:\Users\comiran\Pictures\imagesCAANBPPS.jpg"/>
          <p:cNvPicPr>
            <a:picLocks noChangeAspect="1" noChangeArrowheads="1"/>
          </p:cNvPicPr>
          <p:nvPr/>
        </p:nvPicPr>
        <p:blipFill>
          <a:blip r:embed="rId2"/>
          <a:srcRect/>
          <a:stretch>
            <a:fillRect/>
          </a:stretch>
        </p:blipFill>
        <p:spPr bwMode="auto">
          <a:xfrm>
            <a:off x="1" y="2528888"/>
            <a:ext cx="7143767" cy="4329112"/>
          </a:xfrm>
          <a:prstGeom prst="rect">
            <a:avLst/>
          </a:prstGeom>
          <a:noFill/>
        </p:spPr>
      </p:pic>
      <p:pic>
        <p:nvPicPr>
          <p:cNvPr id="6" name="Picture 2" descr="C:\Users\comiran\Pictures\imagesCAUTNA8P.jpg"/>
          <p:cNvPicPr>
            <a:picLocks noChangeAspect="1" noChangeArrowheads="1"/>
          </p:cNvPicPr>
          <p:nvPr/>
        </p:nvPicPr>
        <p:blipFill>
          <a:blip r:embed="rId3"/>
          <a:srcRect/>
          <a:stretch>
            <a:fillRect/>
          </a:stretch>
        </p:blipFill>
        <p:spPr bwMode="auto">
          <a:xfrm>
            <a:off x="285720" y="214290"/>
            <a:ext cx="8429684" cy="1285860"/>
          </a:xfrm>
          <a:prstGeom prst="rect">
            <a:avLst/>
          </a:prstGeom>
          <a:noFill/>
        </p:spPr>
      </p:pic>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fa-IR" b="1" dirty="0" smtClean="0">
                <a:solidFill>
                  <a:srgbClr val="0070C0"/>
                </a:solidFill>
              </a:rPr>
              <a:t>1- انجام نیازسنجی آموزشی در برنامه های سلامت</a:t>
            </a:r>
          </a:p>
          <a:p>
            <a:r>
              <a:rPr lang="fa-IR" b="1" dirty="0" smtClean="0">
                <a:solidFill>
                  <a:srgbClr val="0070C0"/>
                </a:solidFill>
              </a:rPr>
              <a:t>2- طراحی برنامه های آموزشی در حوزۀ سلامت</a:t>
            </a:r>
          </a:p>
          <a:p>
            <a:r>
              <a:rPr lang="fa-IR" b="1" dirty="0" smtClean="0">
                <a:solidFill>
                  <a:srgbClr val="0070C0"/>
                </a:solidFill>
              </a:rPr>
              <a:t>3- اجرای برنامه های آموزشی در حوزه سلامت</a:t>
            </a:r>
          </a:p>
          <a:p>
            <a:r>
              <a:rPr lang="fa-IR" b="1" dirty="0" smtClean="0">
                <a:solidFill>
                  <a:srgbClr val="0070C0"/>
                </a:solidFill>
              </a:rPr>
              <a:t>4- طراحی یک کارگاه آموزشی</a:t>
            </a:r>
          </a:p>
          <a:p>
            <a:r>
              <a:rPr lang="fa-IR" b="1" dirty="0" smtClean="0">
                <a:solidFill>
                  <a:srgbClr val="0070C0"/>
                </a:solidFill>
              </a:rPr>
              <a:t>5- ارزشیابی برنامه های آموزشی در حوزه سلامت</a:t>
            </a:r>
          </a:p>
          <a:p>
            <a:r>
              <a:rPr lang="fa-IR" b="1" dirty="0" smtClean="0">
                <a:solidFill>
                  <a:srgbClr val="0070C0"/>
                </a:solidFill>
              </a:rPr>
              <a:t>6- آموزش سلامت مبتنی بر نظریه و الگو </a:t>
            </a:r>
          </a:p>
          <a:p>
            <a:r>
              <a:rPr lang="fa-IR" b="1" dirty="0" smtClean="0">
                <a:solidFill>
                  <a:srgbClr val="0070C0"/>
                </a:solidFill>
              </a:rPr>
              <a:t>7- آموزش همسالان در حوزه سلامت</a:t>
            </a:r>
          </a:p>
          <a:p>
            <a:endParaRPr lang="fa-IR" b="1" dirty="0">
              <a:solidFill>
                <a:srgbClr val="0070C0"/>
              </a:solidFill>
            </a:endParaRPr>
          </a:p>
        </p:txBody>
      </p:sp>
      <p:sp>
        <p:nvSpPr>
          <p:cNvPr id="3" name="Title 2"/>
          <p:cNvSpPr>
            <a:spLocks noGrp="1"/>
          </p:cNvSpPr>
          <p:nvPr>
            <p:ph type="title"/>
          </p:nvPr>
        </p:nvSpPr>
        <p:spPr/>
        <p:txBody>
          <a:bodyPr>
            <a:normAutofit/>
          </a:bodyPr>
          <a:lstStyle/>
          <a:p>
            <a:r>
              <a:rPr lang="fa-IR" dirty="0" smtClean="0">
                <a:solidFill>
                  <a:srgbClr val="C00000"/>
                </a:solidFill>
              </a:rPr>
              <a:t>***************************************</a:t>
            </a:r>
            <a:endParaRPr lang="fa-IR" dirty="0">
              <a:solidFill>
                <a:srgbClr val="C00000"/>
              </a:solidFill>
            </a:endParaRPr>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wipe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fa-IR" b="1" dirty="0" smtClean="0">
                <a:solidFill>
                  <a:srgbClr val="0070C0"/>
                </a:solidFill>
              </a:rPr>
              <a:t>8- ایجاد برقراری ارتباط برای سلامت</a:t>
            </a:r>
          </a:p>
          <a:p>
            <a:r>
              <a:rPr lang="fa-IR" b="1" dirty="0" smtClean="0">
                <a:solidFill>
                  <a:srgbClr val="0070C0"/>
                </a:solidFill>
              </a:rPr>
              <a:t>9- انجام بازاریابی اجتماعی در حوزه سلامت</a:t>
            </a:r>
          </a:p>
          <a:p>
            <a:r>
              <a:rPr lang="fa-IR" b="1" dirty="0" smtClean="0">
                <a:solidFill>
                  <a:srgbClr val="0070C0"/>
                </a:solidFill>
              </a:rPr>
              <a:t>10- حمایت طلبی برای برنامه های سلامت</a:t>
            </a:r>
          </a:p>
          <a:p>
            <a:r>
              <a:rPr lang="fa-IR" b="1" dirty="0" smtClean="0">
                <a:solidFill>
                  <a:srgbClr val="0070C0"/>
                </a:solidFill>
              </a:rPr>
              <a:t>11- انجام مذاکره ولابی برای پیشبرد برنامه های سلامت</a:t>
            </a:r>
          </a:p>
          <a:p>
            <a:r>
              <a:rPr lang="fa-IR" b="1" dirty="0" smtClean="0">
                <a:solidFill>
                  <a:srgbClr val="0070C0"/>
                </a:solidFill>
              </a:rPr>
              <a:t>12- تشکیل بسیج های اطلاع رسانی آموزشی در حوزه سلامت</a:t>
            </a:r>
          </a:p>
          <a:p>
            <a:r>
              <a:rPr lang="fa-IR" b="1" dirty="0" smtClean="0">
                <a:solidFill>
                  <a:srgbClr val="0070C0"/>
                </a:solidFill>
              </a:rPr>
              <a:t>13- تولید رسانه های آموزشی در حوزه سلامت</a:t>
            </a:r>
          </a:p>
          <a:p>
            <a:endParaRPr lang="fa-IR" b="1" dirty="0">
              <a:solidFill>
                <a:srgbClr val="0070C0"/>
              </a:solidFill>
            </a:endParaRPr>
          </a:p>
        </p:txBody>
      </p:sp>
      <p:sp>
        <p:nvSpPr>
          <p:cNvPr id="3" name="Title 2"/>
          <p:cNvSpPr>
            <a:spLocks noGrp="1"/>
          </p:cNvSpPr>
          <p:nvPr>
            <p:ph type="title"/>
          </p:nvPr>
        </p:nvSpPr>
        <p:spPr/>
        <p:txBody>
          <a:bodyPr/>
          <a:lstStyle/>
          <a:p>
            <a:endParaRPr lang="fa-IR" dirty="0"/>
          </a:p>
        </p:txBody>
      </p:sp>
      <p:pic>
        <p:nvPicPr>
          <p:cNvPr id="307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wedg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None/>
            </a:pPr>
            <a:endParaRPr lang="fa-IR" b="1" dirty="0" smtClean="0">
              <a:solidFill>
                <a:srgbClr val="0070C0"/>
              </a:solidFill>
            </a:endParaRPr>
          </a:p>
          <a:p>
            <a:pPr>
              <a:buNone/>
            </a:pPr>
            <a:endParaRPr lang="fa-IR" b="1" dirty="0" smtClean="0">
              <a:solidFill>
                <a:srgbClr val="0070C0"/>
              </a:solidFill>
            </a:endParaRPr>
          </a:p>
          <a:p>
            <a:pPr>
              <a:buNone/>
            </a:pPr>
            <a:endParaRPr lang="fa-IR" b="1" dirty="0" smtClean="0">
              <a:solidFill>
                <a:srgbClr val="0070C0"/>
              </a:solidFill>
            </a:endParaRPr>
          </a:p>
          <a:p>
            <a:pPr>
              <a:buNone/>
            </a:pPr>
            <a:endParaRPr lang="fa-IR" b="1" dirty="0" smtClean="0">
              <a:solidFill>
                <a:srgbClr val="0070C0"/>
              </a:solidFill>
            </a:endParaRPr>
          </a:p>
          <a:p>
            <a:pPr>
              <a:buNone/>
            </a:pPr>
            <a:endParaRPr lang="fa-IR" b="1" dirty="0">
              <a:solidFill>
                <a:srgbClr val="0070C0"/>
              </a:solidFill>
            </a:endParaRPr>
          </a:p>
        </p:txBody>
      </p:sp>
      <p:sp>
        <p:nvSpPr>
          <p:cNvPr id="3" name="Title 2"/>
          <p:cNvSpPr>
            <a:spLocks noGrp="1"/>
          </p:cNvSpPr>
          <p:nvPr>
            <p:ph type="title"/>
          </p:nvPr>
        </p:nvSpPr>
        <p:spPr/>
        <p:txBody>
          <a:bodyPr>
            <a:normAutofit/>
          </a:bodyPr>
          <a:lstStyle/>
          <a:p>
            <a:pPr algn="ctr"/>
            <a:r>
              <a:rPr lang="fa-IR" sz="2700" dirty="0" smtClean="0">
                <a:solidFill>
                  <a:srgbClr val="C00000"/>
                </a:solidFill>
              </a:rPr>
              <a:t>که از موارد یاد شده ما به مبحث رسانه در حوزه سلامت می پردازیم</a:t>
            </a:r>
            <a:br>
              <a:rPr lang="fa-IR" sz="2700" dirty="0" smtClean="0">
                <a:solidFill>
                  <a:srgbClr val="C00000"/>
                </a:solidFill>
              </a:rPr>
            </a:br>
            <a:endParaRPr lang="fa-IR" sz="2700" dirty="0">
              <a:solidFill>
                <a:srgbClr val="C00000"/>
              </a:solidFill>
            </a:endParaRPr>
          </a:p>
        </p:txBody>
      </p:sp>
      <p:pic>
        <p:nvPicPr>
          <p:cNvPr id="4" name="Picture 2" descr="C:\Users\comiran\Pictures\imagesCA3SN8X7.jpg"/>
          <p:cNvPicPr>
            <a:picLocks noChangeAspect="1" noChangeArrowheads="1"/>
          </p:cNvPicPr>
          <p:nvPr/>
        </p:nvPicPr>
        <p:blipFill>
          <a:blip r:embed="rId2"/>
          <a:srcRect/>
          <a:stretch>
            <a:fillRect/>
          </a:stretch>
        </p:blipFill>
        <p:spPr bwMode="auto">
          <a:xfrm>
            <a:off x="0" y="1125433"/>
            <a:ext cx="9144000" cy="5732567"/>
          </a:xfrm>
          <a:prstGeom prst="rect">
            <a:avLst/>
          </a:prstGeom>
          <a:noFill/>
        </p:spPr>
      </p:pic>
    </p:spTree>
  </p:cSld>
  <p:clrMapOvr>
    <a:masterClrMapping/>
  </p:clrMapOvr>
  <p:transition>
    <p:pull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fa-IR" b="1" dirty="0" smtClean="0">
                <a:solidFill>
                  <a:srgbClr val="0070C0"/>
                </a:solidFill>
              </a:rPr>
              <a:t>1- هدف داشته باشیم.</a:t>
            </a:r>
          </a:p>
          <a:p>
            <a:r>
              <a:rPr lang="fa-IR" b="1" dirty="0" smtClean="0">
                <a:solidFill>
                  <a:srgbClr val="0070C0"/>
                </a:solidFill>
              </a:rPr>
              <a:t>2- برنامه ریزی داشته باشیم.</a:t>
            </a:r>
          </a:p>
          <a:p>
            <a:r>
              <a:rPr lang="fa-IR" b="1" dirty="0" smtClean="0">
                <a:solidFill>
                  <a:srgbClr val="0070C0"/>
                </a:solidFill>
              </a:rPr>
              <a:t>3- تحلیل مخاطب انجام دهیم.</a:t>
            </a:r>
          </a:p>
          <a:p>
            <a:r>
              <a:rPr lang="fa-IR" b="1" dirty="0" smtClean="0">
                <a:solidFill>
                  <a:srgbClr val="0070C0"/>
                </a:solidFill>
              </a:rPr>
              <a:t>4- طراحی پیام انجام دهیم.</a:t>
            </a:r>
          </a:p>
          <a:p>
            <a:r>
              <a:rPr lang="fa-IR" b="1" dirty="0" smtClean="0">
                <a:solidFill>
                  <a:srgbClr val="0070C0"/>
                </a:solidFill>
              </a:rPr>
              <a:t>5- پیام طراحی شده را پیش آزمون کنیم.</a:t>
            </a:r>
          </a:p>
          <a:p>
            <a:r>
              <a:rPr lang="fa-IR" b="1" dirty="0" smtClean="0">
                <a:solidFill>
                  <a:srgbClr val="0070C0"/>
                </a:solidFill>
              </a:rPr>
              <a:t>6- پیام طراحی شده را ارزشیابی کنیم و ... .</a:t>
            </a:r>
          </a:p>
          <a:p>
            <a:endParaRPr lang="fa-IR" b="1" dirty="0">
              <a:solidFill>
                <a:srgbClr val="0070C0"/>
              </a:solidFill>
            </a:endParaRPr>
          </a:p>
        </p:txBody>
      </p:sp>
      <p:sp>
        <p:nvSpPr>
          <p:cNvPr id="3" name="Title 2"/>
          <p:cNvSpPr>
            <a:spLocks noGrp="1"/>
          </p:cNvSpPr>
          <p:nvPr>
            <p:ph type="title"/>
          </p:nvPr>
        </p:nvSpPr>
        <p:spPr/>
        <p:txBody>
          <a:bodyPr>
            <a:noAutofit/>
          </a:bodyPr>
          <a:lstStyle/>
          <a:p>
            <a:pPr algn="ctr"/>
            <a:r>
              <a:rPr lang="fa-IR" sz="3200" dirty="0" smtClean="0">
                <a:solidFill>
                  <a:srgbClr val="C00000"/>
                </a:solidFill>
              </a:rPr>
              <a:t>برای موفقیت در تولید رسانه مطلوب، جهت دستیابی به اصلاح رفتار در حوزۀ سلامت باید:</a:t>
            </a:r>
            <a:br>
              <a:rPr lang="fa-IR" sz="3200" dirty="0" smtClean="0">
                <a:solidFill>
                  <a:srgbClr val="C00000"/>
                </a:solidFill>
              </a:rPr>
            </a:br>
            <a:endParaRPr lang="fa-IR" sz="3200" dirty="0">
              <a:solidFill>
                <a:srgbClr val="C00000"/>
              </a:solidFill>
            </a:endParaRPr>
          </a:p>
        </p:txBody>
      </p:sp>
    </p:spTree>
  </p:cSld>
  <p:clrMapOvr>
    <a:masterClrMapping/>
  </p:clrMapOvr>
  <p:transition>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fa-IR" sz="2400" b="1" dirty="0" smtClean="0">
                <a:solidFill>
                  <a:srgbClr val="0070C0"/>
                </a:solidFill>
              </a:rPr>
              <a:t>مقدمه ای درباره رسانه در حوزه سلامت و اهداف برگزاری کارگاه</a:t>
            </a:r>
          </a:p>
          <a:p>
            <a:r>
              <a:rPr lang="fa-IR" sz="2400" b="1" dirty="0" smtClean="0">
                <a:solidFill>
                  <a:srgbClr val="0070C0"/>
                </a:solidFill>
              </a:rPr>
              <a:t>مراحل عام در طراحی و تولید رسانه های آموزشی در حوزه سلامت</a:t>
            </a:r>
          </a:p>
          <a:p>
            <a:r>
              <a:rPr lang="fa-IR" sz="2400" b="1" dirty="0" smtClean="0">
                <a:solidFill>
                  <a:srgbClr val="0070C0"/>
                </a:solidFill>
              </a:rPr>
              <a:t>انواع رسانه های آموزشی و فن آوری اطلاعات در حوزه سلامت</a:t>
            </a:r>
          </a:p>
          <a:p>
            <a:r>
              <a:rPr lang="fa-IR" sz="2400" b="1" dirty="0" smtClean="0">
                <a:solidFill>
                  <a:srgbClr val="0070C0"/>
                </a:solidFill>
              </a:rPr>
              <a:t>ارائه مقالات پژوهشی با رویکرد رسانه های آموزشی در حوزه سلامت</a:t>
            </a:r>
          </a:p>
          <a:p>
            <a:r>
              <a:rPr lang="fa-IR" sz="2400" b="1" dirty="0" smtClean="0">
                <a:solidFill>
                  <a:srgbClr val="0070C0"/>
                </a:solidFill>
              </a:rPr>
              <a:t>کار عملی 1 ( تولید یک رسانه آموزشی )</a:t>
            </a:r>
          </a:p>
          <a:p>
            <a:r>
              <a:rPr lang="fa-IR" sz="2400" b="1" dirty="0" smtClean="0">
                <a:solidFill>
                  <a:srgbClr val="0070C0"/>
                </a:solidFill>
              </a:rPr>
              <a:t>کار عملی 2 ( ارزشیابی یک رسانه آموزشی ) </a:t>
            </a:r>
          </a:p>
          <a:p>
            <a:endParaRPr lang="fa-IR" sz="2400" b="1" dirty="0" smtClean="0">
              <a:solidFill>
                <a:srgbClr val="0070C0"/>
              </a:solidFill>
            </a:endParaRPr>
          </a:p>
          <a:p>
            <a:endParaRPr lang="fa-IR" b="1" dirty="0">
              <a:solidFill>
                <a:srgbClr val="0070C0"/>
              </a:solidFill>
            </a:endParaRPr>
          </a:p>
        </p:txBody>
      </p:sp>
      <p:sp>
        <p:nvSpPr>
          <p:cNvPr id="3" name="Title 2"/>
          <p:cNvSpPr>
            <a:spLocks noGrp="1"/>
          </p:cNvSpPr>
          <p:nvPr>
            <p:ph type="title"/>
          </p:nvPr>
        </p:nvSpPr>
        <p:spPr/>
        <p:txBody>
          <a:bodyPr/>
          <a:lstStyle/>
          <a:p>
            <a:pPr algn="ctr"/>
            <a:r>
              <a:rPr lang="fa-IR" dirty="0" smtClean="0">
                <a:solidFill>
                  <a:srgbClr val="C00000"/>
                </a:solidFill>
              </a:rPr>
              <a:t>برنامه ما برای معرفی و تولید رسانه</a:t>
            </a:r>
            <a:endParaRPr lang="fa-IR" dirty="0">
              <a:solidFill>
                <a:srgbClr val="C00000"/>
              </a:solidFill>
            </a:endParaRPr>
          </a:p>
        </p:txBody>
      </p:sp>
    </p:spTree>
  </p:cSld>
  <p:clrMapOvr>
    <a:masterClrMapping/>
  </p:clrMapOvr>
  <p:transition>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fa-IR" b="1" dirty="0" smtClean="0">
                <a:solidFill>
                  <a:srgbClr val="0070C0"/>
                </a:solidFill>
              </a:rPr>
              <a:t>   رسانه </a:t>
            </a:r>
            <a:r>
              <a:rPr lang="fa-IR" b="1" dirty="0">
                <a:solidFill>
                  <a:srgbClr val="0070C0"/>
                </a:solidFill>
              </a:rPr>
              <a:t>با توجه به قابليت هاي بي نظيرش مي‌تواند بعنوان يك مكانيسم ارتباطي نقش مهمي را در زمينه سلامت ايفا كند. رسانه همواره در نمايش و معرفي تازه ترين نوآوري هاي پزشكي، تغيير در رفتار سلامت، توليد اطلاعات سلامت، نمايش تصاوير مربوط به سلامت، سبك زندگي، پزشكي، دارو و درمان و بيماري سهيم بوده است. </a:t>
            </a:r>
          </a:p>
        </p:txBody>
      </p:sp>
      <p:sp>
        <p:nvSpPr>
          <p:cNvPr id="2" name="Title 1"/>
          <p:cNvSpPr>
            <a:spLocks noGrp="1"/>
          </p:cNvSpPr>
          <p:nvPr>
            <p:ph type="title"/>
          </p:nvPr>
        </p:nvSpPr>
        <p:spPr/>
        <p:txBody>
          <a:bodyPr>
            <a:normAutofit fontScale="90000"/>
          </a:bodyPr>
          <a:lstStyle/>
          <a:p>
            <a:pPr algn="ctr"/>
            <a:r>
              <a:rPr lang="fa-IR" dirty="0" smtClean="0">
                <a:solidFill>
                  <a:srgbClr val="C00000"/>
                </a:solidFill>
              </a:rPr>
              <a:t>رسانه و سلامت </a:t>
            </a:r>
            <a:r>
              <a:rPr lang="en-US" dirty="0" smtClean="0"/>
              <a:t/>
            </a:r>
            <a:br>
              <a:rPr lang="en-US" dirty="0" smtClean="0"/>
            </a:br>
            <a:endParaRPr lang="fa-IR" dirty="0"/>
          </a:p>
        </p:txBody>
      </p:sp>
    </p:spTree>
  </p:cSld>
  <p:clrMapOvr>
    <a:masterClrMapping/>
  </p:clrMapOvr>
  <p:transition>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b="1" dirty="0" smtClean="0">
                <a:solidFill>
                  <a:srgbClr val="0070C0"/>
                </a:solidFill>
              </a:rPr>
              <a:t>   رسانه هاي جمعي قدرت قابل توجهي در ساختن اولويت ها -اين كه ما بايد به چه مسائلي بينديشيم- و چارچوب بندي كردن مسائل - و اين كه چگونه بايد به آن مسائل بينديشيم، دارند</a:t>
            </a:r>
            <a:endParaRPr lang="fa-IR" b="1" dirty="0">
              <a:solidFill>
                <a:srgbClr val="0070C0"/>
              </a:solidFill>
            </a:endParaRPr>
          </a:p>
        </p:txBody>
      </p:sp>
      <p:sp>
        <p:nvSpPr>
          <p:cNvPr id="2" name="Title 1"/>
          <p:cNvSpPr>
            <a:spLocks noGrp="1"/>
          </p:cNvSpPr>
          <p:nvPr>
            <p:ph type="title"/>
          </p:nvPr>
        </p:nvSpPr>
        <p:spPr/>
        <p:txBody>
          <a:bodyPr>
            <a:normAutofit/>
          </a:bodyPr>
          <a:lstStyle/>
          <a:p>
            <a:r>
              <a:rPr lang="fa-IR" dirty="0" smtClean="0">
                <a:solidFill>
                  <a:srgbClr val="C00000"/>
                </a:solidFill>
              </a:rPr>
              <a:t>***************************************</a:t>
            </a:r>
            <a:endParaRPr lang="fa-IR" dirty="0">
              <a:solidFill>
                <a:srgbClr val="C00000"/>
              </a:solidFill>
            </a:endParaRPr>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b="1" dirty="0" smtClean="0">
                <a:solidFill>
                  <a:srgbClr val="0070C0"/>
                </a:solidFill>
              </a:rPr>
              <a:t>   نمايش </a:t>
            </a:r>
            <a:r>
              <a:rPr lang="fa-IR" b="1" dirty="0">
                <a:solidFill>
                  <a:srgbClr val="0070C0"/>
                </a:solidFill>
              </a:rPr>
              <a:t>هاي رسانه اي، باورها و ادراكات افراد از بيماري‌ها و سلامت را مي سازند يا بر آنها تاثير مي‌گذارند و اين باورها و ادراكات به نوبه خود رفتار سلامت فرد را تحت تاثير قرار مي‌دهند. </a:t>
            </a:r>
          </a:p>
        </p:txBody>
      </p:sp>
      <p:sp>
        <p:nvSpPr>
          <p:cNvPr id="2" name="Title 1"/>
          <p:cNvSpPr>
            <a:spLocks noGrp="1"/>
          </p:cNvSpPr>
          <p:nvPr>
            <p:ph type="title"/>
          </p:nvPr>
        </p:nvSpPr>
        <p:spPr/>
        <p:txBody>
          <a:bodyPr/>
          <a:lstStyle/>
          <a:p>
            <a:r>
              <a:rPr lang="fa-IR" dirty="0" smtClean="0">
                <a:solidFill>
                  <a:srgbClr val="C00000"/>
                </a:solidFill>
              </a:rPr>
              <a:t>***************************************</a:t>
            </a:r>
            <a:endParaRPr lang="fa-IR" dirty="0"/>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wipe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dirty="0" smtClean="0"/>
              <a:t>   </a:t>
            </a:r>
            <a:r>
              <a:rPr lang="fa-IR" b="1" dirty="0" smtClean="0">
                <a:solidFill>
                  <a:srgbClr val="0070C0"/>
                </a:solidFill>
              </a:rPr>
              <a:t>مسائل سلامت كه در رسانه ها به نمايش گذاشته مي‌شود به سرعت مي‌تواند نگرش مخاطب را تغيير دهد. علاوه بر شكل دادن باورها و ادراكات، نمايش هاي رسانه اي مي‌توانند توليد معنا كنند. تصاوير، كلام و گفتمان رسانه بر نحوه نگريستن به مسائل، مفاهيم و حتي موجودات انساني تاثير مي‌گذارد.</a:t>
            </a:r>
            <a:endParaRPr lang="fa-IR" b="1" dirty="0">
              <a:solidFill>
                <a:srgbClr val="0070C0"/>
              </a:solidFill>
            </a:endParaRPr>
          </a:p>
        </p:txBody>
      </p:sp>
      <p:sp>
        <p:nvSpPr>
          <p:cNvPr id="2" name="Title 1"/>
          <p:cNvSpPr>
            <a:spLocks noGrp="1"/>
          </p:cNvSpPr>
          <p:nvPr>
            <p:ph type="title"/>
          </p:nvPr>
        </p:nvSpPr>
        <p:spPr/>
        <p:txBody>
          <a:bodyPr/>
          <a:lstStyle/>
          <a:p>
            <a:r>
              <a:rPr lang="fa-IR" dirty="0" smtClean="0">
                <a:solidFill>
                  <a:srgbClr val="C00000"/>
                </a:solidFill>
              </a:rPr>
              <a:t>***************************************</a:t>
            </a:r>
            <a:endParaRPr lang="fa-IR" dirty="0"/>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fa-IR" dirty="0" smtClean="0">
                <a:solidFill>
                  <a:srgbClr val="0070C0"/>
                </a:solidFill>
              </a:rPr>
              <a:t>   </a:t>
            </a:r>
            <a:r>
              <a:rPr lang="fa-IR" b="1" dirty="0" smtClean="0">
                <a:solidFill>
                  <a:srgbClr val="0070C0"/>
                </a:solidFill>
              </a:rPr>
              <a:t>اين‌كه </a:t>
            </a:r>
            <a:r>
              <a:rPr lang="fa-IR" b="1" dirty="0">
                <a:solidFill>
                  <a:srgbClr val="0070C0"/>
                </a:solidFill>
              </a:rPr>
              <a:t>ما بيماري و فرد بيمار را چگونه بنگريم كاملا تحت تاثير قالب و </a:t>
            </a:r>
            <a:r>
              <a:rPr lang="fa-IR" b="1" dirty="0" smtClean="0">
                <a:solidFill>
                  <a:srgbClr val="0070C0"/>
                </a:solidFill>
              </a:rPr>
              <a:t>چارچوبي </a:t>
            </a:r>
            <a:r>
              <a:rPr lang="fa-IR" b="1" dirty="0">
                <a:solidFill>
                  <a:srgbClr val="0070C0"/>
                </a:solidFill>
              </a:rPr>
              <a:t>است كه رسانه با كمك آن، بيماري و فرد بيمار را به ما معرفي مي كند. حتي رسانه مي‌تواند ايدئولوژي خود را در </a:t>
            </a:r>
            <a:r>
              <a:rPr lang="fa-IR" b="1" dirty="0" smtClean="0">
                <a:solidFill>
                  <a:srgbClr val="0070C0"/>
                </a:solidFill>
              </a:rPr>
              <a:t>چارچوب </a:t>
            </a:r>
            <a:r>
              <a:rPr lang="fa-IR" b="1" dirty="0">
                <a:solidFill>
                  <a:srgbClr val="0070C0"/>
                </a:solidFill>
              </a:rPr>
              <a:t>بندي كردن موضوعات سلامت دخيل سازد يا اين‌كه صرفا در راستاي تامين منافع ايدئولوژيك خود به ارائه اطلاعات سلامت </a:t>
            </a:r>
            <a:r>
              <a:rPr lang="fa-IR" b="1" dirty="0" smtClean="0">
                <a:solidFill>
                  <a:srgbClr val="0070C0"/>
                </a:solidFill>
              </a:rPr>
              <a:t>بپردازد</a:t>
            </a:r>
            <a:endParaRPr lang="fa-IR" b="1" dirty="0">
              <a:solidFill>
                <a:srgbClr val="0070C0"/>
              </a:solidFill>
            </a:endParaRPr>
          </a:p>
        </p:txBody>
      </p:sp>
      <p:sp>
        <p:nvSpPr>
          <p:cNvPr id="2" name="Title 1"/>
          <p:cNvSpPr>
            <a:spLocks noGrp="1"/>
          </p:cNvSpPr>
          <p:nvPr>
            <p:ph type="title"/>
          </p:nvPr>
        </p:nvSpPr>
        <p:spPr/>
        <p:txBody>
          <a:bodyPr/>
          <a:lstStyle/>
          <a:p>
            <a:r>
              <a:rPr lang="fa-IR" dirty="0" smtClean="0">
                <a:solidFill>
                  <a:srgbClr val="C00000"/>
                </a:solidFill>
              </a:rPr>
              <a:t>***************************************</a:t>
            </a:r>
            <a:endParaRPr lang="fa-IR" dirty="0"/>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pull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b="1" dirty="0" smtClean="0">
                <a:solidFill>
                  <a:srgbClr val="006600"/>
                </a:solidFill>
              </a:rPr>
              <a:t>   </a:t>
            </a:r>
            <a:r>
              <a:rPr lang="fa-IR" b="1" dirty="0" smtClean="0">
                <a:solidFill>
                  <a:srgbClr val="0070C0"/>
                </a:solidFill>
              </a:rPr>
              <a:t>بنابراين بايد گفت كه در اين موارد رسانه ديگر ارزش اطلاع رساني يا آگاهي دهي ندارد بلكه صرفا يك ايدئولوژي خاص را منعكس مي‌سازد، يا آن را حفظ و جاودانه مي‌كند. اهميت اين مهم بايد در برنامه هاي آموزش سلامت و كمپين هاي تبليغاتي، حمايت رسانه اي و حتي فعاليت هاي آموزش سلامت لحاظ شود. </a:t>
            </a:r>
          </a:p>
          <a:p>
            <a:endParaRPr lang="fa-IR" b="1" dirty="0">
              <a:solidFill>
                <a:srgbClr val="0070C0"/>
              </a:solidFill>
            </a:endParaRPr>
          </a:p>
        </p:txBody>
      </p:sp>
      <p:sp>
        <p:nvSpPr>
          <p:cNvPr id="2" name="Title 1"/>
          <p:cNvSpPr>
            <a:spLocks noGrp="1"/>
          </p:cNvSpPr>
          <p:nvPr>
            <p:ph type="title"/>
          </p:nvPr>
        </p:nvSpPr>
        <p:spPr/>
        <p:txBody>
          <a:bodyPr/>
          <a:lstStyle/>
          <a:p>
            <a:r>
              <a:rPr lang="fa-IR" dirty="0" smtClean="0">
                <a:solidFill>
                  <a:srgbClr val="C00000"/>
                </a:solidFill>
              </a:rPr>
              <a:t>***************************************</a:t>
            </a:r>
            <a:endParaRPr lang="fa-IR" dirty="0"/>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wipe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fa-IR" b="1" dirty="0" smtClean="0">
                <a:solidFill>
                  <a:srgbClr val="0070C0"/>
                </a:solidFill>
              </a:rPr>
              <a:t>   بنابراين </a:t>
            </a:r>
            <a:r>
              <a:rPr lang="fa-IR" b="1" dirty="0">
                <a:solidFill>
                  <a:srgbClr val="0070C0"/>
                </a:solidFill>
              </a:rPr>
              <a:t>محققين حوزه سلامت و رسانه بايد به مطالعه </a:t>
            </a:r>
            <a:r>
              <a:rPr lang="fa-IR" b="1" dirty="0" smtClean="0">
                <a:solidFill>
                  <a:srgbClr val="0070C0"/>
                </a:solidFill>
              </a:rPr>
              <a:t>اولويت </a:t>
            </a:r>
            <a:r>
              <a:rPr lang="fa-IR" b="1" dirty="0">
                <a:solidFill>
                  <a:srgbClr val="0070C0"/>
                </a:solidFill>
              </a:rPr>
              <a:t>ها، تصاوير و اظهاراتي كه در رسانه به نمايش گذاشته مي‌شود بپردازند، همچنين واكنش مخاطبان رسانه به پيام هاي آن را نيز مورد توجه قرار دهند.</a:t>
            </a:r>
            <a:br>
              <a:rPr lang="fa-IR" b="1" dirty="0">
                <a:solidFill>
                  <a:srgbClr val="0070C0"/>
                </a:solidFill>
              </a:rPr>
            </a:br>
            <a:r>
              <a:rPr lang="fa-IR" b="1" dirty="0">
                <a:solidFill>
                  <a:srgbClr val="0070C0"/>
                </a:solidFill>
              </a:rPr>
              <a:t>حرفه گرايان و دست اندكاران امر بهداشت به قدرت رسانه براي بهبود و ارتقاي سلامت جامعه پي برده اند. </a:t>
            </a:r>
          </a:p>
        </p:txBody>
      </p:sp>
      <p:sp>
        <p:nvSpPr>
          <p:cNvPr id="2" name="Title 1"/>
          <p:cNvSpPr>
            <a:spLocks noGrp="1"/>
          </p:cNvSpPr>
          <p:nvPr>
            <p:ph type="title"/>
          </p:nvPr>
        </p:nvSpPr>
        <p:spPr/>
        <p:txBody>
          <a:bodyPr/>
          <a:lstStyle/>
          <a:p>
            <a:r>
              <a:rPr lang="fa-IR" dirty="0" smtClean="0">
                <a:solidFill>
                  <a:srgbClr val="C00000"/>
                </a:solidFill>
              </a:rPr>
              <a:t>***************************************</a:t>
            </a:r>
            <a:endParaRPr lang="fa-IR" dirty="0"/>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b="1" dirty="0" smtClean="0">
                <a:solidFill>
                  <a:srgbClr val="006600"/>
                </a:solidFill>
              </a:rPr>
              <a:t>   </a:t>
            </a:r>
            <a:r>
              <a:rPr lang="fa-IR" b="1" dirty="0" smtClean="0">
                <a:solidFill>
                  <a:srgbClr val="0070C0"/>
                </a:solidFill>
              </a:rPr>
              <a:t>استراتژي هاي رسانه اي از جمله حمايت رسانه اي، تبليغات، ارتباطات، بازاريابي اجتماعي و بويژه ارتباطات از طريق منابع معتبر، همگي استراتژي هاي سلامت جامعه را حمايت مي‌كنند و جزء فعاليت هاي مهم سلامت همگاني به شمار مي‌آيند. سازمان هاي سلامت با كمك مهارت هاي رسانه اي مي‌توانند به توانايي هايشان براي چارچوب بندي كردن پيام ها اطمينان پيدا كنند و در استفاده موثر از رسانه به درستي عمل نمايند.</a:t>
            </a:r>
            <a:br>
              <a:rPr lang="fa-IR" b="1" dirty="0" smtClean="0">
                <a:solidFill>
                  <a:srgbClr val="0070C0"/>
                </a:solidFill>
              </a:rPr>
            </a:br>
            <a:endParaRPr lang="fa-IR" b="1" dirty="0" smtClean="0">
              <a:solidFill>
                <a:srgbClr val="0070C0"/>
              </a:solidFill>
            </a:endParaRPr>
          </a:p>
          <a:p>
            <a:endParaRPr lang="fa-IR" dirty="0">
              <a:solidFill>
                <a:srgbClr val="0070C0"/>
              </a:solidFill>
            </a:endParaRPr>
          </a:p>
        </p:txBody>
      </p:sp>
      <p:sp>
        <p:nvSpPr>
          <p:cNvPr id="2" name="Title 1"/>
          <p:cNvSpPr>
            <a:spLocks noGrp="1"/>
          </p:cNvSpPr>
          <p:nvPr>
            <p:ph type="title"/>
          </p:nvPr>
        </p:nvSpPr>
        <p:spPr/>
        <p:txBody>
          <a:bodyPr/>
          <a:lstStyle/>
          <a:p>
            <a:r>
              <a:rPr lang="fa-IR" dirty="0" smtClean="0">
                <a:solidFill>
                  <a:srgbClr val="C00000"/>
                </a:solidFill>
              </a:rPr>
              <a:t>***************************************</a:t>
            </a:r>
            <a:endParaRPr lang="fa-IR" dirty="0"/>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fa-IR" dirty="0" smtClean="0">
                <a:solidFill>
                  <a:srgbClr val="0070C0"/>
                </a:solidFill>
              </a:rPr>
              <a:t>   </a:t>
            </a:r>
            <a:r>
              <a:rPr lang="fa-IR" b="1" dirty="0" smtClean="0">
                <a:solidFill>
                  <a:srgbClr val="0070C0"/>
                </a:solidFill>
              </a:rPr>
              <a:t>کارکرد </a:t>
            </a:r>
            <a:r>
              <a:rPr lang="fa-IR" b="1" dirty="0">
                <a:solidFill>
                  <a:srgbClr val="0070C0"/>
                </a:solidFill>
              </a:rPr>
              <a:t>رسانه‏ها در اين دنيای شبکه‏ای شده فراتر از کارکردهای مطرح شده از سوی اين صاحبنظران ارتباطی است. زيرا با توسعه و گسترش فن‏آوری و ايجاد يک جامعه اطلاعاتی نقش رسانه‏ها پر رنگتر و سنگين تر شده است به اين مفهوم که رسانه‏ها بتوانند با رسانه‏های ديگر به رقابت برخيزند و به وظيفه خود عمل کنند. </a:t>
            </a:r>
            <a:endParaRPr lang="en-US" b="1" dirty="0">
              <a:solidFill>
                <a:srgbClr val="0070C0"/>
              </a:solidFill>
            </a:endParaRPr>
          </a:p>
          <a:p>
            <a:endParaRPr lang="fa-IR" b="1" dirty="0">
              <a:solidFill>
                <a:srgbClr val="0070C0"/>
              </a:solidFill>
            </a:endParaRPr>
          </a:p>
        </p:txBody>
      </p:sp>
      <p:sp>
        <p:nvSpPr>
          <p:cNvPr id="2" name="Title 1"/>
          <p:cNvSpPr>
            <a:spLocks noGrp="1"/>
          </p:cNvSpPr>
          <p:nvPr>
            <p:ph type="title"/>
          </p:nvPr>
        </p:nvSpPr>
        <p:spPr/>
        <p:txBody>
          <a:bodyPr/>
          <a:lstStyle/>
          <a:p>
            <a:r>
              <a:rPr lang="fa-IR" dirty="0" smtClean="0">
                <a:solidFill>
                  <a:srgbClr val="C00000"/>
                </a:solidFill>
              </a:rPr>
              <a:t>***************************************</a:t>
            </a:r>
            <a:endParaRPr lang="fa-IR" dirty="0"/>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wipe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b="1" dirty="0" smtClean="0">
                <a:solidFill>
                  <a:srgbClr val="0070C0"/>
                </a:solidFill>
              </a:rPr>
              <a:t>   رسالت هر رسانه‏ای با رسانه ديگر متفاوت است به عنوان مثال اگر از رسانه به عنوان يک </a:t>
            </a:r>
            <a:r>
              <a:rPr lang="en-US" b="1" dirty="0" smtClean="0">
                <a:solidFill>
                  <a:srgbClr val="0070C0"/>
                </a:solidFill>
              </a:rPr>
              <a:t>service provider</a:t>
            </a:r>
            <a:r>
              <a:rPr lang="fa-IR" b="1" dirty="0" smtClean="0">
                <a:solidFill>
                  <a:srgbClr val="0070C0"/>
                </a:solidFill>
              </a:rPr>
              <a:t> نام ببريم يعنی تامين کننده/ فراهم کننده سرویس برای يک جامعه؛ کاملاً تفاوت آن رسانه با رسانه ديگر از لحاظ کارکرد و وظيفه مشخص خواهد شد و در واقع اين سرويس می‏تواند اجتماعی, اقتصادی, آموزشی, فرهنگی, فن‏آوری, اطلاع‏رسانی, تفريحی و ... باشد.</a:t>
            </a:r>
            <a:endParaRPr lang="fa-IR" b="1" dirty="0">
              <a:solidFill>
                <a:srgbClr val="0070C0"/>
              </a:solidFill>
            </a:endParaRPr>
          </a:p>
        </p:txBody>
      </p:sp>
      <p:sp>
        <p:nvSpPr>
          <p:cNvPr id="2" name="Title 1"/>
          <p:cNvSpPr>
            <a:spLocks noGrp="1"/>
          </p:cNvSpPr>
          <p:nvPr>
            <p:ph type="title"/>
          </p:nvPr>
        </p:nvSpPr>
        <p:spPr/>
        <p:txBody>
          <a:bodyPr/>
          <a:lstStyle/>
          <a:p>
            <a:r>
              <a:rPr lang="fa-IR" dirty="0" smtClean="0">
                <a:solidFill>
                  <a:srgbClr val="C00000"/>
                </a:solidFill>
              </a:rPr>
              <a:t>***************************************</a:t>
            </a:r>
            <a:endParaRPr lang="fa-IR" dirty="0"/>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wedg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dirty="0" smtClean="0">
                <a:solidFill>
                  <a:srgbClr val="0070C0"/>
                </a:solidFill>
              </a:rPr>
              <a:t>   </a:t>
            </a:r>
            <a:r>
              <a:rPr lang="fa-IR" b="1" dirty="0" smtClean="0">
                <a:solidFill>
                  <a:srgbClr val="0070C0"/>
                </a:solidFill>
              </a:rPr>
              <a:t>به </a:t>
            </a:r>
            <a:r>
              <a:rPr lang="fa-IR" b="1" dirty="0">
                <a:solidFill>
                  <a:srgbClr val="0070C0"/>
                </a:solidFill>
              </a:rPr>
              <a:t>طور </a:t>
            </a:r>
            <a:r>
              <a:rPr lang="fa-IR" b="1" dirty="0" smtClean="0">
                <a:solidFill>
                  <a:srgbClr val="0070C0"/>
                </a:solidFill>
              </a:rPr>
              <a:t>خلاصه کارکردهای </a:t>
            </a:r>
            <a:r>
              <a:rPr lang="fa-IR" b="1" dirty="0">
                <a:solidFill>
                  <a:srgbClr val="0070C0"/>
                </a:solidFill>
              </a:rPr>
              <a:t>رسانه‏ها با توجه به رسالت و مأموريت آن رسانه تعريف می‏شود و آن به اين مفهوم نيست که به طور کامل کارکردهای رسانه‏ها متفاوت از هم است و با توجه به تعريف رسانه مورد نظر در يک جامعه می‏توان کارکرد و وظيفه اصلی آن را مشخص نمود و اين امر مستلزم اتخاذ راهبردهای مناسب در جهت رسيدن به اهداف عملياتی و کارکردی مورد نظر رسانه می‏باشد.</a:t>
            </a:r>
            <a:endParaRPr lang="en-US" b="1" dirty="0">
              <a:solidFill>
                <a:srgbClr val="0070C0"/>
              </a:solidFill>
            </a:endParaRPr>
          </a:p>
          <a:p>
            <a:endParaRPr lang="fa-IR" b="1" dirty="0">
              <a:solidFill>
                <a:srgbClr val="0070C0"/>
              </a:solidFill>
            </a:endParaRPr>
          </a:p>
        </p:txBody>
      </p:sp>
      <p:sp>
        <p:nvSpPr>
          <p:cNvPr id="2" name="Title 1"/>
          <p:cNvSpPr>
            <a:spLocks noGrp="1"/>
          </p:cNvSpPr>
          <p:nvPr>
            <p:ph type="title"/>
          </p:nvPr>
        </p:nvSpPr>
        <p:spPr/>
        <p:txBody>
          <a:bodyPr/>
          <a:lstStyle/>
          <a:p>
            <a:r>
              <a:rPr lang="fa-IR" dirty="0" smtClean="0">
                <a:solidFill>
                  <a:srgbClr val="C00000"/>
                </a:solidFill>
              </a:rPr>
              <a:t>***************************************</a:t>
            </a:r>
            <a:endParaRPr lang="fa-IR" dirty="0"/>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pull di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dirty="0" smtClean="0"/>
              <a:t>   </a:t>
            </a:r>
            <a:r>
              <a:rPr lang="fa-IR" b="1" dirty="0" smtClean="0">
                <a:solidFill>
                  <a:srgbClr val="0070C0"/>
                </a:solidFill>
              </a:rPr>
              <a:t>در دهه های اخیر،فناوری ارتباطات و اطلاعات با دگرگون ساختن ابزارها و شیوه های تولید و انتشار اطلاعات و همچنین فراهم آوردن بستر تعادل و نشر آسان و گسترده اطلاعات موجب تحولات بنیادین در رسانه ها و ابزارهای اطلاع رسانی و آموزش جامعه گردیده است.</a:t>
            </a:r>
            <a:endParaRPr lang="en-US" b="1" dirty="0">
              <a:solidFill>
                <a:srgbClr val="0070C0"/>
              </a:solidFill>
            </a:endParaRPr>
          </a:p>
        </p:txBody>
      </p:sp>
      <p:sp>
        <p:nvSpPr>
          <p:cNvPr id="2" name="Title 1"/>
          <p:cNvSpPr>
            <a:spLocks noGrp="1"/>
          </p:cNvSpPr>
          <p:nvPr>
            <p:ph type="title"/>
          </p:nvPr>
        </p:nvSpPr>
        <p:spPr/>
        <p:txBody>
          <a:bodyPr/>
          <a:lstStyle/>
          <a:p>
            <a:r>
              <a:rPr lang="fa-IR" dirty="0" smtClean="0">
                <a:solidFill>
                  <a:srgbClr val="C00000"/>
                </a:solidFill>
              </a:rPr>
              <a:t>***************************************</a:t>
            </a:r>
            <a:endParaRPr lang="en-US" dirty="0"/>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b="1" dirty="0" smtClean="0">
                <a:solidFill>
                  <a:srgbClr val="0070C0"/>
                </a:solidFill>
              </a:rPr>
              <a:t>   ابزارهای حاصل از این فناوری نوین هم بر شیوه های پدید آوردن و نشر تاثیر گذاشته و هم اشکال تازه ای از رسانه را پدید آورده است.که دارای ویژگی های زیر می باشد:</a:t>
            </a:r>
          </a:p>
          <a:p>
            <a:r>
              <a:rPr lang="fa-IR" b="1" dirty="0" smtClean="0">
                <a:solidFill>
                  <a:srgbClr val="0070C0"/>
                </a:solidFill>
              </a:rPr>
              <a:t>سرعت بالا</a:t>
            </a:r>
          </a:p>
          <a:p>
            <a:r>
              <a:rPr lang="fa-IR" b="1" dirty="0" smtClean="0">
                <a:solidFill>
                  <a:srgbClr val="0070C0"/>
                </a:solidFill>
              </a:rPr>
              <a:t>وسعت دامنه انتشار بالا</a:t>
            </a:r>
          </a:p>
          <a:p>
            <a:r>
              <a:rPr lang="fa-IR" b="1" dirty="0" smtClean="0">
                <a:solidFill>
                  <a:srgbClr val="0070C0"/>
                </a:solidFill>
              </a:rPr>
              <a:t>جذابیت زیاد</a:t>
            </a:r>
          </a:p>
          <a:p>
            <a:r>
              <a:rPr lang="fa-IR" b="1" dirty="0" smtClean="0">
                <a:solidFill>
                  <a:srgbClr val="0070C0"/>
                </a:solidFill>
              </a:rPr>
              <a:t>تنوع فراوانی</a:t>
            </a:r>
          </a:p>
          <a:p>
            <a:r>
              <a:rPr lang="fa-IR" b="1" dirty="0" smtClean="0">
                <a:solidFill>
                  <a:srgbClr val="0070C0"/>
                </a:solidFill>
              </a:rPr>
              <a:t>حجم و محتوای زیاد</a:t>
            </a:r>
          </a:p>
          <a:p>
            <a:endParaRPr lang="fa-IR" b="1" dirty="0" smtClean="0">
              <a:solidFill>
                <a:srgbClr val="0070C0"/>
              </a:solidFill>
            </a:endParaRPr>
          </a:p>
          <a:p>
            <a:endParaRPr lang="en-US" b="1" dirty="0">
              <a:solidFill>
                <a:srgbClr val="0070C0"/>
              </a:solidFill>
            </a:endParaRPr>
          </a:p>
        </p:txBody>
      </p:sp>
      <p:sp>
        <p:nvSpPr>
          <p:cNvPr id="2" name="Title 1"/>
          <p:cNvSpPr>
            <a:spLocks noGrp="1"/>
          </p:cNvSpPr>
          <p:nvPr>
            <p:ph type="title"/>
          </p:nvPr>
        </p:nvSpPr>
        <p:spPr/>
        <p:txBody>
          <a:bodyPr/>
          <a:lstStyle/>
          <a:p>
            <a:r>
              <a:rPr lang="fa-IR" dirty="0" smtClean="0">
                <a:solidFill>
                  <a:srgbClr val="C00000"/>
                </a:solidFill>
              </a:rPr>
              <a:t>***************************************</a:t>
            </a:r>
            <a:endParaRPr lang="en-US" dirty="0"/>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wipe di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b="1" dirty="0" smtClean="0">
                <a:solidFill>
                  <a:srgbClr val="0070C0"/>
                </a:solidFill>
              </a:rPr>
              <a:t>   که ما را از سمت وسوی رسانه های سنتی (</a:t>
            </a:r>
            <a:r>
              <a:rPr lang="en-US" b="1" dirty="0" smtClean="0">
                <a:solidFill>
                  <a:srgbClr val="0070C0"/>
                </a:solidFill>
              </a:rPr>
              <a:t>traditional</a:t>
            </a:r>
            <a:r>
              <a:rPr lang="fa-IR" b="1" dirty="0" smtClean="0">
                <a:solidFill>
                  <a:srgbClr val="0070C0"/>
                </a:solidFill>
              </a:rPr>
              <a:t>) به سمت و سوی رسانه های امروزی سوق می دهد. نوع برخورد هر فرد با سلامتش، تا حد زیادی به میزان سواد سلامت سلامت وی بستگی دارد و افزایش سواد سلامت اقشار مختلف مردم، نیازمند توسعه علمی و منطقی آموزش سلامت در کشور است.</a:t>
            </a:r>
            <a:endParaRPr lang="en-US" b="1" dirty="0">
              <a:solidFill>
                <a:srgbClr val="0070C0"/>
              </a:solidFill>
            </a:endParaRPr>
          </a:p>
        </p:txBody>
      </p:sp>
      <p:sp>
        <p:nvSpPr>
          <p:cNvPr id="2" name="Title 1"/>
          <p:cNvSpPr>
            <a:spLocks noGrp="1"/>
          </p:cNvSpPr>
          <p:nvPr>
            <p:ph type="title"/>
          </p:nvPr>
        </p:nvSpPr>
        <p:spPr/>
        <p:txBody>
          <a:bodyPr/>
          <a:lstStyle/>
          <a:p>
            <a:r>
              <a:rPr lang="fa-IR" dirty="0" smtClean="0">
                <a:solidFill>
                  <a:srgbClr val="C00000"/>
                </a:solidFill>
              </a:rPr>
              <a:t>***************************************</a:t>
            </a:r>
            <a:endParaRPr lang="en-US" dirty="0"/>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wip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b="1" dirty="0" smtClean="0">
                <a:solidFill>
                  <a:srgbClr val="0070C0"/>
                </a:solidFill>
              </a:rPr>
              <a:t>   اطلاعات یک کالای راهبردی، ابزار قدرتمند معیار توسعه یافتگی در دنیای کنونی است.</a:t>
            </a:r>
          </a:p>
          <a:p>
            <a:pPr>
              <a:buNone/>
            </a:pPr>
            <a:r>
              <a:rPr lang="fa-IR" b="1" dirty="0" smtClean="0">
                <a:solidFill>
                  <a:srgbClr val="0070C0"/>
                </a:solidFill>
              </a:rPr>
              <a:t>   رسانه های مدرن و دیجیتال به عنوان ابزاری سرآمد در آموزش و فرهنگ سازی سلامت مطرح می باشد. </a:t>
            </a:r>
          </a:p>
          <a:p>
            <a:pPr>
              <a:buNone/>
            </a:pPr>
            <a:r>
              <a:rPr lang="fa-IR" b="1" dirty="0" smtClean="0">
                <a:solidFill>
                  <a:srgbClr val="0070C0"/>
                </a:solidFill>
              </a:rPr>
              <a:t>   در طی چند دهه اخیر آموخته های زیادی در زمینه نقش رسانه ها در آموزش و ارتقای سلامت به دست آمده است.</a:t>
            </a:r>
          </a:p>
          <a:p>
            <a:pPr>
              <a:buNone/>
            </a:pPr>
            <a:endParaRPr lang="en-US" b="1" dirty="0">
              <a:solidFill>
                <a:srgbClr val="0070C0"/>
              </a:solidFill>
            </a:endParaRPr>
          </a:p>
        </p:txBody>
      </p:sp>
      <p:sp>
        <p:nvSpPr>
          <p:cNvPr id="2" name="Title 1"/>
          <p:cNvSpPr>
            <a:spLocks noGrp="1"/>
          </p:cNvSpPr>
          <p:nvPr>
            <p:ph type="title"/>
          </p:nvPr>
        </p:nvSpPr>
        <p:spPr/>
        <p:txBody>
          <a:bodyPr/>
          <a:lstStyle/>
          <a:p>
            <a:r>
              <a:rPr lang="fa-IR" dirty="0" smtClean="0">
                <a:solidFill>
                  <a:srgbClr val="C00000"/>
                </a:solidFill>
              </a:rPr>
              <a:t>***************************************</a:t>
            </a:r>
            <a:endParaRPr lang="en-US" dirty="0"/>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b="1" dirty="0" smtClean="0">
                <a:solidFill>
                  <a:srgbClr val="0070C0"/>
                </a:solidFill>
              </a:rPr>
              <a:t>   طی برآوردها جوانان زیر بیست سال به طور میانگین یک سوم زمان بیداری خود را با وسایل ارتباط جمعی به صورت مستقیم یا غیر مستقیم می گذرانند. همین امر بیانگر اهمیت نقش رسانه ها در حوزه سلامت و امر آموزش می باشد.</a:t>
            </a:r>
            <a:endParaRPr lang="fa-IR" b="1" dirty="0">
              <a:solidFill>
                <a:srgbClr val="0070C0"/>
              </a:solidFill>
            </a:endParaRPr>
          </a:p>
        </p:txBody>
      </p:sp>
      <p:sp>
        <p:nvSpPr>
          <p:cNvPr id="2" name="Title 1"/>
          <p:cNvSpPr>
            <a:spLocks noGrp="1"/>
          </p:cNvSpPr>
          <p:nvPr>
            <p:ph type="title"/>
          </p:nvPr>
        </p:nvSpPr>
        <p:spPr/>
        <p:txBody>
          <a:bodyPr/>
          <a:lstStyle/>
          <a:p>
            <a:r>
              <a:rPr lang="fa-IR" dirty="0" smtClean="0">
                <a:solidFill>
                  <a:srgbClr val="C00000"/>
                </a:solidFill>
              </a:rPr>
              <a:t>***************************************</a:t>
            </a:r>
            <a:endParaRPr lang="fa-IR" dirty="0"/>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wipe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fa-IR" b="1" dirty="0" smtClean="0">
                <a:solidFill>
                  <a:srgbClr val="0070C0"/>
                </a:solidFill>
              </a:rPr>
              <a:t>  </a:t>
            </a:r>
          </a:p>
          <a:p>
            <a:r>
              <a:rPr lang="fa-IR" b="1" dirty="0" smtClean="0">
                <a:solidFill>
                  <a:srgbClr val="0070C0"/>
                </a:solidFill>
              </a:rPr>
              <a:t>افزایش دانش و آگاهی و تصحیح باورهای غلط</a:t>
            </a:r>
          </a:p>
          <a:p>
            <a:r>
              <a:rPr lang="fa-IR" b="1" dirty="0" smtClean="0">
                <a:solidFill>
                  <a:srgbClr val="0070C0"/>
                </a:solidFill>
              </a:rPr>
              <a:t>تحت تاثیر قرار دادن نگرش ها و هنجارهای اجتماعی</a:t>
            </a:r>
          </a:p>
          <a:p>
            <a:r>
              <a:rPr lang="fa-IR" b="1" dirty="0" smtClean="0">
                <a:solidFill>
                  <a:srgbClr val="0070C0"/>
                </a:solidFill>
              </a:rPr>
              <a:t>تغییر رفتار در طولانی مدت</a:t>
            </a:r>
          </a:p>
          <a:p>
            <a:r>
              <a:rPr lang="fa-IR" b="1" dirty="0" smtClean="0">
                <a:solidFill>
                  <a:srgbClr val="0070C0"/>
                </a:solidFill>
              </a:rPr>
              <a:t>اصلاح شیوه زندگی مردم</a:t>
            </a:r>
          </a:p>
          <a:p>
            <a:r>
              <a:rPr lang="fa-IR" b="1" dirty="0" smtClean="0">
                <a:solidFill>
                  <a:srgbClr val="0070C0"/>
                </a:solidFill>
              </a:rPr>
              <a:t>پیشنهاد به کارهای مفید و مثبت. مثلا: تماس با خط تلفنی جهت مشاوره</a:t>
            </a:r>
          </a:p>
          <a:p>
            <a:r>
              <a:rPr lang="fa-IR" b="1" dirty="0" smtClean="0">
                <a:solidFill>
                  <a:srgbClr val="0070C0"/>
                </a:solidFill>
              </a:rPr>
              <a:t>بهینه سازی اوقات فراغت جوانان و تقویت فعالیت های جایگزین</a:t>
            </a:r>
            <a:endParaRPr lang="fa-IR" b="1" dirty="0">
              <a:solidFill>
                <a:srgbClr val="0070C0"/>
              </a:solidFill>
            </a:endParaRPr>
          </a:p>
        </p:txBody>
      </p:sp>
      <p:sp>
        <p:nvSpPr>
          <p:cNvPr id="2" name="Title 1"/>
          <p:cNvSpPr>
            <a:spLocks noGrp="1"/>
          </p:cNvSpPr>
          <p:nvPr>
            <p:ph type="title"/>
          </p:nvPr>
        </p:nvSpPr>
        <p:spPr/>
        <p:txBody>
          <a:bodyPr>
            <a:normAutofit fontScale="90000"/>
          </a:bodyPr>
          <a:lstStyle/>
          <a:p>
            <a:pPr algn="r"/>
            <a:r>
              <a:rPr lang="fa-IR" dirty="0" smtClean="0">
                <a:solidFill>
                  <a:srgbClr val="C00000"/>
                </a:solidFill>
              </a:rPr>
              <a:t>برخی از کارکردها و آثار مثبت رسانه ها شامل موارد زیر است:</a:t>
            </a:r>
            <a:endParaRPr lang="fa-IR" dirty="0">
              <a:solidFill>
                <a:srgbClr val="C00000"/>
              </a:solidFill>
            </a:endParaRPr>
          </a:p>
        </p:txBody>
      </p:sp>
    </p:spTree>
  </p:cSld>
  <p:clrMapOvr>
    <a:masterClrMapping/>
  </p:clrMapOvr>
  <p:transition>
    <p:wedg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fa-IR" dirty="0">
                <a:solidFill>
                  <a:srgbClr val="0070C0"/>
                </a:solidFill>
              </a:rPr>
              <a:t/>
            </a:r>
            <a:br>
              <a:rPr lang="fa-IR" dirty="0">
                <a:solidFill>
                  <a:srgbClr val="0070C0"/>
                </a:solidFill>
              </a:rPr>
            </a:br>
            <a:r>
              <a:rPr lang="fa-IR" b="1" dirty="0">
                <a:solidFill>
                  <a:srgbClr val="0070C0"/>
                </a:solidFill>
              </a:rPr>
              <a:t>با پيدايش اينترنت و وب سايت هاي شخصي، در رفتار جست‌وجوگري اطلاعات سلامت افراد تحولات عظيمي صورت گرفته است. گفتمان سلامت در اينترنت به دليل پويا و تعاملي بودن آن متفاوت از گفتمان سلامت در رسانه هاي سنتي است. </a:t>
            </a:r>
          </a:p>
        </p:txBody>
      </p:sp>
      <p:sp>
        <p:nvSpPr>
          <p:cNvPr id="2" name="Title 1"/>
          <p:cNvSpPr>
            <a:spLocks noGrp="1"/>
          </p:cNvSpPr>
          <p:nvPr>
            <p:ph type="title"/>
          </p:nvPr>
        </p:nvSpPr>
        <p:spPr/>
        <p:txBody>
          <a:bodyPr/>
          <a:lstStyle/>
          <a:p>
            <a:pPr algn="ctr"/>
            <a:r>
              <a:rPr lang="fa-IR" dirty="0" smtClean="0">
                <a:solidFill>
                  <a:srgbClr val="C00000"/>
                </a:solidFill>
              </a:rPr>
              <a:t>اينترنت: منبع اطلاعات سلامت</a:t>
            </a:r>
            <a:endParaRPr lang="fa-IR" dirty="0">
              <a:solidFill>
                <a:srgbClr val="C00000"/>
              </a:solidFill>
            </a:endParaRPr>
          </a:p>
        </p:txBody>
      </p:sp>
    </p:spTree>
  </p:cSld>
  <p:clrMapOvr>
    <a:masterClrMapping/>
  </p:clrMapOvr>
  <p:transition>
    <p:pull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dirty="0" smtClean="0">
                <a:solidFill>
                  <a:srgbClr val="0070C0"/>
                </a:solidFill>
              </a:rPr>
              <a:t>   </a:t>
            </a:r>
            <a:r>
              <a:rPr lang="fa-IR" b="1" dirty="0" smtClean="0">
                <a:solidFill>
                  <a:srgbClr val="0070C0"/>
                </a:solidFill>
              </a:rPr>
              <a:t>كميت و كيفيت اطلاعات سلامت در رسانه اينترنت نيز از كميت و كيفيت اطلاعات سلامت در رسانه هاي سنتي متمايز است. تعاملي بودن اينترنت فرد را در مديريت اطلاعات خود بيشتر درگير مي‌سازد. علاوه بر اين، ناهمزماني اينترنت به جست‌وجو كننده اطلاعات سلامت اجازه مي‌دهد تا هر زمان كه بخواهد اطلاعات را ذخيره سازد يا مورد بازديد قرار دهد. </a:t>
            </a:r>
          </a:p>
          <a:p>
            <a:endParaRPr lang="fa-IR" dirty="0">
              <a:solidFill>
                <a:srgbClr val="0070C0"/>
              </a:solidFill>
            </a:endParaRPr>
          </a:p>
        </p:txBody>
      </p:sp>
      <p:sp>
        <p:nvSpPr>
          <p:cNvPr id="2" name="Title 1"/>
          <p:cNvSpPr>
            <a:spLocks noGrp="1"/>
          </p:cNvSpPr>
          <p:nvPr>
            <p:ph type="title"/>
          </p:nvPr>
        </p:nvSpPr>
        <p:spPr/>
        <p:txBody>
          <a:bodyPr/>
          <a:lstStyle/>
          <a:p>
            <a:r>
              <a:rPr lang="fa-IR" dirty="0" smtClean="0">
                <a:solidFill>
                  <a:srgbClr val="C00000"/>
                </a:solidFill>
              </a:rPr>
              <a:t>***************************************</a:t>
            </a:r>
            <a:endParaRPr lang="fa-IR" dirty="0"/>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fa-IR" b="1" dirty="0" smtClean="0">
                <a:solidFill>
                  <a:srgbClr val="0070C0"/>
                </a:solidFill>
              </a:rPr>
              <a:t>   جست‌وجوگر </a:t>
            </a:r>
            <a:r>
              <a:rPr lang="fa-IR" b="1" dirty="0">
                <a:solidFill>
                  <a:srgbClr val="0070C0"/>
                </a:solidFill>
              </a:rPr>
              <a:t>اينترنتي اطلاعات سلامت ديگر محدوديت زماني و مكاني در جست‌وجوي اطلاعات ندارد. اينترنت حجم وسيعي از اطلاعات را براي تعداد بي شماري از افراد بطور آسان و سريع فراهم مي‌كند. از اين رو ابزار بسيار خوبي براي اجراي برنامه هاي پيشگيرانه و برنامه هاي آموزشي در حوزه سلامت </a:t>
            </a:r>
            <a:r>
              <a:rPr lang="fa-IR" b="1" dirty="0" smtClean="0">
                <a:solidFill>
                  <a:srgbClr val="0070C0"/>
                </a:solidFill>
              </a:rPr>
              <a:t>است. </a:t>
            </a:r>
            <a:endParaRPr lang="fa-IR" b="1" dirty="0">
              <a:solidFill>
                <a:srgbClr val="0070C0"/>
              </a:solidFill>
            </a:endParaRPr>
          </a:p>
        </p:txBody>
      </p:sp>
      <p:sp>
        <p:nvSpPr>
          <p:cNvPr id="2" name="Title 1"/>
          <p:cNvSpPr>
            <a:spLocks noGrp="1"/>
          </p:cNvSpPr>
          <p:nvPr>
            <p:ph type="title"/>
          </p:nvPr>
        </p:nvSpPr>
        <p:spPr/>
        <p:txBody>
          <a:bodyPr/>
          <a:lstStyle/>
          <a:p>
            <a:r>
              <a:rPr lang="fa-IR" dirty="0" smtClean="0">
                <a:solidFill>
                  <a:srgbClr val="C00000"/>
                </a:solidFill>
              </a:rPr>
              <a:t>***************************************</a:t>
            </a:r>
            <a:endParaRPr lang="fa-IR" dirty="0"/>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wipe di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dirty="0" smtClean="0">
                <a:solidFill>
                  <a:srgbClr val="0070C0"/>
                </a:solidFill>
              </a:rPr>
              <a:t>   </a:t>
            </a:r>
            <a:r>
              <a:rPr lang="fa-IR" b="1" dirty="0" smtClean="0">
                <a:solidFill>
                  <a:srgbClr val="0070C0"/>
                </a:solidFill>
              </a:rPr>
              <a:t>علاوه بر اين، ابزاري براي برقراري ارتباط پزشكان با بيماران است. همچنين بي نامي اينترنتي مي‌تواند به جست‌وجوگر اطلاعات سلامت اين امكان را بدهد تا بدون فاش ساختن هويت خود در فضاي وب جست‌وجو كند و جواب سئوالش را بيابد. </a:t>
            </a:r>
          </a:p>
          <a:p>
            <a:endParaRPr lang="fa-IR" b="1" dirty="0">
              <a:solidFill>
                <a:srgbClr val="0070C0"/>
              </a:solidFill>
            </a:endParaRPr>
          </a:p>
        </p:txBody>
      </p:sp>
      <p:sp>
        <p:nvSpPr>
          <p:cNvPr id="2" name="Title 1"/>
          <p:cNvSpPr>
            <a:spLocks noGrp="1"/>
          </p:cNvSpPr>
          <p:nvPr>
            <p:ph type="title"/>
          </p:nvPr>
        </p:nvSpPr>
        <p:spPr/>
        <p:txBody>
          <a:bodyPr/>
          <a:lstStyle/>
          <a:p>
            <a:r>
              <a:rPr lang="fa-IR" dirty="0" smtClean="0">
                <a:solidFill>
                  <a:srgbClr val="C00000"/>
                </a:solidFill>
              </a:rPr>
              <a:t>***************************************</a:t>
            </a:r>
            <a:endParaRPr lang="fa-IR" dirty="0"/>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wip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dirty="0" smtClean="0">
                <a:solidFill>
                  <a:srgbClr val="0070C0"/>
                </a:solidFill>
              </a:rPr>
              <a:t>   </a:t>
            </a:r>
            <a:r>
              <a:rPr lang="fa-IR" b="1" dirty="0" smtClean="0">
                <a:solidFill>
                  <a:srgbClr val="0070C0"/>
                </a:solidFill>
              </a:rPr>
              <a:t>حتي </a:t>
            </a:r>
            <a:r>
              <a:rPr lang="fa-IR" b="1" dirty="0">
                <a:solidFill>
                  <a:srgbClr val="0070C0"/>
                </a:solidFill>
              </a:rPr>
              <a:t>قابليت چند رسانه اي بودن اينترنت هم مي‌تواند جست‌وجوگر اطلاعات را در دريافت پاسخ سئوالش بيشتر ياري دهد. علاوه بر </a:t>
            </a:r>
            <a:r>
              <a:rPr lang="fa-IR" b="1" dirty="0" smtClean="0">
                <a:solidFill>
                  <a:srgbClr val="0070C0"/>
                </a:solidFill>
              </a:rPr>
              <a:t>اين،  </a:t>
            </a:r>
            <a:r>
              <a:rPr lang="fa-IR" b="1" dirty="0">
                <a:solidFill>
                  <a:srgbClr val="0070C0"/>
                </a:solidFill>
              </a:rPr>
              <a:t>اينترنت مي‌تواند با نياز كاربر هماهنگ شود. مثلا كاربر مي‌تواند زباني را كه مي‌خواهد اطلاعات به آن زبان باشد را انتخاب كند </a:t>
            </a:r>
          </a:p>
        </p:txBody>
      </p:sp>
      <p:sp>
        <p:nvSpPr>
          <p:cNvPr id="2" name="Title 1"/>
          <p:cNvSpPr>
            <a:spLocks noGrp="1"/>
          </p:cNvSpPr>
          <p:nvPr>
            <p:ph type="title"/>
          </p:nvPr>
        </p:nvSpPr>
        <p:spPr/>
        <p:txBody>
          <a:bodyPr/>
          <a:lstStyle/>
          <a:p>
            <a:r>
              <a:rPr lang="fa-IR" dirty="0" smtClean="0">
                <a:solidFill>
                  <a:srgbClr val="C00000"/>
                </a:solidFill>
              </a:rPr>
              <a:t>***************************************</a:t>
            </a:r>
            <a:endParaRPr lang="fa-IR" dirty="0"/>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wipe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fa-IR" b="1" dirty="0" smtClean="0">
                <a:solidFill>
                  <a:srgbClr val="0070C0"/>
                </a:solidFill>
              </a:rPr>
              <a:t>   در </a:t>
            </a:r>
            <a:r>
              <a:rPr lang="fa-IR" b="1" dirty="0">
                <a:solidFill>
                  <a:srgbClr val="0070C0"/>
                </a:solidFill>
              </a:rPr>
              <a:t>كنار ويژگي هاي مثبتي كه اينترنت براي تبديل شدن به اولين منبع كسب اطلاعات سلامت دارد، نبايد از ويژگي هاي منفي آن نيز غافل ماند. اطلاعاتي كه در اينترنت ذخيره شده است از هيچ طبقه بندي برخوردار نيست، اين ويژگي مي‌تواند جست‌وجوي اطلاعات را براي جست‌وجوگر اطلاعات سلامت مشكل </a:t>
            </a:r>
            <a:r>
              <a:rPr lang="fa-IR" b="1" dirty="0" smtClean="0">
                <a:solidFill>
                  <a:srgbClr val="0070C0"/>
                </a:solidFill>
              </a:rPr>
              <a:t>سازد. </a:t>
            </a:r>
            <a:endParaRPr lang="fa-IR" b="1" dirty="0">
              <a:solidFill>
                <a:srgbClr val="0070C0"/>
              </a:solidFill>
            </a:endParaRPr>
          </a:p>
        </p:txBody>
      </p:sp>
      <p:sp>
        <p:nvSpPr>
          <p:cNvPr id="2" name="Title 1"/>
          <p:cNvSpPr>
            <a:spLocks noGrp="1"/>
          </p:cNvSpPr>
          <p:nvPr>
            <p:ph type="title"/>
          </p:nvPr>
        </p:nvSpPr>
        <p:spPr/>
        <p:txBody>
          <a:bodyPr/>
          <a:lstStyle/>
          <a:p>
            <a:r>
              <a:rPr lang="fa-IR" dirty="0" smtClean="0">
                <a:solidFill>
                  <a:srgbClr val="C00000"/>
                </a:solidFill>
              </a:rPr>
              <a:t>***************************************</a:t>
            </a:r>
            <a:endParaRPr lang="fa-IR" dirty="0"/>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wipe di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b="1" dirty="0" smtClean="0">
                <a:solidFill>
                  <a:srgbClr val="0070C0"/>
                </a:solidFill>
              </a:rPr>
              <a:t>   همه كاربران نحوه جست‌وجوي درست اطلاعات را نمي دانند. اينترنت مي‌تواند فضايي مملو از اطلاعات سلامت درست و نادرست باشد. نتايج تحقيقات نشان مي‌دهد كه بيش از 50 درصد از اطلاعات سلامت در اينترنت غير معتبر هستند </a:t>
            </a:r>
          </a:p>
          <a:p>
            <a:endParaRPr lang="fa-IR" b="1" dirty="0">
              <a:solidFill>
                <a:srgbClr val="0070C0"/>
              </a:solidFill>
            </a:endParaRPr>
          </a:p>
        </p:txBody>
      </p:sp>
      <p:sp>
        <p:nvSpPr>
          <p:cNvPr id="2" name="Title 1"/>
          <p:cNvSpPr>
            <a:spLocks noGrp="1"/>
          </p:cNvSpPr>
          <p:nvPr>
            <p:ph type="title"/>
          </p:nvPr>
        </p:nvSpPr>
        <p:spPr/>
        <p:txBody>
          <a:bodyPr/>
          <a:lstStyle/>
          <a:p>
            <a:r>
              <a:rPr lang="fa-IR" dirty="0" smtClean="0">
                <a:solidFill>
                  <a:srgbClr val="C00000"/>
                </a:solidFill>
              </a:rPr>
              <a:t>***************************************</a:t>
            </a:r>
            <a:endParaRPr lang="fa-IR" dirty="0"/>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wedg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dirty="0" smtClean="0">
                <a:solidFill>
                  <a:srgbClr val="0070C0"/>
                </a:solidFill>
              </a:rPr>
              <a:t>   </a:t>
            </a:r>
            <a:r>
              <a:rPr lang="fa-IR" b="1" dirty="0" smtClean="0">
                <a:solidFill>
                  <a:srgbClr val="0070C0"/>
                </a:solidFill>
              </a:rPr>
              <a:t>اگر </a:t>
            </a:r>
            <a:r>
              <a:rPr lang="fa-IR" b="1" dirty="0">
                <a:solidFill>
                  <a:srgbClr val="0070C0"/>
                </a:solidFill>
              </a:rPr>
              <a:t>كاربر در مقابل اطلاعات نادرست منفعلانه اقدام به تغيير رفتار سلامت خود كند عواقب خوشي براي او تصور نمي شود. متخصصين سلامت گاهي نگران كيفيت اطلاعات سلامت آنلاين مي‌شوند. اين نگراني زماني بيشتر مي‌شود كه نتايج تحقيقات نشان مي‌دهد كه 90 درصد از كاربران از اطلاعات سلامت آنلاين رضايت دارند</a:t>
            </a:r>
          </a:p>
        </p:txBody>
      </p:sp>
      <p:sp>
        <p:nvSpPr>
          <p:cNvPr id="2" name="Title 1"/>
          <p:cNvSpPr>
            <a:spLocks noGrp="1"/>
          </p:cNvSpPr>
          <p:nvPr>
            <p:ph type="title"/>
          </p:nvPr>
        </p:nvSpPr>
        <p:spPr/>
        <p:txBody>
          <a:bodyPr/>
          <a:lstStyle/>
          <a:p>
            <a:r>
              <a:rPr lang="fa-IR" dirty="0" smtClean="0">
                <a:solidFill>
                  <a:srgbClr val="C00000"/>
                </a:solidFill>
              </a:rPr>
              <a:t>***************************************</a:t>
            </a:r>
            <a:endParaRPr lang="fa-IR" dirty="0"/>
          </a:p>
        </p:txBody>
      </p:sp>
      <p:pic>
        <p:nvPicPr>
          <p:cNvPr id="4" name="Picture 2" descr="C:\Users\comiran\Pictures\imagesCAUTNA8P.jpg"/>
          <p:cNvPicPr>
            <a:picLocks noChangeAspect="1" noChangeArrowheads="1"/>
          </p:cNvPicPr>
          <p:nvPr/>
        </p:nvPicPr>
        <p:blipFill>
          <a:blip r:embed="rId2"/>
          <a:srcRect/>
          <a:stretch>
            <a:fillRect/>
          </a:stretch>
        </p:blipFill>
        <p:spPr bwMode="auto">
          <a:xfrm>
            <a:off x="285720" y="214290"/>
            <a:ext cx="8429684" cy="1285860"/>
          </a:xfrm>
          <a:prstGeom prst="rect">
            <a:avLst/>
          </a:prstGeom>
          <a:noFill/>
        </p:spPr>
      </p:pic>
    </p:spTree>
  </p:cSld>
  <p:clrMapOvr>
    <a:masterClrMapping/>
  </p:clrMapOvr>
  <p:transition>
    <p:pull di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buNone/>
            </a:pPr>
            <a:r>
              <a:rPr lang="fa-IR" b="1" dirty="0" smtClean="0">
                <a:solidFill>
                  <a:srgbClr val="0070C0"/>
                </a:solidFill>
              </a:rPr>
              <a:t>   به‌عنوان </a:t>
            </a:r>
            <a:r>
              <a:rPr lang="fa-IR" b="1" dirty="0">
                <a:solidFill>
                  <a:srgbClr val="0070C0"/>
                </a:solidFill>
              </a:rPr>
              <a:t>نتيجه گيري مي‌توان گفت كه دست اندكاران حوزه سلامت بايد از قابليت هاي رسانه‌ها بويژه رسانه هاي نوين در امر گسترش اطلاعات سلامت بهره ببرند. به افراد بياموزند كه اولين گام جهت مديريت سلامت خود داشتن اطلاعات كافي است و رسانه ها مي‌توانند نياز اطلاعات سلامت افراد را پاسخگو باشند. علاوه بر اين، افراد را از احتمال وجود اطلاعات سلامت نادرست در اينترنت نيز آگاه سازند و معيارهاي ارزيابي اطلاعات را به آنها بياموزند</a:t>
            </a:r>
            <a:r>
              <a:rPr lang="fa-IR" b="1" dirty="0" smtClean="0">
                <a:solidFill>
                  <a:srgbClr val="0070C0"/>
                </a:solidFill>
              </a:rPr>
              <a:t>. و همچنین جهت آموزش و اطلاع رسانی برای هر گروه، متناسب با ویژگی های آن گروه رسانه آموزشی مناسب انتخاب نماییم.</a:t>
            </a:r>
            <a:r>
              <a:rPr lang="fa-IR" b="1" dirty="0">
                <a:solidFill>
                  <a:srgbClr val="0070C0"/>
                </a:solidFill>
              </a:rPr>
              <a:t/>
            </a:r>
            <a:br>
              <a:rPr lang="fa-IR" b="1" dirty="0">
                <a:solidFill>
                  <a:srgbClr val="0070C0"/>
                </a:solidFill>
              </a:rPr>
            </a:br>
            <a:r>
              <a:rPr lang="fa-IR" b="1" dirty="0">
                <a:solidFill>
                  <a:srgbClr val="0070C0"/>
                </a:solidFill>
              </a:rPr>
              <a:t/>
            </a:r>
            <a:br>
              <a:rPr lang="fa-IR" b="1" dirty="0">
                <a:solidFill>
                  <a:srgbClr val="0070C0"/>
                </a:solidFill>
              </a:rPr>
            </a:br>
            <a:endParaRPr lang="fa-IR" b="1" dirty="0">
              <a:solidFill>
                <a:srgbClr val="0070C0"/>
              </a:solidFill>
            </a:endParaRPr>
          </a:p>
        </p:txBody>
      </p:sp>
      <p:sp>
        <p:nvSpPr>
          <p:cNvPr id="2" name="Title 1"/>
          <p:cNvSpPr>
            <a:spLocks noGrp="1"/>
          </p:cNvSpPr>
          <p:nvPr>
            <p:ph type="title"/>
          </p:nvPr>
        </p:nvSpPr>
        <p:spPr/>
        <p:txBody>
          <a:bodyPr/>
          <a:lstStyle/>
          <a:p>
            <a:pPr algn="ctr"/>
            <a:r>
              <a:rPr lang="fa-IR" dirty="0" smtClean="0">
                <a:solidFill>
                  <a:srgbClr val="C00000"/>
                </a:solidFill>
              </a:rPr>
              <a:t>نتيجه گيري</a:t>
            </a:r>
            <a:endParaRPr lang="fa-IR" dirty="0">
              <a:solidFill>
                <a:srgbClr val="C00000"/>
              </a:solidFill>
            </a:endParaRPr>
          </a:p>
        </p:txBody>
      </p:sp>
    </p:spTree>
  </p:cSld>
  <p:clrMapOvr>
    <a:masterClrMapping/>
  </p:clrMapOvr>
  <p:transition>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fa-IR"/>
          </a:p>
        </p:txBody>
      </p:sp>
      <p:pic>
        <p:nvPicPr>
          <p:cNvPr id="4098" name="Picture 2" descr="C:\Users\comiran\Pictures\imagesCAULB7PX.jpg"/>
          <p:cNvPicPr>
            <a:picLocks noGrp="1" noChangeAspect="1" noChangeArrowheads="1"/>
          </p:cNvPicPr>
          <p:nvPr>
            <p:ph idx="1"/>
          </p:nvPr>
        </p:nvPicPr>
        <p:blipFill>
          <a:blip r:embed="rId2"/>
          <a:srcRect/>
          <a:stretch>
            <a:fillRect/>
          </a:stretch>
        </p:blipFill>
        <p:spPr bwMode="auto">
          <a:xfrm>
            <a:off x="1" y="0"/>
            <a:ext cx="9143999" cy="6858000"/>
          </a:xfrm>
          <a:prstGeom prst="rect">
            <a:avLst/>
          </a:prstGeom>
          <a:noFill/>
        </p:spPr>
      </p:pic>
      <p:sp>
        <p:nvSpPr>
          <p:cNvPr id="6" name="TextBox 5"/>
          <p:cNvSpPr txBox="1"/>
          <p:nvPr/>
        </p:nvSpPr>
        <p:spPr>
          <a:xfrm>
            <a:off x="571472" y="3929066"/>
            <a:ext cx="7572428" cy="923330"/>
          </a:xfrm>
          <a:prstGeom prst="rect">
            <a:avLst/>
          </a:prstGeom>
          <a:noFill/>
        </p:spPr>
        <p:txBody>
          <a:bodyPr wrap="square" rtlCol="1">
            <a:spAutoFit/>
          </a:bodyPr>
          <a:lstStyle/>
          <a:p>
            <a:r>
              <a:rPr lang="fa-IR" sz="5400" b="1" dirty="0" smtClean="0">
                <a:solidFill>
                  <a:srgbClr val="FFFF00"/>
                </a:solidFill>
              </a:rPr>
              <a:t>با سپاس از صبر و حوصله شما</a:t>
            </a:r>
            <a:endParaRPr lang="fa-IR" sz="5400" b="1" dirty="0">
              <a:solidFill>
                <a:srgbClr val="FFFF00"/>
              </a:solidFill>
            </a:endParaRPr>
          </a:p>
        </p:txBody>
      </p:sp>
    </p:spTree>
  </p:cSld>
  <p:clrMapOvr>
    <a:masterClrMapping/>
  </p:clrMapOvr>
  <p:transition>
    <p:wedg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488</TotalTime>
  <Words>1861</Words>
  <Application>Microsoft Office PowerPoint</Application>
  <PresentationFormat>On-screen Show (4:3)</PresentationFormat>
  <Paragraphs>103</Paragraphs>
  <Slides>36</Slides>
  <Notes>0</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Concourse</vt:lpstr>
      <vt:lpstr>PowerPoint Presentation</vt:lpstr>
      <vt:lpstr>PowerPoint Presentation</vt:lpstr>
      <vt:lpstr>    ********************************************    </vt:lpstr>
      <vt:lpstr>********************************************</vt:lpstr>
      <vt:lpstr>***************************************</vt:lpstr>
      <vt:lpstr>PowerPoint Presentation</vt:lpstr>
      <vt:lpstr>که از موارد یاد شده ما به مبحث رسانه در حوزه سلامت می پردازیم </vt:lpstr>
      <vt:lpstr>برای موفقیت در تولید رسانه مطلوب، جهت دستیابی به اصلاح رفتار در حوزۀ سلامت باید: </vt:lpstr>
      <vt:lpstr>برنامه ما برای معرفی و تولید رسانه</vt:lpstr>
      <vt:lpstr>رسانه و سلامت  </vt:lpstr>
      <vt:lpstr>***************************************</vt:lpstr>
      <vt:lpstr>***************************************</vt:lpstr>
      <vt:lpstr>***************************************</vt:lpstr>
      <vt:lpstr>***************************************</vt:lpstr>
      <vt:lpstr>***************************************</vt:lpstr>
      <vt:lpstr>***************************************</vt:lpstr>
      <vt:lpstr>***************************************</vt:lpstr>
      <vt:lpstr>***************************************</vt:lpstr>
      <vt:lpstr>***************************************</vt:lpstr>
      <vt:lpstr>***************************************</vt:lpstr>
      <vt:lpstr>***************************************</vt:lpstr>
      <vt:lpstr>***************************************</vt:lpstr>
      <vt:lpstr>***************************************</vt:lpstr>
      <vt:lpstr>***************************************</vt:lpstr>
      <vt:lpstr>***************************************</vt:lpstr>
      <vt:lpstr>برخی از کارکردها و آثار مثبت رسانه ها شامل موارد زیر است:</vt:lpstr>
      <vt:lpstr>اينترنت: منبع اطلاعات سلامت</vt:lpstr>
      <vt:lpstr>***************************************</vt:lpstr>
      <vt:lpstr>***************************************</vt:lpstr>
      <vt:lpstr>***************************************</vt:lpstr>
      <vt:lpstr>***************************************</vt:lpstr>
      <vt:lpstr>***************************************</vt:lpstr>
      <vt:lpstr>***************************************</vt:lpstr>
      <vt:lpstr>***************************************</vt:lpstr>
      <vt:lpstr>نتيجه گيري</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مقدمه ای درباره رسانه در حوزه سلامت</dc:title>
  <dc:creator>comiran</dc:creator>
  <cp:lastModifiedBy>Windows User</cp:lastModifiedBy>
  <cp:revision>57</cp:revision>
  <dcterms:created xsi:type="dcterms:W3CDTF">2014-08-12T20:21:36Z</dcterms:created>
  <dcterms:modified xsi:type="dcterms:W3CDTF">2020-06-17T13:18:22Z</dcterms:modified>
</cp:coreProperties>
</file>