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notesMasterIdLst>
    <p:notesMasterId r:id="rId27"/>
  </p:notesMasterIdLst>
  <p:handoutMasterIdLst>
    <p:handoutMasterId r:id="rId28"/>
  </p:handoutMasterIdLst>
  <p:sldIdLst>
    <p:sldId id="287" r:id="rId2"/>
    <p:sldId id="261" r:id="rId3"/>
    <p:sldId id="262" r:id="rId4"/>
    <p:sldId id="263" r:id="rId5"/>
    <p:sldId id="264" r:id="rId6"/>
    <p:sldId id="265" r:id="rId7"/>
    <p:sldId id="266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6" r:id="rId23"/>
    <p:sldId id="283" r:id="rId24"/>
    <p:sldId id="284" r:id="rId25"/>
    <p:sldId id="285" r:id="rId2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F3F4"/>
    <a:srgbClr val="800000"/>
    <a:srgbClr val="B3FFD9"/>
    <a:srgbClr val="003300"/>
    <a:srgbClr val="D4D4D4"/>
    <a:srgbClr val="33CC33"/>
    <a:srgbClr val="91E79B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7" autoAdjust="0"/>
    <p:restoredTop sz="94701" autoAdjust="0"/>
  </p:normalViewPr>
  <p:slideViewPr>
    <p:cSldViewPr>
      <p:cViewPr>
        <p:scale>
          <a:sx n="100" d="100"/>
          <a:sy n="100" d="100"/>
        </p:scale>
        <p:origin x="-1104" y="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2" d="100"/>
          <a:sy n="42" d="100"/>
        </p:scale>
        <p:origin x="-1478" y="-91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53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en-US"/>
              <a:t>برنامه‌ريزي و كنترل پروژه: اميرعباس نجفي</a:t>
            </a:r>
          </a:p>
        </p:txBody>
      </p:sp>
      <p:sp>
        <p:nvSpPr>
          <p:cNvPr id="153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102AA35-B81D-4817-BC57-C7F66045EB9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8695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037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20378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037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37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en-US"/>
              <a:t>برنامه‌ريزي و كنترل پروژه: اميرعباس نجفي</a:t>
            </a:r>
          </a:p>
        </p:txBody>
      </p:sp>
      <p:sp>
        <p:nvSpPr>
          <p:cNvPr id="2037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93F670F-4AE9-4E11-8FF1-A7E470EA714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717517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برنامه‌ريزي و كنترل پروژه: اميرعباس نجفي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0898CA-9C12-4CC0-8DFE-B4E8737E2C3F}" type="slidenum">
              <a:rPr lang="en-US"/>
              <a:pPr/>
              <a:t>1</a:t>
            </a:fld>
            <a:endParaRPr lang="en-US"/>
          </a:p>
        </p:txBody>
      </p:sp>
      <p:sp>
        <p:nvSpPr>
          <p:cNvPr id="2068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6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716FC5-8085-4D93-98B2-FE815B00BC30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3CA879-0329-4245-AB17-31DB5E0CB15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518706"/>
      </p:ext>
    </p:extLst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A801003-2563-45CF-B866-15A1FCEA0893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ABDDEA-7C48-4507-AC71-945107C1D5C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51857"/>
      </p:ext>
    </p:extLst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4E3CBA6-6D80-4D38-9D54-67339A3426E4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DD6DFC-53D6-457A-8FDB-91D729CB900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993754"/>
      </p:ext>
    </p:extLst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D84470-AD4F-43C5-A136-2E99DA20E1E1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F8BDEA-9D3B-4FE5-B3E7-3E5414FAC5E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378934"/>
      </p:ext>
    </p:extLst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A696A3F-14E3-4843-8B06-26CE562B5DE2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BFA1C6-53B9-4666-9572-2C342D321DA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297713"/>
      </p:ext>
    </p:extLst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6B831F5-9683-4B82-923C-48B30376D221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915583-73B9-45AB-A968-226BD910ED5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049267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0BA334C-0E1F-495E-8937-C7B7449F69F9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86EFCB-85F4-4545-A30D-74FA0C941E9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089050"/>
      </p:ext>
    </p:extLst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5CF158-C5A6-4DFD-AF7C-E5EDE768BE92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B1F7F3-69F8-4605-BDD6-CB446E6A53E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671725"/>
      </p:ext>
    </p:extLst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BE76C76-D46A-4077-8B1E-30AF9E9EDEA8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5D5004-966E-438F-90B1-14B9BF37884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744556"/>
      </p:ext>
    </p:extLst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D1AEAA-9BE5-4EE3-88F4-375EAC5B480A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A65684-3677-4CA9-816A-7136010203C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108491"/>
      </p:ext>
    </p:extLst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3785DD-0F90-489C-85DD-ACFC01207EF6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95357-785C-4506-B011-F4E25AE2842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957559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narHorz">
          <a:fgClr>
            <a:schemeClr val="bg1"/>
          </a:fgClr>
          <a:bgClr>
            <a:srgbClr val="CFFFDF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09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4AD9313-486F-4318-AF16-954E446E12CB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809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809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8DE1B0-3DA9-45C3-BF5A-2C92080A23F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ransition spd="slow">
    <p:cover/>
  </p:transition>
  <p:hf hdr="0" ftr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e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ChangeArrowheads="1"/>
          </p:cNvSpPr>
          <p:nvPr/>
        </p:nvSpPr>
        <p:spPr bwMode="auto">
          <a:xfrm>
            <a:off x="684213" y="5703888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en-US" sz="2400" b="1">
              <a:solidFill>
                <a:schemeClr val="tx2"/>
              </a:solidFill>
              <a:cs typeface="B Nazanin" pitchFamily="2" charset="-78"/>
            </a:endParaRPr>
          </a:p>
        </p:txBody>
      </p:sp>
      <p:sp>
        <p:nvSpPr>
          <p:cNvPr id="205827" name="Rectangle 3"/>
          <p:cNvSpPr>
            <a:spLocks noChangeArrowheads="1"/>
          </p:cNvSpPr>
          <p:nvPr/>
        </p:nvSpPr>
        <p:spPr bwMode="auto">
          <a:xfrm>
            <a:off x="684213" y="1268413"/>
            <a:ext cx="7772400" cy="147002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rtl="1"/>
            <a:r>
              <a:rPr lang="fa-IR" sz="3600" b="1">
                <a:solidFill>
                  <a:schemeClr val="tx2"/>
                </a:solidFill>
                <a:cs typeface="B Yekan" pitchFamily="2" charset="-78"/>
              </a:rPr>
              <a:t>برنامه ريزي و كنترل پروژه</a:t>
            </a:r>
            <a:endParaRPr lang="en-US" sz="3600" b="1">
              <a:solidFill>
                <a:schemeClr val="tx2"/>
              </a:solidFill>
              <a:cs typeface="B Yekan" pitchFamily="2" charset="-78"/>
            </a:endParaRPr>
          </a:p>
        </p:txBody>
      </p:sp>
      <p:sp>
        <p:nvSpPr>
          <p:cNvPr id="205828" name="Rectangle 4"/>
          <p:cNvSpPr>
            <a:spLocks noChangeArrowheads="1"/>
          </p:cNvSpPr>
          <p:nvPr/>
        </p:nvSpPr>
        <p:spPr bwMode="auto">
          <a:xfrm>
            <a:off x="468313" y="3573463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rtl="1"/>
            <a:r>
              <a:rPr lang="fa-IR" sz="3600" dirty="0" smtClean="0">
                <a:solidFill>
                  <a:schemeClr val="tx2"/>
                </a:solidFill>
                <a:cs typeface="B Yekan" pitchFamily="2" charset="-78"/>
              </a:rPr>
              <a:t>موازنه </a:t>
            </a:r>
            <a:r>
              <a:rPr lang="fa-IR" sz="3600" dirty="0">
                <a:solidFill>
                  <a:schemeClr val="tx2"/>
                </a:solidFill>
                <a:cs typeface="B Yekan" pitchFamily="2" charset="-78"/>
              </a:rPr>
              <a:t>زمان و هزينه</a:t>
            </a:r>
            <a:br>
              <a:rPr lang="fa-IR" sz="3600" dirty="0">
                <a:solidFill>
                  <a:schemeClr val="tx2"/>
                </a:solidFill>
                <a:cs typeface="B Yekan" pitchFamily="2" charset="-78"/>
              </a:rPr>
            </a:br>
            <a:r>
              <a:rPr lang="fa-IR" sz="3600" dirty="0">
                <a:solidFill>
                  <a:schemeClr val="tx2"/>
                </a:solidFill>
                <a:cs typeface="B Yekan" pitchFamily="2" charset="-78"/>
              </a:rPr>
              <a:t/>
            </a:r>
            <a:br>
              <a:rPr lang="fa-IR" sz="3600" dirty="0">
                <a:solidFill>
                  <a:schemeClr val="tx2"/>
                </a:solidFill>
                <a:cs typeface="B Yekan" pitchFamily="2" charset="-78"/>
              </a:rPr>
            </a:br>
            <a:endParaRPr lang="en-US" sz="2800" dirty="0">
              <a:solidFill>
                <a:schemeClr val="tx2"/>
              </a:solidFill>
              <a:cs typeface="B Titr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B7776-5436-4D51-B1B6-764F6F8D2C5F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Text Box 2"/>
          <p:cNvSpPr txBox="1">
            <a:spLocks noChangeArrowheads="1"/>
          </p:cNvSpPr>
          <p:nvPr/>
        </p:nvSpPr>
        <p:spPr bwMode="auto">
          <a:xfrm>
            <a:off x="1979613" y="2841625"/>
            <a:ext cx="4752975" cy="37941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0DE9A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 b="1">
                <a:solidFill>
                  <a:srgbClr val="800000"/>
                </a:solidFill>
                <a:cs typeface="B Yekan" pitchFamily="2" charset="-78"/>
              </a:rPr>
              <a:t>1- كاهش مدت زمان پروژه به مقداري قابل قبول </a:t>
            </a:r>
            <a:endParaRPr lang="en-US" sz="1200" b="1">
              <a:solidFill>
                <a:srgbClr val="800000"/>
              </a:solidFill>
              <a:cs typeface="B Yekan" pitchFamily="2" charset="-78"/>
            </a:endParaRPr>
          </a:p>
        </p:txBody>
      </p:sp>
      <p:sp>
        <p:nvSpPr>
          <p:cNvPr id="172035" name="Text Box 3"/>
          <p:cNvSpPr txBox="1">
            <a:spLocks noChangeArrowheads="1"/>
          </p:cNvSpPr>
          <p:nvPr/>
        </p:nvSpPr>
        <p:spPr bwMode="auto">
          <a:xfrm>
            <a:off x="611188" y="2205038"/>
            <a:ext cx="79216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0DE9A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 b="1">
                <a:cs typeface="B Nazanin" pitchFamily="2" charset="-78"/>
              </a:rPr>
              <a:t>آناليز موازنه زمان-هزينه عبارتست از فشرده‌سازي زمانبندي پروژه، با هدف يكي از موارد ذيل</a:t>
            </a:r>
            <a:endParaRPr lang="en-US" b="1">
              <a:cs typeface="B Nazanin" pitchFamily="2" charset="-78"/>
            </a:endParaRPr>
          </a:p>
        </p:txBody>
      </p:sp>
      <p:sp>
        <p:nvSpPr>
          <p:cNvPr id="172036" name="Rectangle 4"/>
          <p:cNvSpPr>
            <a:spLocks noChangeArrowheads="1"/>
          </p:cNvSpPr>
          <p:nvPr/>
        </p:nvSpPr>
        <p:spPr bwMode="auto">
          <a:xfrm>
            <a:off x="687388" y="4445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rtl="1"/>
            <a:r>
              <a:rPr lang="fa-IR" sz="2200">
                <a:solidFill>
                  <a:schemeClr val="accent2"/>
                </a:solidFill>
                <a:cs typeface="B Titr" pitchFamily="2" charset="-78"/>
              </a:rPr>
              <a:t>موازنه زمان-هزينه</a:t>
            </a:r>
            <a:endParaRPr lang="en-US" sz="2200">
              <a:solidFill>
                <a:schemeClr val="accent2"/>
              </a:solidFill>
              <a:cs typeface="B Titr" pitchFamily="2" charset="-78"/>
            </a:endParaRPr>
          </a:p>
        </p:txBody>
      </p:sp>
      <p:sp>
        <p:nvSpPr>
          <p:cNvPr id="172037" name="Line 5"/>
          <p:cNvSpPr>
            <a:spLocks noChangeShapeType="1"/>
          </p:cNvSpPr>
          <p:nvPr/>
        </p:nvSpPr>
        <p:spPr bwMode="auto">
          <a:xfrm>
            <a:off x="539750" y="1052513"/>
            <a:ext cx="8135938" cy="0"/>
          </a:xfrm>
          <a:prstGeom prst="line">
            <a:avLst/>
          </a:prstGeom>
          <a:noFill/>
          <a:ln w="50800" cmpd="dbl">
            <a:solidFill>
              <a:srgbClr val="99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2038" name="Text Box 6"/>
          <p:cNvSpPr txBox="1">
            <a:spLocks noChangeArrowheads="1"/>
          </p:cNvSpPr>
          <p:nvPr/>
        </p:nvSpPr>
        <p:spPr bwMode="auto">
          <a:xfrm>
            <a:off x="539750" y="620713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solidFill>
                  <a:schemeClr val="accent2"/>
                </a:solidFill>
                <a:latin typeface="Book Antiqua" pitchFamily="18" charset="0"/>
              </a:rPr>
              <a:t>Time - Cost Tradeoff</a:t>
            </a:r>
            <a:endParaRPr lang="en-US"/>
          </a:p>
        </p:txBody>
      </p:sp>
      <p:sp>
        <p:nvSpPr>
          <p:cNvPr id="172039" name="Text Box 7"/>
          <p:cNvSpPr txBox="1">
            <a:spLocks noChangeArrowheads="1"/>
          </p:cNvSpPr>
          <p:nvPr/>
        </p:nvSpPr>
        <p:spPr bwMode="auto">
          <a:xfrm>
            <a:off x="2124075" y="1341438"/>
            <a:ext cx="4321175" cy="379412"/>
          </a:xfrm>
          <a:prstGeom prst="rect">
            <a:avLst/>
          </a:prstGeom>
          <a:solidFill>
            <a:srgbClr val="E0DE9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>
                <a:cs typeface="B Yekan" pitchFamily="2" charset="-78"/>
              </a:rPr>
              <a:t>مدلهاي موازنه زمان-هزينه</a:t>
            </a:r>
            <a:endParaRPr lang="en-US" sz="1200">
              <a:cs typeface="B Yekan" pitchFamily="2" charset="-78"/>
            </a:endParaRPr>
          </a:p>
        </p:txBody>
      </p:sp>
      <p:sp>
        <p:nvSpPr>
          <p:cNvPr id="172040" name="Text Box 8"/>
          <p:cNvSpPr txBox="1">
            <a:spLocks noChangeArrowheads="1"/>
          </p:cNvSpPr>
          <p:nvPr/>
        </p:nvSpPr>
        <p:spPr bwMode="auto">
          <a:xfrm>
            <a:off x="1979613" y="3633788"/>
            <a:ext cx="4752975" cy="37941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0DE9A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 b="1">
                <a:solidFill>
                  <a:srgbClr val="800000"/>
                </a:solidFill>
                <a:cs typeface="B Yekan" pitchFamily="2" charset="-78"/>
              </a:rPr>
              <a:t>2- كاهش مجموع هزينه‌هاي پروژه </a:t>
            </a:r>
            <a:endParaRPr lang="en-US" sz="1200" b="1">
              <a:solidFill>
                <a:srgbClr val="800000"/>
              </a:solidFill>
              <a:cs typeface="B Yekan" pitchFamily="2" charset="-78"/>
            </a:endParaRPr>
          </a:p>
        </p:txBody>
      </p:sp>
      <p:graphicFrame>
        <p:nvGraphicFramePr>
          <p:cNvPr id="172042" name="Object 10"/>
          <p:cNvGraphicFramePr>
            <a:graphicFrameLocks noChangeAspect="1"/>
          </p:cNvGraphicFramePr>
          <p:nvPr/>
        </p:nvGraphicFramePr>
        <p:xfrm>
          <a:off x="3424238" y="5038725"/>
          <a:ext cx="644525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45" name="Clip" r:id="rId3" imgW="644400" imgH="736920" progId="MS_ClipArt_Gallery.2">
                  <p:embed/>
                </p:oleObj>
              </mc:Choice>
              <mc:Fallback>
                <p:oleObj name="Clip" r:id="rId3" imgW="644400" imgH="736920" progId="MS_ClipArt_Gallery.2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4238" y="5038725"/>
                        <a:ext cx="644525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2043" name="Object 11"/>
          <p:cNvGraphicFramePr>
            <a:graphicFrameLocks noChangeAspect="1"/>
          </p:cNvGraphicFramePr>
          <p:nvPr/>
        </p:nvGraphicFramePr>
        <p:xfrm>
          <a:off x="4948238" y="5038725"/>
          <a:ext cx="827087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46" name="Clip" r:id="rId5" imgW="3452400" imgH="2766600" progId="MS_ClipArt_Gallery.2">
                  <p:embed/>
                </p:oleObj>
              </mc:Choice>
              <mc:Fallback>
                <p:oleObj name="Clip" r:id="rId5" imgW="3452400" imgH="2766600" progId="MS_ClipArt_Gallery.2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2873" b="1370"/>
                      <a:stretch>
                        <a:fillRect/>
                      </a:stretch>
                    </p:blipFill>
                    <p:spPr bwMode="auto">
                      <a:xfrm>
                        <a:off x="4948238" y="5038725"/>
                        <a:ext cx="827087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2044" name="Object 12"/>
          <p:cNvGraphicFramePr>
            <a:graphicFrameLocks noChangeAspect="1"/>
          </p:cNvGraphicFramePr>
          <p:nvPr/>
        </p:nvGraphicFramePr>
        <p:xfrm>
          <a:off x="3348038" y="4581525"/>
          <a:ext cx="2438400" cy="1795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47" name="Clip" r:id="rId7" imgW="4762440" imgH="3504600" progId="MS_ClipArt_Gallery.2">
                  <p:embed/>
                </p:oleObj>
              </mc:Choice>
              <mc:Fallback>
                <p:oleObj name="Clip" r:id="rId7" imgW="4762440" imgH="3504600" progId="MS_ClipArt_Gallery.2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8038" y="4581525"/>
                        <a:ext cx="2438400" cy="1795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298F9-96A0-4654-9D10-C7901E3D4D15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9" name="Text Box 3"/>
          <p:cNvSpPr txBox="1">
            <a:spLocks noChangeArrowheads="1"/>
          </p:cNvSpPr>
          <p:nvPr/>
        </p:nvSpPr>
        <p:spPr bwMode="auto">
          <a:xfrm>
            <a:off x="179388" y="2270125"/>
            <a:ext cx="86407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0DE9A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  <a:buFontTx/>
              <a:buBlip>
                <a:blip r:embed="rId2"/>
              </a:buBlip>
            </a:pPr>
            <a:r>
              <a:rPr lang="fa-IR" b="1">
                <a:cs typeface="B Nazanin" pitchFamily="2" charset="-78"/>
              </a:rPr>
              <a:t>  ممكن است زمانبندي بدست آمده از روشهاي قبل بعلت عدم رعايت اهداف زماني پروژه قابل قبول نيست.</a:t>
            </a:r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687388" y="4445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rtl="1"/>
            <a:r>
              <a:rPr lang="fa-IR" sz="2200">
                <a:solidFill>
                  <a:schemeClr val="accent2"/>
                </a:solidFill>
                <a:cs typeface="B Titr" pitchFamily="2" charset="-78"/>
              </a:rPr>
              <a:t>موازنه زمان-هزينه</a:t>
            </a:r>
            <a:endParaRPr lang="en-US" sz="2200">
              <a:solidFill>
                <a:schemeClr val="accent2"/>
              </a:solidFill>
              <a:cs typeface="B Titr" pitchFamily="2" charset="-78"/>
            </a:endParaRPr>
          </a:p>
        </p:txBody>
      </p:sp>
      <p:sp>
        <p:nvSpPr>
          <p:cNvPr id="173061" name="Line 5"/>
          <p:cNvSpPr>
            <a:spLocks noChangeShapeType="1"/>
          </p:cNvSpPr>
          <p:nvPr/>
        </p:nvSpPr>
        <p:spPr bwMode="auto">
          <a:xfrm>
            <a:off x="539750" y="1052513"/>
            <a:ext cx="8135938" cy="0"/>
          </a:xfrm>
          <a:prstGeom prst="line">
            <a:avLst/>
          </a:prstGeom>
          <a:noFill/>
          <a:ln w="50800" cmpd="dbl">
            <a:solidFill>
              <a:srgbClr val="99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3062" name="Text Box 6"/>
          <p:cNvSpPr txBox="1">
            <a:spLocks noChangeArrowheads="1"/>
          </p:cNvSpPr>
          <p:nvPr/>
        </p:nvSpPr>
        <p:spPr bwMode="auto">
          <a:xfrm>
            <a:off x="539750" y="620713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solidFill>
                  <a:schemeClr val="accent2"/>
                </a:solidFill>
                <a:latin typeface="Book Antiqua" pitchFamily="18" charset="0"/>
              </a:rPr>
              <a:t>Time - Cost Tradeoff</a:t>
            </a:r>
            <a:endParaRPr lang="en-US"/>
          </a:p>
        </p:txBody>
      </p:sp>
      <p:sp>
        <p:nvSpPr>
          <p:cNvPr id="173063" name="Text Box 7"/>
          <p:cNvSpPr txBox="1">
            <a:spLocks noChangeArrowheads="1"/>
          </p:cNvSpPr>
          <p:nvPr/>
        </p:nvSpPr>
        <p:spPr bwMode="auto">
          <a:xfrm>
            <a:off x="1908175" y="1341438"/>
            <a:ext cx="5040313" cy="379412"/>
          </a:xfrm>
          <a:prstGeom prst="rect">
            <a:avLst/>
          </a:prstGeom>
          <a:solidFill>
            <a:srgbClr val="E0DE9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>
                <a:cs typeface="B Yekan" pitchFamily="2" charset="-78"/>
              </a:rPr>
              <a:t>مدل1- كاهش مدت زمان پروژه به مقداري قابل قبول</a:t>
            </a:r>
            <a:endParaRPr lang="en-US" sz="1200">
              <a:cs typeface="B Yekan" pitchFamily="2" charset="-78"/>
            </a:endParaRPr>
          </a:p>
        </p:txBody>
      </p:sp>
      <p:sp>
        <p:nvSpPr>
          <p:cNvPr id="173065" name="Text Box 9"/>
          <p:cNvSpPr txBox="1">
            <a:spLocks noChangeArrowheads="1"/>
          </p:cNvSpPr>
          <p:nvPr/>
        </p:nvSpPr>
        <p:spPr bwMode="auto">
          <a:xfrm>
            <a:off x="395288" y="3925888"/>
            <a:ext cx="84248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0DE9A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  <a:buFontTx/>
              <a:buBlip>
                <a:blip r:embed="rId2"/>
              </a:buBlip>
            </a:pPr>
            <a:r>
              <a:rPr lang="fa-IR" b="1">
                <a:cs typeface="B Nazanin" pitchFamily="2" charset="-78"/>
              </a:rPr>
              <a:t>  براي كاهش زمان پروژه، مي‌بايست مدت زمان فعاليتها را كاهش يابد.</a:t>
            </a:r>
            <a:endParaRPr lang="en-US" b="1">
              <a:cs typeface="B Nazanin" pitchFamily="2" charset="-78"/>
            </a:endParaRPr>
          </a:p>
        </p:txBody>
      </p:sp>
      <p:sp>
        <p:nvSpPr>
          <p:cNvPr id="173066" name="Rectangle 10"/>
          <p:cNvSpPr>
            <a:spLocks noChangeArrowheads="1"/>
          </p:cNvSpPr>
          <p:nvPr/>
        </p:nvSpPr>
        <p:spPr bwMode="auto">
          <a:xfrm>
            <a:off x="395288" y="3133725"/>
            <a:ext cx="84613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0DE9A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  <a:buFontTx/>
              <a:buBlip>
                <a:blip r:embed="rId2"/>
              </a:buBlip>
            </a:pPr>
            <a:r>
              <a:rPr lang="fa-IR" b="1">
                <a:cs typeface="B Nazanin" pitchFamily="2" charset="-78"/>
              </a:rPr>
              <a:t>  بعبارتي ديگر مدت زمان بدست آمده از طريق روشهاي زمانبندي، بيش از زمان مقرر مي‌باشد.</a:t>
            </a:r>
            <a:endParaRPr lang="en-US" b="1">
              <a:cs typeface="B Nazanin" pitchFamily="2" charset="-78"/>
            </a:endParaRPr>
          </a:p>
        </p:txBody>
      </p:sp>
      <p:sp>
        <p:nvSpPr>
          <p:cNvPr id="173067" name="Text Box 11"/>
          <p:cNvSpPr txBox="1">
            <a:spLocks noChangeArrowheads="1"/>
          </p:cNvSpPr>
          <p:nvPr/>
        </p:nvSpPr>
        <p:spPr bwMode="auto">
          <a:xfrm>
            <a:off x="395288" y="4718050"/>
            <a:ext cx="84248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0DE9A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  <a:buFontTx/>
              <a:buBlip>
                <a:blip r:embed="rId2"/>
              </a:buBlip>
            </a:pPr>
            <a:r>
              <a:rPr lang="fa-IR" b="1">
                <a:cs typeface="B Nazanin" pitchFamily="2" charset="-78"/>
              </a:rPr>
              <a:t> سئوال اصلي اين است كه مدت زمان كدام فعاليتها بايد كاهش يابند؟</a:t>
            </a:r>
            <a:endParaRPr lang="en-US" b="1">
              <a:cs typeface="B Nazanin" pitchFamily="2" charset="-78"/>
            </a:endParaRPr>
          </a:p>
        </p:txBody>
      </p:sp>
      <p:sp>
        <p:nvSpPr>
          <p:cNvPr id="173068" name="Text Box 12"/>
          <p:cNvSpPr txBox="1">
            <a:spLocks noChangeArrowheads="1"/>
          </p:cNvSpPr>
          <p:nvPr/>
        </p:nvSpPr>
        <p:spPr bwMode="auto">
          <a:xfrm>
            <a:off x="395288" y="5445125"/>
            <a:ext cx="84248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0DE9A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  <a:buFontTx/>
              <a:buBlip>
                <a:blip r:embed="rId2"/>
              </a:buBlip>
            </a:pPr>
            <a:r>
              <a:rPr lang="fa-IR" b="1">
                <a:cs typeface="B Nazanin" pitchFamily="2" charset="-78"/>
              </a:rPr>
              <a:t> همچنين بايد روشهاي كاهش مدت زمان فعاليتها را دانست.</a:t>
            </a:r>
            <a:endParaRPr lang="en-US" b="1"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FDFE9-9E26-4392-86A9-D9155BF781EC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3" name="Rectangle 3"/>
          <p:cNvSpPr>
            <a:spLocks noChangeArrowheads="1"/>
          </p:cNvSpPr>
          <p:nvPr/>
        </p:nvSpPr>
        <p:spPr bwMode="auto">
          <a:xfrm>
            <a:off x="687388" y="4445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rtl="1"/>
            <a:r>
              <a:rPr lang="fa-IR" sz="2200">
                <a:solidFill>
                  <a:schemeClr val="accent2"/>
                </a:solidFill>
                <a:cs typeface="B Titr" pitchFamily="2" charset="-78"/>
              </a:rPr>
              <a:t>موازنه زمان-هزينه</a:t>
            </a:r>
            <a:endParaRPr lang="en-US" sz="2200">
              <a:solidFill>
                <a:schemeClr val="accent2"/>
              </a:solidFill>
              <a:cs typeface="B Titr" pitchFamily="2" charset="-78"/>
            </a:endParaRPr>
          </a:p>
        </p:txBody>
      </p:sp>
      <p:sp>
        <p:nvSpPr>
          <p:cNvPr id="174084" name="Line 4"/>
          <p:cNvSpPr>
            <a:spLocks noChangeShapeType="1"/>
          </p:cNvSpPr>
          <p:nvPr/>
        </p:nvSpPr>
        <p:spPr bwMode="auto">
          <a:xfrm>
            <a:off x="539750" y="1052513"/>
            <a:ext cx="8135938" cy="0"/>
          </a:xfrm>
          <a:prstGeom prst="line">
            <a:avLst/>
          </a:prstGeom>
          <a:noFill/>
          <a:ln w="50800" cmpd="dbl">
            <a:solidFill>
              <a:srgbClr val="99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085" name="Text Box 5"/>
          <p:cNvSpPr txBox="1">
            <a:spLocks noChangeArrowheads="1"/>
          </p:cNvSpPr>
          <p:nvPr/>
        </p:nvSpPr>
        <p:spPr bwMode="auto">
          <a:xfrm>
            <a:off x="539750" y="620713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solidFill>
                  <a:schemeClr val="accent2"/>
                </a:solidFill>
                <a:latin typeface="Book Antiqua" pitchFamily="18" charset="0"/>
              </a:rPr>
              <a:t>Time - Cost Tradeoff</a:t>
            </a:r>
            <a:endParaRPr lang="en-US"/>
          </a:p>
        </p:txBody>
      </p:sp>
      <p:sp>
        <p:nvSpPr>
          <p:cNvPr id="174091" name="Text Box 11"/>
          <p:cNvSpPr txBox="1">
            <a:spLocks noChangeArrowheads="1"/>
          </p:cNvSpPr>
          <p:nvPr/>
        </p:nvSpPr>
        <p:spPr bwMode="auto">
          <a:xfrm>
            <a:off x="5219700" y="1844675"/>
            <a:ext cx="3313113" cy="379413"/>
          </a:xfrm>
          <a:prstGeom prst="rect">
            <a:avLst/>
          </a:prstGeom>
          <a:solidFill>
            <a:srgbClr val="E0DE9A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>
                <a:cs typeface="B Yekan" pitchFamily="2" charset="-78"/>
              </a:rPr>
              <a:t>روشهاي كاهش مدت زمان فعاليت</a:t>
            </a:r>
            <a:endParaRPr lang="en-US">
              <a:cs typeface="B Yekan" pitchFamily="2" charset="-78"/>
            </a:endParaRPr>
          </a:p>
        </p:txBody>
      </p:sp>
      <p:sp>
        <p:nvSpPr>
          <p:cNvPr id="174092" name="Text Box 12"/>
          <p:cNvSpPr txBox="1">
            <a:spLocks noChangeArrowheads="1"/>
          </p:cNvSpPr>
          <p:nvPr/>
        </p:nvSpPr>
        <p:spPr bwMode="auto">
          <a:xfrm>
            <a:off x="4297363" y="3130550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74093" name="Text Box 13"/>
          <p:cNvSpPr txBox="1">
            <a:spLocks noChangeArrowheads="1"/>
          </p:cNvSpPr>
          <p:nvPr/>
        </p:nvSpPr>
        <p:spPr bwMode="auto">
          <a:xfrm>
            <a:off x="2843213" y="2781300"/>
            <a:ext cx="3024187" cy="379413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a-IR" b="1">
                <a:cs typeface="B Nazanin" pitchFamily="2" charset="-78"/>
              </a:rPr>
              <a:t>افزايش منابع</a:t>
            </a:r>
            <a:endParaRPr lang="en-US" b="1">
              <a:cs typeface="B Nazanin" pitchFamily="2" charset="-78"/>
            </a:endParaRPr>
          </a:p>
        </p:txBody>
      </p:sp>
      <p:sp>
        <p:nvSpPr>
          <p:cNvPr id="174094" name="Text Box 14"/>
          <p:cNvSpPr txBox="1">
            <a:spLocks noChangeArrowheads="1"/>
          </p:cNvSpPr>
          <p:nvPr/>
        </p:nvSpPr>
        <p:spPr bwMode="auto">
          <a:xfrm>
            <a:off x="2843213" y="3481388"/>
            <a:ext cx="3024187" cy="379412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a-IR" b="1">
                <a:cs typeface="B Nazanin" pitchFamily="2" charset="-78"/>
              </a:rPr>
              <a:t>افزايش ساعات كاري</a:t>
            </a:r>
            <a:endParaRPr lang="en-US" b="1">
              <a:cs typeface="B Nazanin" pitchFamily="2" charset="-78"/>
            </a:endParaRPr>
          </a:p>
        </p:txBody>
      </p:sp>
      <p:sp>
        <p:nvSpPr>
          <p:cNvPr id="174095" name="Text Box 15"/>
          <p:cNvSpPr txBox="1">
            <a:spLocks noChangeArrowheads="1"/>
          </p:cNvSpPr>
          <p:nvPr/>
        </p:nvSpPr>
        <p:spPr bwMode="auto">
          <a:xfrm>
            <a:off x="2843213" y="4130675"/>
            <a:ext cx="3024187" cy="379413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a-IR" b="1">
                <a:cs typeface="B Nazanin" pitchFamily="2" charset="-78"/>
              </a:rPr>
              <a:t>تغيير روش اجرا</a:t>
            </a:r>
            <a:endParaRPr lang="en-US" b="1">
              <a:cs typeface="B Nazanin" pitchFamily="2" charset="-78"/>
            </a:endParaRPr>
          </a:p>
        </p:txBody>
      </p:sp>
      <p:sp>
        <p:nvSpPr>
          <p:cNvPr id="174096" name="Text Box 16"/>
          <p:cNvSpPr txBox="1">
            <a:spLocks noChangeArrowheads="1"/>
          </p:cNvSpPr>
          <p:nvPr/>
        </p:nvSpPr>
        <p:spPr bwMode="auto">
          <a:xfrm>
            <a:off x="2843213" y="4849813"/>
            <a:ext cx="3024187" cy="379412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a-IR" b="1">
                <a:cs typeface="B Nazanin" pitchFamily="2" charset="-78"/>
              </a:rPr>
              <a:t>افزايش بهره‌وري</a:t>
            </a:r>
            <a:endParaRPr lang="en-US" b="1">
              <a:cs typeface="B Nazanin" pitchFamily="2" charset="-78"/>
            </a:endParaRPr>
          </a:p>
        </p:txBody>
      </p:sp>
      <p:cxnSp>
        <p:nvCxnSpPr>
          <p:cNvPr id="174098" name="AutoShape 18"/>
          <p:cNvCxnSpPr>
            <a:cxnSpLocks noChangeShapeType="1"/>
            <a:stCxn id="174091" idx="2"/>
            <a:endCxn id="174093" idx="3"/>
          </p:cNvCxnSpPr>
          <p:nvPr/>
        </p:nvCxnSpPr>
        <p:spPr bwMode="auto">
          <a:xfrm rot="5400000">
            <a:off x="5998369" y="2093119"/>
            <a:ext cx="747712" cy="100965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74099" name="AutoShape 19"/>
          <p:cNvCxnSpPr>
            <a:cxnSpLocks noChangeShapeType="1"/>
            <a:stCxn id="174091" idx="2"/>
            <a:endCxn id="174094" idx="3"/>
          </p:cNvCxnSpPr>
          <p:nvPr/>
        </p:nvCxnSpPr>
        <p:spPr bwMode="auto">
          <a:xfrm rot="5400000">
            <a:off x="5648325" y="2443163"/>
            <a:ext cx="1447800" cy="100965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74100" name="AutoShape 20"/>
          <p:cNvCxnSpPr>
            <a:cxnSpLocks noChangeShapeType="1"/>
            <a:stCxn id="174091" idx="2"/>
            <a:endCxn id="174095" idx="3"/>
          </p:cNvCxnSpPr>
          <p:nvPr/>
        </p:nvCxnSpPr>
        <p:spPr bwMode="auto">
          <a:xfrm rot="5400000">
            <a:off x="5323681" y="2767807"/>
            <a:ext cx="2097087" cy="100965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74101" name="AutoShape 21"/>
          <p:cNvCxnSpPr>
            <a:cxnSpLocks noChangeShapeType="1"/>
            <a:stCxn id="174091" idx="2"/>
            <a:endCxn id="174096" idx="3"/>
          </p:cNvCxnSpPr>
          <p:nvPr/>
        </p:nvCxnSpPr>
        <p:spPr bwMode="auto">
          <a:xfrm rot="5400000">
            <a:off x="4964112" y="3127376"/>
            <a:ext cx="2816225" cy="100965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DC2AB-B843-4079-B738-807EC0B06EE3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2"/>
          <p:cNvSpPr>
            <a:spLocks noChangeArrowheads="1"/>
          </p:cNvSpPr>
          <p:nvPr/>
        </p:nvSpPr>
        <p:spPr bwMode="auto">
          <a:xfrm>
            <a:off x="687388" y="4445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rtl="1"/>
            <a:r>
              <a:rPr lang="fa-IR" sz="2200">
                <a:solidFill>
                  <a:schemeClr val="accent2"/>
                </a:solidFill>
                <a:cs typeface="B Titr" pitchFamily="2" charset="-78"/>
              </a:rPr>
              <a:t>موازنه زمان-هزينه</a:t>
            </a:r>
            <a:endParaRPr lang="en-US" sz="2200">
              <a:solidFill>
                <a:schemeClr val="accent2"/>
              </a:solidFill>
              <a:cs typeface="B Titr" pitchFamily="2" charset="-78"/>
            </a:endParaRPr>
          </a:p>
        </p:txBody>
      </p:sp>
      <p:sp>
        <p:nvSpPr>
          <p:cNvPr id="175107" name="Line 3"/>
          <p:cNvSpPr>
            <a:spLocks noChangeShapeType="1"/>
          </p:cNvSpPr>
          <p:nvPr/>
        </p:nvSpPr>
        <p:spPr bwMode="auto">
          <a:xfrm>
            <a:off x="539750" y="1052513"/>
            <a:ext cx="8135938" cy="0"/>
          </a:xfrm>
          <a:prstGeom prst="line">
            <a:avLst/>
          </a:prstGeom>
          <a:noFill/>
          <a:ln w="50800" cmpd="dbl">
            <a:solidFill>
              <a:srgbClr val="99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5108" name="Text Box 4"/>
          <p:cNvSpPr txBox="1">
            <a:spLocks noChangeArrowheads="1"/>
          </p:cNvSpPr>
          <p:nvPr/>
        </p:nvSpPr>
        <p:spPr bwMode="auto">
          <a:xfrm>
            <a:off x="539750" y="620713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solidFill>
                  <a:schemeClr val="accent2"/>
                </a:solidFill>
                <a:latin typeface="Book Antiqua" pitchFamily="18" charset="0"/>
              </a:rPr>
              <a:t>Time - Cost Tradeoff</a:t>
            </a:r>
            <a:endParaRPr lang="en-US"/>
          </a:p>
        </p:txBody>
      </p:sp>
      <p:sp>
        <p:nvSpPr>
          <p:cNvPr id="175109" name="Text Box 5"/>
          <p:cNvSpPr txBox="1">
            <a:spLocks noChangeArrowheads="1"/>
          </p:cNvSpPr>
          <p:nvPr/>
        </p:nvSpPr>
        <p:spPr bwMode="auto">
          <a:xfrm>
            <a:off x="1906588" y="1393825"/>
            <a:ext cx="4752975" cy="379413"/>
          </a:xfrm>
          <a:prstGeom prst="rect">
            <a:avLst/>
          </a:prstGeom>
          <a:solidFill>
            <a:srgbClr val="E0DE9A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>
                <a:cs typeface="B Yekan" pitchFamily="2" charset="-78"/>
              </a:rPr>
              <a:t>تاثير كاهش مدت زمان فعاليت بر هزينه هاي آن</a:t>
            </a:r>
            <a:endParaRPr lang="en-US">
              <a:cs typeface="B Yekan" pitchFamily="2" charset="-78"/>
            </a:endParaRPr>
          </a:p>
        </p:txBody>
      </p:sp>
      <p:grpSp>
        <p:nvGrpSpPr>
          <p:cNvPr id="175119" name="Group 15"/>
          <p:cNvGrpSpPr>
            <a:grpSpLocks/>
          </p:cNvGrpSpPr>
          <p:nvPr/>
        </p:nvGrpSpPr>
        <p:grpSpPr bwMode="auto">
          <a:xfrm>
            <a:off x="1854200" y="2165350"/>
            <a:ext cx="3832225" cy="3922713"/>
            <a:chOff x="1147" y="1228"/>
            <a:chExt cx="2682" cy="2471"/>
          </a:xfrm>
        </p:grpSpPr>
        <p:sp>
          <p:nvSpPr>
            <p:cNvPr id="175120" name="Line 16"/>
            <p:cNvSpPr>
              <a:spLocks noChangeShapeType="1"/>
            </p:cNvSpPr>
            <p:nvPr/>
          </p:nvSpPr>
          <p:spPr bwMode="auto">
            <a:xfrm>
              <a:off x="1620" y="1228"/>
              <a:ext cx="0" cy="25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21" name="Line 17"/>
            <p:cNvSpPr>
              <a:spLocks noChangeShapeType="1"/>
            </p:cNvSpPr>
            <p:nvPr/>
          </p:nvSpPr>
          <p:spPr bwMode="auto">
            <a:xfrm>
              <a:off x="1620" y="1504"/>
              <a:ext cx="0" cy="25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22" name="Line 18"/>
            <p:cNvSpPr>
              <a:spLocks noChangeShapeType="1"/>
            </p:cNvSpPr>
            <p:nvPr/>
          </p:nvSpPr>
          <p:spPr bwMode="auto">
            <a:xfrm>
              <a:off x="1624" y="1500"/>
              <a:ext cx="4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23" name="Line 19"/>
            <p:cNvSpPr>
              <a:spLocks noChangeShapeType="1"/>
            </p:cNvSpPr>
            <p:nvPr/>
          </p:nvSpPr>
          <p:spPr bwMode="auto">
            <a:xfrm>
              <a:off x="1620" y="1780"/>
              <a:ext cx="0" cy="25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24" name="Line 20"/>
            <p:cNvSpPr>
              <a:spLocks noChangeShapeType="1"/>
            </p:cNvSpPr>
            <p:nvPr/>
          </p:nvSpPr>
          <p:spPr bwMode="auto">
            <a:xfrm>
              <a:off x="1624" y="1776"/>
              <a:ext cx="4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25" name="Line 21"/>
            <p:cNvSpPr>
              <a:spLocks noChangeShapeType="1"/>
            </p:cNvSpPr>
            <p:nvPr/>
          </p:nvSpPr>
          <p:spPr bwMode="auto">
            <a:xfrm>
              <a:off x="1620" y="2056"/>
              <a:ext cx="0" cy="25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26" name="Line 22"/>
            <p:cNvSpPr>
              <a:spLocks noChangeShapeType="1"/>
            </p:cNvSpPr>
            <p:nvPr/>
          </p:nvSpPr>
          <p:spPr bwMode="auto">
            <a:xfrm>
              <a:off x="1624" y="2052"/>
              <a:ext cx="4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27" name="Line 23"/>
            <p:cNvSpPr>
              <a:spLocks noChangeShapeType="1"/>
            </p:cNvSpPr>
            <p:nvPr/>
          </p:nvSpPr>
          <p:spPr bwMode="auto">
            <a:xfrm>
              <a:off x="1620" y="2332"/>
              <a:ext cx="0" cy="25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28" name="Line 24"/>
            <p:cNvSpPr>
              <a:spLocks noChangeShapeType="1"/>
            </p:cNvSpPr>
            <p:nvPr/>
          </p:nvSpPr>
          <p:spPr bwMode="auto">
            <a:xfrm>
              <a:off x="1624" y="2328"/>
              <a:ext cx="4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29" name="Line 25"/>
            <p:cNvSpPr>
              <a:spLocks noChangeShapeType="1"/>
            </p:cNvSpPr>
            <p:nvPr/>
          </p:nvSpPr>
          <p:spPr bwMode="auto">
            <a:xfrm>
              <a:off x="1620" y="2608"/>
              <a:ext cx="0" cy="25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30" name="Line 26"/>
            <p:cNvSpPr>
              <a:spLocks noChangeShapeType="1"/>
            </p:cNvSpPr>
            <p:nvPr/>
          </p:nvSpPr>
          <p:spPr bwMode="auto">
            <a:xfrm>
              <a:off x="1624" y="2604"/>
              <a:ext cx="4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31" name="Line 27"/>
            <p:cNvSpPr>
              <a:spLocks noChangeShapeType="1"/>
            </p:cNvSpPr>
            <p:nvPr/>
          </p:nvSpPr>
          <p:spPr bwMode="auto">
            <a:xfrm>
              <a:off x="1620" y="2884"/>
              <a:ext cx="0" cy="25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32" name="Line 28"/>
            <p:cNvSpPr>
              <a:spLocks noChangeShapeType="1"/>
            </p:cNvSpPr>
            <p:nvPr/>
          </p:nvSpPr>
          <p:spPr bwMode="auto">
            <a:xfrm>
              <a:off x="1624" y="2880"/>
              <a:ext cx="4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33" name="Line 29"/>
            <p:cNvSpPr>
              <a:spLocks noChangeShapeType="1"/>
            </p:cNvSpPr>
            <p:nvPr/>
          </p:nvSpPr>
          <p:spPr bwMode="auto">
            <a:xfrm>
              <a:off x="1620" y="3160"/>
              <a:ext cx="0" cy="25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34" name="Line 30"/>
            <p:cNvSpPr>
              <a:spLocks noChangeShapeType="1"/>
            </p:cNvSpPr>
            <p:nvPr/>
          </p:nvSpPr>
          <p:spPr bwMode="auto">
            <a:xfrm>
              <a:off x="1624" y="3156"/>
              <a:ext cx="4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35" name="Line 31"/>
            <p:cNvSpPr>
              <a:spLocks noChangeShapeType="1"/>
            </p:cNvSpPr>
            <p:nvPr/>
          </p:nvSpPr>
          <p:spPr bwMode="auto">
            <a:xfrm flipH="1">
              <a:off x="3557" y="3417"/>
              <a:ext cx="27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36" name="Line 32"/>
            <p:cNvSpPr>
              <a:spLocks noChangeShapeType="1"/>
            </p:cNvSpPr>
            <p:nvPr/>
          </p:nvSpPr>
          <p:spPr bwMode="auto">
            <a:xfrm flipH="1">
              <a:off x="3281" y="3417"/>
              <a:ext cx="27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37" name="Line 33"/>
            <p:cNvSpPr>
              <a:spLocks noChangeShapeType="1"/>
            </p:cNvSpPr>
            <p:nvPr/>
          </p:nvSpPr>
          <p:spPr bwMode="auto">
            <a:xfrm flipV="1">
              <a:off x="3549" y="3359"/>
              <a:ext cx="0" cy="6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38" name="Line 34"/>
            <p:cNvSpPr>
              <a:spLocks noChangeShapeType="1"/>
            </p:cNvSpPr>
            <p:nvPr/>
          </p:nvSpPr>
          <p:spPr bwMode="auto">
            <a:xfrm flipH="1">
              <a:off x="3005" y="3417"/>
              <a:ext cx="27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39" name="Line 35"/>
            <p:cNvSpPr>
              <a:spLocks noChangeShapeType="1"/>
            </p:cNvSpPr>
            <p:nvPr/>
          </p:nvSpPr>
          <p:spPr bwMode="auto">
            <a:xfrm flipV="1">
              <a:off x="3273" y="3359"/>
              <a:ext cx="0" cy="6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40" name="Line 36"/>
            <p:cNvSpPr>
              <a:spLocks noChangeShapeType="1"/>
            </p:cNvSpPr>
            <p:nvPr/>
          </p:nvSpPr>
          <p:spPr bwMode="auto">
            <a:xfrm flipH="1">
              <a:off x="2729" y="3417"/>
              <a:ext cx="27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41" name="Line 37"/>
            <p:cNvSpPr>
              <a:spLocks noChangeShapeType="1"/>
            </p:cNvSpPr>
            <p:nvPr/>
          </p:nvSpPr>
          <p:spPr bwMode="auto">
            <a:xfrm flipV="1">
              <a:off x="2997" y="3359"/>
              <a:ext cx="0" cy="6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42" name="Line 38"/>
            <p:cNvSpPr>
              <a:spLocks noChangeShapeType="1"/>
            </p:cNvSpPr>
            <p:nvPr/>
          </p:nvSpPr>
          <p:spPr bwMode="auto">
            <a:xfrm flipH="1">
              <a:off x="2453" y="3417"/>
              <a:ext cx="27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43" name="Line 39"/>
            <p:cNvSpPr>
              <a:spLocks noChangeShapeType="1"/>
            </p:cNvSpPr>
            <p:nvPr/>
          </p:nvSpPr>
          <p:spPr bwMode="auto">
            <a:xfrm flipV="1">
              <a:off x="2721" y="3359"/>
              <a:ext cx="0" cy="6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44" name="Line 40"/>
            <p:cNvSpPr>
              <a:spLocks noChangeShapeType="1"/>
            </p:cNvSpPr>
            <p:nvPr/>
          </p:nvSpPr>
          <p:spPr bwMode="auto">
            <a:xfrm flipH="1">
              <a:off x="2177" y="3417"/>
              <a:ext cx="27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45" name="Line 41"/>
            <p:cNvSpPr>
              <a:spLocks noChangeShapeType="1"/>
            </p:cNvSpPr>
            <p:nvPr/>
          </p:nvSpPr>
          <p:spPr bwMode="auto">
            <a:xfrm flipV="1">
              <a:off x="2445" y="3359"/>
              <a:ext cx="0" cy="6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46" name="Line 42"/>
            <p:cNvSpPr>
              <a:spLocks noChangeShapeType="1"/>
            </p:cNvSpPr>
            <p:nvPr/>
          </p:nvSpPr>
          <p:spPr bwMode="auto">
            <a:xfrm flipH="1">
              <a:off x="1901" y="3417"/>
              <a:ext cx="27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47" name="Line 43"/>
            <p:cNvSpPr>
              <a:spLocks noChangeShapeType="1"/>
            </p:cNvSpPr>
            <p:nvPr/>
          </p:nvSpPr>
          <p:spPr bwMode="auto">
            <a:xfrm flipV="1">
              <a:off x="2169" y="3359"/>
              <a:ext cx="0" cy="6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48" name="Line 44"/>
            <p:cNvSpPr>
              <a:spLocks noChangeShapeType="1"/>
            </p:cNvSpPr>
            <p:nvPr/>
          </p:nvSpPr>
          <p:spPr bwMode="auto">
            <a:xfrm flipH="1">
              <a:off x="1625" y="3417"/>
              <a:ext cx="27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49" name="Line 45"/>
            <p:cNvSpPr>
              <a:spLocks noChangeShapeType="1"/>
            </p:cNvSpPr>
            <p:nvPr/>
          </p:nvSpPr>
          <p:spPr bwMode="auto">
            <a:xfrm flipV="1">
              <a:off x="1893" y="3359"/>
              <a:ext cx="0" cy="6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75150" name="Group 46"/>
            <p:cNvGrpSpPr>
              <a:grpSpLocks/>
            </p:cNvGrpSpPr>
            <p:nvPr/>
          </p:nvGrpSpPr>
          <p:grpSpPr bwMode="auto">
            <a:xfrm>
              <a:off x="1507" y="3462"/>
              <a:ext cx="2188" cy="237"/>
              <a:chOff x="1507" y="3462"/>
              <a:chExt cx="2188" cy="237"/>
            </a:xfrm>
          </p:grpSpPr>
          <p:sp>
            <p:nvSpPr>
              <p:cNvPr id="175151" name="Rectangle 47"/>
              <p:cNvSpPr>
                <a:spLocks noChangeArrowheads="1"/>
              </p:cNvSpPr>
              <p:nvPr/>
            </p:nvSpPr>
            <p:spPr bwMode="auto">
              <a:xfrm>
                <a:off x="3137" y="3462"/>
                <a:ext cx="282" cy="2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/>
                  <a:t>12</a:t>
                </a:r>
              </a:p>
            </p:txBody>
          </p:sp>
          <p:sp>
            <p:nvSpPr>
              <p:cNvPr id="175152" name="Rectangle 48"/>
              <p:cNvSpPr>
                <a:spLocks noChangeArrowheads="1"/>
              </p:cNvSpPr>
              <p:nvPr/>
            </p:nvSpPr>
            <p:spPr bwMode="auto">
              <a:xfrm>
                <a:off x="2063" y="3462"/>
                <a:ext cx="202" cy="2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/>
                  <a:t>4</a:t>
                </a:r>
              </a:p>
            </p:txBody>
          </p:sp>
          <p:sp>
            <p:nvSpPr>
              <p:cNvPr id="175153" name="Rectangle 49"/>
              <p:cNvSpPr>
                <a:spLocks noChangeArrowheads="1"/>
              </p:cNvSpPr>
              <p:nvPr/>
            </p:nvSpPr>
            <p:spPr bwMode="auto">
              <a:xfrm>
                <a:off x="1793" y="3462"/>
                <a:ext cx="202" cy="2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/>
                  <a:t>2</a:t>
                </a:r>
              </a:p>
            </p:txBody>
          </p:sp>
          <p:sp>
            <p:nvSpPr>
              <p:cNvPr id="175154" name="Rectangle 50"/>
              <p:cNvSpPr>
                <a:spLocks noChangeArrowheads="1"/>
              </p:cNvSpPr>
              <p:nvPr/>
            </p:nvSpPr>
            <p:spPr bwMode="auto">
              <a:xfrm>
                <a:off x="2345" y="3462"/>
                <a:ext cx="202" cy="2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/>
                  <a:t>6</a:t>
                </a:r>
              </a:p>
            </p:txBody>
          </p:sp>
          <p:sp>
            <p:nvSpPr>
              <p:cNvPr id="175155" name="Rectangle 51"/>
              <p:cNvSpPr>
                <a:spLocks noChangeArrowheads="1"/>
              </p:cNvSpPr>
              <p:nvPr/>
            </p:nvSpPr>
            <p:spPr bwMode="auto">
              <a:xfrm>
                <a:off x="2621" y="3462"/>
                <a:ext cx="202" cy="2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/>
                  <a:t>8</a:t>
                </a:r>
              </a:p>
            </p:txBody>
          </p:sp>
          <p:sp>
            <p:nvSpPr>
              <p:cNvPr id="175156" name="Rectangle 52"/>
              <p:cNvSpPr>
                <a:spLocks noChangeArrowheads="1"/>
              </p:cNvSpPr>
              <p:nvPr/>
            </p:nvSpPr>
            <p:spPr bwMode="auto">
              <a:xfrm>
                <a:off x="2855" y="3462"/>
                <a:ext cx="282" cy="2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/>
                  <a:t>10</a:t>
                </a:r>
              </a:p>
            </p:txBody>
          </p:sp>
          <p:sp>
            <p:nvSpPr>
              <p:cNvPr id="175157" name="Rectangle 53"/>
              <p:cNvSpPr>
                <a:spLocks noChangeArrowheads="1"/>
              </p:cNvSpPr>
              <p:nvPr/>
            </p:nvSpPr>
            <p:spPr bwMode="auto">
              <a:xfrm>
                <a:off x="3413" y="3462"/>
                <a:ext cx="282" cy="2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/>
                  <a:t>14</a:t>
                </a:r>
              </a:p>
            </p:txBody>
          </p:sp>
          <p:sp>
            <p:nvSpPr>
              <p:cNvPr id="175158" name="Rectangle 54"/>
              <p:cNvSpPr>
                <a:spLocks noChangeArrowheads="1"/>
              </p:cNvSpPr>
              <p:nvPr/>
            </p:nvSpPr>
            <p:spPr bwMode="auto">
              <a:xfrm>
                <a:off x="1507" y="3462"/>
                <a:ext cx="202" cy="2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/>
                  <a:t>0</a:t>
                </a:r>
              </a:p>
            </p:txBody>
          </p:sp>
        </p:grpSp>
        <p:grpSp>
          <p:nvGrpSpPr>
            <p:cNvPr id="175159" name="Group 55"/>
            <p:cNvGrpSpPr>
              <a:grpSpLocks/>
            </p:cNvGrpSpPr>
            <p:nvPr/>
          </p:nvGrpSpPr>
          <p:grpSpPr bwMode="auto">
            <a:xfrm>
              <a:off x="1147" y="1378"/>
              <a:ext cx="482" cy="1881"/>
              <a:chOff x="1147" y="1378"/>
              <a:chExt cx="482" cy="1881"/>
            </a:xfrm>
          </p:grpSpPr>
          <p:sp>
            <p:nvSpPr>
              <p:cNvPr id="175160" name="Rectangle 56"/>
              <p:cNvSpPr>
                <a:spLocks noChangeArrowheads="1"/>
              </p:cNvSpPr>
              <p:nvPr/>
            </p:nvSpPr>
            <p:spPr bwMode="auto">
              <a:xfrm>
                <a:off x="1147" y="3022"/>
                <a:ext cx="482" cy="2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/>
                  <a:t>1,000</a:t>
                </a:r>
              </a:p>
            </p:txBody>
          </p:sp>
          <p:sp>
            <p:nvSpPr>
              <p:cNvPr id="175161" name="Rectangle 57"/>
              <p:cNvSpPr>
                <a:spLocks noChangeArrowheads="1"/>
              </p:cNvSpPr>
              <p:nvPr/>
            </p:nvSpPr>
            <p:spPr bwMode="auto">
              <a:xfrm>
                <a:off x="1147" y="2482"/>
                <a:ext cx="482" cy="2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/>
                  <a:t>3,000</a:t>
                </a:r>
              </a:p>
            </p:txBody>
          </p:sp>
          <p:sp>
            <p:nvSpPr>
              <p:cNvPr id="175162" name="Rectangle 58"/>
              <p:cNvSpPr>
                <a:spLocks noChangeArrowheads="1"/>
              </p:cNvSpPr>
              <p:nvPr/>
            </p:nvSpPr>
            <p:spPr bwMode="auto">
              <a:xfrm>
                <a:off x="1147" y="2206"/>
                <a:ext cx="482" cy="2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/>
                  <a:t>4,000</a:t>
                </a:r>
              </a:p>
            </p:txBody>
          </p:sp>
          <p:sp>
            <p:nvSpPr>
              <p:cNvPr id="175163" name="Rectangle 59"/>
              <p:cNvSpPr>
                <a:spLocks noChangeArrowheads="1"/>
              </p:cNvSpPr>
              <p:nvPr/>
            </p:nvSpPr>
            <p:spPr bwMode="auto">
              <a:xfrm>
                <a:off x="1147" y="1942"/>
                <a:ext cx="482" cy="2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/>
                  <a:t>5,000</a:t>
                </a:r>
              </a:p>
            </p:txBody>
          </p:sp>
          <p:sp>
            <p:nvSpPr>
              <p:cNvPr id="175164" name="Rectangle 60"/>
              <p:cNvSpPr>
                <a:spLocks noChangeArrowheads="1"/>
              </p:cNvSpPr>
              <p:nvPr/>
            </p:nvSpPr>
            <p:spPr bwMode="auto">
              <a:xfrm>
                <a:off x="1147" y="1378"/>
                <a:ext cx="482" cy="2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/>
                  <a:t>7,000</a:t>
                </a:r>
              </a:p>
            </p:txBody>
          </p:sp>
          <p:sp>
            <p:nvSpPr>
              <p:cNvPr id="175165" name="Rectangle 61"/>
              <p:cNvSpPr>
                <a:spLocks noChangeArrowheads="1"/>
              </p:cNvSpPr>
              <p:nvPr/>
            </p:nvSpPr>
            <p:spPr bwMode="auto">
              <a:xfrm>
                <a:off x="1147" y="2766"/>
                <a:ext cx="482" cy="2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/>
                  <a:t>2,000</a:t>
                </a:r>
              </a:p>
            </p:txBody>
          </p:sp>
          <p:sp>
            <p:nvSpPr>
              <p:cNvPr id="175166" name="Rectangle 62"/>
              <p:cNvSpPr>
                <a:spLocks noChangeArrowheads="1"/>
              </p:cNvSpPr>
              <p:nvPr/>
            </p:nvSpPr>
            <p:spPr bwMode="auto">
              <a:xfrm>
                <a:off x="1147" y="1658"/>
                <a:ext cx="482" cy="2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/>
                  <a:t>6,000</a:t>
                </a:r>
              </a:p>
            </p:txBody>
          </p:sp>
        </p:grpSp>
      </p:grpSp>
      <p:sp>
        <p:nvSpPr>
          <p:cNvPr id="175167" name="Line 63"/>
          <p:cNvSpPr>
            <a:spLocks noChangeShapeType="1"/>
          </p:cNvSpPr>
          <p:nvPr/>
        </p:nvSpPr>
        <p:spPr bwMode="auto">
          <a:xfrm>
            <a:off x="2536825" y="3473450"/>
            <a:ext cx="1376363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5168" name="Line 64"/>
          <p:cNvSpPr>
            <a:spLocks noChangeShapeType="1"/>
          </p:cNvSpPr>
          <p:nvPr/>
        </p:nvSpPr>
        <p:spPr bwMode="auto">
          <a:xfrm flipV="1">
            <a:off x="3919538" y="3467100"/>
            <a:ext cx="0" cy="21844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5169" name="Line 65"/>
          <p:cNvSpPr>
            <a:spLocks noChangeShapeType="1"/>
          </p:cNvSpPr>
          <p:nvPr/>
        </p:nvSpPr>
        <p:spPr bwMode="auto">
          <a:xfrm>
            <a:off x="2544763" y="4349750"/>
            <a:ext cx="234632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5170" name="Line 66"/>
          <p:cNvSpPr>
            <a:spLocks noChangeShapeType="1"/>
          </p:cNvSpPr>
          <p:nvPr/>
        </p:nvSpPr>
        <p:spPr bwMode="auto">
          <a:xfrm flipV="1">
            <a:off x="4895850" y="4333875"/>
            <a:ext cx="0" cy="12890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5171" name="Line 67"/>
          <p:cNvSpPr>
            <a:spLocks noChangeShapeType="1"/>
          </p:cNvSpPr>
          <p:nvPr/>
        </p:nvSpPr>
        <p:spPr bwMode="auto">
          <a:xfrm>
            <a:off x="3930650" y="3486150"/>
            <a:ext cx="954088" cy="850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5172" name="Rectangle 68"/>
          <p:cNvSpPr>
            <a:spLocks noChangeArrowheads="1"/>
          </p:cNvSpPr>
          <p:nvPr/>
        </p:nvSpPr>
        <p:spPr bwMode="auto">
          <a:xfrm>
            <a:off x="1403350" y="1989138"/>
            <a:ext cx="1143000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a-IR" sz="1600">
                <a:cs typeface="B Titr" pitchFamily="2" charset="-78"/>
              </a:rPr>
              <a:t>هزينه فعاليت </a:t>
            </a:r>
            <a:endParaRPr lang="en-US" sz="1600">
              <a:cs typeface="B Titr" pitchFamily="2" charset="-78"/>
            </a:endParaRPr>
          </a:p>
        </p:txBody>
      </p:sp>
      <p:sp>
        <p:nvSpPr>
          <p:cNvPr id="175173" name="Rectangle 69"/>
          <p:cNvSpPr>
            <a:spLocks noChangeArrowheads="1"/>
          </p:cNvSpPr>
          <p:nvPr/>
        </p:nvSpPr>
        <p:spPr bwMode="auto">
          <a:xfrm>
            <a:off x="5554663" y="5689600"/>
            <a:ext cx="1452562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a-IR" sz="1600">
                <a:cs typeface="B Titr" pitchFamily="2" charset="-78"/>
              </a:rPr>
              <a:t>مدت زمان فعاليت</a:t>
            </a:r>
            <a:endParaRPr lang="en-US" sz="1600">
              <a:cs typeface="B Titr" pitchFamily="2" charset="-78"/>
            </a:endParaRPr>
          </a:p>
        </p:txBody>
      </p:sp>
      <p:sp>
        <p:nvSpPr>
          <p:cNvPr id="175176" name="Rectangle 72"/>
          <p:cNvSpPr>
            <a:spLocks noChangeArrowheads="1"/>
          </p:cNvSpPr>
          <p:nvPr/>
        </p:nvSpPr>
        <p:spPr bwMode="auto">
          <a:xfrm>
            <a:off x="2571750" y="2860675"/>
            <a:ext cx="2000250" cy="3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r" rtl="1" eaLnBrk="0" hangingPunct="0"/>
            <a:r>
              <a:rPr lang="fa-IR" sz="1400" b="1">
                <a:solidFill>
                  <a:schemeClr val="accent2"/>
                </a:solidFill>
              </a:rPr>
              <a:t>هزينه فشرده (</a:t>
            </a:r>
            <a:r>
              <a:rPr lang="en-US" sz="1400" b="1">
                <a:solidFill>
                  <a:schemeClr val="accent2"/>
                </a:solidFill>
              </a:rPr>
              <a:t>Crash cost</a:t>
            </a:r>
            <a:r>
              <a:rPr lang="fa-IR" sz="1400" b="1">
                <a:solidFill>
                  <a:schemeClr val="accent2"/>
                </a:solidFill>
              </a:rPr>
              <a:t>)</a:t>
            </a:r>
            <a:endParaRPr lang="en-US" sz="1400" b="1">
              <a:solidFill>
                <a:schemeClr val="accent2"/>
              </a:solidFill>
            </a:endParaRPr>
          </a:p>
        </p:txBody>
      </p:sp>
      <p:sp>
        <p:nvSpPr>
          <p:cNvPr id="175177" name="Rectangle 73"/>
          <p:cNvSpPr>
            <a:spLocks noChangeArrowheads="1"/>
          </p:cNvSpPr>
          <p:nvPr/>
        </p:nvSpPr>
        <p:spPr bwMode="auto">
          <a:xfrm>
            <a:off x="-19050" y="4797425"/>
            <a:ext cx="2070100" cy="3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r" rtl="1" eaLnBrk="0" hangingPunct="0"/>
            <a:r>
              <a:rPr lang="fa-IR" sz="1400" b="1">
                <a:solidFill>
                  <a:schemeClr val="accent2"/>
                </a:solidFill>
              </a:rPr>
              <a:t>هزينه نرمال (</a:t>
            </a:r>
            <a:r>
              <a:rPr lang="en-US" sz="1400" b="1">
                <a:solidFill>
                  <a:schemeClr val="accent2"/>
                </a:solidFill>
              </a:rPr>
              <a:t>Normal cost</a:t>
            </a:r>
            <a:r>
              <a:rPr lang="fa-IR" sz="1400" b="1">
                <a:solidFill>
                  <a:schemeClr val="accent2"/>
                </a:solidFill>
              </a:rPr>
              <a:t>)</a:t>
            </a:r>
            <a:endParaRPr lang="en-US" sz="1400" b="1">
              <a:solidFill>
                <a:schemeClr val="accent2"/>
              </a:solidFill>
            </a:endParaRPr>
          </a:p>
        </p:txBody>
      </p:sp>
      <p:sp>
        <p:nvSpPr>
          <p:cNvPr id="175179" name="Rectangle 75"/>
          <p:cNvSpPr>
            <a:spLocks noChangeArrowheads="1"/>
          </p:cNvSpPr>
          <p:nvPr/>
        </p:nvSpPr>
        <p:spPr bwMode="auto">
          <a:xfrm>
            <a:off x="4975225" y="4994275"/>
            <a:ext cx="2692400" cy="3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r" rtl="1" eaLnBrk="0" hangingPunct="0"/>
            <a:r>
              <a:rPr lang="fa-IR" sz="1400" b="1">
                <a:solidFill>
                  <a:schemeClr val="accent2"/>
                </a:solidFill>
              </a:rPr>
              <a:t>مدت زمان نرمال (</a:t>
            </a:r>
            <a:r>
              <a:rPr lang="en-US" sz="1400" b="1">
                <a:solidFill>
                  <a:schemeClr val="accent2"/>
                </a:solidFill>
              </a:rPr>
              <a:t>Normal Duration</a:t>
            </a:r>
            <a:r>
              <a:rPr lang="fa-IR" sz="1400" b="1">
                <a:solidFill>
                  <a:schemeClr val="accent2"/>
                </a:solidFill>
              </a:rPr>
              <a:t>)</a:t>
            </a:r>
            <a:endParaRPr lang="en-US" sz="1400" b="1">
              <a:solidFill>
                <a:schemeClr val="accent2"/>
              </a:solidFill>
            </a:endParaRPr>
          </a:p>
        </p:txBody>
      </p:sp>
      <p:sp>
        <p:nvSpPr>
          <p:cNvPr id="175180" name="Line 76"/>
          <p:cNvSpPr>
            <a:spLocks noChangeShapeType="1"/>
          </p:cNvSpPr>
          <p:nvPr/>
        </p:nvSpPr>
        <p:spPr bwMode="auto">
          <a:xfrm>
            <a:off x="3924300" y="5734050"/>
            <a:ext cx="142875" cy="50323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5181" name="Line 77"/>
          <p:cNvSpPr>
            <a:spLocks noChangeShapeType="1"/>
          </p:cNvSpPr>
          <p:nvPr/>
        </p:nvSpPr>
        <p:spPr bwMode="auto">
          <a:xfrm flipV="1">
            <a:off x="5003800" y="5300663"/>
            <a:ext cx="576263" cy="215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5182" name="Line 78"/>
          <p:cNvSpPr>
            <a:spLocks noChangeShapeType="1"/>
          </p:cNvSpPr>
          <p:nvPr/>
        </p:nvSpPr>
        <p:spPr bwMode="auto">
          <a:xfrm flipV="1">
            <a:off x="2627313" y="3141663"/>
            <a:ext cx="431800" cy="215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5183" name="Line 79"/>
          <p:cNvSpPr>
            <a:spLocks noChangeShapeType="1"/>
          </p:cNvSpPr>
          <p:nvPr/>
        </p:nvSpPr>
        <p:spPr bwMode="auto">
          <a:xfrm flipH="1">
            <a:off x="1476375" y="4437063"/>
            <a:ext cx="935038" cy="28733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5186" name="Rectangle 82"/>
          <p:cNvSpPr>
            <a:spLocks noChangeArrowheads="1"/>
          </p:cNvSpPr>
          <p:nvPr/>
        </p:nvSpPr>
        <p:spPr bwMode="auto">
          <a:xfrm>
            <a:off x="2986088" y="6367463"/>
            <a:ext cx="2622550" cy="3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r" rtl="1" eaLnBrk="0" hangingPunct="0"/>
            <a:r>
              <a:rPr lang="fa-IR" sz="1400" b="1">
                <a:solidFill>
                  <a:schemeClr val="accent2"/>
                </a:solidFill>
              </a:rPr>
              <a:t>مدت زمان فشرده (</a:t>
            </a:r>
            <a:r>
              <a:rPr lang="en-US" sz="1400" b="1">
                <a:solidFill>
                  <a:schemeClr val="accent2"/>
                </a:solidFill>
              </a:rPr>
              <a:t>Crash Duration</a:t>
            </a:r>
            <a:r>
              <a:rPr lang="fa-IR" sz="1400" b="1">
                <a:solidFill>
                  <a:schemeClr val="accent2"/>
                </a:solidFill>
              </a:rPr>
              <a:t>)</a:t>
            </a:r>
            <a:endParaRPr lang="en-US" sz="1400" b="1">
              <a:solidFill>
                <a:schemeClr val="accent2"/>
              </a:solidFill>
            </a:endParaRPr>
          </a:p>
        </p:txBody>
      </p:sp>
      <p:sp>
        <p:nvSpPr>
          <p:cNvPr id="175187" name="Oval 83"/>
          <p:cNvSpPr>
            <a:spLocks noChangeArrowheads="1"/>
          </p:cNvSpPr>
          <p:nvPr/>
        </p:nvSpPr>
        <p:spPr bwMode="auto">
          <a:xfrm>
            <a:off x="3851275" y="3430588"/>
            <a:ext cx="73025" cy="14287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5188" name="Oval 84"/>
          <p:cNvSpPr>
            <a:spLocks noChangeArrowheads="1"/>
          </p:cNvSpPr>
          <p:nvPr/>
        </p:nvSpPr>
        <p:spPr bwMode="auto">
          <a:xfrm>
            <a:off x="4859338" y="4294188"/>
            <a:ext cx="73025" cy="14287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8CF96-53B4-430A-9EF6-BFADE5256376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ChangeArrowheads="1"/>
          </p:cNvSpPr>
          <p:nvPr/>
        </p:nvSpPr>
        <p:spPr bwMode="auto">
          <a:xfrm>
            <a:off x="687388" y="4445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rtl="1"/>
            <a:r>
              <a:rPr lang="fa-IR" sz="2200">
                <a:solidFill>
                  <a:schemeClr val="accent2"/>
                </a:solidFill>
                <a:cs typeface="B Titr" pitchFamily="2" charset="-78"/>
              </a:rPr>
              <a:t>موازنه زمان-هزينه</a:t>
            </a:r>
            <a:endParaRPr lang="en-US" sz="2200">
              <a:solidFill>
                <a:schemeClr val="accent2"/>
              </a:solidFill>
              <a:cs typeface="B Titr" pitchFamily="2" charset="-78"/>
            </a:endParaRPr>
          </a:p>
        </p:txBody>
      </p:sp>
      <p:sp>
        <p:nvSpPr>
          <p:cNvPr id="176131" name="Line 3"/>
          <p:cNvSpPr>
            <a:spLocks noChangeShapeType="1"/>
          </p:cNvSpPr>
          <p:nvPr/>
        </p:nvSpPr>
        <p:spPr bwMode="auto">
          <a:xfrm>
            <a:off x="539750" y="1052513"/>
            <a:ext cx="8135938" cy="0"/>
          </a:xfrm>
          <a:prstGeom prst="line">
            <a:avLst/>
          </a:prstGeom>
          <a:noFill/>
          <a:ln w="50800" cmpd="dbl">
            <a:solidFill>
              <a:srgbClr val="99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6132" name="Text Box 4"/>
          <p:cNvSpPr txBox="1">
            <a:spLocks noChangeArrowheads="1"/>
          </p:cNvSpPr>
          <p:nvPr/>
        </p:nvSpPr>
        <p:spPr bwMode="auto">
          <a:xfrm>
            <a:off x="539750" y="620713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solidFill>
                  <a:schemeClr val="accent2"/>
                </a:solidFill>
                <a:latin typeface="Book Antiqua" pitchFamily="18" charset="0"/>
              </a:rPr>
              <a:t>Time - Cost Tradeoff</a:t>
            </a:r>
            <a:endParaRPr lang="en-US"/>
          </a:p>
        </p:txBody>
      </p:sp>
      <p:sp>
        <p:nvSpPr>
          <p:cNvPr id="176143" name="Text Box 15"/>
          <p:cNvSpPr txBox="1">
            <a:spLocks noChangeArrowheads="1"/>
          </p:cNvSpPr>
          <p:nvPr/>
        </p:nvSpPr>
        <p:spPr bwMode="auto">
          <a:xfrm>
            <a:off x="611188" y="2492375"/>
            <a:ext cx="7345362" cy="863600"/>
          </a:xfrm>
          <a:prstGeom prst="rect">
            <a:avLst/>
          </a:prstGeom>
          <a:noFill/>
          <a:ln w="9525" algn="ctr">
            <a:solidFill>
              <a:srgbClr val="0033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a-IR" sz="2000">
                <a:solidFill>
                  <a:schemeClr val="accent2"/>
                </a:solidFill>
                <a:cs typeface="B Yekan" pitchFamily="2" charset="-78"/>
              </a:rPr>
              <a:t>تعيين مدت زماني كه زمانبندي اوليه پروژه مي‌بايست كاهش يابد.</a:t>
            </a:r>
          </a:p>
          <a:p>
            <a:pPr algn="ctr">
              <a:spcBef>
                <a:spcPct val="50000"/>
              </a:spcBef>
            </a:pPr>
            <a:endParaRPr lang="en-US" sz="2000">
              <a:solidFill>
                <a:schemeClr val="accent2"/>
              </a:solidFill>
              <a:cs typeface="B Yekan" pitchFamily="2" charset="-78"/>
            </a:endParaRPr>
          </a:p>
        </p:txBody>
      </p:sp>
      <p:sp>
        <p:nvSpPr>
          <p:cNvPr id="176147" name="Text Box 19"/>
          <p:cNvSpPr txBox="1">
            <a:spLocks noChangeArrowheads="1"/>
          </p:cNvSpPr>
          <p:nvPr/>
        </p:nvSpPr>
        <p:spPr bwMode="auto">
          <a:xfrm>
            <a:off x="684213" y="4221163"/>
            <a:ext cx="7200900" cy="1320800"/>
          </a:xfrm>
          <a:prstGeom prst="rect">
            <a:avLst/>
          </a:prstGeom>
          <a:noFill/>
          <a:ln w="9525" algn="ctr">
            <a:solidFill>
              <a:srgbClr val="0033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a-IR" sz="2000">
                <a:solidFill>
                  <a:schemeClr val="accent2"/>
                </a:solidFill>
                <a:cs typeface="B Yekan" pitchFamily="2" charset="-78"/>
              </a:rPr>
              <a:t>تعيين بهترين تركيب كاهش مدت زمان فعاليتها، بطوريكه حداقل افزايش</a:t>
            </a:r>
          </a:p>
          <a:p>
            <a:pPr algn="ctr">
              <a:spcBef>
                <a:spcPct val="50000"/>
              </a:spcBef>
            </a:pPr>
            <a:r>
              <a:rPr lang="fa-IR" sz="2000">
                <a:solidFill>
                  <a:schemeClr val="accent2"/>
                </a:solidFill>
                <a:cs typeface="B Yekan" pitchFamily="2" charset="-78"/>
              </a:rPr>
              <a:t> هرينه را بدنبال داشته و مدت زمان پروژه را به زمان مقرر مي‌رساند.</a:t>
            </a:r>
          </a:p>
          <a:p>
            <a:pPr algn="ctr">
              <a:spcBef>
                <a:spcPct val="50000"/>
              </a:spcBef>
            </a:pPr>
            <a:endParaRPr lang="en-US" sz="2000">
              <a:solidFill>
                <a:schemeClr val="accent2"/>
              </a:solidFill>
              <a:cs typeface="B Yekan" pitchFamily="2" charset="-78"/>
            </a:endParaRPr>
          </a:p>
        </p:txBody>
      </p:sp>
      <p:cxnSp>
        <p:nvCxnSpPr>
          <p:cNvPr id="176152" name="AutoShape 24"/>
          <p:cNvCxnSpPr>
            <a:cxnSpLocks noChangeShapeType="1"/>
            <a:stCxn id="176143" idx="2"/>
            <a:endCxn id="176147" idx="0"/>
          </p:cNvCxnSpPr>
          <p:nvPr/>
        </p:nvCxnSpPr>
        <p:spPr bwMode="auto">
          <a:xfrm>
            <a:off x="4284663" y="3355975"/>
            <a:ext cx="0" cy="86518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76154" name="Text Box 26"/>
          <p:cNvSpPr txBox="1">
            <a:spLocks noChangeArrowheads="1"/>
          </p:cNvSpPr>
          <p:nvPr/>
        </p:nvSpPr>
        <p:spPr bwMode="auto">
          <a:xfrm>
            <a:off x="1906588" y="1393825"/>
            <a:ext cx="4752975" cy="379413"/>
          </a:xfrm>
          <a:prstGeom prst="rect">
            <a:avLst/>
          </a:prstGeom>
          <a:solidFill>
            <a:srgbClr val="E0DE9A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>
                <a:cs typeface="B Yekan" pitchFamily="2" charset="-78"/>
              </a:rPr>
              <a:t>رويكرد حل مدل شماره يك</a:t>
            </a:r>
            <a:endParaRPr lang="en-US">
              <a:cs typeface="B Yeka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A4E7A-A6B1-436E-B12F-6086D81B6A1A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ChangeArrowheads="1"/>
          </p:cNvSpPr>
          <p:nvPr/>
        </p:nvSpPr>
        <p:spPr bwMode="auto">
          <a:xfrm>
            <a:off x="687388" y="4445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rtl="1"/>
            <a:r>
              <a:rPr lang="fa-IR" sz="2200">
                <a:solidFill>
                  <a:schemeClr val="accent2"/>
                </a:solidFill>
                <a:cs typeface="B Titr" pitchFamily="2" charset="-78"/>
              </a:rPr>
              <a:t>موازنه زمان-هزينه</a:t>
            </a:r>
            <a:endParaRPr lang="en-US" sz="2200">
              <a:solidFill>
                <a:schemeClr val="accent2"/>
              </a:solidFill>
              <a:cs typeface="B Titr" pitchFamily="2" charset="-78"/>
            </a:endParaRPr>
          </a:p>
        </p:txBody>
      </p:sp>
      <p:sp>
        <p:nvSpPr>
          <p:cNvPr id="177155" name="Line 3"/>
          <p:cNvSpPr>
            <a:spLocks noChangeShapeType="1"/>
          </p:cNvSpPr>
          <p:nvPr/>
        </p:nvSpPr>
        <p:spPr bwMode="auto">
          <a:xfrm>
            <a:off x="539750" y="1052513"/>
            <a:ext cx="8135938" cy="0"/>
          </a:xfrm>
          <a:prstGeom prst="line">
            <a:avLst/>
          </a:prstGeom>
          <a:noFill/>
          <a:ln w="50800" cmpd="dbl">
            <a:solidFill>
              <a:srgbClr val="99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156" name="Text Box 4"/>
          <p:cNvSpPr txBox="1">
            <a:spLocks noChangeArrowheads="1"/>
          </p:cNvSpPr>
          <p:nvPr/>
        </p:nvSpPr>
        <p:spPr bwMode="auto">
          <a:xfrm>
            <a:off x="539750" y="620713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solidFill>
                  <a:schemeClr val="accent2"/>
                </a:solidFill>
                <a:latin typeface="Book Antiqua" pitchFamily="18" charset="0"/>
              </a:rPr>
              <a:t>Time - Cost Tradeoff</a:t>
            </a:r>
            <a:endParaRPr lang="en-US"/>
          </a:p>
        </p:txBody>
      </p:sp>
      <p:sp>
        <p:nvSpPr>
          <p:cNvPr id="177166" name="Text Box 14"/>
          <p:cNvSpPr txBox="1">
            <a:spLocks noChangeArrowheads="1"/>
          </p:cNvSpPr>
          <p:nvPr/>
        </p:nvSpPr>
        <p:spPr bwMode="auto">
          <a:xfrm>
            <a:off x="1906588" y="1393825"/>
            <a:ext cx="4752975" cy="379413"/>
          </a:xfrm>
          <a:prstGeom prst="rect">
            <a:avLst/>
          </a:prstGeom>
          <a:solidFill>
            <a:srgbClr val="E0DE9A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>
                <a:cs typeface="B Yekan" pitchFamily="2" charset="-78"/>
              </a:rPr>
              <a:t>مثال- مدل شماره يك</a:t>
            </a:r>
            <a:endParaRPr lang="en-US">
              <a:cs typeface="B Yekan" pitchFamily="2" charset="-78"/>
            </a:endParaRPr>
          </a:p>
        </p:txBody>
      </p:sp>
      <p:sp>
        <p:nvSpPr>
          <p:cNvPr id="177173" name="Line 21"/>
          <p:cNvSpPr>
            <a:spLocks noChangeShapeType="1"/>
          </p:cNvSpPr>
          <p:nvPr/>
        </p:nvSpPr>
        <p:spPr bwMode="auto">
          <a:xfrm flipV="1">
            <a:off x="1495425" y="2806700"/>
            <a:ext cx="685800" cy="1219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77174" name="Line 22"/>
          <p:cNvSpPr>
            <a:spLocks noChangeShapeType="1"/>
          </p:cNvSpPr>
          <p:nvPr/>
        </p:nvSpPr>
        <p:spPr bwMode="auto">
          <a:xfrm>
            <a:off x="1495425" y="4025900"/>
            <a:ext cx="609600" cy="1447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77175" name="Line 23"/>
          <p:cNvSpPr>
            <a:spLocks noChangeShapeType="1"/>
          </p:cNvSpPr>
          <p:nvPr/>
        </p:nvSpPr>
        <p:spPr bwMode="auto">
          <a:xfrm>
            <a:off x="3348038" y="2852738"/>
            <a:ext cx="13684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77176" name="Line 24"/>
          <p:cNvSpPr>
            <a:spLocks noChangeShapeType="1"/>
          </p:cNvSpPr>
          <p:nvPr/>
        </p:nvSpPr>
        <p:spPr bwMode="auto">
          <a:xfrm flipV="1">
            <a:off x="3348038" y="5475288"/>
            <a:ext cx="1428750" cy="412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77177" name="Line 25"/>
          <p:cNvSpPr>
            <a:spLocks noChangeShapeType="1"/>
          </p:cNvSpPr>
          <p:nvPr/>
        </p:nvSpPr>
        <p:spPr bwMode="auto">
          <a:xfrm>
            <a:off x="6011863" y="2781300"/>
            <a:ext cx="1350962" cy="1244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77178" name="Line 26"/>
          <p:cNvSpPr>
            <a:spLocks noChangeShapeType="1"/>
          </p:cNvSpPr>
          <p:nvPr/>
        </p:nvSpPr>
        <p:spPr bwMode="auto">
          <a:xfrm flipV="1">
            <a:off x="6011863" y="4102100"/>
            <a:ext cx="1350962" cy="13430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77179" name="Rectangle 27"/>
          <p:cNvSpPr>
            <a:spLocks noChangeArrowheads="1"/>
          </p:cNvSpPr>
          <p:nvPr/>
        </p:nvSpPr>
        <p:spPr bwMode="auto">
          <a:xfrm>
            <a:off x="2211388" y="2341563"/>
            <a:ext cx="11430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A</a:t>
            </a:r>
          </a:p>
        </p:txBody>
      </p:sp>
      <p:sp>
        <p:nvSpPr>
          <p:cNvPr id="177180" name="Line 28"/>
          <p:cNvSpPr>
            <a:spLocks noChangeShapeType="1"/>
          </p:cNvSpPr>
          <p:nvPr/>
        </p:nvSpPr>
        <p:spPr bwMode="auto">
          <a:xfrm>
            <a:off x="2211388" y="25701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181" name="Line 29"/>
          <p:cNvSpPr>
            <a:spLocks noChangeShapeType="1"/>
          </p:cNvSpPr>
          <p:nvPr/>
        </p:nvSpPr>
        <p:spPr bwMode="auto">
          <a:xfrm>
            <a:off x="2211388" y="30273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182" name="Line 30"/>
          <p:cNvSpPr>
            <a:spLocks noChangeShapeType="1"/>
          </p:cNvSpPr>
          <p:nvPr/>
        </p:nvSpPr>
        <p:spPr bwMode="auto">
          <a:xfrm>
            <a:off x="2592388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183" name="Line 31"/>
          <p:cNvSpPr>
            <a:spLocks noChangeShapeType="1"/>
          </p:cNvSpPr>
          <p:nvPr/>
        </p:nvSpPr>
        <p:spPr bwMode="auto">
          <a:xfrm>
            <a:off x="2973388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184" name="Line 32"/>
          <p:cNvSpPr>
            <a:spLocks noChangeShapeType="1"/>
          </p:cNvSpPr>
          <p:nvPr/>
        </p:nvSpPr>
        <p:spPr bwMode="auto">
          <a:xfrm>
            <a:off x="2592388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185" name="Line 33"/>
          <p:cNvSpPr>
            <a:spLocks noChangeShapeType="1"/>
          </p:cNvSpPr>
          <p:nvPr/>
        </p:nvSpPr>
        <p:spPr bwMode="auto">
          <a:xfrm>
            <a:off x="2973388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186" name="Text Box 34"/>
          <p:cNvSpPr txBox="1">
            <a:spLocks noChangeArrowheads="1"/>
          </p:cNvSpPr>
          <p:nvPr/>
        </p:nvSpPr>
        <p:spPr bwMode="auto">
          <a:xfrm>
            <a:off x="2195513" y="2276475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0       7      7</a:t>
            </a:r>
          </a:p>
        </p:txBody>
      </p:sp>
      <p:sp>
        <p:nvSpPr>
          <p:cNvPr id="177187" name="Text Box 35"/>
          <p:cNvSpPr txBox="1">
            <a:spLocks noChangeArrowheads="1"/>
          </p:cNvSpPr>
          <p:nvPr/>
        </p:nvSpPr>
        <p:spPr bwMode="auto">
          <a:xfrm>
            <a:off x="2287588" y="2979738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2     2        9</a:t>
            </a:r>
          </a:p>
        </p:txBody>
      </p:sp>
      <p:sp>
        <p:nvSpPr>
          <p:cNvPr id="177188" name="Rectangle 36"/>
          <p:cNvSpPr>
            <a:spLocks noChangeArrowheads="1"/>
          </p:cNvSpPr>
          <p:nvPr/>
        </p:nvSpPr>
        <p:spPr bwMode="auto">
          <a:xfrm>
            <a:off x="323850" y="3522663"/>
            <a:ext cx="11430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Start</a:t>
            </a:r>
          </a:p>
        </p:txBody>
      </p:sp>
      <p:sp>
        <p:nvSpPr>
          <p:cNvPr id="177189" name="Line 37"/>
          <p:cNvSpPr>
            <a:spLocks noChangeShapeType="1"/>
          </p:cNvSpPr>
          <p:nvPr/>
        </p:nvSpPr>
        <p:spPr bwMode="auto">
          <a:xfrm>
            <a:off x="323850" y="37512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190" name="Line 38"/>
          <p:cNvSpPr>
            <a:spLocks noChangeShapeType="1"/>
          </p:cNvSpPr>
          <p:nvPr/>
        </p:nvSpPr>
        <p:spPr bwMode="auto">
          <a:xfrm>
            <a:off x="323850" y="42084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191" name="Line 39"/>
          <p:cNvSpPr>
            <a:spLocks noChangeShapeType="1"/>
          </p:cNvSpPr>
          <p:nvPr/>
        </p:nvSpPr>
        <p:spPr bwMode="auto">
          <a:xfrm>
            <a:off x="704850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192" name="Line 40"/>
          <p:cNvSpPr>
            <a:spLocks noChangeShapeType="1"/>
          </p:cNvSpPr>
          <p:nvPr/>
        </p:nvSpPr>
        <p:spPr bwMode="auto">
          <a:xfrm>
            <a:off x="1085850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193" name="Line 41"/>
          <p:cNvSpPr>
            <a:spLocks noChangeShapeType="1"/>
          </p:cNvSpPr>
          <p:nvPr/>
        </p:nvSpPr>
        <p:spPr bwMode="auto">
          <a:xfrm>
            <a:off x="704850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194" name="Line 42"/>
          <p:cNvSpPr>
            <a:spLocks noChangeShapeType="1"/>
          </p:cNvSpPr>
          <p:nvPr/>
        </p:nvSpPr>
        <p:spPr bwMode="auto">
          <a:xfrm>
            <a:off x="1085850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195" name="Text Box 43"/>
          <p:cNvSpPr txBox="1">
            <a:spLocks noChangeArrowheads="1"/>
          </p:cNvSpPr>
          <p:nvPr/>
        </p:nvSpPr>
        <p:spPr bwMode="auto">
          <a:xfrm>
            <a:off x="400050" y="4149725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0      0       0</a:t>
            </a:r>
          </a:p>
        </p:txBody>
      </p:sp>
      <p:sp>
        <p:nvSpPr>
          <p:cNvPr id="177196" name="Text Box 44"/>
          <p:cNvSpPr txBox="1">
            <a:spLocks noChangeArrowheads="1"/>
          </p:cNvSpPr>
          <p:nvPr/>
        </p:nvSpPr>
        <p:spPr bwMode="auto">
          <a:xfrm>
            <a:off x="250825" y="3500438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0       0      0</a:t>
            </a:r>
          </a:p>
        </p:txBody>
      </p:sp>
      <p:sp>
        <p:nvSpPr>
          <p:cNvPr id="177197" name="Rectangle 45"/>
          <p:cNvSpPr>
            <a:spLocks noChangeArrowheads="1"/>
          </p:cNvSpPr>
          <p:nvPr/>
        </p:nvSpPr>
        <p:spPr bwMode="auto">
          <a:xfrm>
            <a:off x="4797425" y="2349500"/>
            <a:ext cx="11430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B</a:t>
            </a:r>
          </a:p>
        </p:txBody>
      </p:sp>
      <p:sp>
        <p:nvSpPr>
          <p:cNvPr id="177198" name="Line 46"/>
          <p:cNvSpPr>
            <a:spLocks noChangeShapeType="1"/>
          </p:cNvSpPr>
          <p:nvPr/>
        </p:nvSpPr>
        <p:spPr bwMode="auto">
          <a:xfrm>
            <a:off x="4797425" y="25701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199" name="Line 47"/>
          <p:cNvSpPr>
            <a:spLocks noChangeShapeType="1"/>
          </p:cNvSpPr>
          <p:nvPr/>
        </p:nvSpPr>
        <p:spPr bwMode="auto">
          <a:xfrm>
            <a:off x="4797425" y="30273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200" name="Line 48"/>
          <p:cNvSpPr>
            <a:spLocks noChangeShapeType="1"/>
          </p:cNvSpPr>
          <p:nvPr/>
        </p:nvSpPr>
        <p:spPr bwMode="auto">
          <a:xfrm>
            <a:off x="5178425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201" name="Line 49"/>
          <p:cNvSpPr>
            <a:spLocks noChangeShapeType="1"/>
          </p:cNvSpPr>
          <p:nvPr/>
        </p:nvSpPr>
        <p:spPr bwMode="auto">
          <a:xfrm>
            <a:off x="5559425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202" name="Line 50"/>
          <p:cNvSpPr>
            <a:spLocks noChangeShapeType="1"/>
          </p:cNvSpPr>
          <p:nvPr/>
        </p:nvSpPr>
        <p:spPr bwMode="auto">
          <a:xfrm>
            <a:off x="5178425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203" name="Line 51"/>
          <p:cNvSpPr>
            <a:spLocks noChangeShapeType="1"/>
          </p:cNvSpPr>
          <p:nvPr/>
        </p:nvSpPr>
        <p:spPr bwMode="auto">
          <a:xfrm>
            <a:off x="5559425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204" name="Text Box 52"/>
          <p:cNvSpPr txBox="1">
            <a:spLocks noChangeArrowheads="1"/>
          </p:cNvSpPr>
          <p:nvPr/>
        </p:nvSpPr>
        <p:spPr bwMode="auto">
          <a:xfrm>
            <a:off x="4781550" y="2332038"/>
            <a:ext cx="11620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7      9      16</a:t>
            </a:r>
          </a:p>
        </p:txBody>
      </p:sp>
      <p:sp>
        <p:nvSpPr>
          <p:cNvPr id="177205" name="Text Box 53"/>
          <p:cNvSpPr txBox="1">
            <a:spLocks noChangeArrowheads="1"/>
          </p:cNvSpPr>
          <p:nvPr/>
        </p:nvSpPr>
        <p:spPr bwMode="auto">
          <a:xfrm>
            <a:off x="4873625" y="2979738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9     2      18</a:t>
            </a:r>
          </a:p>
        </p:txBody>
      </p:sp>
      <p:sp>
        <p:nvSpPr>
          <p:cNvPr id="177206" name="Rectangle 54"/>
          <p:cNvSpPr>
            <a:spLocks noChangeArrowheads="1"/>
          </p:cNvSpPr>
          <p:nvPr/>
        </p:nvSpPr>
        <p:spPr bwMode="auto">
          <a:xfrm>
            <a:off x="2205038" y="5035550"/>
            <a:ext cx="11430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C</a:t>
            </a:r>
          </a:p>
        </p:txBody>
      </p:sp>
      <p:sp>
        <p:nvSpPr>
          <p:cNvPr id="177207" name="Line 55"/>
          <p:cNvSpPr>
            <a:spLocks noChangeShapeType="1"/>
          </p:cNvSpPr>
          <p:nvPr/>
        </p:nvSpPr>
        <p:spPr bwMode="auto">
          <a:xfrm>
            <a:off x="2205038" y="52641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208" name="Line 56"/>
          <p:cNvSpPr>
            <a:spLocks noChangeShapeType="1"/>
          </p:cNvSpPr>
          <p:nvPr/>
        </p:nvSpPr>
        <p:spPr bwMode="auto">
          <a:xfrm>
            <a:off x="2205038" y="57213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209" name="Line 57"/>
          <p:cNvSpPr>
            <a:spLocks noChangeShapeType="1"/>
          </p:cNvSpPr>
          <p:nvPr/>
        </p:nvSpPr>
        <p:spPr bwMode="auto">
          <a:xfrm>
            <a:off x="2586038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210" name="Line 58"/>
          <p:cNvSpPr>
            <a:spLocks noChangeShapeType="1"/>
          </p:cNvSpPr>
          <p:nvPr/>
        </p:nvSpPr>
        <p:spPr bwMode="auto">
          <a:xfrm>
            <a:off x="2967038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211" name="Line 59"/>
          <p:cNvSpPr>
            <a:spLocks noChangeShapeType="1"/>
          </p:cNvSpPr>
          <p:nvPr/>
        </p:nvSpPr>
        <p:spPr bwMode="auto">
          <a:xfrm>
            <a:off x="2586038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212" name="Line 60"/>
          <p:cNvSpPr>
            <a:spLocks noChangeShapeType="1"/>
          </p:cNvSpPr>
          <p:nvPr/>
        </p:nvSpPr>
        <p:spPr bwMode="auto">
          <a:xfrm>
            <a:off x="2967038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213" name="Text Box 61"/>
          <p:cNvSpPr txBox="1">
            <a:spLocks noChangeArrowheads="1"/>
          </p:cNvSpPr>
          <p:nvPr/>
        </p:nvSpPr>
        <p:spPr bwMode="auto">
          <a:xfrm>
            <a:off x="2189163" y="4970463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0      10   10</a:t>
            </a:r>
          </a:p>
        </p:txBody>
      </p:sp>
      <p:sp>
        <p:nvSpPr>
          <p:cNvPr id="177214" name="Text Box 62"/>
          <p:cNvSpPr txBox="1">
            <a:spLocks noChangeArrowheads="1"/>
          </p:cNvSpPr>
          <p:nvPr/>
        </p:nvSpPr>
        <p:spPr bwMode="auto">
          <a:xfrm>
            <a:off x="2281238" y="5645150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0     0      10</a:t>
            </a:r>
          </a:p>
        </p:txBody>
      </p:sp>
      <p:sp>
        <p:nvSpPr>
          <p:cNvPr id="177215" name="Rectangle 63"/>
          <p:cNvSpPr>
            <a:spLocks noChangeArrowheads="1"/>
          </p:cNvSpPr>
          <p:nvPr/>
        </p:nvSpPr>
        <p:spPr bwMode="auto">
          <a:xfrm>
            <a:off x="4803775" y="5035550"/>
            <a:ext cx="11430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D</a:t>
            </a:r>
          </a:p>
        </p:txBody>
      </p:sp>
      <p:sp>
        <p:nvSpPr>
          <p:cNvPr id="177216" name="Line 64"/>
          <p:cNvSpPr>
            <a:spLocks noChangeShapeType="1"/>
          </p:cNvSpPr>
          <p:nvPr/>
        </p:nvSpPr>
        <p:spPr bwMode="auto">
          <a:xfrm>
            <a:off x="4803775" y="52641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217" name="Line 65"/>
          <p:cNvSpPr>
            <a:spLocks noChangeShapeType="1"/>
          </p:cNvSpPr>
          <p:nvPr/>
        </p:nvSpPr>
        <p:spPr bwMode="auto">
          <a:xfrm>
            <a:off x="4803775" y="57213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218" name="Line 66"/>
          <p:cNvSpPr>
            <a:spLocks noChangeShapeType="1"/>
          </p:cNvSpPr>
          <p:nvPr/>
        </p:nvSpPr>
        <p:spPr bwMode="auto">
          <a:xfrm>
            <a:off x="5184775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219" name="Line 67"/>
          <p:cNvSpPr>
            <a:spLocks noChangeShapeType="1"/>
          </p:cNvSpPr>
          <p:nvPr/>
        </p:nvSpPr>
        <p:spPr bwMode="auto">
          <a:xfrm>
            <a:off x="5565775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220" name="Line 68"/>
          <p:cNvSpPr>
            <a:spLocks noChangeShapeType="1"/>
          </p:cNvSpPr>
          <p:nvPr/>
        </p:nvSpPr>
        <p:spPr bwMode="auto">
          <a:xfrm>
            <a:off x="5184775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221" name="Line 69"/>
          <p:cNvSpPr>
            <a:spLocks noChangeShapeType="1"/>
          </p:cNvSpPr>
          <p:nvPr/>
        </p:nvSpPr>
        <p:spPr bwMode="auto">
          <a:xfrm>
            <a:off x="5565775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222" name="Text Box 70"/>
          <p:cNvSpPr txBox="1">
            <a:spLocks noChangeArrowheads="1"/>
          </p:cNvSpPr>
          <p:nvPr/>
        </p:nvSpPr>
        <p:spPr bwMode="auto">
          <a:xfrm>
            <a:off x="4787900" y="4970463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10       8    18</a:t>
            </a:r>
          </a:p>
        </p:txBody>
      </p:sp>
      <p:sp>
        <p:nvSpPr>
          <p:cNvPr id="177223" name="Text Box 71"/>
          <p:cNvSpPr txBox="1">
            <a:spLocks noChangeArrowheads="1"/>
          </p:cNvSpPr>
          <p:nvPr/>
        </p:nvSpPr>
        <p:spPr bwMode="auto">
          <a:xfrm>
            <a:off x="4879975" y="5645150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10    0     18</a:t>
            </a:r>
          </a:p>
        </p:txBody>
      </p:sp>
      <p:sp>
        <p:nvSpPr>
          <p:cNvPr id="177224" name="Rectangle 72"/>
          <p:cNvSpPr>
            <a:spLocks noChangeArrowheads="1"/>
          </p:cNvSpPr>
          <p:nvPr/>
        </p:nvSpPr>
        <p:spPr bwMode="auto">
          <a:xfrm>
            <a:off x="7453313" y="3522663"/>
            <a:ext cx="11430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Finish</a:t>
            </a:r>
          </a:p>
        </p:txBody>
      </p:sp>
      <p:sp>
        <p:nvSpPr>
          <p:cNvPr id="177225" name="Line 73"/>
          <p:cNvSpPr>
            <a:spLocks noChangeShapeType="1"/>
          </p:cNvSpPr>
          <p:nvPr/>
        </p:nvSpPr>
        <p:spPr bwMode="auto">
          <a:xfrm>
            <a:off x="7453313" y="37512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226" name="Line 74"/>
          <p:cNvSpPr>
            <a:spLocks noChangeShapeType="1"/>
          </p:cNvSpPr>
          <p:nvPr/>
        </p:nvSpPr>
        <p:spPr bwMode="auto">
          <a:xfrm>
            <a:off x="7453313" y="42084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227" name="Line 75"/>
          <p:cNvSpPr>
            <a:spLocks noChangeShapeType="1"/>
          </p:cNvSpPr>
          <p:nvPr/>
        </p:nvSpPr>
        <p:spPr bwMode="auto">
          <a:xfrm>
            <a:off x="7834313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228" name="Line 76"/>
          <p:cNvSpPr>
            <a:spLocks noChangeShapeType="1"/>
          </p:cNvSpPr>
          <p:nvPr/>
        </p:nvSpPr>
        <p:spPr bwMode="auto">
          <a:xfrm>
            <a:off x="8215313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229" name="Line 77"/>
          <p:cNvSpPr>
            <a:spLocks noChangeShapeType="1"/>
          </p:cNvSpPr>
          <p:nvPr/>
        </p:nvSpPr>
        <p:spPr bwMode="auto">
          <a:xfrm>
            <a:off x="7834313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230" name="Line 78"/>
          <p:cNvSpPr>
            <a:spLocks noChangeShapeType="1"/>
          </p:cNvSpPr>
          <p:nvPr/>
        </p:nvSpPr>
        <p:spPr bwMode="auto">
          <a:xfrm>
            <a:off x="8215313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7231" name="Text Box 79"/>
          <p:cNvSpPr txBox="1">
            <a:spLocks noChangeArrowheads="1"/>
          </p:cNvSpPr>
          <p:nvPr/>
        </p:nvSpPr>
        <p:spPr bwMode="auto">
          <a:xfrm>
            <a:off x="7529513" y="4149725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18     0    18</a:t>
            </a:r>
          </a:p>
        </p:txBody>
      </p:sp>
      <p:sp>
        <p:nvSpPr>
          <p:cNvPr id="177232" name="Text Box 80"/>
          <p:cNvSpPr txBox="1">
            <a:spLocks noChangeArrowheads="1"/>
          </p:cNvSpPr>
          <p:nvPr/>
        </p:nvSpPr>
        <p:spPr bwMode="auto">
          <a:xfrm>
            <a:off x="7380288" y="3500438"/>
            <a:ext cx="12509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18     0       18</a:t>
            </a:r>
          </a:p>
        </p:txBody>
      </p:sp>
      <p:sp>
        <p:nvSpPr>
          <p:cNvPr id="177233" name="Text Box 81"/>
          <p:cNvSpPr txBox="1">
            <a:spLocks noChangeArrowheads="1"/>
          </p:cNvSpPr>
          <p:nvPr/>
        </p:nvSpPr>
        <p:spPr bwMode="auto">
          <a:xfrm>
            <a:off x="3348038" y="6237288"/>
            <a:ext cx="53276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33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sz="2000">
                <a:solidFill>
                  <a:schemeClr val="accent2"/>
                </a:solidFill>
                <a:cs typeface="B Yekan" pitchFamily="2" charset="-78"/>
              </a:rPr>
              <a:t>مدت زمان مقرر براي اتمام پروژه 15 هفته مي‌باشد.</a:t>
            </a:r>
            <a:endParaRPr lang="en-US" sz="2000">
              <a:solidFill>
                <a:schemeClr val="accent2"/>
              </a:solidFill>
              <a:cs typeface="B Yeka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F54A2-D3F0-4B7E-A9B6-61A75BAED786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ChangeArrowheads="1"/>
          </p:cNvSpPr>
          <p:nvPr/>
        </p:nvSpPr>
        <p:spPr bwMode="auto">
          <a:xfrm>
            <a:off x="687388" y="4445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rtl="1"/>
            <a:r>
              <a:rPr lang="fa-IR" sz="2200">
                <a:solidFill>
                  <a:schemeClr val="accent2"/>
                </a:solidFill>
                <a:cs typeface="B Titr" pitchFamily="2" charset="-78"/>
              </a:rPr>
              <a:t>موازنه زمان-هزينه</a:t>
            </a:r>
            <a:endParaRPr lang="en-US" sz="2200">
              <a:solidFill>
                <a:schemeClr val="accent2"/>
              </a:solidFill>
              <a:cs typeface="B Titr" pitchFamily="2" charset="-78"/>
            </a:endParaRPr>
          </a:p>
        </p:txBody>
      </p:sp>
      <p:sp>
        <p:nvSpPr>
          <p:cNvPr id="181251" name="Line 3"/>
          <p:cNvSpPr>
            <a:spLocks noChangeShapeType="1"/>
          </p:cNvSpPr>
          <p:nvPr/>
        </p:nvSpPr>
        <p:spPr bwMode="auto">
          <a:xfrm>
            <a:off x="539750" y="1052513"/>
            <a:ext cx="8135938" cy="0"/>
          </a:xfrm>
          <a:prstGeom prst="line">
            <a:avLst/>
          </a:prstGeom>
          <a:noFill/>
          <a:ln w="50800" cmpd="dbl">
            <a:solidFill>
              <a:srgbClr val="99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539750" y="620713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solidFill>
                  <a:schemeClr val="accent2"/>
                </a:solidFill>
                <a:latin typeface="Book Antiqua" pitchFamily="18" charset="0"/>
              </a:rPr>
              <a:t>Time - Cost Tradeoff</a:t>
            </a:r>
            <a:endParaRPr lang="en-US"/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1906588" y="1393825"/>
            <a:ext cx="4752975" cy="379413"/>
          </a:xfrm>
          <a:prstGeom prst="rect">
            <a:avLst/>
          </a:prstGeom>
          <a:solidFill>
            <a:srgbClr val="E0DE9A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>
                <a:cs typeface="B Yekan" pitchFamily="2" charset="-78"/>
              </a:rPr>
              <a:t>مثال- مدل شماره يك</a:t>
            </a:r>
            <a:endParaRPr lang="en-US">
              <a:cs typeface="B Yekan" pitchFamily="2" charset="-78"/>
            </a:endParaRPr>
          </a:p>
        </p:txBody>
      </p:sp>
      <p:sp>
        <p:nvSpPr>
          <p:cNvPr id="181254" name="Rectangle 6"/>
          <p:cNvSpPr>
            <a:spLocks noChangeArrowheads="1"/>
          </p:cNvSpPr>
          <p:nvPr/>
        </p:nvSpPr>
        <p:spPr bwMode="auto">
          <a:xfrm>
            <a:off x="34925" y="3492500"/>
            <a:ext cx="1460500" cy="9906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000">
                <a:latin typeface="Times New Roman" pitchFamily="18" charset="0"/>
              </a:rPr>
              <a:t>Start</a:t>
            </a:r>
          </a:p>
        </p:txBody>
      </p:sp>
      <p:sp>
        <p:nvSpPr>
          <p:cNvPr id="181255" name="Rectangle 7"/>
          <p:cNvSpPr>
            <a:spLocks noChangeArrowheads="1"/>
          </p:cNvSpPr>
          <p:nvPr/>
        </p:nvSpPr>
        <p:spPr bwMode="auto">
          <a:xfrm>
            <a:off x="4772025" y="2349500"/>
            <a:ext cx="1981200" cy="9906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000">
                <a:latin typeface="Times New Roman" pitchFamily="18" charset="0"/>
              </a:rPr>
              <a:t>B</a:t>
            </a:r>
          </a:p>
          <a:p>
            <a:pPr algn="ctr"/>
            <a:r>
              <a:rPr lang="en-US" sz="2000">
                <a:latin typeface="Times New Roman" pitchFamily="18" charset="0"/>
              </a:rPr>
              <a:t>N=9, $80,000</a:t>
            </a:r>
          </a:p>
          <a:p>
            <a:pPr algn="ctr"/>
            <a:r>
              <a:rPr lang="en-US" sz="2000">
                <a:latin typeface="Times New Roman" pitchFamily="18" charset="0"/>
              </a:rPr>
              <a:t>C=6, $110,000</a:t>
            </a:r>
          </a:p>
        </p:txBody>
      </p:sp>
      <p:sp>
        <p:nvSpPr>
          <p:cNvPr id="181256" name="Rectangle 8"/>
          <p:cNvSpPr>
            <a:spLocks noChangeArrowheads="1"/>
          </p:cNvSpPr>
          <p:nvPr/>
        </p:nvSpPr>
        <p:spPr bwMode="auto">
          <a:xfrm>
            <a:off x="2181225" y="2349500"/>
            <a:ext cx="1828800" cy="9906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000">
                <a:latin typeface="Times New Roman" pitchFamily="18" charset="0"/>
              </a:rPr>
              <a:t>A</a:t>
            </a:r>
          </a:p>
          <a:p>
            <a:pPr algn="ctr"/>
            <a:r>
              <a:rPr lang="en-US" sz="2000">
                <a:latin typeface="Times New Roman" pitchFamily="18" charset="0"/>
              </a:rPr>
              <a:t>N=7, $50,000</a:t>
            </a:r>
          </a:p>
          <a:p>
            <a:pPr algn="ctr"/>
            <a:r>
              <a:rPr lang="en-US" sz="2000">
                <a:latin typeface="Times New Roman" pitchFamily="18" charset="0"/>
              </a:rPr>
              <a:t>C=5, $62,000</a:t>
            </a:r>
          </a:p>
        </p:txBody>
      </p:sp>
      <p:sp>
        <p:nvSpPr>
          <p:cNvPr id="181257" name="Rectangle 9"/>
          <p:cNvSpPr>
            <a:spLocks noChangeArrowheads="1"/>
          </p:cNvSpPr>
          <p:nvPr/>
        </p:nvSpPr>
        <p:spPr bwMode="auto">
          <a:xfrm>
            <a:off x="7362825" y="3568700"/>
            <a:ext cx="1314450" cy="9906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000">
                <a:latin typeface="Times New Roman" pitchFamily="18" charset="0"/>
              </a:rPr>
              <a:t>Finish</a:t>
            </a:r>
          </a:p>
        </p:txBody>
      </p:sp>
      <p:sp>
        <p:nvSpPr>
          <p:cNvPr id="181258" name="Rectangle 10"/>
          <p:cNvSpPr>
            <a:spLocks noChangeArrowheads="1"/>
          </p:cNvSpPr>
          <p:nvPr/>
        </p:nvSpPr>
        <p:spPr bwMode="auto">
          <a:xfrm>
            <a:off x="4848225" y="4940300"/>
            <a:ext cx="1828800" cy="9906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000">
                <a:latin typeface="Times New Roman" pitchFamily="18" charset="0"/>
              </a:rPr>
              <a:t>D</a:t>
            </a:r>
          </a:p>
          <a:p>
            <a:pPr algn="ctr"/>
            <a:r>
              <a:rPr lang="en-US" sz="2000">
                <a:latin typeface="Times New Roman" pitchFamily="18" charset="0"/>
              </a:rPr>
              <a:t>N=8, $30,000</a:t>
            </a:r>
          </a:p>
          <a:p>
            <a:pPr algn="ctr"/>
            <a:r>
              <a:rPr lang="en-US" sz="2000">
                <a:latin typeface="Times New Roman" pitchFamily="18" charset="0"/>
              </a:rPr>
              <a:t>C=6, $42,000</a:t>
            </a:r>
          </a:p>
        </p:txBody>
      </p:sp>
      <p:sp>
        <p:nvSpPr>
          <p:cNvPr id="181259" name="Rectangle 11"/>
          <p:cNvSpPr>
            <a:spLocks noChangeArrowheads="1"/>
          </p:cNvSpPr>
          <p:nvPr/>
        </p:nvSpPr>
        <p:spPr bwMode="auto">
          <a:xfrm>
            <a:off x="2105025" y="4940300"/>
            <a:ext cx="1981200" cy="9906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000">
                <a:latin typeface="Times New Roman" pitchFamily="18" charset="0"/>
              </a:rPr>
              <a:t>C</a:t>
            </a:r>
          </a:p>
          <a:p>
            <a:pPr algn="ctr"/>
            <a:r>
              <a:rPr lang="en-US" sz="2000">
                <a:latin typeface="Times New Roman" pitchFamily="18" charset="0"/>
              </a:rPr>
              <a:t>N=10, $40,000</a:t>
            </a:r>
          </a:p>
          <a:p>
            <a:pPr algn="ctr"/>
            <a:r>
              <a:rPr lang="en-US" sz="2000">
                <a:latin typeface="Times New Roman" pitchFamily="18" charset="0"/>
              </a:rPr>
              <a:t>C=9, $45,000</a:t>
            </a:r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 flipV="1">
            <a:off x="1495425" y="2806700"/>
            <a:ext cx="685800" cy="1219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1261" name="Line 13"/>
          <p:cNvSpPr>
            <a:spLocks noChangeShapeType="1"/>
          </p:cNvSpPr>
          <p:nvPr/>
        </p:nvSpPr>
        <p:spPr bwMode="auto">
          <a:xfrm>
            <a:off x="1495425" y="4025900"/>
            <a:ext cx="609600" cy="1447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1262" name="Line 14"/>
          <p:cNvSpPr>
            <a:spLocks noChangeShapeType="1"/>
          </p:cNvSpPr>
          <p:nvPr/>
        </p:nvSpPr>
        <p:spPr bwMode="auto">
          <a:xfrm>
            <a:off x="4010025" y="2882900"/>
            <a:ext cx="762000" cy="15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1263" name="Line 15"/>
          <p:cNvSpPr>
            <a:spLocks noChangeShapeType="1"/>
          </p:cNvSpPr>
          <p:nvPr/>
        </p:nvSpPr>
        <p:spPr bwMode="auto">
          <a:xfrm>
            <a:off x="4086225" y="5473700"/>
            <a:ext cx="762000" cy="15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1264" name="Line 16"/>
          <p:cNvSpPr>
            <a:spLocks noChangeShapeType="1"/>
          </p:cNvSpPr>
          <p:nvPr/>
        </p:nvSpPr>
        <p:spPr bwMode="auto">
          <a:xfrm>
            <a:off x="6753225" y="2882900"/>
            <a:ext cx="609600" cy="1143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1265" name="Line 17"/>
          <p:cNvSpPr>
            <a:spLocks noChangeShapeType="1"/>
          </p:cNvSpPr>
          <p:nvPr/>
        </p:nvSpPr>
        <p:spPr bwMode="auto">
          <a:xfrm flipV="1">
            <a:off x="6677025" y="4102100"/>
            <a:ext cx="685800" cy="1371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1266" name="Rectangle 18"/>
          <p:cNvSpPr>
            <a:spLocks noChangeArrowheads="1"/>
          </p:cNvSpPr>
          <p:nvPr/>
        </p:nvSpPr>
        <p:spPr bwMode="auto">
          <a:xfrm>
            <a:off x="6962775" y="5516563"/>
            <a:ext cx="2181225" cy="1081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060" tIns="49030" rIns="98060" bIns="49030"/>
          <a:lstStyle/>
          <a:p>
            <a:pPr marL="368300" indent="-368300" defTabSz="981075">
              <a:spcBef>
                <a:spcPct val="20000"/>
              </a:spcBef>
            </a:pPr>
            <a:r>
              <a:rPr lang="en-US" sz="1600" b="1">
                <a:latin typeface="CG Times" pitchFamily="18" charset="0"/>
              </a:rPr>
              <a:t>Activity A, $6,000/wk</a:t>
            </a:r>
          </a:p>
          <a:p>
            <a:pPr marL="368300" indent="-368300" defTabSz="981075">
              <a:spcBef>
                <a:spcPct val="20000"/>
              </a:spcBef>
            </a:pPr>
            <a:r>
              <a:rPr lang="en-US" sz="1600" b="1">
                <a:latin typeface="CG Times" pitchFamily="18" charset="0"/>
              </a:rPr>
              <a:t>Activity B, $10,000/wk</a:t>
            </a:r>
          </a:p>
          <a:p>
            <a:pPr marL="368300" indent="-368300" defTabSz="981075">
              <a:spcBef>
                <a:spcPct val="20000"/>
              </a:spcBef>
            </a:pPr>
            <a:r>
              <a:rPr lang="en-US" sz="1600" b="1">
                <a:latin typeface="CG Times" pitchFamily="18" charset="0"/>
              </a:rPr>
              <a:t>Activity C, $5,000/wk</a:t>
            </a:r>
          </a:p>
          <a:p>
            <a:pPr marL="368300" indent="-368300" defTabSz="981075">
              <a:spcBef>
                <a:spcPct val="20000"/>
              </a:spcBef>
            </a:pPr>
            <a:r>
              <a:rPr lang="en-US" sz="1600" b="1">
                <a:latin typeface="CG Times" pitchFamily="18" charset="0"/>
              </a:rPr>
              <a:t>Activity D, $6,000/wk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E2277-B7AA-4F74-9FD0-7D74FB1C3E10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ChangeArrowheads="1"/>
          </p:cNvSpPr>
          <p:nvPr/>
        </p:nvSpPr>
        <p:spPr bwMode="auto">
          <a:xfrm>
            <a:off x="687388" y="4445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rtl="1"/>
            <a:r>
              <a:rPr lang="fa-IR" sz="2200">
                <a:solidFill>
                  <a:schemeClr val="accent2"/>
                </a:solidFill>
                <a:cs typeface="B Titr" pitchFamily="2" charset="-78"/>
              </a:rPr>
              <a:t>موازنه زمان-هزينه</a:t>
            </a:r>
            <a:endParaRPr lang="en-US" sz="2200">
              <a:solidFill>
                <a:schemeClr val="accent2"/>
              </a:solidFill>
              <a:cs typeface="B Titr" pitchFamily="2" charset="-78"/>
            </a:endParaRPr>
          </a:p>
        </p:txBody>
      </p:sp>
      <p:sp>
        <p:nvSpPr>
          <p:cNvPr id="183299" name="Line 3"/>
          <p:cNvSpPr>
            <a:spLocks noChangeShapeType="1"/>
          </p:cNvSpPr>
          <p:nvPr/>
        </p:nvSpPr>
        <p:spPr bwMode="auto">
          <a:xfrm>
            <a:off x="539750" y="1052513"/>
            <a:ext cx="8135938" cy="0"/>
          </a:xfrm>
          <a:prstGeom prst="line">
            <a:avLst/>
          </a:prstGeom>
          <a:noFill/>
          <a:ln w="50800" cmpd="dbl">
            <a:solidFill>
              <a:srgbClr val="99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00" name="Text Box 4"/>
          <p:cNvSpPr txBox="1">
            <a:spLocks noChangeArrowheads="1"/>
          </p:cNvSpPr>
          <p:nvPr/>
        </p:nvSpPr>
        <p:spPr bwMode="auto">
          <a:xfrm>
            <a:off x="539750" y="620713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solidFill>
                  <a:schemeClr val="accent2"/>
                </a:solidFill>
                <a:latin typeface="Book Antiqua" pitchFamily="18" charset="0"/>
              </a:rPr>
              <a:t>Time - Cost Tradeoff</a:t>
            </a:r>
            <a:endParaRPr lang="en-US"/>
          </a:p>
        </p:txBody>
      </p:sp>
      <p:sp>
        <p:nvSpPr>
          <p:cNvPr id="183301" name="Text Box 5"/>
          <p:cNvSpPr txBox="1">
            <a:spLocks noChangeArrowheads="1"/>
          </p:cNvSpPr>
          <p:nvPr/>
        </p:nvSpPr>
        <p:spPr bwMode="auto">
          <a:xfrm>
            <a:off x="1906588" y="1393825"/>
            <a:ext cx="4752975" cy="379413"/>
          </a:xfrm>
          <a:prstGeom prst="rect">
            <a:avLst/>
          </a:prstGeom>
          <a:solidFill>
            <a:srgbClr val="E0DE9A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>
                <a:cs typeface="B Yekan" pitchFamily="2" charset="-78"/>
              </a:rPr>
              <a:t>مثال- مدل شماره يك</a:t>
            </a:r>
            <a:endParaRPr lang="en-US">
              <a:cs typeface="B Yekan" pitchFamily="2" charset="-78"/>
            </a:endParaRPr>
          </a:p>
        </p:txBody>
      </p:sp>
      <p:sp>
        <p:nvSpPr>
          <p:cNvPr id="183302" name="Line 6"/>
          <p:cNvSpPr>
            <a:spLocks noChangeShapeType="1"/>
          </p:cNvSpPr>
          <p:nvPr/>
        </p:nvSpPr>
        <p:spPr bwMode="auto">
          <a:xfrm flipV="1">
            <a:off x="1495425" y="2806700"/>
            <a:ext cx="685800" cy="1219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3303" name="Line 7"/>
          <p:cNvSpPr>
            <a:spLocks noChangeShapeType="1"/>
          </p:cNvSpPr>
          <p:nvPr/>
        </p:nvSpPr>
        <p:spPr bwMode="auto">
          <a:xfrm>
            <a:off x="1495425" y="4025900"/>
            <a:ext cx="609600" cy="14478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3304" name="Line 8"/>
          <p:cNvSpPr>
            <a:spLocks noChangeShapeType="1"/>
          </p:cNvSpPr>
          <p:nvPr/>
        </p:nvSpPr>
        <p:spPr bwMode="auto">
          <a:xfrm>
            <a:off x="3348038" y="2852738"/>
            <a:ext cx="13684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3305" name="Line 9"/>
          <p:cNvSpPr>
            <a:spLocks noChangeShapeType="1"/>
          </p:cNvSpPr>
          <p:nvPr/>
        </p:nvSpPr>
        <p:spPr bwMode="auto">
          <a:xfrm flipV="1">
            <a:off x="3348038" y="5475288"/>
            <a:ext cx="1428750" cy="4127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3306" name="Line 10"/>
          <p:cNvSpPr>
            <a:spLocks noChangeShapeType="1"/>
          </p:cNvSpPr>
          <p:nvPr/>
        </p:nvSpPr>
        <p:spPr bwMode="auto">
          <a:xfrm>
            <a:off x="6011863" y="2781300"/>
            <a:ext cx="1350962" cy="1244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3307" name="Line 11"/>
          <p:cNvSpPr>
            <a:spLocks noChangeShapeType="1"/>
          </p:cNvSpPr>
          <p:nvPr/>
        </p:nvSpPr>
        <p:spPr bwMode="auto">
          <a:xfrm flipV="1">
            <a:off x="6011863" y="4102100"/>
            <a:ext cx="1350962" cy="13430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3308" name="Rectangle 12"/>
          <p:cNvSpPr>
            <a:spLocks noChangeArrowheads="1"/>
          </p:cNvSpPr>
          <p:nvPr/>
        </p:nvSpPr>
        <p:spPr bwMode="auto">
          <a:xfrm>
            <a:off x="2211388" y="2341563"/>
            <a:ext cx="11430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A</a:t>
            </a:r>
          </a:p>
        </p:txBody>
      </p:sp>
      <p:sp>
        <p:nvSpPr>
          <p:cNvPr id="183309" name="Line 13"/>
          <p:cNvSpPr>
            <a:spLocks noChangeShapeType="1"/>
          </p:cNvSpPr>
          <p:nvPr/>
        </p:nvSpPr>
        <p:spPr bwMode="auto">
          <a:xfrm>
            <a:off x="2211388" y="25701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10" name="Line 14"/>
          <p:cNvSpPr>
            <a:spLocks noChangeShapeType="1"/>
          </p:cNvSpPr>
          <p:nvPr/>
        </p:nvSpPr>
        <p:spPr bwMode="auto">
          <a:xfrm>
            <a:off x="2211388" y="30273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11" name="Line 15"/>
          <p:cNvSpPr>
            <a:spLocks noChangeShapeType="1"/>
          </p:cNvSpPr>
          <p:nvPr/>
        </p:nvSpPr>
        <p:spPr bwMode="auto">
          <a:xfrm>
            <a:off x="2592388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12" name="Line 16"/>
          <p:cNvSpPr>
            <a:spLocks noChangeShapeType="1"/>
          </p:cNvSpPr>
          <p:nvPr/>
        </p:nvSpPr>
        <p:spPr bwMode="auto">
          <a:xfrm>
            <a:off x="2973388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13" name="Line 17"/>
          <p:cNvSpPr>
            <a:spLocks noChangeShapeType="1"/>
          </p:cNvSpPr>
          <p:nvPr/>
        </p:nvSpPr>
        <p:spPr bwMode="auto">
          <a:xfrm>
            <a:off x="2592388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14" name="Line 18"/>
          <p:cNvSpPr>
            <a:spLocks noChangeShapeType="1"/>
          </p:cNvSpPr>
          <p:nvPr/>
        </p:nvSpPr>
        <p:spPr bwMode="auto">
          <a:xfrm>
            <a:off x="2973388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15" name="Text Box 19"/>
          <p:cNvSpPr txBox="1">
            <a:spLocks noChangeArrowheads="1"/>
          </p:cNvSpPr>
          <p:nvPr/>
        </p:nvSpPr>
        <p:spPr bwMode="auto">
          <a:xfrm>
            <a:off x="2195513" y="2276475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0       7      7</a:t>
            </a:r>
          </a:p>
        </p:txBody>
      </p:sp>
      <p:sp>
        <p:nvSpPr>
          <p:cNvPr id="183316" name="Text Box 20"/>
          <p:cNvSpPr txBox="1">
            <a:spLocks noChangeArrowheads="1"/>
          </p:cNvSpPr>
          <p:nvPr/>
        </p:nvSpPr>
        <p:spPr bwMode="auto">
          <a:xfrm>
            <a:off x="2287588" y="2979738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2     2        9</a:t>
            </a:r>
          </a:p>
        </p:txBody>
      </p:sp>
      <p:sp>
        <p:nvSpPr>
          <p:cNvPr id="183317" name="Rectangle 21"/>
          <p:cNvSpPr>
            <a:spLocks noChangeArrowheads="1"/>
          </p:cNvSpPr>
          <p:nvPr/>
        </p:nvSpPr>
        <p:spPr bwMode="auto">
          <a:xfrm>
            <a:off x="323850" y="3522663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Start</a:t>
            </a:r>
          </a:p>
        </p:txBody>
      </p:sp>
      <p:sp>
        <p:nvSpPr>
          <p:cNvPr id="183318" name="Line 22"/>
          <p:cNvSpPr>
            <a:spLocks noChangeShapeType="1"/>
          </p:cNvSpPr>
          <p:nvPr/>
        </p:nvSpPr>
        <p:spPr bwMode="auto">
          <a:xfrm>
            <a:off x="323850" y="37512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19" name="Line 23"/>
          <p:cNvSpPr>
            <a:spLocks noChangeShapeType="1"/>
          </p:cNvSpPr>
          <p:nvPr/>
        </p:nvSpPr>
        <p:spPr bwMode="auto">
          <a:xfrm>
            <a:off x="323850" y="42084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20" name="Line 24"/>
          <p:cNvSpPr>
            <a:spLocks noChangeShapeType="1"/>
          </p:cNvSpPr>
          <p:nvPr/>
        </p:nvSpPr>
        <p:spPr bwMode="auto">
          <a:xfrm>
            <a:off x="704850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21" name="Line 25"/>
          <p:cNvSpPr>
            <a:spLocks noChangeShapeType="1"/>
          </p:cNvSpPr>
          <p:nvPr/>
        </p:nvSpPr>
        <p:spPr bwMode="auto">
          <a:xfrm>
            <a:off x="1085850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22" name="Line 26"/>
          <p:cNvSpPr>
            <a:spLocks noChangeShapeType="1"/>
          </p:cNvSpPr>
          <p:nvPr/>
        </p:nvSpPr>
        <p:spPr bwMode="auto">
          <a:xfrm>
            <a:off x="704850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23" name="Line 27"/>
          <p:cNvSpPr>
            <a:spLocks noChangeShapeType="1"/>
          </p:cNvSpPr>
          <p:nvPr/>
        </p:nvSpPr>
        <p:spPr bwMode="auto">
          <a:xfrm>
            <a:off x="1085850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24" name="Text Box 28"/>
          <p:cNvSpPr txBox="1">
            <a:spLocks noChangeArrowheads="1"/>
          </p:cNvSpPr>
          <p:nvPr/>
        </p:nvSpPr>
        <p:spPr bwMode="auto">
          <a:xfrm>
            <a:off x="400050" y="4149725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0      0       0</a:t>
            </a:r>
          </a:p>
        </p:txBody>
      </p:sp>
      <p:sp>
        <p:nvSpPr>
          <p:cNvPr id="183325" name="Text Box 29"/>
          <p:cNvSpPr txBox="1">
            <a:spLocks noChangeArrowheads="1"/>
          </p:cNvSpPr>
          <p:nvPr/>
        </p:nvSpPr>
        <p:spPr bwMode="auto">
          <a:xfrm>
            <a:off x="250825" y="3500438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0       0      0</a:t>
            </a:r>
          </a:p>
        </p:txBody>
      </p:sp>
      <p:sp>
        <p:nvSpPr>
          <p:cNvPr id="183326" name="Rectangle 30"/>
          <p:cNvSpPr>
            <a:spLocks noChangeArrowheads="1"/>
          </p:cNvSpPr>
          <p:nvPr/>
        </p:nvSpPr>
        <p:spPr bwMode="auto">
          <a:xfrm>
            <a:off x="4797425" y="2349500"/>
            <a:ext cx="11430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B</a:t>
            </a:r>
          </a:p>
        </p:txBody>
      </p:sp>
      <p:sp>
        <p:nvSpPr>
          <p:cNvPr id="183327" name="Line 31"/>
          <p:cNvSpPr>
            <a:spLocks noChangeShapeType="1"/>
          </p:cNvSpPr>
          <p:nvPr/>
        </p:nvSpPr>
        <p:spPr bwMode="auto">
          <a:xfrm>
            <a:off x="4797425" y="25701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28" name="Line 32"/>
          <p:cNvSpPr>
            <a:spLocks noChangeShapeType="1"/>
          </p:cNvSpPr>
          <p:nvPr/>
        </p:nvSpPr>
        <p:spPr bwMode="auto">
          <a:xfrm>
            <a:off x="4797425" y="30273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29" name="Line 33"/>
          <p:cNvSpPr>
            <a:spLocks noChangeShapeType="1"/>
          </p:cNvSpPr>
          <p:nvPr/>
        </p:nvSpPr>
        <p:spPr bwMode="auto">
          <a:xfrm>
            <a:off x="5178425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30" name="Line 34"/>
          <p:cNvSpPr>
            <a:spLocks noChangeShapeType="1"/>
          </p:cNvSpPr>
          <p:nvPr/>
        </p:nvSpPr>
        <p:spPr bwMode="auto">
          <a:xfrm>
            <a:off x="5559425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31" name="Line 35"/>
          <p:cNvSpPr>
            <a:spLocks noChangeShapeType="1"/>
          </p:cNvSpPr>
          <p:nvPr/>
        </p:nvSpPr>
        <p:spPr bwMode="auto">
          <a:xfrm>
            <a:off x="5178425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32" name="Line 36"/>
          <p:cNvSpPr>
            <a:spLocks noChangeShapeType="1"/>
          </p:cNvSpPr>
          <p:nvPr/>
        </p:nvSpPr>
        <p:spPr bwMode="auto">
          <a:xfrm>
            <a:off x="5559425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33" name="Text Box 37"/>
          <p:cNvSpPr txBox="1">
            <a:spLocks noChangeArrowheads="1"/>
          </p:cNvSpPr>
          <p:nvPr/>
        </p:nvSpPr>
        <p:spPr bwMode="auto">
          <a:xfrm>
            <a:off x="4781550" y="2332038"/>
            <a:ext cx="11620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7      9      16</a:t>
            </a:r>
          </a:p>
        </p:txBody>
      </p:sp>
      <p:sp>
        <p:nvSpPr>
          <p:cNvPr id="183334" name="Text Box 38"/>
          <p:cNvSpPr txBox="1">
            <a:spLocks noChangeArrowheads="1"/>
          </p:cNvSpPr>
          <p:nvPr/>
        </p:nvSpPr>
        <p:spPr bwMode="auto">
          <a:xfrm>
            <a:off x="4873625" y="2979738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9     2      18</a:t>
            </a:r>
          </a:p>
        </p:txBody>
      </p:sp>
      <p:sp>
        <p:nvSpPr>
          <p:cNvPr id="183335" name="Rectangle 39"/>
          <p:cNvSpPr>
            <a:spLocks noChangeArrowheads="1"/>
          </p:cNvSpPr>
          <p:nvPr/>
        </p:nvSpPr>
        <p:spPr bwMode="auto">
          <a:xfrm>
            <a:off x="2205038" y="5035550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C</a:t>
            </a:r>
          </a:p>
        </p:txBody>
      </p:sp>
      <p:sp>
        <p:nvSpPr>
          <p:cNvPr id="183336" name="Line 40"/>
          <p:cNvSpPr>
            <a:spLocks noChangeShapeType="1"/>
          </p:cNvSpPr>
          <p:nvPr/>
        </p:nvSpPr>
        <p:spPr bwMode="auto">
          <a:xfrm>
            <a:off x="2205038" y="52641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37" name="Line 41"/>
          <p:cNvSpPr>
            <a:spLocks noChangeShapeType="1"/>
          </p:cNvSpPr>
          <p:nvPr/>
        </p:nvSpPr>
        <p:spPr bwMode="auto">
          <a:xfrm>
            <a:off x="2205038" y="57213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38" name="Line 42"/>
          <p:cNvSpPr>
            <a:spLocks noChangeShapeType="1"/>
          </p:cNvSpPr>
          <p:nvPr/>
        </p:nvSpPr>
        <p:spPr bwMode="auto">
          <a:xfrm>
            <a:off x="2586038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39" name="Line 43"/>
          <p:cNvSpPr>
            <a:spLocks noChangeShapeType="1"/>
          </p:cNvSpPr>
          <p:nvPr/>
        </p:nvSpPr>
        <p:spPr bwMode="auto">
          <a:xfrm>
            <a:off x="2967038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40" name="Line 44"/>
          <p:cNvSpPr>
            <a:spLocks noChangeShapeType="1"/>
          </p:cNvSpPr>
          <p:nvPr/>
        </p:nvSpPr>
        <p:spPr bwMode="auto">
          <a:xfrm>
            <a:off x="2586038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41" name="Line 45"/>
          <p:cNvSpPr>
            <a:spLocks noChangeShapeType="1"/>
          </p:cNvSpPr>
          <p:nvPr/>
        </p:nvSpPr>
        <p:spPr bwMode="auto">
          <a:xfrm>
            <a:off x="2967038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42" name="Text Box 46"/>
          <p:cNvSpPr txBox="1">
            <a:spLocks noChangeArrowheads="1"/>
          </p:cNvSpPr>
          <p:nvPr/>
        </p:nvSpPr>
        <p:spPr bwMode="auto">
          <a:xfrm>
            <a:off x="2189163" y="4970463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0      10   10</a:t>
            </a:r>
          </a:p>
        </p:txBody>
      </p:sp>
      <p:sp>
        <p:nvSpPr>
          <p:cNvPr id="183343" name="Text Box 47"/>
          <p:cNvSpPr txBox="1">
            <a:spLocks noChangeArrowheads="1"/>
          </p:cNvSpPr>
          <p:nvPr/>
        </p:nvSpPr>
        <p:spPr bwMode="auto">
          <a:xfrm>
            <a:off x="2281238" y="5645150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0     0      10</a:t>
            </a:r>
          </a:p>
        </p:txBody>
      </p:sp>
      <p:sp>
        <p:nvSpPr>
          <p:cNvPr id="183344" name="Rectangle 48"/>
          <p:cNvSpPr>
            <a:spLocks noChangeArrowheads="1"/>
          </p:cNvSpPr>
          <p:nvPr/>
        </p:nvSpPr>
        <p:spPr bwMode="auto">
          <a:xfrm>
            <a:off x="4803775" y="5035550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D</a:t>
            </a:r>
          </a:p>
        </p:txBody>
      </p:sp>
      <p:sp>
        <p:nvSpPr>
          <p:cNvPr id="183345" name="Line 49"/>
          <p:cNvSpPr>
            <a:spLocks noChangeShapeType="1"/>
          </p:cNvSpPr>
          <p:nvPr/>
        </p:nvSpPr>
        <p:spPr bwMode="auto">
          <a:xfrm>
            <a:off x="4803775" y="52641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46" name="Line 50"/>
          <p:cNvSpPr>
            <a:spLocks noChangeShapeType="1"/>
          </p:cNvSpPr>
          <p:nvPr/>
        </p:nvSpPr>
        <p:spPr bwMode="auto">
          <a:xfrm>
            <a:off x="4803775" y="57213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47" name="Line 51"/>
          <p:cNvSpPr>
            <a:spLocks noChangeShapeType="1"/>
          </p:cNvSpPr>
          <p:nvPr/>
        </p:nvSpPr>
        <p:spPr bwMode="auto">
          <a:xfrm>
            <a:off x="5184775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48" name="Line 52"/>
          <p:cNvSpPr>
            <a:spLocks noChangeShapeType="1"/>
          </p:cNvSpPr>
          <p:nvPr/>
        </p:nvSpPr>
        <p:spPr bwMode="auto">
          <a:xfrm>
            <a:off x="5565775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49" name="Line 53"/>
          <p:cNvSpPr>
            <a:spLocks noChangeShapeType="1"/>
          </p:cNvSpPr>
          <p:nvPr/>
        </p:nvSpPr>
        <p:spPr bwMode="auto">
          <a:xfrm>
            <a:off x="5184775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50" name="Line 54"/>
          <p:cNvSpPr>
            <a:spLocks noChangeShapeType="1"/>
          </p:cNvSpPr>
          <p:nvPr/>
        </p:nvSpPr>
        <p:spPr bwMode="auto">
          <a:xfrm>
            <a:off x="5565775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51" name="Text Box 55"/>
          <p:cNvSpPr txBox="1">
            <a:spLocks noChangeArrowheads="1"/>
          </p:cNvSpPr>
          <p:nvPr/>
        </p:nvSpPr>
        <p:spPr bwMode="auto">
          <a:xfrm>
            <a:off x="4787900" y="4970463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10       8    18</a:t>
            </a:r>
          </a:p>
        </p:txBody>
      </p:sp>
      <p:sp>
        <p:nvSpPr>
          <p:cNvPr id="183352" name="Text Box 56"/>
          <p:cNvSpPr txBox="1">
            <a:spLocks noChangeArrowheads="1"/>
          </p:cNvSpPr>
          <p:nvPr/>
        </p:nvSpPr>
        <p:spPr bwMode="auto">
          <a:xfrm>
            <a:off x="4879975" y="5645150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10    0     18</a:t>
            </a:r>
          </a:p>
        </p:txBody>
      </p:sp>
      <p:sp>
        <p:nvSpPr>
          <p:cNvPr id="183353" name="Rectangle 57"/>
          <p:cNvSpPr>
            <a:spLocks noChangeArrowheads="1"/>
          </p:cNvSpPr>
          <p:nvPr/>
        </p:nvSpPr>
        <p:spPr bwMode="auto">
          <a:xfrm>
            <a:off x="7453313" y="3522663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Finish</a:t>
            </a:r>
          </a:p>
        </p:txBody>
      </p:sp>
      <p:sp>
        <p:nvSpPr>
          <p:cNvPr id="183354" name="Line 58"/>
          <p:cNvSpPr>
            <a:spLocks noChangeShapeType="1"/>
          </p:cNvSpPr>
          <p:nvPr/>
        </p:nvSpPr>
        <p:spPr bwMode="auto">
          <a:xfrm>
            <a:off x="7453313" y="37512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55" name="Line 59"/>
          <p:cNvSpPr>
            <a:spLocks noChangeShapeType="1"/>
          </p:cNvSpPr>
          <p:nvPr/>
        </p:nvSpPr>
        <p:spPr bwMode="auto">
          <a:xfrm>
            <a:off x="7453313" y="42084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56" name="Line 60"/>
          <p:cNvSpPr>
            <a:spLocks noChangeShapeType="1"/>
          </p:cNvSpPr>
          <p:nvPr/>
        </p:nvSpPr>
        <p:spPr bwMode="auto">
          <a:xfrm>
            <a:off x="7834313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57" name="Line 61"/>
          <p:cNvSpPr>
            <a:spLocks noChangeShapeType="1"/>
          </p:cNvSpPr>
          <p:nvPr/>
        </p:nvSpPr>
        <p:spPr bwMode="auto">
          <a:xfrm>
            <a:off x="8215313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58" name="Line 62"/>
          <p:cNvSpPr>
            <a:spLocks noChangeShapeType="1"/>
          </p:cNvSpPr>
          <p:nvPr/>
        </p:nvSpPr>
        <p:spPr bwMode="auto">
          <a:xfrm>
            <a:off x="7834313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59" name="Line 63"/>
          <p:cNvSpPr>
            <a:spLocks noChangeShapeType="1"/>
          </p:cNvSpPr>
          <p:nvPr/>
        </p:nvSpPr>
        <p:spPr bwMode="auto">
          <a:xfrm>
            <a:off x="8215313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360" name="Text Box 64"/>
          <p:cNvSpPr txBox="1">
            <a:spLocks noChangeArrowheads="1"/>
          </p:cNvSpPr>
          <p:nvPr/>
        </p:nvSpPr>
        <p:spPr bwMode="auto">
          <a:xfrm>
            <a:off x="7529513" y="4149725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18     0    18</a:t>
            </a:r>
          </a:p>
        </p:txBody>
      </p:sp>
      <p:sp>
        <p:nvSpPr>
          <p:cNvPr id="183361" name="Text Box 65"/>
          <p:cNvSpPr txBox="1">
            <a:spLocks noChangeArrowheads="1"/>
          </p:cNvSpPr>
          <p:nvPr/>
        </p:nvSpPr>
        <p:spPr bwMode="auto">
          <a:xfrm>
            <a:off x="7380288" y="3500438"/>
            <a:ext cx="12509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18     0       18</a:t>
            </a:r>
          </a:p>
        </p:txBody>
      </p:sp>
      <p:sp>
        <p:nvSpPr>
          <p:cNvPr id="183363" name="Rectangle 67"/>
          <p:cNvSpPr>
            <a:spLocks noChangeArrowheads="1"/>
          </p:cNvSpPr>
          <p:nvPr/>
        </p:nvSpPr>
        <p:spPr bwMode="auto">
          <a:xfrm>
            <a:off x="6659563" y="5373688"/>
            <a:ext cx="2181225" cy="1081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060" tIns="49030" rIns="98060" bIns="49030"/>
          <a:lstStyle/>
          <a:p>
            <a:pPr marL="368300" indent="-368300" defTabSz="981075">
              <a:spcBef>
                <a:spcPct val="20000"/>
              </a:spcBef>
            </a:pPr>
            <a:r>
              <a:rPr lang="en-US" sz="1600" b="1">
                <a:latin typeface="CG Times" pitchFamily="18" charset="0"/>
              </a:rPr>
              <a:t>Activity A, $6,000/wk</a:t>
            </a:r>
          </a:p>
          <a:p>
            <a:pPr marL="368300" indent="-368300" defTabSz="981075">
              <a:spcBef>
                <a:spcPct val="20000"/>
              </a:spcBef>
            </a:pPr>
            <a:r>
              <a:rPr lang="en-US" sz="1600" b="1">
                <a:latin typeface="CG Times" pitchFamily="18" charset="0"/>
              </a:rPr>
              <a:t>Activity B, $10,000/wk</a:t>
            </a:r>
          </a:p>
          <a:p>
            <a:pPr marL="368300" indent="-368300" defTabSz="981075">
              <a:spcBef>
                <a:spcPct val="20000"/>
              </a:spcBef>
            </a:pPr>
            <a:r>
              <a:rPr lang="en-US" sz="1600" b="1">
                <a:latin typeface="CG Times" pitchFamily="18" charset="0"/>
              </a:rPr>
              <a:t>Activity C, $5,000/wk</a:t>
            </a:r>
          </a:p>
          <a:p>
            <a:pPr marL="368300" indent="-368300" defTabSz="981075">
              <a:spcBef>
                <a:spcPct val="20000"/>
              </a:spcBef>
            </a:pPr>
            <a:r>
              <a:rPr lang="en-US" sz="1600" b="1">
                <a:latin typeface="CG Times" pitchFamily="18" charset="0"/>
              </a:rPr>
              <a:t>Activity D, $6,000/wk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056C0-E51A-43EC-B9FC-681F1989EFF5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ChangeArrowheads="1"/>
          </p:cNvSpPr>
          <p:nvPr/>
        </p:nvSpPr>
        <p:spPr bwMode="auto">
          <a:xfrm>
            <a:off x="687388" y="4445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rtl="1"/>
            <a:r>
              <a:rPr lang="fa-IR" sz="2200">
                <a:solidFill>
                  <a:schemeClr val="accent2"/>
                </a:solidFill>
                <a:cs typeface="B Titr" pitchFamily="2" charset="-78"/>
              </a:rPr>
              <a:t>موازنه زمان-هزينه</a:t>
            </a:r>
            <a:endParaRPr lang="en-US" sz="2200">
              <a:solidFill>
                <a:schemeClr val="accent2"/>
              </a:solidFill>
              <a:cs typeface="B Titr" pitchFamily="2" charset="-78"/>
            </a:endParaRPr>
          </a:p>
        </p:txBody>
      </p:sp>
      <p:sp>
        <p:nvSpPr>
          <p:cNvPr id="184323" name="Line 3"/>
          <p:cNvSpPr>
            <a:spLocks noChangeShapeType="1"/>
          </p:cNvSpPr>
          <p:nvPr/>
        </p:nvSpPr>
        <p:spPr bwMode="auto">
          <a:xfrm>
            <a:off x="539750" y="1052513"/>
            <a:ext cx="8135938" cy="0"/>
          </a:xfrm>
          <a:prstGeom prst="line">
            <a:avLst/>
          </a:prstGeom>
          <a:noFill/>
          <a:ln w="50800" cmpd="dbl">
            <a:solidFill>
              <a:srgbClr val="99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24" name="Text Box 4"/>
          <p:cNvSpPr txBox="1">
            <a:spLocks noChangeArrowheads="1"/>
          </p:cNvSpPr>
          <p:nvPr/>
        </p:nvSpPr>
        <p:spPr bwMode="auto">
          <a:xfrm>
            <a:off x="539750" y="620713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solidFill>
                  <a:schemeClr val="accent2"/>
                </a:solidFill>
                <a:latin typeface="Book Antiqua" pitchFamily="18" charset="0"/>
              </a:rPr>
              <a:t>Time - Cost Tradeoff</a:t>
            </a:r>
            <a:endParaRPr lang="en-US"/>
          </a:p>
        </p:txBody>
      </p:sp>
      <p:sp>
        <p:nvSpPr>
          <p:cNvPr id="184325" name="Text Box 5"/>
          <p:cNvSpPr txBox="1">
            <a:spLocks noChangeArrowheads="1"/>
          </p:cNvSpPr>
          <p:nvPr/>
        </p:nvSpPr>
        <p:spPr bwMode="auto">
          <a:xfrm>
            <a:off x="1906588" y="1393825"/>
            <a:ext cx="4752975" cy="379413"/>
          </a:xfrm>
          <a:prstGeom prst="rect">
            <a:avLst/>
          </a:prstGeom>
          <a:solidFill>
            <a:srgbClr val="E0DE9A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>
                <a:cs typeface="B Yekan" pitchFamily="2" charset="-78"/>
              </a:rPr>
              <a:t>مثال- مدل شماره يك</a:t>
            </a:r>
            <a:endParaRPr lang="en-US">
              <a:cs typeface="B Yekan" pitchFamily="2" charset="-78"/>
            </a:endParaRPr>
          </a:p>
        </p:txBody>
      </p:sp>
      <p:sp>
        <p:nvSpPr>
          <p:cNvPr id="184326" name="Line 6"/>
          <p:cNvSpPr>
            <a:spLocks noChangeShapeType="1"/>
          </p:cNvSpPr>
          <p:nvPr/>
        </p:nvSpPr>
        <p:spPr bwMode="auto">
          <a:xfrm flipV="1">
            <a:off x="1495425" y="2806700"/>
            <a:ext cx="685800" cy="1219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4327" name="Line 7"/>
          <p:cNvSpPr>
            <a:spLocks noChangeShapeType="1"/>
          </p:cNvSpPr>
          <p:nvPr/>
        </p:nvSpPr>
        <p:spPr bwMode="auto">
          <a:xfrm>
            <a:off x="1495425" y="4025900"/>
            <a:ext cx="609600" cy="14478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4328" name="Line 8"/>
          <p:cNvSpPr>
            <a:spLocks noChangeShapeType="1"/>
          </p:cNvSpPr>
          <p:nvPr/>
        </p:nvSpPr>
        <p:spPr bwMode="auto">
          <a:xfrm>
            <a:off x="3348038" y="2852738"/>
            <a:ext cx="13684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4329" name="Line 9"/>
          <p:cNvSpPr>
            <a:spLocks noChangeShapeType="1"/>
          </p:cNvSpPr>
          <p:nvPr/>
        </p:nvSpPr>
        <p:spPr bwMode="auto">
          <a:xfrm flipV="1">
            <a:off x="3348038" y="5475288"/>
            <a:ext cx="1428750" cy="4127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4330" name="Line 10"/>
          <p:cNvSpPr>
            <a:spLocks noChangeShapeType="1"/>
          </p:cNvSpPr>
          <p:nvPr/>
        </p:nvSpPr>
        <p:spPr bwMode="auto">
          <a:xfrm>
            <a:off x="6011863" y="2781300"/>
            <a:ext cx="1350962" cy="1244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4331" name="Line 11"/>
          <p:cNvSpPr>
            <a:spLocks noChangeShapeType="1"/>
          </p:cNvSpPr>
          <p:nvPr/>
        </p:nvSpPr>
        <p:spPr bwMode="auto">
          <a:xfrm flipV="1">
            <a:off x="6011863" y="4102100"/>
            <a:ext cx="1350962" cy="13430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4332" name="Rectangle 12"/>
          <p:cNvSpPr>
            <a:spLocks noChangeArrowheads="1"/>
          </p:cNvSpPr>
          <p:nvPr/>
        </p:nvSpPr>
        <p:spPr bwMode="auto">
          <a:xfrm>
            <a:off x="2211388" y="2341563"/>
            <a:ext cx="11430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A</a:t>
            </a:r>
          </a:p>
        </p:txBody>
      </p:sp>
      <p:sp>
        <p:nvSpPr>
          <p:cNvPr id="184333" name="Line 13"/>
          <p:cNvSpPr>
            <a:spLocks noChangeShapeType="1"/>
          </p:cNvSpPr>
          <p:nvPr/>
        </p:nvSpPr>
        <p:spPr bwMode="auto">
          <a:xfrm>
            <a:off x="2211388" y="25701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34" name="Line 14"/>
          <p:cNvSpPr>
            <a:spLocks noChangeShapeType="1"/>
          </p:cNvSpPr>
          <p:nvPr/>
        </p:nvSpPr>
        <p:spPr bwMode="auto">
          <a:xfrm>
            <a:off x="2211388" y="30273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35" name="Line 15"/>
          <p:cNvSpPr>
            <a:spLocks noChangeShapeType="1"/>
          </p:cNvSpPr>
          <p:nvPr/>
        </p:nvSpPr>
        <p:spPr bwMode="auto">
          <a:xfrm>
            <a:off x="2592388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36" name="Line 16"/>
          <p:cNvSpPr>
            <a:spLocks noChangeShapeType="1"/>
          </p:cNvSpPr>
          <p:nvPr/>
        </p:nvSpPr>
        <p:spPr bwMode="auto">
          <a:xfrm>
            <a:off x="2973388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37" name="Line 17"/>
          <p:cNvSpPr>
            <a:spLocks noChangeShapeType="1"/>
          </p:cNvSpPr>
          <p:nvPr/>
        </p:nvSpPr>
        <p:spPr bwMode="auto">
          <a:xfrm>
            <a:off x="2592388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38" name="Line 18"/>
          <p:cNvSpPr>
            <a:spLocks noChangeShapeType="1"/>
          </p:cNvSpPr>
          <p:nvPr/>
        </p:nvSpPr>
        <p:spPr bwMode="auto">
          <a:xfrm>
            <a:off x="2973388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39" name="Text Box 19"/>
          <p:cNvSpPr txBox="1">
            <a:spLocks noChangeArrowheads="1"/>
          </p:cNvSpPr>
          <p:nvPr/>
        </p:nvSpPr>
        <p:spPr bwMode="auto">
          <a:xfrm>
            <a:off x="2195513" y="2276475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0       7      7</a:t>
            </a:r>
          </a:p>
        </p:txBody>
      </p:sp>
      <p:sp>
        <p:nvSpPr>
          <p:cNvPr id="184340" name="Text Box 20"/>
          <p:cNvSpPr txBox="1">
            <a:spLocks noChangeArrowheads="1"/>
          </p:cNvSpPr>
          <p:nvPr/>
        </p:nvSpPr>
        <p:spPr bwMode="auto">
          <a:xfrm>
            <a:off x="2287588" y="2979738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1     1        8</a:t>
            </a:r>
          </a:p>
        </p:txBody>
      </p:sp>
      <p:sp>
        <p:nvSpPr>
          <p:cNvPr id="184341" name="Rectangle 21"/>
          <p:cNvSpPr>
            <a:spLocks noChangeArrowheads="1"/>
          </p:cNvSpPr>
          <p:nvPr/>
        </p:nvSpPr>
        <p:spPr bwMode="auto">
          <a:xfrm>
            <a:off x="323850" y="3522663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Start</a:t>
            </a:r>
          </a:p>
        </p:txBody>
      </p:sp>
      <p:sp>
        <p:nvSpPr>
          <p:cNvPr id="184342" name="Line 22"/>
          <p:cNvSpPr>
            <a:spLocks noChangeShapeType="1"/>
          </p:cNvSpPr>
          <p:nvPr/>
        </p:nvSpPr>
        <p:spPr bwMode="auto">
          <a:xfrm>
            <a:off x="323850" y="37512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43" name="Line 23"/>
          <p:cNvSpPr>
            <a:spLocks noChangeShapeType="1"/>
          </p:cNvSpPr>
          <p:nvPr/>
        </p:nvSpPr>
        <p:spPr bwMode="auto">
          <a:xfrm>
            <a:off x="323850" y="42084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44" name="Line 24"/>
          <p:cNvSpPr>
            <a:spLocks noChangeShapeType="1"/>
          </p:cNvSpPr>
          <p:nvPr/>
        </p:nvSpPr>
        <p:spPr bwMode="auto">
          <a:xfrm>
            <a:off x="704850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45" name="Line 25"/>
          <p:cNvSpPr>
            <a:spLocks noChangeShapeType="1"/>
          </p:cNvSpPr>
          <p:nvPr/>
        </p:nvSpPr>
        <p:spPr bwMode="auto">
          <a:xfrm>
            <a:off x="1085850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46" name="Line 26"/>
          <p:cNvSpPr>
            <a:spLocks noChangeShapeType="1"/>
          </p:cNvSpPr>
          <p:nvPr/>
        </p:nvSpPr>
        <p:spPr bwMode="auto">
          <a:xfrm>
            <a:off x="704850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47" name="Line 27"/>
          <p:cNvSpPr>
            <a:spLocks noChangeShapeType="1"/>
          </p:cNvSpPr>
          <p:nvPr/>
        </p:nvSpPr>
        <p:spPr bwMode="auto">
          <a:xfrm>
            <a:off x="1085850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48" name="Text Box 28"/>
          <p:cNvSpPr txBox="1">
            <a:spLocks noChangeArrowheads="1"/>
          </p:cNvSpPr>
          <p:nvPr/>
        </p:nvSpPr>
        <p:spPr bwMode="auto">
          <a:xfrm>
            <a:off x="400050" y="4149725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0      0       0</a:t>
            </a:r>
          </a:p>
        </p:txBody>
      </p:sp>
      <p:sp>
        <p:nvSpPr>
          <p:cNvPr id="184349" name="Text Box 29"/>
          <p:cNvSpPr txBox="1">
            <a:spLocks noChangeArrowheads="1"/>
          </p:cNvSpPr>
          <p:nvPr/>
        </p:nvSpPr>
        <p:spPr bwMode="auto">
          <a:xfrm>
            <a:off x="250825" y="3500438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0       0      0</a:t>
            </a:r>
          </a:p>
        </p:txBody>
      </p:sp>
      <p:sp>
        <p:nvSpPr>
          <p:cNvPr id="184350" name="Rectangle 30"/>
          <p:cNvSpPr>
            <a:spLocks noChangeArrowheads="1"/>
          </p:cNvSpPr>
          <p:nvPr/>
        </p:nvSpPr>
        <p:spPr bwMode="auto">
          <a:xfrm>
            <a:off x="4797425" y="2349500"/>
            <a:ext cx="11430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B</a:t>
            </a:r>
          </a:p>
        </p:txBody>
      </p:sp>
      <p:sp>
        <p:nvSpPr>
          <p:cNvPr id="184351" name="Line 31"/>
          <p:cNvSpPr>
            <a:spLocks noChangeShapeType="1"/>
          </p:cNvSpPr>
          <p:nvPr/>
        </p:nvSpPr>
        <p:spPr bwMode="auto">
          <a:xfrm>
            <a:off x="4797425" y="25701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52" name="Line 32"/>
          <p:cNvSpPr>
            <a:spLocks noChangeShapeType="1"/>
          </p:cNvSpPr>
          <p:nvPr/>
        </p:nvSpPr>
        <p:spPr bwMode="auto">
          <a:xfrm>
            <a:off x="4797425" y="30273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53" name="Line 33"/>
          <p:cNvSpPr>
            <a:spLocks noChangeShapeType="1"/>
          </p:cNvSpPr>
          <p:nvPr/>
        </p:nvSpPr>
        <p:spPr bwMode="auto">
          <a:xfrm>
            <a:off x="5178425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54" name="Line 34"/>
          <p:cNvSpPr>
            <a:spLocks noChangeShapeType="1"/>
          </p:cNvSpPr>
          <p:nvPr/>
        </p:nvSpPr>
        <p:spPr bwMode="auto">
          <a:xfrm>
            <a:off x="5559425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55" name="Line 35"/>
          <p:cNvSpPr>
            <a:spLocks noChangeShapeType="1"/>
          </p:cNvSpPr>
          <p:nvPr/>
        </p:nvSpPr>
        <p:spPr bwMode="auto">
          <a:xfrm>
            <a:off x="5178425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56" name="Line 36"/>
          <p:cNvSpPr>
            <a:spLocks noChangeShapeType="1"/>
          </p:cNvSpPr>
          <p:nvPr/>
        </p:nvSpPr>
        <p:spPr bwMode="auto">
          <a:xfrm>
            <a:off x="5559425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57" name="Text Box 37"/>
          <p:cNvSpPr txBox="1">
            <a:spLocks noChangeArrowheads="1"/>
          </p:cNvSpPr>
          <p:nvPr/>
        </p:nvSpPr>
        <p:spPr bwMode="auto">
          <a:xfrm>
            <a:off x="4781550" y="2332038"/>
            <a:ext cx="11620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7      9      16</a:t>
            </a:r>
          </a:p>
        </p:txBody>
      </p:sp>
      <p:sp>
        <p:nvSpPr>
          <p:cNvPr id="184358" name="Text Box 38"/>
          <p:cNvSpPr txBox="1">
            <a:spLocks noChangeArrowheads="1"/>
          </p:cNvSpPr>
          <p:nvPr/>
        </p:nvSpPr>
        <p:spPr bwMode="auto">
          <a:xfrm>
            <a:off x="4873625" y="2979738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8     1      17</a:t>
            </a:r>
          </a:p>
        </p:txBody>
      </p:sp>
      <p:sp>
        <p:nvSpPr>
          <p:cNvPr id="184359" name="Rectangle 39"/>
          <p:cNvSpPr>
            <a:spLocks noChangeArrowheads="1"/>
          </p:cNvSpPr>
          <p:nvPr/>
        </p:nvSpPr>
        <p:spPr bwMode="auto">
          <a:xfrm>
            <a:off x="2205038" y="5035550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C</a:t>
            </a:r>
          </a:p>
        </p:txBody>
      </p:sp>
      <p:sp>
        <p:nvSpPr>
          <p:cNvPr id="184360" name="Line 40"/>
          <p:cNvSpPr>
            <a:spLocks noChangeShapeType="1"/>
          </p:cNvSpPr>
          <p:nvPr/>
        </p:nvSpPr>
        <p:spPr bwMode="auto">
          <a:xfrm>
            <a:off x="2205038" y="52641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61" name="Line 41"/>
          <p:cNvSpPr>
            <a:spLocks noChangeShapeType="1"/>
          </p:cNvSpPr>
          <p:nvPr/>
        </p:nvSpPr>
        <p:spPr bwMode="auto">
          <a:xfrm>
            <a:off x="2205038" y="57213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62" name="Line 42"/>
          <p:cNvSpPr>
            <a:spLocks noChangeShapeType="1"/>
          </p:cNvSpPr>
          <p:nvPr/>
        </p:nvSpPr>
        <p:spPr bwMode="auto">
          <a:xfrm>
            <a:off x="2586038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63" name="Line 43"/>
          <p:cNvSpPr>
            <a:spLocks noChangeShapeType="1"/>
          </p:cNvSpPr>
          <p:nvPr/>
        </p:nvSpPr>
        <p:spPr bwMode="auto">
          <a:xfrm>
            <a:off x="2967038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64" name="Line 44"/>
          <p:cNvSpPr>
            <a:spLocks noChangeShapeType="1"/>
          </p:cNvSpPr>
          <p:nvPr/>
        </p:nvSpPr>
        <p:spPr bwMode="auto">
          <a:xfrm>
            <a:off x="2586038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65" name="Line 45"/>
          <p:cNvSpPr>
            <a:spLocks noChangeShapeType="1"/>
          </p:cNvSpPr>
          <p:nvPr/>
        </p:nvSpPr>
        <p:spPr bwMode="auto">
          <a:xfrm>
            <a:off x="2967038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66" name="Text Box 46"/>
          <p:cNvSpPr txBox="1">
            <a:spLocks noChangeArrowheads="1"/>
          </p:cNvSpPr>
          <p:nvPr/>
        </p:nvSpPr>
        <p:spPr bwMode="auto">
          <a:xfrm>
            <a:off x="2189163" y="4970463"/>
            <a:ext cx="10287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</a:t>
            </a:r>
            <a:r>
              <a:rPr lang="en-US" sz="1400">
                <a:latin typeface="Times New Roman" pitchFamily="18" charset="0"/>
              </a:rPr>
              <a:t>9</a:t>
            </a:r>
            <a:r>
              <a:rPr lang="en-GB" sz="1400">
                <a:latin typeface="Times New Roman" pitchFamily="18" charset="0"/>
              </a:rPr>
              <a:t>     9</a:t>
            </a:r>
          </a:p>
        </p:txBody>
      </p:sp>
      <p:sp>
        <p:nvSpPr>
          <p:cNvPr id="184367" name="Text Box 47"/>
          <p:cNvSpPr txBox="1">
            <a:spLocks noChangeArrowheads="1"/>
          </p:cNvSpPr>
          <p:nvPr/>
        </p:nvSpPr>
        <p:spPr bwMode="auto">
          <a:xfrm>
            <a:off x="2281238" y="5645150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0     0      9</a:t>
            </a:r>
          </a:p>
        </p:txBody>
      </p:sp>
      <p:sp>
        <p:nvSpPr>
          <p:cNvPr id="184368" name="Rectangle 48"/>
          <p:cNvSpPr>
            <a:spLocks noChangeArrowheads="1"/>
          </p:cNvSpPr>
          <p:nvPr/>
        </p:nvSpPr>
        <p:spPr bwMode="auto">
          <a:xfrm>
            <a:off x="4803775" y="5035550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D</a:t>
            </a:r>
          </a:p>
        </p:txBody>
      </p:sp>
      <p:sp>
        <p:nvSpPr>
          <p:cNvPr id="184369" name="Line 49"/>
          <p:cNvSpPr>
            <a:spLocks noChangeShapeType="1"/>
          </p:cNvSpPr>
          <p:nvPr/>
        </p:nvSpPr>
        <p:spPr bwMode="auto">
          <a:xfrm>
            <a:off x="4803775" y="52641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70" name="Line 50"/>
          <p:cNvSpPr>
            <a:spLocks noChangeShapeType="1"/>
          </p:cNvSpPr>
          <p:nvPr/>
        </p:nvSpPr>
        <p:spPr bwMode="auto">
          <a:xfrm>
            <a:off x="4803775" y="57213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71" name="Line 51"/>
          <p:cNvSpPr>
            <a:spLocks noChangeShapeType="1"/>
          </p:cNvSpPr>
          <p:nvPr/>
        </p:nvSpPr>
        <p:spPr bwMode="auto">
          <a:xfrm>
            <a:off x="5184775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72" name="Line 52"/>
          <p:cNvSpPr>
            <a:spLocks noChangeShapeType="1"/>
          </p:cNvSpPr>
          <p:nvPr/>
        </p:nvSpPr>
        <p:spPr bwMode="auto">
          <a:xfrm>
            <a:off x="5565775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73" name="Line 53"/>
          <p:cNvSpPr>
            <a:spLocks noChangeShapeType="1"/>
          </p:cNvSpPr>
          <p:nvPr/>
        </p:nvSpPr>
        <p:spPr bwMode="auto">
          <a:xfrm>
            <a:off x="5184775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74" name="Line 54"/>
          <p:cNvSpPr>
            <a:spLocks noChangeShapeType="1"/>
          </p:cNvSpPr>
          <p:nvPr/>
        </p:nvSpPr>
        <p:spPr bwMode="auto">
          <a:xfrm>
            <a:off x="5565775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75" name="Text Box 55"/>
          <p:cNvSpPr txBox="1">
            <a:spLocks noChangeArrowheads="1"/>
          </p:cNvSpPr>
          <p:nvPr/>
        </p:nvSpPr>
        <p:spPr bwMode="auto">
          <a:xfrm>
            <a:off x="4787900" y="4970463"/>
            <a:ext cx="10731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9        8    17</a:t>
            </a:r>
          </a:p>
        </p:txBody>
      </p:sp>
      <p:sp>
        <p:nvSpPr>
          <p:cNvPr id="184376" name="Text Box 56"/>
          <p:cNvSpPr txBox="1">
            <a:spLocks noChangeArrowheads="1"/>
          </p:cNvSpPr>
          <p:nvPr/>
        </p:nvSpPr>
        <p:spPr bwMode="auto">
          <a:xfrm>
            <a:off x="4879975" y="5645150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9     0     17</a:t>
            </a:r>
          </a:p>
        </p:txBody>
      </p:sp>
      <p:sp>
        <p:nvSpPr>
          <p:cNvPr id="184377" name="Rectangle 57"/>
          <p:cNvSpPr>
            <a:spLocks noChangeArrowheads="1"/>
          </p:cNvSpPr>
          <p:nvPr/>
        </p:nvSpPr>
        <p:spPr bwMode="auto">
          <a:xfrm>
            <a:off x="7453313" y="3522663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Finish</a:t>
            </a:r>
          </a:p>
        </p:txBody>
      </p:sp>
      <p:sp>
        <p:nvSpPr>
          <p:cNvPr id="184378" name="Line 58"/>
          <p:cNvSpPr>
            <a:spLocks noChangeShapeType="1"/>
          </p:cNvSpPr>
          <p:nvPr/>
        </p:nvSpPr>
        <p:spPr bwMode="auto">
          <a:xfrm>
            <a:off x="7453313" y="37512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79" name="Line 59"/>
          <p:cNvSpPr>
            <a:spLocks noChangeShapeType="1"/>
          </p:cNvSpPr>
          <p:nvPr/>
        </p:nvSpPr>
        <p:spPr bwMode="auto">
          <a:xfrm>
            <a:off x="7453313" y="42084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80" name="Line 60"/>
          <p:cNvSpPr>
            <a:spLocks noChangeShapeType="1"/>
          </p:cNvSpPr>
          <p:nvPr/>
        </p:nvSpPr>
        <p:spPr bwMode="auto">
          <a:xfrm>
            <a:off x="7834313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81" name="Line 61"/>
          <p:cNvSpPr>
            <a:spLocks noChangeShapeType="1"/>
          </p:cNvSpPr>
          <p:nvPr/>
        </p:nvSpPr>
        <p:spPr bwMode="auto">
          <a:xfrm>
            <a:off x="8215313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82" name="Line 62"/>
          <p:cNvSpPr>
            <a:spLocks noChangeShapeType="1"/>
          </p:cNvSpPr>
          <p:nvPr/>
        </p:nvSpPr>
        <p:spPr bwMode="auto">
          <a:xfrm>
            <a:off x="7834313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83" name="Line 63"/>
          <p:cNvSpPr>
            <a:spLocks noChangeShapeType="1"/>
          </p:cNvSpPr>
          <p:nvPr/>
        </p:nvSpPr>
        <p:spPr bwMode="auto">
          <a:xfrm>
            <a:off x="8215313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84" name="Text Box 64"/>
          <p:cNvSpPr txBox="1">
            <a:spLocks noChangeArrowheads="1"/>
          </p:cNvSpPr>
          <p:nvPr/>
        </p:nvSpPr>
        <p:spPr bwMode="auto">
          <a:xfrm>
            <a:off x="7529513" y="4149725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17     0    17</a:t>
            </a:r>
          </a:p>
        </p:txBody>
      </p:sp>
      <p:sp>
        <p:nvSpPr>
          <p:cNvPr id="184385" name="Text Box 65"/>
          <p:cNvSpPr txBox="1">
            <a:spLocks noChangeArrowheads="1"/>
          </p:cNvSpPr>
          <p:nvPr/>
        </p:nvSpPr>
        <p:spPr bwMode="auto">
          <a:xfrm>
            <a:off x="7380288" y="3500438"/>
            <a:ext cx="12509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17     0       17</a:t>
            </a:r>
          </a:p>
        </p:txBody>
      </p:sp>
      <p:sp>
        <p:nvSpPr>
          <p:cNvPr id="184386" name="Rectangle 66"/>
          <p:cNvSpPr>
            <a:spLocks noChangeArrowheads="1"/>
          </p:cNvSpPr>
          <p:nvPr/>
        </p:nvSpPr>
        <p:spPr bwMode="auto">
          <a:xfrm>
            <a:off x="6659563" y="5373688"/>
            <a:ext cx="2181225" cy="1081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060" tIns="49030" rIns="98060" bIns="49030"/>
          <a:lstStyle/>
          <a:p>
            <a:pPr marL="368300" indent="-368300" defTabSz="981075">
              <a:spcBef>
                <a:spcPct val="20000"/>
              </a:spcBef>
            </a:pPr>
            <a:r>
              <a:rPr lang="en-US" sz="1600" b="1">
                <a:latin typeface="CG Times" pitchFamily="18" charset="0"/>
              </a:rPr>
              <a:t>Activity A, $6,000/wk</a:t>
            </a:r>
          </a:p>
          <a:p>
            <a:pPr marL="368300" indent="-368300" defTabSz="981075">
              <a:spcBef>
                <a:spcPct val="20000"/>
              </a:spcBef>
            </a:pPr>
            <a:r>
              <a:rPr lang="en-US" sz="1600" b="1">
                <a:latin typeface="CG Times" pitchFamily="18" charset="0"/>
              </a:rPr>
              <a:t>Activity B, $10,000/wk</a:t>
            </a:r>
          </a:p>
          <a:p>
            <a:pPr marL="368300" indent="-368300" defTabSz="981075">
              <a:spcBef>
                <a:spcPct val="20000"/>
              </a:spcBef>
            </a:pPr>
            <a:r>
              <a:rPr lang="en-US" sz="1600" b="1">
                <a:latin typeface="CG Times" pitchFamily="18" charset="0"/>
              </a:rPr>
              <a:t>Activity C, $5,000/wk</a:t>
            </a:r>
          </a:p>
          <a:p>
            <a:pPr marL="368300" indent="-368300" defTabSz="981075">
              <a:spcBef>
                <a:spcPct val="20000"/>
              </a:spcBef>
            </a:pPr>
            <a:r>
              <a:rPr lang="en-US" sz="1600" b="1">
                <a:latin typeface="CG Times" pitchFamily="18" charset="0"/>
              </a:rPr>
              <a:t>Activity D, $6,000/wk</a:t>
            </a:r>
          </a:p>
        </p:txBody>
      </p:sp>
      <p:sp>
        <p:nvSpPr>
          <p:cNvPr id="184387" name="Text Box 67"/>
          <p:cNvSpPr txBox="1">
            <a:spLocks noChangeArrowheads="1"/>
          </p:cNvSpPr>
          <p:nvPr/>
        </p:nvSpPr>
        <p:spPr bwMode="auto">
          <a:xfrm>
            <a:off x="179388" y="1916113"/>
            <a:ext cx="8496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</a:pPr>
            <a:r>
              <a:rPr lang="fa-IR" sz="2000">
                <a:latin typeface="Times New Roman" pitchFamily="18" charset="0"/>
                <a:cs typeface="B Koodak" pitchFamily="2" charset="-78"/>
              </a:rPr>
              <a:t>قدم1- كاهش مدت زمان فعاليت </a:t>
            </a:r>
            <a:r>
              <a:rPr lang="en-US" sz="2000">
                <a:latin typeface="Times New Roman" pitchFamily="18" charset="0"/>
                <a:cs typeface="B Koodak" pitchFamily="2" charset="-78"/>
              </a:rPr>
              <a:t>C</a:t>
            </a:r>
            <a:r>
              <a:rPr lang="fa-IR" sz="2000">
                <a:latin typeface="Times New Roman" pitchFamily="18" charset="0"/>
                <a:cs typeface="B Koodak" pitchFamily="2" charset="-78"/>
              </a:rPr>
              <a:t> به ميزان يك هفته</a:t>
            </a:r>
            <a:endParaRPr lang="en-US" sz="2000">
              <a:latin typeface="Times New Roman" pitchFamily="18" charset="0"/>
              <a:cs typeface="B Koodak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6982D-C4F7-4E59-B5E1-B47670A7CEAC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ChangeArrowheads="1"/>
          </p:cNvSpPr>
          <p:nvPr/>
        </p:nvSpPr>
        <p:spPr bwMode="auto">
          <a:xfrm>
            <a:off x="687388" y="4445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rtl="1"/>
            <a:r>
              <a:rPr lang="fa-IR" sz="2200">
                <a:solidFill>
                  <a:schemeClr val="accent2"/>
                </a:solidFill>
                <a:cs typeface="B Titr" pitchFamily="2" charset="-78"/>
              </a:rPr>
              <a:t>موازنه زمان-هزينه</a:t>
            </a:r>
            <a:endParaRPr lang="en-US" sz="2200">
              <a:solidFill>
                <a:schemeClr val="accent2"/>
              </a:solidFill>
              <a:cs typeface="B Titr" pitchFamily="2" charset="-78"/>
            </a:endParaRPr>
          </a:p>
        </p:txBody>
      </p:sp>
      <p:sp>
        <p:nvSpPr>
          <p:cNvPr id="185347" name="Line 3"/>
          <p:cNvSpPr>
            <a:spLocks noChangeShapeType="1"/>
          </p:cNvSpPr>
          <p:nvPr/>
        </p:nvSpPr>
        <p:spPr bwMode="auto">
          <a:xfrm>
            <a:off x="539750" y="1052513"/>
            <a:ext cx="8135938" cy="0"/>
          </a:xfrm>
          <a:prstGeom prst="line">
            <a:avLst/>
          </a:prstGeom>
          <a:noFill/>
          <a:ln w="50800" cmpd="dbl">
            <a:solidFill>
              <a:srgbClr val="99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48" name="Text Box 4"/>
          <p:cNvSpPr txBox="1">
            <a:spLocks noChangeArrowheads="1"/>
          </p:cNvSpPr>
          <p:nvPr/>
        </p:nvSpPr>
        <p:spPr bwMode="auto">
          <a:xfrm>
            <a:off x="539750" y="620713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solidFill>
                  <a:schemeClr val="accent2"/>
                </a:solidFill>
                <a:latin typeface="Book Antiqua" pitchFamily="18" charset="0"/>
              </a:rPr>
              <a:t>Time - Cost Tradeoff</a:t>
            </a:r>
            <a:endParaRPr lang="en-US"/>
          </a:p>
        </p:txBody>
      </p:sp>
      <p:sp>
        <p:nvSpPr>
          <p:cNvPr id="185349" name="Text Box 5"/>
          <p:cNvSpPr txBox="1">
            <a:spLocks noChangeArrowheads="1"/>
          </p:cNvSpPr>
          <p:nvPr/>
        </p:nvSpPr>
        <p:spPr bwMode="auto">
          <a:xfrm>
            <a:off x="1906588" y="1393825"/>
            <a:ext cx="4752975" cy="379413"/>
          </a:xfrm>
          <a:prstGeom prst="rect">
            <a:avLst/>
          </a:prstGeom>
          <a:solidFill>
            <a:srgbClr val="E0DE9A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>
                <a:cs typeface="B Yekan" pitchFamily="2" charset="-78"/>
              </a:rPr>
              <a:t>مثال- مدل شماره يك</a:t>
            </a:r>
            <a:endParaRPr lang="en-US">
              <a:cs typeface="B Yekan" pitchFamily="2" charset="-78"/>
            </a:endParaRPr>
          </a:p>
        </p:txBody>
      </p:sp>
      <p:sp>
        <p:nvSpPr>
          <p:cNvPr id="185350" name="Line 6"/>
          <p:cNvSpPr>
            <a:spLocks noChangeShapeType="1"/>
          </p:cNvSpPr>
          <p:nvPr/>
        </p:nvSpPr>
        <p:spPr bwMode="auto">
          <a:xfrm flipV="1">
            <a:off x="1495425" y="2806700"/>
            <a:ext cx="685800" cy="12192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5351" name="Line 7"/>
          <p:cNvSpPr>
            <a:spLocks noChangeShapeType="1"/>
          </p:cNvSpPr>
          <p:nvPr/>
        </p:nvSpPr>
        <p:spPr bwMode="auto">
          <a:xfrm>
            <a:off x="1495425" y="4025900"/>
            <a:ext cx="609600" cy="14478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5352" name="Line 8"/>
          <p:cNvSpPr>
            <a:spLocks noChangeShapeType="1"/>
          </p:cNvSpPr>
          <p:nvPr/>
        </p:nvSpPr>
        <p:spPr bwMode="auto">
          <a:xfrm>
            <a:off x="3348038" y="2852738"/>
            <a:ext cx="13684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5353" name="Line 9"/>
          <p:cNvSpPr>
            <a:spLocks noChangeShapeType="1"/>
          </p:cNvSpPr>
          <p:nvPr/>
        </p:nvSpPr>
        <p:spPr bwMode="auto">
          <a:xfrm flipV="1">
            <a:off x="3348038" y="5475288"/>
            <a:ext cx="1428750" cy="4127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5354" name="Line 10"/>
          <p:cNvSpPr>
            <a:spLocks noChangeShapeType="1"/>
          </p:cNvSpPr>
          <p:nvPr/>
        </p:nvSpPr>
        <p:spPr bwMode="auto">
          <a:xfrm>
            <a:off x="6011863" y="2781300"/>
            <a:ext cx="1350962" cy="12446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5355" name="Line 11"/>
          <p:cNvSpPr>
            <a:spLocks noChangeShapeType="1"/>
          </p:cNvSpPr>
          <p:nvPr/>
        </p:nvSpPr>
        <p:spPr bwMode="auto">
          <a:xfrm flipV="1">
            <a:off x="6011863" y="4102100"/>
            <a:ext cx="1350962" cy="13430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5356" name="Rectangle 12"/>
          <p:cNvSpPr>
            <a:spLocks noChangeArrowheads="1"/>
          </p:cNvSpPr>
          <p:nvPr/>
        </p:nvSpPr>
        <p:spPr bwMode="auto">
          <a:xfrm>
            <a:off x="2211388" y="2341563"/>
            <a:ext cx="1143000" cy="914400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A</a:t>
            </a:r>
          </a:p>
        </p:txBody>
      </p:sp>
      <p:sp>
        <p:nvSpPr>
          <p:cNvPr id="185357" name="Line 13"/>
          <p:cNvSpPr>
            <a:spLocks noChangeShapeType="1"/>
          </p:cNvSpPr>
          <p:nvPr/>
        </p:nvSpPr>
        <p:spPr bwMode="auto">
          <a:xfrm>
            <a:off x="2211388" y="25701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58" name="Line 14"/>
          <p:cNvSpPr>
            <a:spLocks noChangeShapeType="1"/>
          </p:cNvSpPr>
          <p:nvPr/>
        </p:nvSpPr>
        <p:spPr bwMode="auto">
          <a:xfrm>
            <a:off x="2211388" y="30273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59" name="Line 15"/>
          <p:cNvSpPr>
            <a:spLocks noChangeShapeType="1"/>
          </p:cNvSpPr>
          <p:nvPr/>
        </p:nvSpPr>
        <p:spPr bwMode="auto">
          <a:xfrm>
            <a:off x="2592388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60" name="Line 16"/>
          <p:cNvSpPr>
            <a:spLocks noChangeShapeType="1"/>
          </p:cNvSpPr>
          <p:nvPr/>
        </p:nvSpPr>
        <p:spPr bwMode="auto">
          <a:xfrm>
            <a:off x="2973388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61" name="Line 17"/>
          <p:cNvSpPr>
            <a:spLocks noChangeShapeType="1"/>
          </p:cNvSpPr>
          <p:nvPr/>
        </p:nvSpPr>
        <p:spPr bwMode="auto">
          <a:xfrm>
            <a:off x="2592388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62" name="Line 18"/>
          <p:cNvSpPr>
            <a:spLocks noChangeShapeType="1"/>
          </p:cNvSpPr>
          <p:nvPr/>
        </p:nvSpPr>
        <p:spPr bwMode="auto">
          <a:xfrm>
            <a:off x="2973388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63" name="Text Box 19"/>
          <p:cNvSpPr txBox="1">
            <a:spLocks noChangeArrowheads="1"/>
          </p:cNvSpPr>
          <p:nvPr/>
        </p:nvSpPr>
        <p:spPr bwMode="auto">
          <a:xfrm>
            <a:off x="2195513" y="2276475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0       7      7</a:t>
            </a:r>
          </a:p>
        </p:txBody>
      </p:sp>
      <p:sp>
        <p:nvSpPr>
          <p:cNvPr id="185364" name="Text Box 20"/>
          <p:cNvSpPr txBox="1">
            <a:spLocks noChangeArrowheads="1"/>
          </p:cNvSpPr>
          <p:nvPr/>
        </p:nvSpPr>
        <p:spPr bwMode="auto">
          <a:xfrm>
            <a:off x="2287588" y="2979738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0     0        7</a:t>
            </a:r>
          </a:p>
        </p:txBody>
      </p:sp>
      <p:sp>
        <p:nvSpPr>
          <p:cNvPr id="185365" name="Rectangle 21"/>
          <p:cNvSpPr>
            <a:spLocks noChangeArrowheads="1"/>
          </p:cNvSpPr>
          <p:nvPr/>
        </p:nvSpPr>
        <p:spPr bwMode="auto">
          <a:xfrm>
            <a:off x="323850" y="3522663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Start</a:t>
            </a:r>
          </a:p>
        </p:txBody>
      </p:sp>
      <p:sp>
        <p:nvSpPr>
          <p:cNvPr id="185366" name="Line 22"/>
          <p:cNvSpPr>
            <a:spLocks noChangeShapeType="1"/>
          </p:cNvSpPr>
          <p:nvPr/>
        </p:nvSpPr>
        <p:spPr bwMode="auto">
          <a:xfrm>
            <a:off x="323850" y="37512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67" name="Line 23"/>
          <p:cNvSpPr>
            <a:spLocks noChangeShapeType="1"/>
          </p:cNvSpPr>
          <p:nvPr/>
        </p:nvSpPr>
        <p:spPr bwMode="auto">
          <a:xfrm>
            <a:off x="323850" y="42084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68" name="Line 24"/>
          <p:cNvSpPr>
            <a:spLocks noChangeShapeType="1"/>
          </p:cNvSpPr>
          <p:nvPr/>
        </p:nvSpPr>
        <p:spPr bwMode="auto">
          <a:xfrm>
            <a:off x="704850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69" name="Line 25"/>
          <p:cNvSpPr>
            <a:spLocks noChangeShapeType="1"/>
          </p:cNvSpPr>
          <p:nvPr/>
        </p:nvSpPr>
        <p:spPr bwMode="auto">
          <a:xfrm>
            <a:off x="1085850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70" name="Line 26"/>
          <p:cNvSpPr>
            <a:spLocks noChangeShapeType="1"/>
          </p:cNvSpPr>
          <p:nvPr/>
        </p:nvSpPr>
        <p:spPr bwMode="auto">
          <a:xfrm>
            <a:off x="704850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71" name="Line 27"/>
          <p:cNvSpPr>
            <a:spLocks noChangeShapeType="1"/>
          </p:cNvSpPr>
          <p:nvPr/>
        </p:nvSpPr>
        <p:spPr bwMode="auto">
          <a:xfrm>
            <a:off x="1085850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72" name="Text Box 28"/>
          <p:cNvSpPr txBox="1">
            <a:spLocks noChangeArrowheads="1"/>
          </p:cNvSpPr>
          <p:nvPr/>
        </p:nvSpPr>
        <p:spPr bwMode="auto">
          <a:xfrm>
            <a:off x="400050" y="4149725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0      0       0</a:t>
            </a:r>
          </a:p>
        </p:txBody>
      </p:sp>
      <p:sp>
        <p:nvSpPr>
          <p:cNvPr id="185373" name="Text Box 29"/>
          <p:cNvSpPr txBox="1">
            <a:spLocks noChangeArrowheads="1"/>
          </p:cNvSpPr>
          <p:nvPr/>
        </p:nvSpPr>
        <p:spPr bwMode="auto">
          <a:xfrm>
            <a:off x="250825" y="3500438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0       0      0</a:t>
            </a:r>
          </a:p>
        </p:txBody>
      </p:sp>
      <p:sp>
        <p:nvSpPr>
          <p:cNvPr id="185374" name="Rectangle 30"/>
          <p:cNvSpPr>
            <a:spLocks noChangeArrowheads="1"/>
          </p:cNvSpPr>
          <p:nvPr/>
        </p:nvSpPr>
        <p:spPr bwMode="auto">
          <a:xfrm>
            <a:off x="4797425" y="2349500"/>
            <a:ext cx="1143000" cy="914400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B</a:t>
            </a:r>
          </a:p>
        </p:txBody>
      </p:sp>
      <p:sp>
        <p:nvSpPr>
          <p:cNvPr id="185375" name="Line 31"/>
          <p:cNvSpPr>
            <a:spLocks noChangeShapeType="1"/>
          </p:cNvSpPr>
          <p:nvPr/>
        </p:nvSpPr>
        <p:spPr bwMode="auto">
          <a:xfrm>
            <a:off x="4797425" y="25701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76" name="Line 32"/>
          <p:cNvSpPr>
            <a:spLocks noChangeShapeType="1"/>
          </p:cNvSpPr>
          <p:nvPr/>
        </p:nvSpPr>
        <p:spPr bwMode="auto">
          <a:xfrm>
            <a:off x="4797425" y="30273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77" name="Line 33"/>
          <p:cNvSpPr>
            <a:spLocks noChangeShapeType="1"/>
          </p:cNvSpPr>
          <p:nvPr/>
        </p:nvSpPr>
        <p:spPr bwMode="auto">
          <a:xfrm>
            <a:off x="5178425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78" name="Line 34"/>
          <p:cNvSpPr>
            <a:spLocks noChangeShapeType="1"/>
          </p:cNvSpPr>
          <p:nvPr/>
        </p:nvSpPr>
        <p:spPr bwMode="auto">
          <a:xfrm>
            <a:off x="5559425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79" name="Line 35"/>
          <p:cNvSpPr>
            <a:spLocks noChangeShapeType="1"/>
          </p:cNvSpPr>
          <p:nvPr/>
        </p:nvSpPr>
        <p:spPr bwMode="auto">
          <a:xfrm>
            <a:off x="5178425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80" name="Line 36"/>
          <p:cNvSpPr>
            <a:spLocks noChangeShapeType="1"/>
          </p:cNvSpPr>
          <p:nvPr/>
        </p:nvSpPr>
        <p:spPr bwMode="auto">
          <a:xfrm>
            <a:off x="5559425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81" name="Text Box 37"/>
          <p:cNvSpPr txBox="1">
            <a:spLocks noChangeArrowheads="1"/>
          </p:cNvSpPr>
          <p:nvPr/>
        </p:nvSpPr>
        <p:spPr bwMode="auto">
          <a:xfrm>
            <a:off x="4781550" y="2332038"/>
            <a:ext cx="11620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7      9      16</a:t>
            </a:r>
          </a:p>
        </p:txBody>
      </p:sp>
      <p:sp>
        <p:nvSpPr>
          <p:cNvPr id="185382" name="Text Box 38"/>
          <p:cNvSpPr txBox="1">
            <a:spLocks noChangeArrowheads="1"/>
          </p:cNvSpPr>
          <p:nvPr/>
        </p:nvSpPr>
        <p:spPr bwMode="auto">
          <a:xfrm>
            <a:off x="4873625" y="2979738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7     0      16</a:t>
            </a:r>
          </a:p>
        </p:txBody>
      </p:sp>
      <p:sp>
        <p:nvSpPr>
          <p:cNvPr id="185383" name="Rectangle 39"/>
          <p:cNvSpPr>
            <a:spLocks noChangeArrowheads="1"/>
          </p:cNvSpPr>
          <p:nvPr/>
        </p:nvSpPr>
        <p:spPr bwMode="auto">
          <a:xfrm>
            <a:off x="2205038" y="5035550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C</a:t>
            </a:r>
          </a:p>
        </p:txBody>
      </p:sp>
      <p:sp>
        <p:nvSpPr>
          <p:cNvPr id="185384" name="Line 40"/>
          <p:cNvSpPr>
            <a:spLocks noChangeShapeType="1"/>
          </p:cNvSpPr>
          <p:nvPr/>
        </p:nvSpPr>
        <p:spPr bwMode="auto">
          <a:xfrm>
            <a:off x="2205038" y="52641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85" name="Line 41"/>
          <p:cNvSpPr>
            <a:spLocks noChangeShapeType="1"/>
          </p:cNvSpPr>
          <p:nvPr/>
        </p:nvSpPr>
        <p:spPr bwMode="auto">
          <a:xfrm>
            <a:off x="2205038" y="57213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86" name="Line 42"/>
          <p:cNvSpPr>
            <a:spLocks noChangeShapeType="1"/>
          </p:cNvSpPr>
          <p:nvPr/>
        </p:nvSpPr>
        <p:spPr bwMode="auto">
          <a:xfrm>
            <a:off x="2586038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87" name="Line 43"/>
          <p:cNvSpPr>
            <a:spLocks noChangeShapeType="1"/>
          </p:cNvSpPr>
          <p:nvPr/>
        </p:nvSpPr>
        <p:spPr bwMode="auto">
          <a:xfrm>
            <a:off x="2967038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88" name="Line 44"/>
          <p:cNvSpPr>
            <a:spLocks noChangeShapeType="1"/>
          </p:cNvSpPr>
          <p:nvPr/>
        </p:nvSpPr>
        <p:spPr bwMode="auto">
          <a:xfrm>
            <a:off x="2586038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89" name="Line 45"/>
          <p:cNvSpPr>
            <a:spLocks noChangeShapeType="1"/>
          </p:cNvSpPr>
          <p:nvPr/>
        </p:nvSpPr>
        <p:spPr bwMode="auto">
          <a:xfrm>
            <a:off x="2967038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90" name="Text Box 46"/>
          <p:cNvSpPr txBox="1">
            <a:spLocks noChangeArrowheads="1"/>
          </p:cNvSpPr>
          <p:nvPr/>
        </p:nvSpPr>
        <p:spPr bwMode="auto">
          <a:xfrm>
            <a:off x="2189163" y="4970463"/>
            <a:ext cx="10287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</a:t>
            </a:r>
            <a:r>
              <a:rPr lang="en-US" sz="1400">
                <a:latin typeface="Times New Roman" pitchFamily="18" charset="0"/>
              </a:rPr>
              <a:t>9</a:t>
            </a:r>
            <a:r>
              <a:rPr lang="en-GB" sz="1400">
                <a:latin typeface="Times New Roman" pitchFamily="18" charset="0"/>
              </a:rPr>
              <a:t>     9</a:t>
            </a:r>
          </a:p>
        </p:txBody>
      </p:sp>
      <p:sp>
        <p:nvSpPr>
          <p:cNvPr id="185391" name="Text Box 47"/>
          <p:cNvSpPr txBox="1">
            <a:spLocks noChangeArrowheads="1"/>
          </p:cNvSpPr>
          <p:nvPr/>
        </p:nvSpPr>
        <p:spPr bwMode="auto">
          <a:xfrm>
            <a:off x="2281238" y="5645150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0     0      9</a:t>
            </a:r>
          </a:p>
        </p:txBody>
      </p:sp>
      <p:sp>
        <p:nvSpPr>
          <p:cNvPr id="185392" name="Rectangle 48"/>
          <p:cNvSpPr>
            <a:spLocks noChangeArrowheads="1"/>
          </p:cNvSpPr>
          <p:nvPr/>
        </p:nvSpPr>
        <p:spPr bwMode="auto">
          <a:xfrm>
            <a:off x="4803775" y="5035550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D</a:t>
            </a:r>
          </a:p>
        </p:txBody>
      </p:sp>
      <p:sp>
        <p:nvSpPr>
          <p:cNvPr id="185393" name="Line 49"/>
          <p:cNvSpPr>
            <a:spLocks noChangeShapeType="1"/>
          </p:cNvSpPr>
          <p:nvPr/>
        </p:nvSpPr>
        <p:spPr bwMode="auto">
          <a:xfrm>
            <a:off x="4803775" y="52641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94" name="Line 50"/>
          <p:cNvSpPr>
            <a:spLocks noChangeShapeType="1"/>
          </p:cNvSpPr>
          <p:nvPr/>
        </p:nvSpPr>
        <p:spPr bwMode="auto">
          <a:xfrm>
            <a:off x="4803775" y="57213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95" name="Line 51"/>
          <p:cNvSpPr>
            <a:spLocks noChangeShapeType="1"/>
          </p:cNvSpPr>
          <p:nvPr/>
        </p:nvSpPr>
        <p:spPr bwMode="auto">
          <a:xfrm>
            <a:off x="5184775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96" name="Line 52"/>
          <p:cNvSpPr>
            <a:spLocks noChangeShapeType="1"/>
          </p:cNvSpPr>
          <p:nvPr/>
        </p:nvSpPr>
        <p:spPr bwMode="auto">
          <a:xfrm>
            <a:off x="5565775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97" name="Line 53"/>
          <p:cNvSpPr>
            <a:spLocks noChangeShapeType="1"/>
          </p:cNvSpPr>
          <p:nvPr/>
        </p:nvSpPr>
        <p:spPr bwMode="auto">
          <a:xfrm>
            <a:off x="5184775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98" name="Line 54"/>
          <p:cNvSpPr>
            <a:spLocks noChangeShapeType="1"/>
          </p:cNvSpPr>
          <p:nvPr/>
        </p:nvSpPr>
        <p:spPr bwMode="auto">
          <a:xfrm>
            <a:off x="5565775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399" name="Text Box 55"/>
          <p:cNvSpPr txBox="1">
            <a:spLocks noChangeArrowheads="1"/>
          </p:cNvSpPr>
          <p:nvPr/>
        </p:nvSpPr>
        <p:spPr bwMode="auto">
          <a:xfrm>
            <a:off x="4787900" y="4970463"/>
            <a:ext cx="10731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9        7    16</a:t>
            </a:r>
          </a:p>
        </p:txBody>
      </p:sp>
      <p:sp>
        <p:nvSpPr>
          <p:cNvPr id="185400" name="Text Box 56"/>
          <p:cNvSpPr txBox="1">
            <a:spLocks noChangeArrowheads="1"/>
          </p:cNvSpPr>
          <p:nvPr/>
        </p:nvSpPr>
        <p:spPr bwMode="auto">
          <a:xfrm>
            <a:off x="4879975" y="5645150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9     0     16</a:t>
            </a:r>
          </a:p>
        </p:txBody>
      </p:sp>
      <p:sp>
        <p:nvSpPr>
          <p:cNvPr id="185401" name="Rectangle 57"/>
          <p:cNvSpPr>
            <a:spLocks noChangeArrowheads="1"/>
          </p:cNvSpPr>
          <p:nvPr/>
        </p:nvSpPr>
        <p:spPr bwMode="auto">
          <a:xfrm>
            <a:off x="7453313" y="3522663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Finish</a:t>
            </a:r>
          </a:p>
        </p:txBody>
      </p:sp>
      <p:sp>
        <p:nvSpPr>
          <p:cNvPr id="185402" name="Line 58"/>
          <p:cNvSpPr>
            <a:spLocks noChangeShapeType="1"/>
          </p:cNvSpPr>
          <p:nvPr/>
        </p:nvSpPr>
        <p:spPr bwMode="auto">
          <a:xfrm>
            <a:off x="7453313" y="37512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403" name="Line 59"/>
          <p:cNvSpPr>
            <a:spLocks noChangeShapeType="1"/>
          </p:cNvSpPr>
          <p:nvPr/>
        </p:nvSpPr>
        <p:spPr bwMode="auto">
          <a:xfrm>
            <a:off x="7453313" y="42084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404" name="Line 60"/>
          <p:cNvSpPr>
            <a:spLocks noChangeShapeType="1"/>
          </p:cNvSpPr>
          <p:nvPr/>
        </p:nvSpPr>
        <p:spPr bwMode="auto">
          <a:xfrm>
            <a:off x="7834313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405" name="Line 61"/>
          <p:cNvSpPr>
            <a:spLocks noChangeShapeType="1"/>
          </p:cNvSpPr>
          <p:nvPr/>
        </p:nvSpPr>
        <p:spPr bwMode="auto">
          <a:xfrm>
            <a:off x="8215313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406" name="Line 62"/>
          <p:cNvSpPr>
            <a:spLocks noChangeShapeType="1"/>
          </p:cNvSpPr>
          <p:nvPr/>
        </p:nvSpPr>
        <p:spPr bwMode="auto">
          <a:xfrm>
            <a:off x="7834313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407" name="Line 63"/>
          <p:cNvSpPr>
            <a:spLocks noChangeShapeType="1"/>
          </p:cNvSpPr>
          <p:nvPr/>
        </p:nvSpPr>
        <p:spPr bwMode="auto">
          <a:xfrm>
            <a:off x="8215313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408" name="Text Box 64"/>
          <p:cNvSpPr txBox="1">
            <a:spLocks noChangeArrowheads="1"/>
          </p:cNvSpPr>
          <p:nvPr/>
        </p:nvSpPr>
        <p:spPr bwMode="auto">
          <a:xfrm>
            <a:off x="7529513" y="4149725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16     0    16</a:t>
            </a:r>
          </a:p>
        </p:txBody>
      </p:sp>
      <p:sp>
        <p:nvSpPr>
          <p:cNvPr id="185409" name="Text Box 65"/>
          <p:cNvSpPr txBox="1">
            <a:spLocks noChangeArrowheads="1"/>
          </p:cNvSpPr>
          <p:nvPr/>
        </p:nvSpPr>
        <p:spPr bwMode="auto">
          <a:xfrm>
            <a:off x="7380288" y="3500438"/>
            <a:ext cx="12509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16     0       16</a:t>
            </a:r>
          </a:p>
        </p:txBody>
      </p:sp>
      <p:sp>
        <p:nvSpPr>
          <p:cNvPr id="185410" name="Rectangle 66"/>
          <p:cNvSpPr>
            <a:spLocks noChangeArrowheads="1"/>
          </p:cNvSpPr>
          <p:nvPr/>
        </p:nvSpPr>
        <p:spPr bwMode="auto">
          <a:xfrm>
            <a:off x="6659563" y="5373688"/>
            <a:ext cx="2181225" cy="1081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060" tIns="49030" rIns="98060" bIns="49030"/>
          <a:lstStyle/>
          <a:p>
            <a:pPr marL="368300" indent="-368300" defTabSz="981075">
              <a:spcBef>
                <a:spcPct val="20000"/>
              </a:spcBef>
            </a:pPr>
            <a:r>
              <a:rPr lang="en-US" sz="1600" b="1">
                <a:latin typeface="CG Times" pitchFamily="18" charset="0"/>
              </a:rPr>
              <a:t>Activity A, $6,000/wk</a:t>
            </a:r>
          </a:p>
          <a:p>
            <a:pPr marL="368300" indent="-368300" defTabSz="981075">
              <a:spcBef>
                <a:spcPct val="20000"/>
              </a:spcBef>
            </a:pPr>
            <a:r>
              <a:rPr lang="en-US" sz="1600" b="1">
                <a:latin typeface="CG Times" pitchFamily="18" charset="0"/>
              </a:rPr>
              <a:t>Activity B, $10,000/wk</a:t>
            </a:r>
          </a:p>
          <a:p>
            <a:pPr marL="368300" indent="-368300" defTabSz="981075">
              <a:spcBef>
                <a:spcPct val="20000"/>
              </a:spcBef>
            </a:pPr>
            <a:r>
              <a:rPr lang="en-US" sz="1600" b="1">
                <a:latin typeface="CG Times" pitchFamily="18" charset="0"/>
              </a:rPr>
              <a:t>Activity C, $5,000/wk</a:t>
            </a:r>
          </a:p>
          <a:p>
            <a:pPr marL="368300" indent="-368300" defTabSz="981075">
              <a:spcBef>
                <a:spcPct val="20000"/>
              </a:spcBef>
            </a:pPr>
            <a:r>
              <a:rPr lang="en-US" sz="1600" b="1">
                <a:latin typeface="CG Times" pitchFamily="18" charset="0"/>
              </a:rPr>
              <a:t>Activity D, $6,000/wk</a:t>
            </a:r>
          </a:p>
        </p:txBody>
      </p:sp>
      <p:sp>
        <p:nvSpPr>
          <p:cNvPr id="185411" name="Text Box 67"/>
          <p:cNvSpPr txBox="1">
            <a:spLocks noChangeArrowheads="1"/>
          </p:cNvSpPr>
          <p:nvPr/>
        </p:nvSpPr>
        <p:spPr bwMode="auto">
          <a:xfrm>
            <a:off x="179388" y="1916113"/>
            <a:ext cx="8496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</a:pPr>
            <a:r>
              <a:rPr lang="fa-IR" sz="2000">
                <a:latin typeface="Times New Roman" pitchFamily="18" charset="0"/>
                <a:cs typeface="B Koodak" pitchFamily="2" charset="-78"/>
              </a:rPr>
              <a:t>قدم 2- كاهش مدت زمان فعاليت ِ</a:t>
            </a:r>
            <a:r>
              <a:rPr lang="en-US" sz="2000">
                <a:latin typeface="Times New Roman" pitchFamily="18" charset="0"/>
                <a:cs typeface="B Koodak" pitchFamily="2" charset="-78"/>
              </a:rPr>
              <a:t>D</a:t>
            </a:r>
            <a:r>
              <a:rPr lang="fa-IR" sz="2000">
                <a:latin typeface="Times New Roman" pitchFamily="18" charset="0"/>
                <a:cs typeface="B Koodak" pitchFamily="2" charset="-78"/>
              </a:rPr>
              <a:t> به ميزان يك هفته</a:t>
            </a:r>
            <a:endParaRPr lang="en-US" sz="2000">
              <a:latin typeface="Times New Roman" pitchFamily="18" charset="0"/>
              <a:cs typeface="B Koodak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4CBBE-C284-4ABD-8922-9CC9C01AA14A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ChangeArrowheads="1"/>
          </p:cNvSpPr>
          <p:nvPr/>
        </p:nvSpPr>
        <p:spPr bwMode="auto">
          <a:xfrm>
            <a:off x="687388" y="4445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rtl="1"/>
            <a:r>
              <a:rPr lang="fa-IR" sz="2200">
                <a:solidFill>
                  <a:schemeClr val="accent2"/>
                </a:solidFill>
                <a:cs typeface="B Titr" pitchFamily="2" charset="-78"/>
              </a:rPr>
              <a:t>موازنه زمان-هزينه</a:t>
            </a:r>
            <a:endParaRPr lang="en-US" sz="2200">
              <a:solidFill>
                <a:schemeClr val="accent2"/>
              </a:solidFill>
              <a:cs typeface="B Titr" pitchFamily="2" charset="-78"/>
            </a:endParaRPr>
          </a:p>
        </p:txBody>
      </p:sp>
      <p:sp>
        <p:nvSpPr>
          <p:cNvPr id="186371" name="Line 3"/>
          <p:cNvSpPr>
            <a:spLocks noChangeShapeType="1"/>
          </p:cNvSpPr>
          <p:nvPr/>
        </p:nvSpPr>
        <p:spPr bwMode="auto">
          <a:xfrm>
            <a:off x="539750" y="1052513"/>
            <a:ext cx="8135938" cy="0"/>
          </a:xfrm>
          <a:prstGeom prst="line">
            <a:avLst/>
          </a:prstGeom>
          <a:noFill/>
          <a:ln w="50800" cmpd="dbl">
            <a:solidFill>
              <a:srgbClr val="99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372" name="Text Box 4"/>
          <p:cNvSpPr txBox="1">
            <a:spLocks noChangeArrowheads="1"/>
          </p:cNvSpPr>
          <p:nvPr/>
        </p:nvSpPr>
        <p:spPr bwMode="auto">
          <a:xfrm>
            <a:off x="539750" y="620713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solidFill>
                  <a:schemeClr val="accent2"/>
                </a:solidFill>
                <a:latin typeface="Book Antiqua" pitchFamily="18" charset="0"/>
              </a:rPr>
              <a:t>Time - Cost Tradeoff</a:t>
            </a:r>
            <a:endParaRPr lang="en-US"/>
          </a:p>
        </p:txBody>
      </p:sp>
      <p:sp>
        <p:nvSpPr>
          <p:cNvPr id="186373" name="Text Box 5"/>
          <p:cNvSpPr txBox="1">
            <a:spLocks noChangeArrowheads="1"/>
          </p:cNvSpPr>
          <p:nvPr/>
        </p:nvSpPr>
        <p:spPr bwMode="auto">
          <a:xfrm>
            <a:off x="1906588" y="1393825"/>
            <a:ext cx="4752975" cy="379413"/>
          </a:xfrm>
          <a:prstGeom prst="rect">
            <a:avLst/>
          </a:prstGeom>
          <a:solidFill>
            <a:srgbClr val="E0DE9A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>
                <a:cs typeface="B Yekan" pitchFamily="2" charset="-78"/>
              </a:rPr>
              <a:t>مثال- مدل شماره يك</a:t>
            </a:r>
            <a:endParaRPr lang="en-US">
              <a:cs typeface="B Yekan" pitchFamily="2" charset="-78"/>
            </a:endParaRPr>
          </a:p>
        </p:txBody>
      </p:sp>
      <p:sp>
        <p:nvSpPr>
          <p:cNvPr id="186374" name="Line 6"/>
          <p:cNvSpPr>
            <a:spLocks noChangeShapeType="1"/>
          </p:cNvSpPr>
          <p:nvPr/>
        </p:nvSpPr>
        <p:spPr bwMode="auto">
          <a:xfrm flipV="1">
            <a:off x="1495425" y="2806700"/>
            <a:ext cx="685800" cy="12192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6375" name="Line 7"/>
          <p:cNvSpPr>
            <a:spLocks noChangeShapeType="1"/>
          </p:cNvSpPr>
          <p:nvPr/>
        </p:nvSpPr>
        <p:spPr bwMode="auto">
          <a:xfrm>
            <a:off x="1495425" y="4025900"/>
            <a:ext cx="609600" cy="14478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6376" name="Line 8"/>
          <p:cNvSpPr>
            <a:spLocks noChangeShapeType="1"/>
          </p:cNvSpPr>
          <p:nvPr/>
        </p:nvSpPr>
        <p:spPr bwMode="auto">
          <a:xfrm>
            <a:off x="3348038" y="2852738"/>
            <a:ext cx="13684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6377" name="Line 9"/>
          <p:cNvSpPr>
            <a:spLocks noChangeShapeType="1"/>
          </p:cNvSpPr>
          <p:nvPr/>
        </p:nvSpPr>
        <p:spPr bwMode="auto">
          <a:xfrm flipV="1">
            <a:off x="3348038" y="5475288"/>
            <a:ext cx="1428750" cy="4127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6378" name="Line 10"/>
          <p:cNvSpPr>
            <a:spLocks noChangeShapeType="1"/>
          </p:cNvSpPr>
          <p:nvPr/>
        </p:nvSpPr>
        <p:spPr bwMode="auto">
          <a:xfrm>
            <a:off x="6011863" y="2781300"/>
            <a:ext cx="1350962" cy="12446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6379" name="Line 11"/>
          <p:cNvSpPr>
            <a:spLocks noChangeShapeType="1"/>
          </p:cNvSpPr>
          <p:nvPr/>
        </p:nvSpPr>
        <p:spPr bwMode="auto">
          <a:xfrm flipV="1">
            <a:off x="6011863" y="4102100"/>
            <a:ext cx="1350962" cy="13430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6380" name="Rectangle 12"/>
          <p:cNvSpPr>
            <a:spLocks noChangeArrowheads="1"/>
          </p:cNvSpPr>
          <p:nvPr/>
        </p:nvSpPr>
        <p:spPr bwMode="auto">
          <a:xfrm>
            <a:off x="2211388" y="2341563"/>
            <a:ext cx="1143000" cy="914400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A</a:t>
            </a:r>
          </a:p>
        </p:txBody>
      </p:sp>
      <p:sp>
        <p:nvSpPr>
          <p:cNvPr id="186381" name="Line 13"/>
          <p:cNvSpPr>
            <a:spLocks noChangeShapeType="1"/>
          </p:cNvSpPr>
          <p:nvPr/>
        </p:nvSpPr>
        <p:spPr bwMode="auto">
          <a:xfrm>
            <a:off x="2211388" y="25701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382" name="Line 14"/>
          <p:cNvSpPr>
            <a:spLocks noChangeShapeType="1"/>
          </p:cNvSpPr>
          <p:nvPr/>
        </p:nvSpPr>
        <p:spPr bwMode="auto">
          <a:xfrm>
            <a:off x="2211388" y="30273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383" name="Line 15"/>
          <p:cNvSpPr>
            <a:spLocks noChangeShapeType="1"/>
          </p:cNvSpPr>
          <p:nvPr/>
        </p:nvSpPr>
        <p:spPr bwMode="auto">
          <a:xfrm>
            <a:off x="2592388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384" name="Line 16"/>
          <p:cNvSpPr>
            <a:spLocks noChangeShapeType="1"/>
          </p:cNvSpPr>
          <p:nvPr/>
        </p:nvSpPr>
        <p:spPr bwMode="auto">
          <a:xfrm>
            <a:off x="2973388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385" name="Line 17"/>
          <p:cNvSpPr>
            <a:spLocks noChangeShapeType="1"/>
          </p:cNvSpPr>
          <p:nvPr/>
        </p:nvSpPr>
        <p:spPr bwMode="auto">
          <a:xfrm>
            <a:off x="2592388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386" name="Line 18"/>
          <p:cNvSpPr>
            <a:spLocks noChangeShapeType="1"/>
          </p:cNvSpPr>
          <p:nvPr/>
        </p:nvSpPr>
        <p:spPr bwMode="auto">
          <a:xfrm>
            <a:off x="2973388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387" name="Text Box 19"/>
          <p:cNvSpPr txBox="1">
            <a:spLocks noChangeArrowheads="1"/>
          </p:cNvSpPr>
          <p:nvPr/>
        </p:nvSpPr>
        <p:spPr bwMode="auto">
          <a:xfrm>
            <a:off x="2195513" y="2276475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0       6      6</a:t>
            </a:r>
          </a:p>
        </p:txBody>
      </p:sp>
      <p:sp>
        <p:nvSpPr>
          <p:cNvPr id="186388" name="Text Box 20"/>
          <p:cNvSpPr txBox="1">
            <a:spLocks noChangeArrowheads="1"/>
          </p:cNvSpPr>
          <p:nvPr/>
        </p:nvSpPr>
        <p:spPr bwMode="auto">
          <a:xfrm>
            <a:off x="2287588" y="2979738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0     0        6</a:t>
            </a:r>
          </a:p>
        </p:txBody>
      </p:sp>
      <p:sp>
        <p:nvSpPr>
          <p:cNvPr id="186389" name="Rectangle 21"/>
          <p:cNvSpPr>
            <a:spLocks noChangeArrowheads="1"/>
          </p:cNvSpPr>
          <p:nvPr/>
        </p:nvSpPr>
        <p:spPr bwMode="auto">
          <a:xfrm>
            <a:off x="323850" y="3522663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Start</a:t>
            </a:r>
          </a:p>
        </p:txBody>
      </p:sp>
      <p:sp>
        <p:nvSpPr>
          <p:cNvPr id="186390" name="Line 22"/>
          <p:cNvSpPr>
            <a:spLocks noChangeShapeType="1"/>
          </p:cNvSpPr>
          <p:nvPr/>
        </p:nvSpPr>
        <p:spPr bwMode="auto">
          <a:xfrm>
            <a:off x="323850" y="37512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391" name="Line 23"/>
          <p:cNvSpPr>
            <a:spLocks noChangeShapeType="1"/>
          </p:cNvSpPr>
          <p:nvPr/>
        </p:nvSpPr>
        <p:spPr bwMode="auto">
          <a:xfrm>
            <a:off x="323850" y="42084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392" name="Line 24"/>
          <p:cNvSpPr>
            <a:spLocks noChangeShapeType="1"/>
          </p:cNvSpPr>
          <p:nvPr/>
        </p:nvSpPr>
        <p:spPr bwMode="auto">
          <a:xfrm>
            <a:off x="704850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393" name="Line 25"/>
          <p:cNvSpPr>
            <a:spLocks noChangeShapeType="1"/>
          </p:cNvSpPr>
          <p:nvPr/>
        </p:nvSpPr>
        <p:spPr bwMode="auto">
          <a:xfrm>
            <a:off x="1085850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394" name="Line 26"/>
          <p:cNvSpPr>
            <a:spLocks noChangeShapeType="1"/>
          </p:cNvSpPr>
          <p:nvPr/>
        </p:nvSpPr>
        <p:spPr bwMode="auto">
          <a:xfrm>
            <a:off x="704850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395" name="Line 27"/>
          <p:cNvSpPr>
            <a:spLocks noChangeShapeType="1"/>
          </p:cNvSpPr>
          <p:nvPr/>
        </p:nvSpPr>
        <p:spPr bwMode="auto">
          <a:xfrm>
            <a:off x="1085850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396" name="Text Box 28"/>
          <p:cNvSpPr txBox="1">
            <a:spLocks noChangeArrowheads="1"/>
          </p:cNvSpPr>
          <p:nvPr/>
        </p:nvSpPr>
        <p:spPr bwMode="auto">
          <a:xfrm>
            <a:off x="400050" y="4149725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0      0       0</a:t>
            </a:r>
          </a:p>
        </p:txBody>
      </p:sp>
      <p:sp>
        <p:nvSpPr>
          <p:cNvPr id="186397" name="Text Box 29"/>
          <p:cNvSpPr txBox="1">
            <a:spLocks noChangeArrowheads="1"/>
          </p:cNvSpPr>
          <p:nvPr/>
        </p:nvSpPr>
        <p:spPr bwMode="auto">
          <a:xfrm>
            <a:off x="250825" y="3500438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0       0      0</a:t>
            </a:r>
          </a:p>
        </p:txBody>
      </p:sp>
      <p:sp>
        <p:nvSpPr>
          <p:cNvPr id="186398" name="Rectangle 30"/>
          <p:cNvSpPr>
            <a:spLocks noChangeArrowheads="1"/>
          </p:cNvSpPr>
          <p:nvPr/>
        </p:nvSpPr>
        <p:spPr bwMode="auto">
          <a:xfrm>
            <a:off x="4797425" y="2349500"/>
            <a:ext cx="1143000" cy="914400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B</a:t>
            </a:r>
          </a:p>
        </p:txBody>
      </p:sp>
      <p:sp>
        <p:nvSpPr>
          <p:cNvPr id="186399" name="Line 31"/>
          <p:cNvSpPr>
            <a:spLocks noChangeShapeType="1"/>
          </p:cNvSpPr>
          <p:nvPr/>
        </p:nvSpPr>
        <p:spPr bwMode="auto">
          <a:xfrm>
            <a:off x="4797425" y="25701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00" name="Line 32"/>
          <p:cNvSpPr>
            <a:spLocks noChangeShapeType="1"/>
          </p:cNvSpPr>
          <p:nvPr/>
        </p:nvSpPr>
        <p:spPr bwMode="auto">
          <a:xfrm>
            <a:off x="4797425" y="30273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01" name="Line 33"/>
          <p:cNvSpPr>
            <a:spLocks noChangeShapeType="1"/>
          </p:cNvSpPr>
          <p:nvPr/>
        </p:nvSpPr>
        <p:spPr bwMode="auto">
          <a:xfrm>
            <a:off x="5178425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02" name="Line 34"/>
          <p:cNvSpPr>
            <a:spLocks noChangeShapeType="1"/>
          </p:cNvSpPr>
          <p:nvPr/>
        </p:nvSpPr>
        <p:spPr bwMode="auto">
          <a:xfrm>
            <a:off x="5559425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03" name="Line 35"/>
          <p:cNvSpPr>
            <a:spLocks noChangeShapeType="1"/>
          </p:cNvSpPr>
          <p:nvPr/>
        </p:nvSpPr>
        <p:spPr bwMode="auto">
          <a:xfrm>
            <a:off x="5178425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04" name="Line 36"/>
          <p:cNvSpPr>
            <a:spLocks noChangeShapeType="1"/>
          </p:cNvSpPr>
          <p:nvPr/>
        </p:nvSpPr>
        <p:spPr bwMode="auto">
          <a:xfrm>
            <a:off x="5559425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05" name="Text Box 37"/>
          <p:cNvSpPr txBox="1">
            <a:spLocks noChangeArrowheads="1"/>
          </p:cNvSpPr>
          <p:nvPr/>
        </p:nvSpPr>
        <p:spPr bwMode="auto">
          <a:xfrm>
            <a:off x="4781550" y="2332038"/>
            <a:ext cx="11620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6      9      15</a:t>
            </a:r>
          </a:p>
        </p:txBody>
      </p:sp>
      <p:sp>
        <p:nvSpPr>
          <p:cNvPr id="186406" name="Text Box 38"/>
          <p:cNvSpPr txBox="1">
            <a:spLocks noChangeArrowheads="1"/>
          </p:cNvSpPr>
          <p:nvPr/>
        </p:nvSpPr>
        <p:spPr bwMode="auto">
          <a:xfrm>
            <a:off x="4873625" y="2979738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6     0      15</a:t>
            </a:r>
          </a:p>
        </p:txBody>
      </p:sp>
      <p:sp>
        <p:nvSpPr>
          <p:cNvPr id="186407" name="Rectangle 39"/>
          <p:cNvSpPr>
            <a:spLocks noChangeArrowheads="1"/>
          </p:cNvSpPr>
          <p:nvPr/>
        </p:nvSpPr>
        <p:spPr bwMode="auto">
          <a:xfrm>
            <a:off x="2205038" y="5035550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C</a:t>
            </a:r>
          </a:p>
        </p:txBody>
      </p:sp>
      <p:sp>
        <p:nvSpPr>
          <p:cNvPr id="186408" name="Line 40"/>
          <p:cNvSpPr>
            <a:spLocks noChangeShapeType="1"/>
          </p:cNvSpPr>
          <p:nvPr/>
        </p:nvSpPr>
        <p:spPr bwMode="auto">
          <a:xfrm>
            <a:off x="2205038" y="52641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09" name="Line 41"/>
          <p:cNvSpPr>
            <a:spLocks noChangeShapeType="1"/>
          </p:cNvSpPr>
          <p:nvPr/>
        </p:nvSpPr>
        <p:spPr bwMode="auto">
          <a:xfrm>
            <a:off x="2205038" y="57213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10" name="Line 42"/>
          <p:cNvSpPr>
            <a:spLocks noChangeShapeType="1"/>
          </p:cNvSpPr>
          <p:nvPr/>
        </p:nvSpPr>
        <p:spPr bwMode="auto">
          <a:xfrm>
            <a:off x="2586038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11" name="Line 43"/>
          <p:cNvSpPr>
            <a:spLocks noChangeShapeType="1"/>
          </p:cNvSpPr>
          <p:nvPr/>
        </p:nvSpPr>
        <p:spPr bwMode="auto">
          <a:xfrm>
            <a:off x="2967038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12" name="Line 44"/>
          <p:cNvSpPr>
            <a:spLocks noChangeShapeType="1"/>
          </p:cNvSpPr>
          <p:nvPr/>
        </p:nvSpPr>
        <p:spPr bwMode="auto">
          <a:xfrm>
            <a:off x="2586038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13" name="Line 45"/>
          <p:cNvSpPr>
            <a:spLocks noChangeShapeType="1"/>
          </p:cNvSpPr>
          <p:nvPr/>
        </p:nvSpPr>
        <p:spPr bwMode="auto">
          <a:xfrm>
            <a:off x="2967038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14" name="Text Box 46"/>
          <p:cNvSpPr txBox="1">
            <a:spLocks noChangeArrowheads="1"/>
          </p:cNvSpPr>
          <p:nvPr/>
        </p:nvSpPr>
        <p:spPr bwMode="auto">
          <a:xfrm>
            <a:off x="2189163" y="4970463"/>
            <a:ext cx="10287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</a:t>
            </a:r>
            <a:r>
              <a:rPr lang="en-US" sz="1400">
                <a:latin typeface="Times New Roman" pitchFamily="18" charset="0"/>
              </a:rPr>
              <a:t>9</a:t>
            </a:r>
            <a:r>
              <a:rPr lang="en-GB" sz="1400">
                <a:latin typeface="Times New Roman" pitchFamily="18" charset="0"/>
              </a:rPr>
              <a:t>     9</a:t>
            </a:r>
          </a:p>
        </p:txBody>
      </p:sp>
      <p:sp>
        <p:nvSpPr>
          <p:cNvPr id="186415" name="Text Box 47"/>
          <p:cNvSpPr txBox="1">
            <a:spLocks noChangeArrowheads="1"/>
          </p:cNvSpPr>
          <p:nvPr/>
        </p:nvSpPr>
        <p:spPr bwMode="auto">
          <a:xfrm>
            <a:off x="2281238" y="5645150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0     0      9</a:t>
            </a:r>
          </a:p>
        </p:txBody>
      </p:sp>
      <p:sp>
        <p:nvSpPr>
          <p:cNvPr id="186416" name="Rectangle 48"/>
          <p:cNvSpPr>
            <a:spLocks noChangeArrowheads="1"/>
          </p:cNvSpPr>
          <p:nvPr/>
        </p:nvSpPr>
        <p:spPr bwMode="auto">
          <a:xfrm>
            <a:off x="4803775" y="5035550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D</a:t>
            </a:r>
          </a:p>
        </p:txBody>
      </p:sp>
      <p:sp>
        <p:nvSpPr>
          <p:cNvPr id="186417" name="Line 49"/>
          <p:cNvSpPr>
            <a:spLocks noChangeShapeType="1"/>
          </p:cNvSpPr>
          <p:nvPr/>
        </p:nvSpPr>
        <p:spPr bwMode="auto">
          <a:xfrm>
            <a:off x="4803775" y="52641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18" name="Line 50"/>
          <p:cNvSpPr>
            <a:spLocks noChangeShapeType="1"/>
          </p:cNvSpPr>
          <p:nvPr/>
        </p:nvSpPr>
        <p:spPr bwMode="auto">
          <a:xfrm>
            <a:off x="4803775" y="57213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19" name="Line 51"/>
          <p:cNvSpPr>
            <a:spLocks noChangeShapeType="1"/>
          </p:cNvSpPr>
          <p:nvPr/>
        </p:nvSpPr>
        <p:spPr bwMode="auto">
          <a:xfrm>
            <a:off x="5184775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20" name="Line 52"/>
          <p:cNvSpPr>
            <a:spLocks noChangeShapeType="1"/>
          </p:cNvSpPr>
          <p:nvPr/>
        </p:nvSpPr>
        <p:spPr bwMode="auto">
          <a:xfrm>
            <a:off x="5565775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21" name="Line 53"/>
          <p:cNvSpPr>
            <a:spLocks noChangeShapeType="1"/>
          </p:cNvSpPr>
          <p:nvPr/>
        </p:nvSpPr>
        <p:spPr bwMode="auto">
          <a:xfrm>
            <a:off x="5184775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22" name="Line 54"/>
          <p:cNvSpPr>
            <a:spLocks noChangeShapeType="1"/>
          </p:cNvSpPr>
          <p:nvPr/>
        </p:nvSpPr>
        <p:spPr bwMode="auto">
          <a:xfrm>
            <a:off x="5565775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23" name="Text Box 55"/>
          <p:cNvSpPr txBox="1">
            <a:spLocks noChangeArrowheads="1"/>
          </p:cNvSpPr>
          <p:nvPr/>
        </p:nvSpPr>
        <p:spPr bwMode="auto">
          <a:xfrm>
            <a:off x="4787900" y="4970463"/>
            <a:ext cx="10731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9        6    15</a:t>
            </a:r>
          </a:p>
        </p:txBody>
      </p:sp>
      <p:sp>
        <p:nvSpPr>
          <p:cNvPr id="186424" name="Text Box 56"/>
          <p:cNvSpPr txBox="1">
            <a:spLocks noChangeArrowheads="1"/>
          </p:cNvSpPr>
          <p:nvPr/>
        </p:nvSpPr>
        <p:spPr bwMode="auto">
          <a:xfrm>
            <a:off x="4879975" y="5645150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9     0     15</a:t>
            </a:r>
          </a:p>
        </p:txBody>
      </p:sp>
      <p:sp>
        <p:nvSpPr>
          <p:cNvPr id="186425" name="Rectangle 57"/>
          <p:cNvSpPr>
            <a:spLocks noChangeArrowheads="1"/>
          </p:cNvSpPr>
          <p:nvPr/>
        </p:nvSpPr>
        <p:spPr bwMode="auto">
          <a:xfrm>
            <a:off x="7453313" y="3522663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Finish</a:t>
            </a:r>
          </a:p>
        </p:txBody>
      </p:sp>
      <p:sp>
        <p:nvSpPr>
          <p:cNvPr id="186426" name="Line 58"/>
          <p:cNvSpPr>
            <a:spLocks noChangeShapeType="1"/>
          </p:cNvSpPr>
          <p:nvPr/>
        </p:nvSpPr>
        <p:spPr bwMode="auto">
          <a:xfrm>
            <a:off x="7453313" y="37512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27" name="Line 59"/>
          <p:cNvSpPr>
            <a:spLocks noChangeShapeType="1"/>
          </p:cNvSpPr>
          <p:nvPr/>
        </p:nvSpPr>
        <p:spPr bwMode="auto">
          <a:xfrm>
            <a:off x="7453313" y="42084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28" name="Line 60"/>
          <p:cNvSpPr>
            <a:spLocks noChangeShapeType="1"/>
          </p:cNvSpPr>
          <p:nvPr/>
        </p:nvSpPr>
        <p:spPr bwMode="auto">
          <a:xfrm>
            <a:off x="7834313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29" name="Line 61"/>
          <p:cNvSpPr>
            <a:spLocks noChangeShapeType="1"/>
          </p:cNvSpPr>
          <p:nvPr/>
        </p:nvSpPr>
        <p:spPr bwMode="auto">
          <a:xfrm>
            <a:off x="8215313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30" name="Line 62"/>
          <p:cNvSpPr>
            <a:spLocks noChangeShapeType="1"/>
          </p:cNvSpPr>
          <p:nvPr/>
        </p:nvSpPr>
        <p:spPr bwMode="auto">
          <a:xfrm>
            <a:off x="7834313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31" name="Line 63"/>
          <p:cNvSpPr>
            <a:spLocks noChangeShapeType="1"/>
          </p:cNvSpPr>
          <p:nvPr/>
        </p:nvSpPr>
        <p:spPr bwMode="auto">
          <a:xfrm>
            <a:off x="8215313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32" name="Text Box 64"/>
          <p:cNvSpPr txBox="1">
            <a:spLocks noChangeArrowheads="1"/>
          </p:cNvSpPr>
          <p:nvPr/>
        </p:nvSpPr>
        <p:spPr bwMode="auto">
          <a:xfrm>
            <a:off x="7529513" y="4149725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15     0    15</a:t>
            </a:r>
          </a:p>
        </p:txBody>
      </p:sp>
      <p:sp>
        <p:nvSpPr>
          <p:cNvPr id="186433" name="Text Box 65"/>
          <p:cNvSpPr txBox="1">
            <a:spLocks noChangeArrowheads="1"/>
          </p:cNvSpPr>
          <p:nvPr/>
        </p:nvSpPr>
        <p:spPr bwMode="auto">
          <a:xfrm>
            <a:off x="7380288" y="3500438"/>
            <a:ext cx="12509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1</a:t>
            </a:r>
            <a:r>
              <a:rPr lang="en-US" sz="1400">
                <a:latin typeface="Times New Roman" pitchFamily="18" charset="0"/>
              </a:rPr>
              <a:t>5</a:t>
            </a:r>
            <a:r>
              <a:rPr lang="en-GB" sz="1400">
                <a:latin typeface="Times New Roman" pitchFamily="18" charset="0"/>
              </a:rPr>
              <a:t>     0       15</a:t>
            </a:r>
          </a:p>
        </p:txBody>
      </p:sp>
      <p:sp>
        <p:nvSpPr>
          <p:cNvPr id="186435" name="Text Box 67"/>
          <p:cNvSpPr txBox="1">
            <a:spLocks noChangeArrowheads="1"/>
          </p:cNvSpPr>
          <p:nvPr/>
        </p:nvSpPr>
        <p:spPr bwMode="auto">
          <a:xfrm>
            <a:off x="179388" y="1916113"/>
            <a:ext cx="8496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</a:pPr>
            <a:r>
              <a:rPr lang="fa-IR" sz="2000">
                <a:latin typeface="Times New Roman" pitchFamily="18" charset="0"/>
                <a:cs typeface="B Koodak" pitchFamily="2" charset="-78"/>
              </a:rPr>
              <a:t>قدم3- كاهش مدت زمان فعاليتهاي ِ</a:t>
            </a:r>
            <a:r>
              <a:rPr lang="en-US" sz="2000">
                <a:latin typeface="Times New Roman" pitchFamily="18" charset="0"/>
                <a:cs typeface="B Koodak" pitchFamily="2" charset="-78"/>
              </a:rPr>
              <a:t>D</a:t>
            </a:r>
            <a:r>
              <a:rPr lang="fa-IR" sz="2000">
                <a:latin typeface="Times New Roman" pitchFamily="18" charset="0"/>
                <a:cs typeface="B Koodak" pitchFamily="2" charset="-78"/>
              </a:rPr>
              <a:t>و </a:t>
            </a:r>
            <a:r>
              <a:rPr lang="en-US" sz="2000">
                <a:latin typeface="Times New Roman" pitchFamily="18" charset="0"/>
                <a:cs typeface="B Koodak" pitchFamily="2" charset="-78"/>
              </a:rPr>
              <a:t>A</a:t>
            </a:r>
            <a:r>
              <a:rPr lang="fa-IR" sz="2000">
                <a:latin typeface="Times New Roman" pitchFamily="18" charset="0"/>
                <a:cs typeface="B Koodak" pitchFamily="2" charset="-78"/>
              </a:rPr>
              <a:t> به ميزان يك هفته</a:t>
            </a:r>
            <a:endParaRPr lang="en-US" sz="2000">
              <a:latin typeface="Times New Roman" pitchFamily="18" charset="0"/>
              <a:cs typeface="B Koodak" pitchFamily="2" charset="-78"/>
            </a:endParaRPr>
          </a:p>
        </p:txBody>
      </p:sp>
      <p:sp>
        <p:nvSpPr>
          <p:cNvPr id="186436" name="Text Box 68"/>
          <p:cNvSpPr txBox="1">
            <a:spLocks noChangeArrowheads="1"/>
          </p:cNvSpPr>
          <p:nvPr/>
        </p:nvSpPr>
        <p:spPr bwMode="auto">
          <a:xfrm>
            <a:off x="250825" y="6237288"/>
            <a:ext cx="86423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33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sz="2000">
                <a:solidFill>
                  <a:schemeClr val="accent2"/>
                </a:solidFill>
                <a:cs typeface="B Yekan" pitchFamily="2" charset="-78"/>
              </a:rPr>
              <a:t>مجموع افزايش هزينه‌هاي اجراي فعاليتها جهت كاهش زمان پروژه برابر23000 دلار گرديد. </a:t>
            </a:r>
            <a:endParaRPr lang="en-US" sz="2000">
              <a:solidFill>
                <a:schemeClr val="accent2"/>
              </a:solidFill>
              <a:cs typeface="B Yeka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221B4-ADEE-494D-AF7A-E6277F9FE001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Text Box 2"/>
          <p:cNvSpPr txBox="1">
            <a:spLocks noChangeArrowheads="1"/>
          </p:cNvSpPr>
          <p:nvPr/>
        </p:nvSpPr>
        <p:spPr bwMode="auto">
          <a:xfrm>
            <a:off x="179388" y="2270125"/>
            <a:ext cx="86407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0DE9A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  <a:buFontTx/>
              <a:buBlip>
                <a:blip r:embed="rId2"/>
              </a:buBlip>
            </a:pPr>
            <a:r>
              <a:rPr lang="fa-IR" b="1">
                <a:cs typeface="B Nazanin" pitchFamily="2" charset="-78"/>
              </a:rPr>
              <a:t>  آيا فشرده كردن زمانبندي پروژه، همواره به افزايش هزينه‌هاب پروژه منجر مي‌شود؟</a:t>
            </a:r>
          </a:p>
        </p:txBody>
      </p:sp>
      <p:sp>
        <p:nvSpPr>
          <p:cNvPr id="187395" name="Rectangle 3"/>
          <p:cNvSpPr>
            <a:spLocks noChangeArrowheads="1"/>
          </p:cNvSpPr>
          <p:nvPr/>
        </p:nvSpPr>
        <p:spPr bwMode="auto">
          <a:xfrm>
            <a:off x="687388" y="4445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rtl="1"/>
            <a:r>
              <a:rPr lang="fa-IR" sz="2200">
                <a:solidFill>
                  <a:schemeClr val="accent2"/>
                </a:solidFill>
                <a:cs typeface="B Titr" pitchFamily="2" charset="-78"/>
              </a:rPr>
              <a:t>موازنه زمان-هزينه</a:t>
            </a:r>
            <a:endParaRPr lang="en-US" sz="2200">
              <a:solidFill>
                <a:schemeClr val="accent2"/>
              </a:solidFill>
              <a:cs typeface="B Titr" pitchFamily="2" charset="-78"/>
            </a:endParaRPr>
          </a:p>
        </p:txBody>
      </p:sp>
      <p:sp>
        <p:nvSpPr>
          <p:cNvPr id="187396" name="Line 4"/>
          <p:cNvSpPr>
            <a:spLocks noChangeShapeType="1"/>
          </p:cNvSpPr>
          <p:nvPr/>
        </p:nvSpPr>
        <p:spPr bwMode="auto">
          <a:xfrm>
            <a:off x="539750" y="1052513"/>
            <a:ext cx="8135938" cy="0"/>
          </a:xfrm>
          <a:prstGeom prst="line">
            <a:avLst/>
          </a:prstGeom>
          <a:noFill/>
          <a:ln w="50800" cmpd="dbl">
            <a:solidFill>
              <a:srgbClr val="99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7397" name="Text Box 5"/>
          <p:cNvSpPr txBox="1">
            <a:spLocks noChangeArrowheads="1"/>
          </p:cNvSpPr>
          <p:nvPr/>
        </p:nvSpPr>
        <p:spPr bwMode="auto">
          <a:xfrm>
            <a:off x="539750" y="620713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solidFill>
                  <a:schemeClr val="accent2"/>
                </a:solidFill>
                <a:latin typeface="Book Antiqua" pitchFamily="18" charset="0"/>
              </a:rPr>
              <a:t>Time - Cost Tradeoff</a:t>
            </a:r>
            <a:endParaRPr lang="en-US"/>
          </a:p>
        </p:txBody>
      </p:sp>
      <p:sp>
        <p:nvSpPr>
          <p:cNvPr id="187398" name="Text Box 6"/>
          <p:cNvSpPr txBox="1">
            <a:spLocks noChangeArrowheads="1"/>
          </p:cNvSpPr>
          <p:nvPr/>
        </p:nvSpPr>
        <p:spPr bwMode="auto">
          <a:xfrm>
            <a:off x="1908175" y="1341438"/>
            <a:ext cx="5040313" cy="379412"/>
          </a:xfrm>
          <a:prstGeom prst="rect">
            <a:avLst/>
          </a:prstGeom>
          <a:solidFill>
            <a:srgbClr val="E0DE9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>
                <a:cs typeface="B Yekan" pitchFamily="2" charset="-78"/>
              </a:rPr>
              <a:t>مدل2- كاهش هزينه‌هاي پروژه</a:t>
            </a:r>
            <a:endParaRPr lang="en-US" sz="1200">
              <a:cs typeface="B Yekan" pitchFamily="2" charset="-78"/>
            </a:endParaRPr>
          </a:p>
        </p:txBody>
      </p:sp>
      <p:sp>
        <p:nvSpPr>
          <p:cNvPr id="187400" name="Rectangle 8"/>
          <p:cNvSpPr>
            <a:spLocks noChangeArrowheads="1"/>
          </p:cNvSpPr>
          <p:nvPr/>
        </p:nvSpPr>
        <p:spPr bwMode="auto">
          <a:xfrm>
            <a:off x="1187450" y="3133725"/>
            <a:ext cx="7669213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0DE9A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  <a:buFontTx/>
              <a:buBlip>
                <a:blip r:embed="rId2"/>
              </a:buBlip>
            </a:pPr>
            <a:r>
              <a:rPr lang="fa-IR" b="1">
                <a:cs typeface="B Nazanin" pitchFamily="2" charset="-78"/>
              </a:rPr>
              <a:t> جواب سئول فوق، منفي است. زيرا هزينه‌هاي پروژه متشكل از دو بخش است:</a:t>
            </a:r>
            <a:endParaRPr lang="en-US" b="1">
              <a:cs typeface="B Nazanin" pitchFamily="2" charset="-78"/>
            </a:endParaRPr>
          </a:p>
          <a:p>
            <a:pPr algn="r" rtl="1">
              <a:spcBef>
                <a:spcPct val="50000"/>
              </a:spcBef>
            </a:pPr>
            <a:r>
              <a:rPr lang="fa-IR" b="1">
                <a:cs typeface="B Nazanin" pitchFamily="2" charset="-78"/>
              </a:rPr>
              <a:t> هزينه‌هاي مستقيم (</a:t>
            </a:r>
            <a:r>
              <a:rPr lang="fa-IR" sz="1400" b="1">
                <a:cs typeface="B Nazanin" pitchFamily="2" charset="-78"/>
              </a:rPr>
              <a:t> </a:t>
            </a:r>
            <a:r>
              <a:rPr lang="en-US" sz="1400" b="1">
                <a:cs typeface="B Nazanin" pitchFamily="2" charset="-78"/>
              </a:rPr>
              <a:t>ACTIVITY BASED</a:t>
            </a:r>
            <a:r>
              <a:rPr lang="fa-IR" b="1">
                <a:cs typeface="B Nazanin" pitchFamily="2" charset="-78"/>
              </a:rPr>
              <a:t>) و هزينه‌هاي غيرمستقيم</a:t>
            </a:r>
            <a:r>
              <a:rPr lang="fa-IR"/>
              <a:t> </a:t>
            </a:r>
            <a:r>
              <a:rPr lang="en-US" sz="1400"/>
              <a:t>(</a:t>
            </a:r>
            <a:r>
              <a:rPr lang="en-US" sz="1400" b="1"/>
              <a:t>PROJECT BASED)</a:t>
            </a:r>
            <a:r>
              <a:rPr lang="fa-IR" b="1">
                <a:cs typeface="B Nazanin" pitchFamily="2" charset="-78"/>
              </a:rPr>
              <a:t>.</a:t>
            </a:r>
            <a:endParaRPr lang="en-US" b="1">
              <a:cs typeface="B Nazanin" pitchFamily="2" charset="-78"/>
            </a:endParaRPr>
          </a:p>
        </p:txBody>
      </p:sp>
      <p:sp>
        <p:nvSpPr>
          <p:cNvPr id="187401" name="Text Box 9"/>
          <p:cNvSpPr txBox="1">
            <a:spLocks noChangeArrowheads="1"/>
          </p:cNvSpPr>
          <p:nvPr/>
        </p:nvSpPr>
        <p:spPr bwMode="auto">
          <a:xfrm>
            <a:off x="395288" y="4292600"/>
            <a:ext cx="84248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0DE9A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  <a:buFontTx/>
              <a:buBlip>
                <a:blip r:embed="rId2"/>
              </a:buBlip>
            </a:pPr>
            <a:r>
              <a:rPr lang="en-US" b="1">
                <a:cs typeface="B Nazanin" pitchFamily="2" charset="-78"/>
              </a:rPr>
              <a:t> </a:t>
            </a:r>
            <a:r>
              <a:rPr lang="fa-IR" b="1">
                <a:cs typeface="B Nazanin" pitchFamily="2" charset="-78"/>
              </a:rPr>
              <a:t> هزينه‌هاي مستقيم با فشردگي زمانبندي و كاهش مدت زمان پروژه، افزايش مي‌يابد.</a:t>
            </a:r>
            <a:endParaRPr lang="en-US" b="1">
              <a:cs typeface="B Nazanin" pitchFamily="2" charset="-78"/>
            </a:endParaRPr>
          </a:p>
        </p:txBody>
      </p:sp>
      <p:sp>
        <p:nvSpPr>
          <p:cNvPr id="187402" name="Text Box 10"/>
          <p:cNvSpPr txBox="1">
            <a:spLocks noChangeArrowheads="1"/>
          </p:cNvSpPr>
          <p:nvPr/>
        </p:nvSpPr>
        <p:spPr bwMode="auto">
          <a:xfrm>
            <a:off x="395288" y="5149850"/>
            <a:ext cx="84248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0DE9A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  <a:buFontTx/>
              <a:buBlip>
                <a:blip r:embed="rId2"/>
              </a:buBlip>
            </a:pPr>
            <a:r>
              <a:rPr lang="fa-IR" b="1">
                <a:cs typeface="B Nazanin" pitchFamily="2" charset="-78"/>
              </a:rPr>
              <a:t> هزينه‌هاي غيرمستقيم تابعي از مدت زمان پروژه مي‌باشند و با كاهش مدت زمان پروژه، تقليل مي‌يابند.</a:t>
            </a:r>
            <a:endParaRPr lang="en-US" b="1"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89A32-6E32-4107-A0B1-1CDF2342244B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9" name="Rectangle 3"/>
          <p:cNvSpPr>
            <a:spLocks noChangeArrowheads="1"/>
          </p:cNvSpPr>
          <p:nvPr/>
        </p:nvSpPr>
        <p:spPr bwMode="auto">
          <a:xfrm>
            <a:off x="687388" y="4445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rtl="1"/>
            <a:r>
              <a:rPr lang="fa-IR" sz="2200">
                <a:solidFill>
                  <a:schemeClr val="accent2"/>
                </a:solidFill>
                <a:cs typeface="B Titr" pitchFamily="2" charset="-78"/>
              </a:rPr>
              <a:t>موازنه زمان-هزينه</a:t>
            </a:r>
            <a:endParaRPr lang="en-US" sz="2200">
              <a:solidFill>
                <a:schemeClr val="accent2"/>
              </a:solidFill>
              <a:cs typeface="B Titr" pitchFamily="2" charset="-78"/>
            </a:endParaRPr>
          </a:p>
        </p:txBody>
      </p:sp>
      <p:sp>
        <p:nvSpPr>
          <p:cNvPr id="188420" name="Line 4"/>
          <p:cNvSpPr>
            <a:spLocks noChangeShapeType="1"/>
          </p:cNvSpPr>
          <p:nvPr/>
        </p:nvSpPr>
        <p:spPr bwMode="auto">
          <a:xfrm>
            <a:off x="539750" y="1052513"/>
            <a:ext cx="8135938" cy="0"/>
          </a:xfrm>
          <a:prstGeom prst="line">
            <a:avLst/>
          </a:prstGeom>
          <a:noFill/>
          <a:ln w="50800" cmpd="dbl">
            <a:solidFill>
              <a:srgbClr val="99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8421" name="Text Box 5"/>
          <p:cNvSpPr txBox="1">
            <a:spLocks noChangeArrowheads="1"/>
          </p:cNvSpPr>
          <p:nvPr/>
        </p:nvSpPr>
        <p:spPr bwMode="auto">
          <a:xfrm>
            <a:off x="539750" y="620713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solidFill>
                  <a:schemeClr val="accent2"/>
                </a:solidFill>
                <a:latin typeface="Book Antiqua" pitchFamily="18" charset="0"/>
              </a:rPr>
              <a:t>Time - Cost Tradeoff</a:t>
            </a:r>
            <a:endParaRPr lang="en-US"/>
          </a:p>
        </p:txBody>
      </p:sp>
      <p:sp>
        <p:nvSpPr>
          <p:cNvPr id="188428" name="Line 12"/>
          <p:cNvSpPr>
            <a:spLocks noChangeShapeType="1"/>
          </p:cNvSpPr>
          <p:nvPr/>
        </p:nvSpPr>
        <p:spPr bwMode="auto">
          <a:xfrm>
            <a:off x="1601788" y="1968500"/>
            <a:ext cx="0" cy="35877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8429" name="Line 13"/>
          <p:cNvSpPr>
            <a:spLocks noChangeShapeType="1"/>
          </p:cNvSpPr>
          <p:nvPr/>
        </p:nvSpPr>
        <p:spPr bwMode="auto">
          <a:xfrm flipH="1" flipV="1">
            <a:off x="1595438" y="5575300"/>
            <a:ext cx="6218237" cy="1746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8430" name="Rectangle 14"/>
          <p:cNvSpPr>
            <a:spLocks noChangeArrowheads="1"/>
          </p:cNvSpPr>
          <p:nvPr/>
        </p:nvSpPr>
        <p:spPr bwMode="auto">
          <a:xfrm rot="16200000">
            <a:off x="230187" y="2408238"/>
            <a:ext cx="2257425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sz="2000"/>
              <a:t>Cost </a:t>
            </a:r>
          </a:p>
        </p:txBody>
      </p:sp>
      <p:sp>
        <p:nvSpPr>
          <p:cNvPr id="188431" name="Rectangle 15"/>
          <p:cNvSpPr>
            <a:spLocks noChangeArrowheads="1"/>
          </p:cNvSpPr>
          <p:nvPr/>
        </p:nvSpPr>
        <p:spPr bwMode="auto">
          <a:xfrm>
            <a:off x="2801938" y="6015038"/>
            <a:ext cx="335915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sz="2000"/>
              <a:t>Project Duration</a:t>
            </a:r>
          </a:p>
        </p:txBody>
      </p:sp>
      <p:sp>
        <p:nvSpPr>
          <p:cNvPr id="188432" name="Rectangle 16"/>
          <p:cNvSpPr>
            <a:spLocks noChangeArrowheads="1"/>
          </p:cNvSpPr>
          <p:nvPr/>
        </p:nvSpPr>
        <p:spPr bwMode="auto">
          <a:xfrm>
            <a:off x="3898900" y="5632450"/>
            <a:ext cx="1095375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/>
              <a:t>Crashing</a:t>
            </a:r>
          </a:p>
        </p:txBody>
      </p:sp>
      <p:sp>
        <p:nvSpPr>
          <p:cNvPr id="188433" name="Rectangle 17"/>
          <p:cNvSpPr>
            <a:spLocks noChangeArrowheads="1"/>
          </p:cNvSpPr>
          <p:nvPr/>
        </p:nvSpPr>
        <p:spPr bwMode="auto">
          <a:xfrm>
            <a:off x="6613525" y="2124075"/>
            <a:ext cx="1171575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/>
              <a:t>Total cost</a:t>
            </a:r>
          </a:p>
        </p:txBody>
      </p:sp>
      <p:sp>
        <p:nvSpPr>
          <p:cNvPr id="188434" name="Rectangle 18"/>
          <p:cNvSpPr>
            <a:spLocks noChangeArrowheads="1"/>
          </p:cNvSpPr>
          <p:nvPr/>
        </p:nvSpPr>
        <p:spPr bwMode="auto">
          <a:xfrm>
            <a:off x="6611938" y="2833688"/>
            <a:ext cx="1560512" cy="36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/>
              <a:t>Indirect cost</a:t>
            </a:r>
          </a:p>
        </p:txBody>
      </p:sp>
      <p:sp>
        <p:nvSpPr>
          <p:cNvPr id="188435" name="Freeform 19"/>
          <p:cNvSpPr>
            <a:spLocks/>
          </p:cNvSpPr>
          <p:nvPr/>
        </p:nvSpPr>
        <p:spPr bwMode="auto">
          <a:xfrm>
            <a:off x="1901825" y="2228850"/>
            <a:ext cx="3910013" cy="1363663"/>
          </a:xfrm>
          <a:custGeom>
            <a:avLst/>
            <a:gdLst>
              <a:gd name="T0" fmla="*/ 0 w 2737"/>
              <a:gd name="T1" fmla="*/ 0 h 859"/>
              <a:gd name="T2" fmla="*/ 28 w 2737"/>
              <a:gd name="T3" fmla="*/ 56 h 859"/>
              <a:gd name="T4" fmla="*/ 67 w 2737"/>
              <a:gd name="T5" fmla="*/ 123 h 859"/>
              <a:gd name="T6" fmla="*/ 122 w 2737"/>
              <a:gd name="T7" fmla="*/ 208 h 859"/>
              <a:gd name="T8" fmla="*/ 182 w 2737"/>
              <a:gd name="T9" fmla="*/ 283 h 859"/>
              <a:gd name="T10" fmla="*/ 233 w 2737"/>
              <a:gd name="T11" fmla="*/ 345 h 859"/>
              <a:gd name="T12" fmla="*/ 299 w 2737"/>
              <a:gd name="T13" fmla="*/ 416 h 859"/>
              <a:gd name="T14" fmla="*/ 366 w 2737"/>
              <a:gd name="T15" fmla="*/ 488 h 859"/>
              <a:gd name="T16" fmla="*/ 421 w 2737"/>
              <a:gd name="T17" fmla="*/ 549 h 859"/>
              <a:gd name="T18" fmla="*/ 509 w 2737"/>
              <a:gd name="T19" fmla="*/ 619 h 859"/>
              <a:gd name="T20" fmla="*/ 587 w 2737"/>
              <a:gd name="T21" fmla="*/ 667 h 859"/>
              <a:gd name="T22" fmla="*/ 704 w 2737"/>
              <a:gd name="T23" fmla="*/ 733 h 859"/>
              <a:gd name="T24" fmla="*/ 804 w 2737"/>
              <a:gd name="T25" fmla="*/ 781 h 859"/>
              <a:gd name="T26" fmla="*/ 870 w 2737"/>
              <a:gd name="T27" fmla="*/ 805 h 859"/>
              <a:gd name="T28" fmla="*/ 964 w 2737"/>
              <a:gd name="T29" fmla="*/ 833 h 859"/>
              <a:gd name="T30" fmla="*/ 1053 w 2737"/>
              <a:gd name="T31" fmla="*/ 851 h 859"/>
              <a:gd name="T32" fmla="*/ 1136 w 2737"/>
              <a:gd name="T33" fmla="*/ 854 h 859"/>
              <a:gd name="T34" fmla="*/ 1228 w 2737"/>
              <a:gd name="T35" fmla="*/ 858 h 859"/>
              <a:gd name="T36" fmla="*/ 1345 w 2737"/>
              <a:gd name="T37" fmla="*/ 847 h 859"/>
              <a:gd name="T38" fmla="*/ 1523 w 2737"/>
              <a:gd name="T39" fmla="*/ 818 h 859"/>
              <a:gd name="T40" fmla="*/ 1677 w 2737"/>
              <a:gd name="T41" fmla="*/ 768 h 859"/>
              <a:gd name="T42" fmla="*/ 1843 w 2737"/>
              <a:gd name="T43" fmla="*/ 708 h 859"/>
              <a:gd name="T44" fmla="*/ 2034 w 2737"/>
              <a:gd name="T45" fmla="*/ 606 h 859"/>
              <a:gd name="T46" fmla="*/ 2134 w 2737"/>
              <a:gd name="T47" fmla="*/ 534 h 859"/>
              <a:gd name="T48" fmla="*/ 2226 w 2737"/>
              <a:gd name="T49" fmla="*/ 471 h 859"/>
              <a:gd name="T50" fmla="*/ 2326 w 2737"/>
              <a:gd name="T51" fmla="*/ 385 h 859"/>
              <a:gd name="T52" fmla="*/ 2459 w 2737"/>
              <a:gd name="T53" fmla="*/ 272 h 859"/>
              <a:gd name="T54" fmla="*/ 2584 w 2737"/>
              <a:gd name="T55" fmla="*/ 165 h 859"/>
              <a:gd name="T56" fmla="*/ 2736 w 2737"/>
              <a:gd name="T57" fmla="*/ 13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737" h="859">
                <a:moveTo>
                  <a:pt x="0" y="0"/>
                </a:moveTo>
                <a:lnTo>
                  <a:pt x="28" y="56"/>
                </a:lnTo>
                <a:lnTo>
                  <a:pt x="67" y="123"/>
                </a:lnTo>
                <a:lnTo>
                  <a:pt x="122" y="208"/>
                </a:lnTo>
                <a:lnTo>
                  <a:pt x="182" y="283"/>
                </a:lnTo>
                <a:lnTo>
                  <a:pt x="233" y="345"/>
                </a:lnTo>
                <a:lnTo>
                  <a:pt x="299" y="416"/>
                </a:lnTo>
                <a:lnTo>
                  <a:pt x="366" y="488"/>
                </a:lnTo>
                <a:lnTo>
                  <a:pt x="421" y="549"/>
                </a:lnTo>
                <a:lnTo>
                  <a:pt x="509" y="619"/>
                </a:lnTo>
                <a:lnTo>
                  <a:pt x="587" y="667"/>
                </a:lnTo>
                <a:lnTo>
                  <a:pt x="704" y="733"/>
                </a:lnTo>
                <a:lnTo>
                  <a:pt x="804" y="781"/>
                </a:lnTo>
                <a:lnTo>
                  <a:pt x="870" y="805"/>
                </a:lnTo>
                <a:lnTo>
                  <a:pt x="964" y="833"/>
                </a:lnTo>
                <a:lnTo>
                  <a:pt x="1053" y="851"/>
                </a:lnTo>
                <a:lnTo>
                  <a:pt x="1136" y="854"/>
                </a:lnTo>
                <a:lnTo>
                  <a:pt x="1228" y="858"/>
                </a:lnTo>
                <a:lnTo>
                  <a:pt x="1345" y="847"/>
                </a:lnTo>
                <a:lnTo>
                  <a:pt x="1523" y="818"/>
                </a:lnTo>
                <a:lnTo>
                  <a:pt x="1677" y="768"/>
                </a:lnTo>
                <a:lnTo>
                  <a:pt x="1843" y="708"/>
                </a:lnTo>
                <a:lnTo>
                  <a:pt x="2034" y="606"/>
                </a:lnTo>
                <a:lnTo>
                  <a:pt x="2134" y="534"/>
                </a:lnTo>
                <a:lnTo>
                  <a:pt x="2226" y="471"/>
                </a:lnTo>
                <a:lnTo>
                  <a:pt x="2326" y="385"/>
                </a:lnTo>
                <a:lnTo>
                  <a:pt x="2459" y="272"/>
                </a:lnTo>
                <a:lnTo>
                  <a:pt x="2584" y="165"/>
                </a:lnTo>
                <a:lnTo>
                  <a:pt x="2736" y="13"/>
                </a:lnTo>
              </a:path>
            </a:pathLst>
          </a:custGeom>
          <a:noFill/>
          <a:ln w="12700" cap="rnd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8436" name="Line 20"/>
          <p:cNvSpPr>
            <a:spLocks noChangeShapeType="1"/>
          </p:cNvSpPr>
          <p:nvPr/>
        </p:nvSpPr>
        <p:spPr bwMode="auto">
          <a:xfrm>
            <a:off x="3540125" y="3587750"/>
            <a:ext cx="3175" cy="201295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8437" name="Arc 21"/>
          <p:cNvSpPr>
            <a:spLocks/>
          </p:cNvSpPr>
          <p:nvPr/>
        </p:nvSpPr>
        <p:spPr bwMode="auto">
          <a:xfrm>
            <a:off x="1951038" y="2743200"/>
            <a:ext cx="4649787" cy="2762250"/>
          </a:xfrm>
          <a:custGeom>
            <a:avLst/>
            <a:gdLst>
              <a:gd name="G0" fmla="+- 21600 0 0"/>
              <a:gd name="G1" fmla="+- 0 0 0"/>
              <a:gd name="G2" fmla="+- 21600 0 0"/>
              <a:gd name="T0" fmla="*/ 2160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</a:path>
              <a:path w="21600" h="21600" stroke="0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  <a:lnTo>
                  <a:pt x="21600" y="0"/>
                </a:lnTo>
                <a:close/>
              </a:path>
            </a:pathLst>
          </a:custGeom>
          <a:noFill/>
          <a:ln w="57150" cap="rnd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8438" name="Rectangle 22"/>
          <p:cNvSpPr>
            <a:spLocks noChangeArrowheads="1"/>
          </p:cNvSpPr>
          <p:nvPr/>
        </p:nvSpPr>
        <p:spPr bwMode="auto">
          <a:xfrm>
            <a:off x="6611938" y="4953000"/>
            <a:ext cx="1628775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/>
              <a:t>Direct cost</a:t>
            </a:r>
          </a:p>
        </p:txBody>
      </p:sp>
      <p:sp>
        <p:nvSpPr>
          <p:cNvPr id="188439" name="Freeform 23"/>
          <p:cNvSpPr>
            <a:spLocks/>
          </p:cNvSpPr>
          <p:nvPr/>
        </p:nvSpPr>
        <p:spPr bwMode="auto">
          <a:xfrm>
            <a:off x="1944688" y="2543175"/>
            <a:ext cx="4681537" cy="2544763"/>
          </a:xfrm>
          <a:custGeom>
            <a:avLst/>
            <a:gdLst>
              <a:gd name="T0" fmla="*/ 0 w 3277"/>
              <a:gd name="T1" fmla="*/ 1602 h 1603"/>
              <a:gd name="T2" fmla="*/ 259 w 3277"/>
              <a:gd name="T3" fmla="*/ 1602 h 1603"/>
              <a:gd name="T4" fmla="*/ 311 w 3277"/>
              <a:gd name="T5" fmla="*/ 1590 h 1603"/>
              <a:gd name="T6" fmla="*/ 337 w 3277"/>
              <a:gd name="T7" fmla="*/ 1590 h 1603"/>
              <a:gd name="T8" fmla="*/ 372 w 3277"/>
              <a:gd name="T9" fmla="*/ 1590 h 1603"/>
              <a:gd name="T10" fmla="*/ 398 w 3277"/>
              <a:gd name="T11" fmla="*/ 1590 h 1603"/>
              <a:gd name="T12" fmla="*/ 432 w 3277"/>
              <a:gd name="T13" fmla="*/ 1590 h 1603"/>
              <a:gd name="T14" fmla="*/ 570 w 3277"/>
              <a:gd name="T15" fmla="*/ 1567 h 1603"/>
              <a:gd name="T16" fmla="*/ 890 w 3277"/>
              <a:gd name="T17" fmla="*/ 1497 h 1603"/>
              <a:gd name="T18" fmla="*/ 1184 w 3277"/>
              <a:gd name="T19" fmla="*/ 1415 h 1603"/>
              <a:gd name="T20" fmla="*/ 1634 w 3277"/>
              <a:gd name="T21" fmla="*/ 1240 h 1603"/>
              <a:gd name="T22" fmla="*/ 2126 w 3277"/>
              <a:gd name="T23" fmla="*/ 994 h 1603"/>
              <a:gd name="T24" fmla="*/ 2602 w 3277"/>
              <a:gd name="T25" fmla="*/ 690 h 1603"/>
              <a:gd name="T26" fmla="*/ 2999 w 3277"/>
              <a:gd name="T27" fmla="*/ 339 h 1603"/>
              <a:gd name="T28" fmla="*/ 3276 w 3277"/>
              <a:gd name="T29" fmla="*/ 0 h 16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277" h="1603">
                <a:moveTo>
                  <a:pt x="0" y="1602"/>
                </a:moveTo>
                <a:lnTo>
                  <a:pt x="259" y="1602"/>
                </a:lnTo>
                <a:lnTo>
                  <a:pt x="311" y="1590"/>
                </a:lnTo>
                <a:lnTo>
                  <a:pt x="337" y="1590"/>
                </a:lnTo>
                <a:lnTo>
                  <a:pt x="372" y="1590"/>
                </a:lnTo>
                <a:lnTo>
                  <a:pt x="398" y="1590"/>
                </a:lnTo>
                <a:lnTo>
                  <a:pt x="432" y="1590"/>
                </a:lnTo>
                <a:lnTo>
                  <a:pt x="570" y="1567"/>
                </a:lnTo>
                <a:lnTo>
                  <a:pt x="890" y="1497"/>
                </a:lnTo>
                <a:lnTo>
                  <a:pt x="1184" y="1415"/>
                </a:lnTo>
                <a:lnTo>
                  <a:pt x="1634" y="1240"/>
                </a:lnTo>
                <a:lnTo>
                  <a:pt x="2126" y="994"/>
                </a:lnTo>
                <a:lnTo>
                  <a:pt x="2602" y="690"/>
                </a:lnTo>
                <a:lnTo>
                  <a:pt x="2999" y="339"/>
                </a:lnTo>
                <a:lnTo>
                  <a:pt x="3276" y="0"/>
                </a:lnTo>
              </a:path>
            </a:pathLst>
          </a:custGeom>
          <a:noFill/>
          <a:ln w="57150" cap="rnd" cmpd="sng">
            <a:solidFill>
              <a:srgbClr val="F6BF69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8440" name="Line 24"/>
          <p:cNvSpPr>
            <a:spLocks noChangeShapeType="1"/>
          </p:cNvSpPr>
          <p:nvPr/>
        </p:nvSpPr>
        <p:spPr bwMode="auto">
          <a:xfrm flipH="1">
            <a:off x="2838450" y="5800725"/>
            <a:ext cx="9890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8441" name="Rectangle 25"/>
          <p:cNvSpPr>
            <a:spLocks noChangeArrowheads="1"/>
          </p:cNvSpPr>
          <p:nvPr/>
        </p:nvSpPr>
        <p:spPr bwMode="auto">
          <a:xfrm>
            <a:off x="6918325" y="5624513"/>
            <a:ext cx="1628775" cy="36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/>
              <a:t>Time</a:t>
            </a:r>
          </a:p>
        </p:txBody>
      </p:sp>
      <p:sp>
        <p:nvSpPr>
          <p:cNvPr id="188442" name="Rectangle 26"/>
          <p:cNvSpPr>
            <a:spLocks noChangeArrowheads="1"/>
          </p:cNvSpPr>
          <p:nvPr/>
        </p:nvSpPr>
        <p:spPr bwMode="auto">
          <a:xfrm>
            <a:off x="2457450" y="1828800"/>
            <a:ext cx="3832225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/>
              <a:t>Minimum cost = optimal project time</a:t>
            </a:r>
          </a:p>
        </p:txBody>
      </p:sp>
      <p:sp>
        <p:nvSpPr>
          <p:cNvPr id="188443" name="Line 27"/>
          <p:cNvSpPr>
            <a:spLocks noChangeShapeType="1"/>
          </p:cNvSpPr>
          <p:nvPr/>
        </p:nvSpPr>
        <p:spPr bwMode="auto">
          <a:xfrm flipH="1" flipV="1">
            <a:off x="3419475" y="2205038"/>
            <a:ext cx="107950" cy="1292225"/>
          </a:xfrm>
          <a:prstGeom prst="line">
            <a:avLst/>
          </a:prstGeom>
          <a:noFill/>
          <a:ln w="12700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BE5E7-84DF-4151-B600-AC996A0B3092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ChangeArrowheads="1"/>
          </p:cNvSpPr>
          <p:nvPr/>
        </p:nvSpPr>
        <p:spPr bwMode="auto">
          <a:xfrm>
            <a:off x="687388" y="4445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rtl="1"/>
            <a:r>
              <a:rPr lang="fa-IR" sz="2200">
                <a:solidFill>
                  <a:schemeClr val="accent2"/>
                </a:solidFill>
                <a:cs typeface="B Titr" pitchFamily="2" charset="-78"/>
              </a:rPr>
              <a:t>موازنه زمان-هزينه</a:t>
            </a:r>
            <a:endParaRPr lang="en-US" sz="2200">
              <a:solidFill>
                <a:schemeClr val="accent2"/>
              </a:solidFill>
              <a:cs typeface="B Titr" pitchFamily="2" charset="-78"/>
            </a:endParaRPr>
          </a:p>
        </p:txBody>
      </p:sp>
      <p:sp>
        <p:nvSpPr>
          <p:cNvPr id="189443" name="Line 3"/>
          <p:cNvSpPr>
            <a:spLocks noChangeShapeType="1"/>
          </p:cNvSpPr>
          <p:nvPr/>
        </p:nvSpPr>
        <p:spPr bwMode="auto">
          <a:xfrm>
            <a:off x="539750" y="1052513"/>
            <a:ext cx="8135938" cy="0"/>
          </a:xfrm>
          <a:prstGeom prst="line">
            <a:avLst/>
          </a:prstGeom>
          <a:noFill/>
          <a:ln w="50800" cmpd="dbl">
            <a:solidFill>
              <a:srgbClr val="99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9444" name="Text Box 4"/>
          <p:cNvSpPr txBox="1">
            <a:spLocks noChangeArrowheads="1"/>
          </p:cNvSpPr>
          <p:nvPr/>
        </p:nvSpPr>
        <p:spPr bwMode="auto">
          <a:xfrm>
            <a:off x="539750" y="620713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solidFill>
                  <a:schemeClr val="accent2"/>
                </a:solidFill>
                <a:latin typeface="Book Antiqua" pitchFamily="18" charset="0"/>
              </a:rPr>
              <a:t>Time - Cost Tradeoff</a:t>
            </a:r>
            <a:endParaRPr lang="en-US"/>
          </a:p>
        </p:txBody>
      </p:sp>
      <p:sp>
        <p:nvSpPr>
          <p:cNvPr id="189445" name="Text Box 5"/>
          <p:cNvSpPr txBox="1">
            <a:spLocks noChangeArrowheads="1"/>
          </p:cNvSpPr>
          <p:nvPr/>
        </p:nvSpPr>
        <p:spPr bwMode="auto">
          <a:xfrm>
            <a:off x="611188" y="2492375"/>
            <a:ext cx="7345362" cy="1320800"/>
          </a:xfrm>
          <a:prstGeom prst="rect">
            <a:avLst/>
          </a:prstGeom>
          <a:noFill/>
          <a:ln w="9525" algn="ctr">
            <a:solidFill>
              <a:srgbClr val="0033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a-IR" sz="2000">
                <a:solidFill>
                  <a:schemeClr val="accent2"/>
                </a:solidFill>
                <a:cs typeface="B Yekan" pitchFamily="2" charset="-78"/>
              </a:rPr>
              <a:t>انجام محاسبات زمانبندي و تعيين مجموع هزينه‌هاي پروژه</a:t>
            </a:r>
          </a:p>
          <a:p>
            <a:pPr algn="ctr">
              <a:spcBef>
                <a:spcPct val="50000"/>
              </a:spcBef>
            </a:pPr>
            <a:r>
              <a:rPr lang="fa-IR" sz="2000">
                <a:solidFill>
                  <a:schemeClr val="accent2"/>
                </a:solidFill>
                <a:cs typeface="B Yekan" pitchFamily="2" charset="-78"/>
              </a:rPr>
              <a:t> (جمع هزينه‌هاي مستقيم و عيرمستقيم)</a:t>
            </a:r>
          </a:p>
          <a:p>
            <a:pPr algn="ctr">
              <a:spcBef>
                <a:spcPct val="50000"/>
              </a:spcBef>
            </a:pPr>
            <a:endParaRPr lang="en-US" sz="2000">
              <a:solidFill>
                <a:schemeClr val="accent2"/>
              </a:solidFill>
              <a:cs typeface="B Yekan" pitchFamily="2" charset="-78"/>
            </a:endParaRPr>
          </a:p>
        </p:txBody>
      </p:sp>
      <p:sp>
        <p:nvSpPr>
          <p:cNvPr id="189446" name="Text Box 6"/>
          <p:cNvSpPr txBox="1">
            <a:spLocks noChangeArrowheads="1"/>
          </p:cNvSpPr>
          <p:nvPr/>
        </p:nvSpPr>
        <p:spPr bwMode="auto">
          <a:xfrm>
            <a:off x="684213" y="4221163"/>
            <a:ext cx="7200900" cy="863600"/>
          </a:xfrm>
          <a:prstGeom prst="rect">
            <a:avLst/>
          </a:prstGeom>
          <a:noFill/>
          <a:ln w="9525" algn="ctr">
            <a:solidFill>
              <a:srgbClr val="0033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a-IR" sz="2000">
                <a:solidFill>
                  <a:schemeClr val="accent2"/>
                </a:solidFill>
                <a:cs typeface="B Yekan" pitchFamily="2" charset="-78"/>
              </a:rPr>
              <a:t>كاهش مدت زمان پروژه تا زمانيكه با كاهش هزينه‌هاي پروژه همراه است.</a:t>
            </a:r>
          </a:p>
          <a:p>
            <a:pPr algn="ctr">
              <a:spcBef>
                <a:spcPct val="50000"/>
              </a:spcBef>
            </a:pPr>
            <a:endParaRPr lang="en-US" sz="2000">
              <a:solidFill>
                <a:schemeClr val="accent2"/>
              </a:solidFill>
              <a:cs typeface="B Yekan" pitchFamily="2" charset="-78"/>
            </a:endParaRPr>
          </a:p>
        </p:txBody>
      </p:sp>
      <p:cxnSp>
        <p:nvCxnSpPr>
          <p:cNvPr id="189447" name="AutoShape 7"/>
          <p:cNvCxnSpPr>
            <a:cxnSpLocks noChangeShapeType="1"/>
            <a:stCxn id="189445" idx="2"/>
            <a:endCxn id="189446" idx="0"/>
          </p:cNvCxnSpPr>
          <p:nvPr/>
        </p:nvCxnSpPr>
        <p:spPr bwMode="auto">
          <a:xfrm>
            <a:off x="4284663" y="3813175"/>
            <a:ext cx="0" cy="40798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89448" name="Text Box 8"/>
          <p:cNvSpPr txBox="1">
            <a:spLocks noChangeArrowheads="1"/>
          </p:cNvSpPr>
          <p:nvPr/>
        </p:nvSpPr>
        <p:spPr bwMode="auto">
          <a:xfrm>
            <a:off x="1906588" y="1393825"/>
            <a:ext cx="4752975" cy="379413"/>
          </a:xfrm>
          <a:prstGeom prst="rect">
            <a:avLst/>
          </a:prstGeom>
          <a:solidFill>
            <a:srgbClr val="E0DE9A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>
                <a:cs typeface="B Yekan" pitchFamily="2" charset="-78"/>
              </a:rPr>
              <a:t>رويكرد حل مدل شماره دو</a:t>
            </a:r>
            <a:endParaRPr lang="en-US">
              <a:cs typeface="B Yeka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19600-7E41-4AF2-A1B7-13CE4674E9C0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ChangeArrowheads="1"/>
          </p:cNvSpPr>
          <p:nvPr/>
        </p:nvSpPr>
        <p:spPr bwMode="auto">
          <a:xfrm>
            <a:off x="687388" y="4445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rtl="1"/>
            <a:r>
              <a:rPr lang="fa-IR" sz="2200">
                <a:solidFill>
                  <a:schemeClr val="accent2"/>
                </a:solidFill>
                <a:cs typeface="B Titr" pitchFamily="2" charset="-78"/>
              </a:rPr>
              <a:t>موازنه زمان-هزينه</a:t>
            </a:r>
            <a:endParaRPr lang="en-US" sz="2200">
              <a:solidFill>
                <a:schemeClr val="accent2"/>
              </a:solidFill>
              <a:cs typeface="B Titr" pitchFamily="2" charset="-78"/>
            </a:endParaRPr>
          </a:p>
        </p:txBody>
      </p:sp>
      <p:sp>
        <p:nvSpPr>
          <p:cNvPr id="190467" name="Line 3"/>
          <p:cNvSpPr>
            <a:spLocks noChangeShapeType="1"/>
          </p:cNvSpPr>
          <p:nvPr/>
        </p:nvSpPr>
        <p:spPr bwMode="auto">
          <a:xfrm>
            <a:off x="539750" y="1052513"/>
            <a:ext cx="8135938" cy="0"/>
          </a:xfrm>
          <a:prstGeom prst="line">
            <a:avLst/>
          </a:prstGeom>
          <a:noFill/>
          <a:ln w="50800" cmpd="dbl">
            <a:solidFill>
              <a:srgbClr val="99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539750" y="620713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solidFill>
                  <a:schemeClr val="accent2"/>
                </a:solidFill>
                <a:latin typeface="Book Antiqua" pitchFamily="18" charset="0"/>
              </a:rPr>
              <a:t>Time - Cost Tradeoff</a:t>
            </a:r>
            <a:endParaRPr lang="en-US"/>
          </a:p>
        </p:txBody>
      </p:sp>
      <p:sp>
        <p:nvSpPr>
          <p:cNvPr id="190469" name="Text Box 5"/>
          <p:cNvSpPr txBox="1">
            <a:spLocks noChangeArrowheads="1"/>
          </p:cNvSpPr>
          <p:nvPr/>
        </p:nvSpPr>
        <p:spPr bwMode="auto">
          <a:xfrm>
            <a:off x="1906588" y="1393825"/>
            <a:ext cx="4752975" cy="379413"/>
          </a:xfrm>
          <a:prstGeom prst="rect">
            <a:avLst/>
          </a:prstGeom>
          <a:solidFill>
            <a:srgbClr val="E0DE9A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>
                <a:cs typeface="B Yekan" pitchFamily="2" charset="-78"/>
              </a:rPr>
              <a:t>مثال- مدل شماره دو</a:t>
            </a:r>
            <a:endParaRPr lang="en-US">
              <a:cs typeface="B Yekan" pitchFamily="2" charset="-78"/>
            </a:endParaRPr>
          </a:p>
        </p:txBody>
      </p:sp>
      <p:sp>
        <p:nvSpPr>
          <p:cNvPr id="190530" name="Text Box 66"/>
          <p:cNvSpPr txBox="1">
            <a:spLocks noChangeArrowheads="1"/>
          </p:cNvSpPr>
          <p:nvPr/>
        </p:nvSpPr>
        <p:spPr bwMode="auto">
          <a:xfrm>
            <a:off x="2124075" y="6237288"/>
            <a:ext cx="65516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33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sz="2000">
                <a:solidFill>
                  <a:schemeClr val="accent2"/>
                </a:solidFill>
                <a:cs typeface="B Yekan" pitchFamily="2" charset="-78"/>
              </a:rPr>
              <a:t>هزينه غيرمستقيم پروژ0 در هر هفته برابر 10000 دلار است.</a:t>
            </a:r>
            <a:endParaRPr lang="en-US" sz="2000">
              <a:solidFill>
                <a:schemeClr val="accent2"/>
              </a:solidFill>
              <a:cs typeface="B Yekan" pitchFamily="2" charset="-78"/>
            </a:endParaRPr>
          </a:p>
        </p:txBody>
      </p:sp>
      <p:sp>
        <p:nvSpPr>
          <p:cNvPr id="190531" name="Text Box 67"/>
          <p:cNvSpPr txBox="1">
            <a:spLocks noChangeArrowheads="1"/>
          </p:cNvSpPr>
          <p:nvPr/>
        </p:nvSpPr>
        <p:spPr bwMode="auto">
          <a:xfrm>
            <a:off x="179388" y="1916113"/>
            <a:ext cx="8496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</a:pPr>
            <a:r>
              <a:rPr lang="fa-IR" sz="2000">
                <a:latin typeface="Times New Roman" pitchFamily="18" charset="0"/>
                <a:cs typeface="B Koodak" pitchFamily="2" charset="-78"/>
              </a:rPr>
              <a:t>قدم1- انجام محاسبات زمانبندي با زمانهاي نرمال</a:t>
            </a:r>
            <a:endParaRPr lang="en-US" sz="2000">
              <a:latin typeface="Times New Roman" pitchFamily="18" charset="0"/>
              <a:cs typeface="B Koodak" pitchFamily="2" charset="-78"/>
            </a:endParaRPr>
          </a:p>
        </p:txBody>
      </p:sp>
      <p:sp>
        <p:nvSpPr>
          <p:cNvPr id="190532" name="Line 68"/>
          <p:cNvSpPr>
            <a:spLocks noChangeShapeType="1"/>
          </p:cNvSpPr>
          <p:nvPr/>
        </p:nvSpPr>
        <p:spPr bwMode="auto">
          <a:xfrm flipV="1">
            <a:off x="1495425" y="2806700"/>
            <a:ext cx="685800" cy="1219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0533" name="Line 69"/>
          <p:cNvSpPr>
            <a:spLocks noChangeShapeType="1"/>
          </p:cNvSpPr>
          <p:nvPr/>
        </p:nvSpPr>
        <p:spPr bwMode="auto">
          <a:xfrm>
            <a:off x="1495425" y="4025900"/>
            <a:ext cx="609600" cy="14478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0534" name="Line 70"/>
          <p:cNvSpPr>
            <a:spLocks noChangeShapeType="1"/>
          </p:cNvSpPr>
          <p:nvPr/>
        </p:nvSpPr>
        <p:spPr bwMode="auto">
          <a:xfrm>
            <a:off x="3348038" y="2852738"/>
            <a:ext cx="13684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0535" name="Line 71"/>
          <p:cNvSpPr>
            <a:spLocks noChangeShapeType="1"/>
          </p:cNvSpPr>
          <p:nvPr/>
        </p:nvSpPr>
        <p:spPr bwMode="auto">
          <a:xfrm flipV="1">
            <a:off x="3348038" y="5475288"/>
            <a:ext cx="1428750" cy="4127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0536" name="Line 72"/>
          <p:cNvSpPr>
            <a:spLocks noChangeShapeType="1"/>
          </p:cNvSpPr>
          <p:nvPr/>
        </p:nvSpPr>
        <p:spPr bwMode="auto">
          <a:xfrm>
            <a:off x="6011863" y="2781300"/>
            <a:ext cx="1350962" cy="1244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0537" name="Line 73"/>
          <p:cNvSpPr>
            <a:spLocks noChangeShapeType="1"/>
          </p:cNvSpPr>
          <p:nvPr/>
        </p:nvSpPr>
        <p:spPr bwMode="auto">
          <a:xfrm flipV="1">
            <a:off x="6011863" y="4102100"/>
            <a:ext cx="1350962" cy="13430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0538" name="Rectangle 74"/>
          <p:cNvSpPr>
            <a:spLocks noChangeArrowheads="1"/>
          </p:cNvSpPr>
          <p:nvPr/>
        </p:nvSpPr>
        <p:spPr bwMode="auto">
          <a:xfrm>
            <a:off x="2211388" y="2341563"/>
            <a:ext cx="11430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A</a:t>
            </a:r>
          </a:p>
        </p:txBody>
      </p:sp>
      <p:sp>
        <p:nvSpPr>
          <p:cNvPr id="190539" name="Line 75"/>
          <p:cNvSpPr>
            <a:spLocks noChangeShapeType="1"/>
          </p:cNvSpPr>
          <p:nvPr/>
        </p:nvSpPr>
        <p:spPr bwMode="auto">
          <a:xfrm>
            <a:off x="2211388" y="25701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40" name="Line 76"/>
          <p:cNvSpPr>
            <a:spLocks noChangeShapeType="1"/>
          </p:cNvSpPr>
          <p:nvPr/>
        </p:nvSpPr>
        <p:spPr bwMode="auto">
          <a:xfrm>
            <a:off x="2211388" y="30273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41" name="Line 77"/>
          <p:cNvSpPr>
            <a:spLocks noChangeShapeType="1"/>
          </p:cNvSpPr>
          <p:nvPr/>
        </p:nvSpPr>
        <p:spPr bwMode="auto">
          <a:xfrm>
            <a:off x="2592388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42" name="Line 78"/>
          <p:cNvSpPr>
            <a:spLocks noChangeShapeType="1"/>
          </p:cNvSpPr>
          <p:nvPr/>
        </p:nvSpPr>
        <p:spPr bwMode="auto">
          <a:xfrm>
            <a:off x="2973388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43" name="Line 79"/>
          <p:cNvSpPr>
            <a:spLocks noChangeShapeType="1"/>
          </p:cNvSpPr>
          <p:nvPr/>
        </p:nvSpPr>
        <p:spPr bwMode="auto">
          <a:xfrm>
            <a:off x="2592388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44" name="Line 80"/>
          <p:cNvSpPr>
            <a:spLocks noChangeShapeType="1"/>
          </p:cNvSpPr>
          <p:nvPr/>
        </p:nvSpPr>
        <p:spPr bwMode="auto">
          <a:xfrm>
            <a:off x="2973388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45" name="Text Box 81"/>
          <p:cNvSpPr txBox="1">
            <a:spLocks noChangeArrowheads="1"/>
          </p:cNvSpPr>
          <p:nvPr/>
        </p:nvSpPr>
        <p:spPr bwMode="auto">
          <a:xfrm>
            <a:off x="2195513" y="2276475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0       7      7</a:t>
            </a:r>
          </a:p>
        </p:txBody>
      </p:sp>
      <p:sp>
        <p:nvSpPr>
          <p:cNvPr id="190546" name="Text Box 82"/>
          <p:cNvSpPr txBox="1">
            <a:spLocks noChangeArrowheads="1"/>
          </p:cNvSpPr>
          <p:nvPr/>
        </p:nvSpPr>
        <p:spPr bwMode="auto">
          <a:xfrm>
            <a:off x="2287588" y="2979738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2     2        9</a:t>
            </a:r>
          </a:p>
        </p:txBody>
      </p:sp>
      <p:sp>
        <p:nvSpPr>
          <p:cNvPr id="190547" name="Rectangle 83"/>
          <p:cNvSpPr>
            <a:spLocks noChangeArrowheads="1"/>
          </p:cNvSpPr>
          <p:nvPr/>
        </p:nvSpPr>
        <p:spPr bwMode="auto">
          <a:xfrm>
            <a:off x="323850" y="3522663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Start</a:t>
            </a:r>
          </a:p>
        </p:txBody>
      </p:sp>
      <p:sp>
        <p:nvSpPr>
          <p:cNvPr id="190548" name="Line 84"/>
          <p:cNvSpPr>
            <a:spLocks noChangeShapeType="1"/>
          </p:cNvSpPr>
          <p:nvPr/>
        </p:nvSpPr>
        <p:spPr bwMode="auto">
          <a:xfrm>
            <a:off x="323850" y="37512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49" name="Line 85"/>
          <p:cNvSpPr>
            <a:spLocks noChangeShapeType="1"/>
          </p:cNvSpPr>
          <p:nvPr/>
        </p:nvSpPr>
        <p:spPr bwMode="auto">
          <a:xfrm>
            <a:off x="323850" y="42084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50" name="Line 86"/>
          <p:cNvSpPr>
            <a:spLocks noChangeShapeType="1"/>
          </p:cNvSpPr>
          <p:nvPr/>
        </p:nvSpPr>
        <p:spPr bwMode="auto">
          <a:xfrm>
            <a:off x="704850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51" name="Line 87"/>
          <p:cNvSpPr>
            <a:spLocks noChangeShapeType="1"/>
          </p:cNvSpPr>
          <p:nvPr/>
        </p:nvSpPr>
        <p:spPr bwMode="auto">
          <a:xfrm>
            <a:off x="1085850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52" name="Line 88"/>
          <p:cNvSpPr>
            <a:spLocks noChangeShapeType="1"/>
          </p:cNvSpPr>
          <p:nvPr/>
        </p:nvSpPr>
        <p:spPr bwMode="auto">
          <a:xfrm>
            <a:off x="704850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53" name="Line 89"/>
          <p:cNvSpPr>
            <a:spLocks noChangeShapeType="1"/>
          </p:cNvSpPr>
          <p:nvPr/>
        </p:nvSpPr>
        <p:spPr bwMode="auto">
          <a:xfrm>
            <a:off x="1085850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54" name="Text Box 90"/>
          <p:cNvSpPr txBox="1">
            <a:spLocks noChangeArrowheads="1"/>
          </p:cNvSpPr>
          <p:nvPr/>
        </p:nvSpPr>
        <p:spPr bwMode="auto">
          <a:xfrm>
            <a:off x="400050" y="4149725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0      0       0</a:t>
            </a:r>
          </a:p>
        </p:txBody>
      </p:sp>
      <p:sp>
        <p:nvSpPr>
          <p:cNvPr id="190555" name="Text Box 91"/>
          <p:cNvSpPr txBox="1">
            <a:spLocks noChangeArrowheads="1"/>
          </p:cNvSpPr>
          <p:nvPr/>
        </p:nvSpPr>
        <p:spPr bwMode="auto">
          <a:xfrm>
            <a:off x="250825" y="3500438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0       0      0</a:t>
            </a:r>
          </a:p>
        </p:txBody>
      </p:sp>
      <p:sp>
        <p:nvSpPr>
          <p:cNvPr id="190556" name="Rectangle 92"/>
          <p:cNvSpPr>
            <a:spLocks noChangeArrowheads="1"/>
          </p:cNvSpPr>
          <p:nvPr/>
        </p:nvSpPr>
        <p:spPr bwMode="auto">
          <a:xfrm>
            <a:off x="4797425" y="2349500"/>
            <a:ext cx="11430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B</a:t>
            </a:r>
          </a:p>
        </p:txBody>
      </p:sp>
      <p:sp>
        <p:nvSpPr>
          <p:cNvPr id="190557" name="Line 93"/>
          <p:cNvSpPr>
            <a:spLocks noChangeShapeType="1"/>
          </p:cNvSpPr>
          <p:nvPr/>
        </p:nvSpPr>
        <p:spPr bwMode="auto">
          <a:xfrm>
            <a:off x="4797425" y="25701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58" name="Line 94"/>
          <p:cNvSpPr>
            <a:spLocks noChangeShapeType="1"/>
          </p:cNvSpPr>
          <p:nvPr/>
        </p:nvSpPr>
        <p:spPr bwMode="auto">
          <a:xfrm>
            <a:off x="4797425" y="30273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59" name="Line 95"/>
          <p:cNvSpPr>
            <a:spLocks noChangeShapeType="1"/>
          </p:cNvSpPr>
          <p:nvPr/>
        </p:nvSpPr>
        <p:spPr bwMode="auto">
          <a:xfrm>
            <a:off x="5178425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60" name="Line 96"/>
          <p:cNvSpPr>
            <a:spLocks noChangeShapeType="1"/>
          </p:cNvSpPr>
          <p:nvPr/>
        </p:nvSpPr>
        <p:spPr bwMode="auto">
          <a:xfrm>
            <a:off x="5559425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61" name="Line 97"/>
          <p:cNvSpPr>
            <a:spLocks noChangeShapeType="1"/>
          </p:cNvSpPr>
          <p:nvPr/>
        </p:nvSpPr>
        <p:spPr bwMode="auto">
          <a:xfrm>
            <a:off x="5178425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62" name="Line 98"/>
          <p:cNvSpPr>
            <a:spLocks noChangeShapeType="1"/>
          </p:cNvSpPr>
          <p:nvPr/>
        </p:nvSpPr>
        <p:spPr bwMode="auto">
          <a:xfrm>
            <a:off x="5559425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63" name="Text Box 99"/>
          <p:cNvSpPr txBox="1">
            <a:spLocks noChangeArrowheads="1"/>
          </p:cNvSpPr>
          <p:nvPr/>
        </p:nvSpPr>
        <p:spPr bwMode="auto">
          <a:xfrm>
            <a:off x="4781550" y="2332038"/>
            <a:ext cx="11620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7      9      16</a:t>
            </a:r>
          </a:p>
        </p:txBody>
      </p:sp>
      <p:sp>
        <p:nvSpPr>
          <p:cNvPr id="190564" name="Text Box 100"/>
          <p:cNvSpPr txBox="1">
            <a:spLocks noChangeArrowheads="1"/>
          </p:cNvSpPr>
          <p:nvPr/>
        </p:nvSpPr>
        <p:spPr bwMode="auto">
          <a:xfrm>
            <a:off x="4873625" y="2979738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9     2      18</a:t>
            </a:r>
          </a:p>
        </p:txBody>
      </p:sp>
      <p:sp>
        <p:nvSpPr>
          <p:cNvPr id="190565" name="Rectangle 101"/>
          <p:cNvSpPr>
            <a:spLocks noChangeArrowheads="1"/>
          </p:cNvSpPr>
          <p:nvPr/>
        </p:nvSpPr>
        <p:spPr bwMode="auto">
          <a:xfrm>
            <a:off x="2205038" y="5035550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C</a:t>
            </a:r>
          </a:p>
        </p:txBody>
      </p:sp>
      <p:sp>
        <p:nvSpPr>
          <p:cNvPr id="190566" name="Line 102"/>
          <p:cNvSpPr>
            <a:spLocks noChangeShapeType="1"/>
          </p:cNvSpPr>
          <p:nvPr/>
        </p:nvSpPr>
        <p:spPr bwMode="auto">
          <a:xfrm>
            <a:off x="2205038" y="52641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67" name="Line 103"/>
          <p:cNvSpPr>
            <a:spLocks noChangeShapeType="1"/>
          </p:cNvSpPr>
          <p:nvPr/>
        </p:nvSpPr>
        <p:spPr bwMode="auto">
          <a:xfrm>
            <a:off x="2205038" y="57213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68" name="Line 104"/>
          <p:cNvSpPr>
            <a:spLocks noChangeShapeType="1"/>
          </p:cNvSpPr>
          <p:nvPr/>
        </p:nvSpPr>
        <p:spPr bwMode="auto">
          <a:xfrm>
            <a:off x="2586038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69" name="Line 105"/>
          <p:cNvSpPr>
            <a:spLocks noChangeShapeType="1"/>
          </p:cNvSpPr>
          <p:nvPr/>
        </p:nvSpPr>
        <p:spPr bwMode="auto">
          <a:xfrm>
            <a:off x="2967038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70" name="Line 106"/>
          <p:cNvSpPr>
            <a:spLocks noChangeShapeType="1"/>
          </p:cNvSpPr>
          <p:nvPr/>
        </p:nvSpPr>
        <p:spPr bwMode="auto">
          <a:xfrm>
            <a:off x="2586038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71" name="Line 107"/>
          <p:cNvSpPr>
            <a:spLocks noChangeShapeType="1"/>
          </p:cNvSpPr>
          <p:nvPr/>
        </p:nvSpPr>
        <p:spPr bwMode="auto">
          <a:xfrm>
            <a:off x="2967038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72" name="Text Box 108"/>
          <p:cNvSpPr txBox="1">
            <a:spLocks noChangeArrowheads="1"/>
          </p:cNvSpPr>
          <p:nvPr/>
        </p:nvSpPr>
        <p:spPr bwMode="auto">
          <a:xfrm>
            <a:off x="2189163" y="4970463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0      10   10</a:t>
            </a:r>
          </a:p>
        </p:txBody>
      </p:sp>
      <p:sp>
        <p:nvSpPr>
          <p:cNvPr id="190573" name="Text Box 109"/>
          <p:cNvSpPr txBox="1">
            <a:spLocks noChangeArrowheads="1"/>
          </p:cNvSpPr>
          <p:nvPr/>
        </p:nvSpPr>
        <p:spPr bwMode="auto">
          <a:xfrm>
            <a:off x="2281238" y="5645150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0     0      10</a:t>
            </a:r>
          </a:p>
        </p:txBody>
      </p:sp>
      <p:sp>
        <p:nvSpPr>
          <p:cNvPr id="190574" name="Rectangle 110"/>
          <p:cNvSpPr>
            <a:spLocks noChangeArrowheads="1"/>
          </p:cNvSpPr>
          <p:nvPr/>
        </p:nvSpPr>
        <p:spPr bwMode="auto">
          <a:xfrm>
            <a:off x="4803775" y="5035550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D</a:t>
            </a:r>
          </a:p>
        </p:txBody>
      </p:sp>
      <p:sp>
        <p:nvSpPr>
          <p:cNvPr id="190575" name="Line 111"/>
          <p:cNvSpPr>
            <a:spLocks noChangeShapeType="1"/>
          </p:cNvSpPr>
          <p:nvPr/>
        </p:nvSpPr>
        <p:spPr bwMode="auto">
          <a:xfrm>
            <a:off x="4803775" y="52641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76" name="Line 112"/>
          <p:cNvSpPr>
            <a:spLocks noChangeShapeType="1"/>
          </p:cNvSpPr>
          <p:nvPr/>
        </p:nvSpPr>
        <p:spPr bwMode="auto">
          <a:xfrm>
            <a:off x="4803775" y="57213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77" name="Line 113"/>
          <p:cNvSpPr>
            <a:spLocks noChangeShapeType="1"/>
          </p:cNvSpPr>
          <p:nvPr/>
        </p:nvSpPr>
        <p:spPr bwMode="auto">
          <a:xfrm>
            <a:off x="5184775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78" name="Line 114"/>
          <p:cNvSpPr>
            <a:spLocks noChangeShapeType="1"/>
          </p:cNvSpPr>
          <p:nvPr/>
        </p:nvSpPr>
        <p:spPr bwMode="auto">
          <a:xfrm>
            <a:off x="5565775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79" name="Line 115"/>
          <p:cNvSpPr>
            <a:spLocks noChangeShapeType="1"/>
          </p:cNvSpPr>
          <p:nvPr/>
        </p:nvSpPr>
        <p:spPr bwMode="auto">
          <a:xfrm>
            <a:off x="5184775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80" name="Line 116"/>
          <p:cNvSpPr>
            <a:spLocks noChangeShapeType="1"/>
          </p:cNvSpPr>
          <p:nvPr/>
        </p:nvSpPr>
        <p:spPr bwMode="auto">
          <a:xfrm>
            <a:off x="5565775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81" name="Text Box 117"/>
          <p:cNvSpPr txBox="1">
            <a:spLocks noChangeArrowheads="1"/>
          </p:cNvSpPr>
          <p:nvPr/>
        </p:nvSpPr>
        <p:spPr bwMode="auto">
          <a:xfrm>
            <a:off x="4787900" y="4970463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10       8    18</a:t>
            </a:r>
          </a:p>
        </p:txBody>
      </p:sp>
      <p:sp>
        <p:nvSpPr>
          <p:cNvPr id="190582" name="Text Box 118"/>
          <p:cNvSpPr txBox="1">
            <a:spLocks noChangeArrowheads="1"/>
          </p:cNvSpPr>
          <p:nvPr/>
        </p:nvSpPr>
        <p:spPr bwMode="auto">
          <a:xfrm>
            <a:off x="4879975" y="5645150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10    0     18</a:t>
            </a:r>
          </a:p>
        </p:txBody>
      </p:sp>
      <p:sp>
        <p:nvSpPr>
          <p:cNvPr id="190583" name="Rectangle 119"/>
          <p:cNvSpPr>
            <a:spLocks noChangeArrowheads="1"/>
          </p:cNvSpPr>
          <p:nvPr/>
        </p:nvSpPr>
        <p:spPr bwMode="auto">
          <a:xfrm>
            <a:off x="7453313" y="3522663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Finish</a:t>
            </a:r>
          </a:p>
        </p:txBody>
      </p:sp>
      <p:sp>
        <p:nvSpPr>
          <p:cNvPr id="190584" name="Line 120"/>
          <p:cNvSpPr>
            <a:spLocks noChangeShapeType="1"/>
          </p:cNvSpPr>
          <p:nvPr/>
        </p:nvSpPr>
        <p:spPr bwMode="auto">
          <a:xfrm>
            <a:off x="7453313" y="37512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85" name="Line 121"/>
          <p:cNvSpPr>
            <a:spLocks noChangeShapeType="1"/>
          </p:cNvSpPr>
          <p:nvPr/>
        </p:nvSpPr>
        <p:spPr bwMode="auto">
          <a:xfrm>
            <a:off x="7453313" y="42084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86" name="Line 122"/>
          <p:cNvSpPr>
            <a:spLocks noChangeShapeType="1"/>
          </p:cNvSpPr>
          <p:nvPr/>
        </p:nvSpPr>
        <p:spPr bwMode="auto">
          <a:xfrm>
            <a:off x="7834313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87" name="Line 123"/>
          <p:cNvSpPr>
            <a:spLocks noChangeShapeType="1"/>
          </p:cNvSpPr>
          <p:nvPr/>
        </p:nvSpPr>
        <p:spPr bwMode="auto">
          <a:xfrm>
            <a:off x="8215313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88" name="Line 124"/>
          <p:cNvSpPr>
            <a:spLocks noChangeShapeType="1"/>
          </p:cNvSpPr>
          <p:nvPr/>
        </p:nvSpPr>
        <p:spPr bwMode="auto">
          <a:xfrm>
            <a:off x="7834313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89" name="Line 125"/>
          <p:cNvSpPr>
            <a:spLocks noChangeShapeType="1"/>
          </p:cNvSpPr>
          <p:nvPr/>
        </p:nvSpPr>
        <p:spPr bwMode="auto">
          <a:xfrm>
            <a:off x="8215313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0590" name="Text Box 126"/>
          <p:cNvSpPr txBox="1">
            <a:spLocks noChangeArrowheads="1"/>
          </p:cNvSpPr>
          <p:nvPr/>
        </p:nvSpPr>
        <p:spPr bwMode="auto">
          <a:xfrm>
            <a:off x="7529513" y="4149725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18     0    18</a:t>
            </a:r>
          </a:p>
        </p:txBody>
      </p:sp>
      <p:sp>
        <p:nvSpPr>
          <p:cNvPr id="190591" name="Text Box 127"/>
          <p:cNvSpPr txBox="1">
            <a:spLocks noChangeArrowheads="1"/>
          </p:cNvSpPr>
          <p:nvPr/>
        </p:nvSpPr>
        <p:spPr bwMode="auto">
          <a:xfrm>
            <a:off x="7380288" y="3500438"/>
            <a:ext cx="12509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18     0       18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54176-5050-4B72-8570-E632D0CF144D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ChangeArrowheads="1"/>
          </p:cNvSpPr>
          <p:nvPr/>
        </p:nvSpPr>
        <p:spPr bwMode="auto">
          <a:xfrm>
            <a:off x="687388" y="4445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rtl="1"/>
            <a:r>
              <a:rPr lang="fa-IR" sz="2200">
                <a:solidFill>
                  <a:schemeClr val="accent2"/>
                </a:solidFill>
                <a:cs typeface="B Titr" pitchFamily="2" charset="-78"/>
              </a:rPr>
              <a:t>موازنه زمان-هزينه</a:t>
            </a:r>
            <a:endParaRPr lang="en-US" sz="2200">
              <a:solidFill>
                <a:schemeClr val="accent2"/>
              </a:solidFill>
              <a:cs typeface="B Titr" pitchFamily="2" charset="-78"/>
            </a:endParaRPr>
          </a:p>
        </p:txBody>
      </p:sp>
      <p:sp>
        <p:nvSpPr>
          <p:cNvPr id="191491" name="Line 3"/>
          <p:cNvSpPr>
            <a:spLocks noChangeShapeType="1"/>
          </p:cNvSpPr>
          <p:nvPr/>
        </p:nvSpPr>
        <p:spPr bwMode="auto">
          <a:xfrm>
            <a:off x="539750" y="1052513"/>
            <a:ext cx="8135938" cy="0"/>
          </a:xfrm>
          <a:prstGeom prst="line">
            <a:avLst/>
          </a:prstGeom>
          <a:noFill/>
          <a:ln w="50800" cmpd="dbl">
            <a:solidFill>
              <a:srgbClr val="99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1492" name="Text Box 4"/>
          <p:cNvSpPr txBox="1">
            <a:spLocks noChangeArrowheads="1"/>
          </p:cNvSpPr>
          <p:nvPr/>
        </p:nvSpPr>
        <p:spPr bwMode="auto">
          <a:xfrm>
            <a:off x="539750" y="620713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solidFill>
                  <a:schemeClr val="accent2"/>
                </a:solidFill>
                <a:latin typeface="Book Antiqua" pitchFamily="18" charset="0"/>
              </a:rPr>
              <a:t>Time - Cost Tradeoff</a:t>
            </a:r>
            <a:endParaRPr lang="en-US"/>
          </a:p>
        </p:txBody>
      </p:sp>
      <p:sp>
        <p:nvSpPr>
          <p:cNvPr id="191493" name="Text Box 5"/>
          <p:cNvSpPr txBox="1">
            <a:spLocks noChangeArrowheads="1"/>
          </p:cNvSpPr>
          <p:nvPr/>
        </p:nvSpPr>
        <p:spPr bwMode="auto">
          <a:xfrm>
            <a:off x="1906588" y="1393825"/>
            <a:ext cx="4752975" cy="379413"/>
          </a:xfrm>
          <a:prstGeom prst="rect">
            <a:avLst/>
          </a:prstGeom>
          <a:solidFill>
            <a:srgbClr val="E0DE9A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>
                <a:cs typeface="B Yekan" pitchFamily="2" charset="-78"/>
              </a:rPr>
              <a:t>مثال- مدل شماره دو</a:t>
            </a:r>
            <a:endParaRPr lang="en-US">
              <a:cs typeface="B Yekan" pitchFamily="2" charset="-78"/>
            </a:endParaRPr>
          </a:p>
        </p:txBody>
      </p:sp>
      <p:sp>
        <p:nvSpPr>
          <p:cNvPr id="191494" name="Rectangle 6"/>
          <p:cNvSpPr>
            <a:spLocks noChangeArrowheads="1"/>
          </p:cNvSpPr>
          <p:nvPr/>
        </p:nvSpPr>
        <p:spPr bwMode="auto">
          <a:xfrm>
            <a:off x="34925" y="3492500"/>
            <a:ext cx="1460500" cy="9906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000">
                <a:latin typeface="Times New Roman" pitchFamily="18" charset="0"/>
              </a:rPr>
              <a:t>Start</a:t>
            </a:r>
          </a:p>
        </p:txBody>
      </p:sp>
      <p:sp>
        <p:nvSpPr>
          <p:cNvPr id="191495" name="Rectangle 7"/>
          <p:cNvSpPr>
            <a:spLocks noChangeArrowheads="1"/>
          </p:cNvSpPr>
          <p:nvPr/>
        </p:nvSpPr>
        <p:spPr bwMode="auto">
          <a:xfrm>
            <a:off x="4772025" y="2349500"/>
            <a:ext cx="1981200" cy="9906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000">
                <a:latin typeface="Times New Roman" pitchFamily="18" charset="0"/>
              </a:rPr>
              <a:t>B</a:t>
            </a:r>
          </a:p>
          <a:p>
            <a:pPr algn="ctr"/>
            <a:r>
              <a:rPr lang="en-US" sz="2000">
                <a:latin typeface="Times New Roman" pitchFamily="18" charset="0"/>
              </a:rPr>
              <a:t>N=9, $80,000</a:t>
            </a:r>
          </a:p>
          <a:p>
            <a:pPr algn="ctr"/>
            <a:r>
              <a:rPr lang="en-US" sz="2000">
                <a:latin typeface="Times New Roman" pitchFamily="18" charset="0"/>
              </a:rPr>
              <a:t>C=6, $110,000</a:t>
            </a:r>
          </a:p>
        </p:txBody>
      </p:sp>
      <p:sp>
        <p:nvSpPr>
          <p:cNvPr id="191496" name="Rectangle 8"/>
          <p:cNvSpPr>
            <a:spLocks noChangeArrowheads="1"/>
          </p:cNvSpPr>
          <p:nvPr/>
        </p:nvSpPr>
        <p:spPr bwMode="auto">
          <a:xfrm>
            <a:off x="2181225" y="2349500"/>
            <a:ext cx="1828800" cy="9906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000">
                <a:latin typeface="Times New Roman" pitchFamily="18" charset="0"/>
              </a:rPr>
              <a:t>A</a:t>
            </a:r>
          </a:p>
          <a:p>
            <a:pPr algn="ctr"/>
            <a:r>
              <a:rPr lang="en-US" sz="2000">
                <a:latin typeface="Times New Roman" pitchFamily="18" charset="0"/>
              </a:rPr>
              <a:t>N=7, $50,000</a:t>
            </a:r>
          </a:p>
          <a:p>
            <a:pPr algn="ctr"/>
            <a:r>
              <a:rPr lang="en-US" sz="2000">
                <a:latin typeface="Times New Roman" pitchFamily="18" charset="0"/>
              </a:rPr>
              <a:t>C=5, $62,000</a:t>
            </a:r>
          </a:p>
        </p:txBody>
      </p:sp>
      <p:sp>
        <p:nvSpPr>
          <p:cNvPr id="191497" name="Rectangle 9"/>
          <p:cNvSpPr>
            <a:spLocks noChangeArrowheads="1"/>
          </p:cNvSpPr>
          <p:nvPr/>
        </p:nvSpPr>
        <p:spPr bwMode="auto">
          <a:xfrm>
            <a:off x="7362825" y="3568700"/>
            <a:ext cx="1314450" cy="9906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000">
                <a:latin typeface="Times New Roman" pitchFamily="18" charset="0"/>
              </a:rPr>
              <a:t>Finish</a:t>
            </a:r>
          </a:p>
        </p:txBody>
      </p:sp>
      <p:sp>
        <p:nvSpPr>
          <p:cNvPr id="191498" name="Rectangle 10"/>
          <p:cNvSpPr>
            <a:spLocks noChangeArrowheads="1"/>
          </p:cNvSpPr>
          <p:nvPr/>
        </p:nvSpPr>
        <p:spPr bwMode="auto">
          <a:xfrm>
            <a:off x="4848225" y="4940300"/>
            <a:ext cx="1828800" cy="9906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000">
                <a:latin typeface="Times New Roman" pitchFamily="18" charset="0"/>
              </a:rPr>
              <a:t>D</a:t>
            </a:r>
          </a:p>
          <a:p>
            <a:pPr algn="ctr"/>
            <a:r>
              <a:rPr lang="en-US" sz="2000">
                <a:latin typeface="Times New Roman" pitchFamily="18" charset="0"/>
              </a:rPr>
              <a:t>N=8, $30,000</a:t>
            </a:r>
          </a:p>
          <a:p>
            <a:pPr algn="ctr"/>
            <a:r>
              <a:rPr lang="en-US" sz="2000">
                <a:latin typeface="Times New Roman" pitchFamily="18" charset="0"/>
              </a:rPr>
              <a:t>C=6, $42,000</a:t>
            </a:r>
          </a:p>
        </p:txBody>
      </p:sp>
      <p:sp>
        <p:nvSpPr>
          <p:cNvPr id="191499" name="Rectangle 11"/>
          <p:cNvSpPr>
            <a:spLocks noChangeArrowheads="1"/>
          </p:cNvSpPr>
          <p:nvPr/>
        </p:nvSpPr>
        <p:spPr bwMode="auto">
          <a:xfrm>
            <a:off x="2105025" y="4940300"/>
            <a:ext cx="1981200" cy="9906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000">
                <a:latin typeface="Times New Roman" pitchFamily="18" charset="0"/>
              </a:rPr>
              <a:t>C</a:t>
            </a:r>
          </a:p>
          <a:p>
            <a:pPr algn="ctr"/>
            <a:r>
              <a:rPr lang="en-US" sz="2000">
                <a:latin typeface="Times New Roman" pitchFamily="18" charset="0"/>
              </a:rPr>
              <a:t>N=10, $40,000</a:t>
            </a:r>
          </a:p>
          <a:p>
            <a:pPr algn="ctr"/>
            <a:r>
              <a:rPr lang="en-US" sz="2000">
                <a:latin typeface="Times New Roman" pitchFamily="18" charset="0"/>
              </a:rPr>
              <a:t>C=9, $45,000</a:t>
            </a:r>
          </a:p>
        </p:txBody>
      </p:sp>
      <p:sp>
        <p:nvSpPr>
          <p:cNvPr id="191500" name="Line 12"/>
          <p:cNvSpPr>
            <a:spLocks noChangeShapeType="1"/>
          </p:cNvSpPr>
          <p:nvPr/>
        </p:nvSpPr>
        <p:spPr bwMode="auto">
          <a:xfrm flipV="1">
            <a:off x="1495425" y="2806700"/>
            <a:ext cx="685800" cy="1219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1501" name="Line 13"/>
          <p:cNvSpPr>
            <a:spLocks noChangeShapeType="1"/>
          </p:cNvSpPr>
          <p:nvPr/>
        </p:nvSpPr>
        <p:spPr bwMode="auto">
          <a:xfrm>
            <a:off x="1495425" y="4025900"/>
            <a:ext cx="609600" cy="1447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1502" name="Line 14"/>
          <p:cNvSpPr>
            <a:spLocks noChangeShapeType="1"/>
          </p:cNvSpPr>
          <p:nvPr/>
        </p:nvSpPr>
        <p:spPr bwMode="auto">
          <a:xfrm>
            <a:off x="4010025" y="2882900"/>
            <a:ext cx="762000" cy="15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1503" name="Line 15"/>
          <p:cNvSpPr>
            <a:spLocks noChangeShapeType="1"/>
          </p:cNvSpPr>
          <p:nvPr/>
        </p:nvSpPr>
        <p:spPr bwMode="auto">
          <a:xfrm>
            <a:off x="4086225" y="5473700"/>
            <a:ext cx="762000" cy="15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1504" name="Line 16"/>
          <p:cNvSpPr>
            <a:spLocks noChangeShapeType="1"/>
          </p:cNvSpPr>
          <p:nvPr/>
        </p:nvSpPr>
        <p:spPr bwMode="auto">
          <a:xfrm>
            <a:off x="6753225" y="2882900"/>
            <a:ext cx="609600" cy="1143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1505" name="Line 17"/>
          <p:cNvSpPr>
            <a:spLocks noChangeShapeType="1"/>
          </p:cNvSpPr>
          <p:nvPr/>
        </p:nvSpPr>
        <p:spPr bwMode="auto">
          <a:xfrm flipV="1">
            <a:off x="6677025" y="4102100"/>
            <a:ext cx="685800" cy="1371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1507" name="Text Box 19"/>
          <p:cNvSpPr txBox="1">
            <a:spLocks noChangeArrowheads="1"/>
          </p:cNvSpPr>
          <p:nvPr/>
        </p:nvSpPr>
        <p:spPr bwMode="auto">
          <a:xfrm>
            <a:off x="2124075" y="6237288"/>
            <a:ext cx="65516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33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endParaRPr lang="en-US" sz="2000">
              <a:solidFill>
                <a:schemeClr val="accent2"/>
              </a:solidFill>
              <a:cs typeface="B Yekan" pitchFamily="2" charset="-78"/>
            </a:endParaRPr>
          </a:p>
        </p:txBody>
      </p:sp>
      <p:sp>
        <p:nvSpPr>
          <p:cNvPr id="191508" name="Text Box 20"/>
          <p:cNvSpPr txBox="1">
            <a:spLocks noChangeArrowheads="1"/>
          </p:cNvSpPr>
          <p:nvPr/>
        </p:nvSpPr>
        <p:spPr bwMode="auto">
          <a:xfrm>
            <a:off x="5219700" y="6092825"/>
            <a:ext cx="36718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33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sz="1400" b="1">
                <a:solidFill>
                  <a:schemeClr val="accent2"/>
                </a:solidFill>
                <a:cs typeface="B Yekan" pitchFamily="2" charset="-78"/>
              </a:rPr>
              <a:t>هزينه غيرمستقيم پروژ0= 18*7000=126000</a:t>
            </a:r>
            <a:endParaRPr lang="en-US" sz="1400" b="1">
              <a:solidFill>
                <a:schemeClr val="accent2"/>
              </a:solidFill>
              <a:cs typeface="B Yekan" pitchFamily="2" charset="-78"/>
            </a:endParaRPr>
          </a:p>
        </p:txBody>
      </p:sp>
      <p:sp>
        <p:nvSpPr>
          <p:cNvPr id="191510" name="Text Box 22"/>
          <p:cNvSpPr txBox="1">
            <a:spLocks noChangeArrowheads="1"/>
          </p:cNvSpPr>
          <p:nvPr/>
        </p:nvSpPr>
        <p:spPr bwMode="auto">
          <a:xfrm>
            <a:off x="3348038" y="6437313"/>
            <a:ext cx="55451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33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sz="1400" b="1">
                <a:solidFill>
                  <a:schemeClr val="accent2"/>
                </a:solidFill>
                <a:cs typeface="B Yekan" pitchFamily="2" charset="-78"/>
              </a:rPr>
              <a:t>هزينه مستقيم پروژ0= 50000+80000+40000+30000=200000</a:t>
            </a:r>
            <a:endParaRPr lang="en-US" sz="1400" b="1">
              <a:solidFill>
                <a:schemeClr val="accent2"/>
              </a:solidFill>
              <a:cs typeface="B Yekan" pitchFamily="2" charset="-78"/>
            </a:endParaRPr>
          </a:p>
        </p:txBody>
      </p:sp>
      <p:sp>
        <p:nvSpPr>
          <p:cNvPr id="191511" name="Text Box 23"/>
          <p:cNvSpPr txBox="1">
            <a:spLocks noChangeArrowheads="1"/>
          </p:cNvSpPr>
          <p:nvPr/>
        </p:nvSpPr>
        <p:spPr bwMode="auto">
          <a:xfrm>
            <a:off x="-180975" y="6308725"/>
            <a:ext cx="36718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33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sz="1400" b="1">
                <a:solidFill>
                  <a:schemeClr val="accent2"/>
                </a:solidFill>
                <a:cs typeface="B Yekan" pitchFamily="2" charset="-78"/>
              </a:rPr>
              <a:t>جمع هزينه هاي پروژ0= 326000</a:t>
            </a:r>
            <a:endParaRPr lang="en-US" sz="1400" b="1">
              <a:solidFill>
                <a:schemeClr val="accent2"/>
              </a:solidFill>
              <a:cs typeface="B Yekan" pitchFamily="2" charset="-78"/>
            </a:endParaRPr>
          </a:p>
        </p:txBody>
      </p:sp>
      <p:sp>
        <p:nvSpPr>
          <p:cNvPr id="191512" name="AutoShape 24"/>
          <p:cNvSpPr>
            <a:spLocks noChangeArrowheads="1"/>
          </p:cNvSpPr>
          <p:nvPr/>
        </p:nvSpPr>
        <p:spPr bwMode="auto">
          <a:xfrm>
            <a:off x="3492500" y="6308725"/>
            <a:ext cx="503238" cy="288925"/>
          </a:xfrm>
          <a:prstGeom prst="leftArrow">
            <a:avLst>
              <a:gd name="adj1" fmla="val 50000"/>
              <a:gd name="adj2" fmla="val 4354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45AF8-A268-4506-8807-5632E6E8E2AA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ChangeArrowheads="1"/>
          </p:cNvSpPr>
          <p:nvPr/>
        </p:nvSpPr>
        <p:spPr bwMode="auto">
          <a:xfrm>
            <a:off x="687388" y="4445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rtl="1"/>
            <a:r>
              <a:rPr lang="fa-IR" sz="2200">
                <a:solidFill>
                  <a:schemeClr val="accent2"/>
                </a:solidFill>
                <a:cs typeface="B Titr" pitchFamily="2" charset="-78"/>
              </a:rPr>
              <a:t>موازنه زمان-هزينه</a:t>
            </a:r>
            <a:endParaRPr lang="en-US" sz="2200">
              <a:solidFill>
                <a:schemeClr val="accent2"/>
              </a:solidFill>
              <a:cs typeface="B Titr" pitchFamily="2" charset="-78"/>
            </a:endParaRPr>
          </a:p>
        </p:txBody>
      </p:sp>
      <p:sp>
        <p:nvSpPr>
          <p:cNvPr id="193539" name="Line 3"/>
          <p:cNvSpPr>
            <a:spLocks noChangeShapeType="1"/>
          </p:cNvSpPr>
          <p:nvPr/>
        </p:nvSpPr>
        <p:spPr bwMode="auto">
          <a:xfrm>
            <a:off x="539750" y="1052513"/>
            <a:ext cx="8135938" cy="0"/>
          </a:xfrm>
          <a:prstGeom prst="line">
            <a:avLst/>
          </a:prstGeom>
          <a:noFill/>
          <a:ln w="50800" cmpd="dbl">
            <a:solidFill>
              <a:srgbClr val="99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40" name="Text Box 4"/>
          <p:cNvSpPr txBox="1">
            <a:spLocks noChangeArrowheads="1"/>
          </p:cNvSpPr>
          <p:nvPr/>
        </p:nvSpPr>
        <p:spPr bwMode="auto">
          <a:xfrm>
            <a:off x="539750" y="620713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solidFill>
                  <a:schemeClr val="accent2"/>
                </a:solidFill>
                <a:latin typeface="Book Antiqua" pitchFamily="18" charset="0"/>
              </a:rPr>
              <a:t>Time - Cost Tradeoff</a:t>
            </a:r>
            <a:endParaRPr lang="en-US"/>
          </a:p>
        </p:txBody>
      </p:sp>
      <p:sp>
        <p:nvSpPr>
          <p:cNvPr id="193541" name="Text Box 5"/>
          <p:cNvSpPr txBox="1">
            <a:spLocks noChangeArrowheads="1"/>
          </p:cNvSpPr>
          <p:nvPr/>
        </p:nvSpPr>
        <p:spPr bwMode="auto">
          <a:xfrm>
            <a:off x="1906588" y="1393825"/>
            <a:ext cx="4752975" cy="379413"/>
          </a:xfrm>
          <a:prstGeom prst="rect">
            <a:avLst/>
          </a:prstGeom>
          <a:solidFill>
            <a:srgbClr val="E0DE9A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>
                <a:cs typeface="B Yekan" pitchFamily="2" charset="-78"/>
              </a:rPr>
              <a:t>مثال- مدل شماره دو</a:t>
            </a:r>
            <a:endParaRPr lang="en-US">
              <a:cs typeface="B Yekan" pitchFamily="2" charset="-78"/>
            </a:endParaRPr>
          </a:p>
        </p:txBody>
      </p:sp>
      <p:sp>
        <p:nvSpPr>
          <p:cNvPr id="193542" name="Line 6"/>
          <p:cNvSpPr>
            <a:spLocks noChangeShapeType="1"/>
          </p:cNvSpPr>
          <p:nvPr/>
        </p:nvSpPr>
        <p:spPr bwMode="auto">
          <a:xfrm flipV="1">
            <a:off x="1495425" y="2806700"/>
            <a:ext cx="685800" cy="1219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3543" name="Line 7"/>
          <p:cNvSpPr>
            <a:spLocks noChangeShapeType="1"/>
          </p:cNvSpPr>
          <p:nvPr/>
        </p:nvSpPr>
        <p:spPr bwMode="auto">
          <a:xfrm>
            <a:off x="1495425" y="4025900"/>
            <a:ext cx="609600" cy="14478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3544" name="Line 8"/>
          <p:cNvSpPr>
            <a:spLocks noChangeShapeType="1"/>
          </p:cNvSpPr>
          <p:nvPr/>
        </p:nvSpPr>
        <p:spPr bwMode="auto">
          <a:xfrm>
            <a:off x="3348038" y="2852738"/>
            <a:ext cx="13684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3545" name="Line 9"/>
          <p:cNvSpPr>
            <a:spLocks noChangeShapeType="1"/>
          </p:cNvSpPr>
          <p:nvPr/>
        </p:nvSpPr>
        <p:spPr bwMode="auto">
          <a:xfrm flipV="1">
            <a:off x="3348038" y="5475288"/>
            <a:ext cx="1428750" cy="4127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3546" name="Line 10"/>
          <p:cNvSpPr>
            <a:spLocks noChangeShapeType="1"/>
          </p:cNvSpPr>
          <p:nvPr/>
        </p:nvSpPr>
        <p:spPr bwMode="auto">
          <a:xfrm>
            <a:off x="6011863" y="2781300"/>
            <a:ext cx="1350962" cy="1244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3547" name="Line 11"/>
          <p:cNvSpPr>
            <a:spLocks noChangeShapeType="1"/>
          </p:cNvSpPr>
          <p:nvPr/>
        </p:nvSpPr>
        <p:spPr bwMode="auto">
          <a:xfrm flipV="1">
            <a:off x="6011863" y="4102100"/>
            <a:ext cx="1350962" cy="13430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3548" name="Rectangle 12"/>
          <p:cNvSpPr>
            <a:spLocks noChangeArrowheads="1"/>
          </p:cNvSpPr>
          <p:nvPr/>
        </p:nvSpPr>
        <p:spPr bwMode="auto">
          <a:xfrm>
            <a:off x="2211388" y="2341563"/>
            <a:ext cx="11430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A</a:t>
            </a:r>
          </a:p>
        </p:txBody>
      </p:sp>
      <p:sp>
        <p:nvSpPr>
          <p:cNvPr id="193549" name="Line 13"/>
          <p:cNvSpPr>
            <a:spLocks noChangeShapeType="1"/>
          </p:cNvSpPr>
          <p:nvPr/>
        </p:nvSpPr>
        <p:spPr bwMode="auto">
          <a:xfrm>
            <a:off x="2211388" y="25701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50" name="Line 14"/>
          <p:cNvSpPr>
            <a:spLocks noChangeShapeType="1"/>
          </p:cNvSpPr>
          <p:nvPr/>
        </p:nvSpPr>
        <p:spPr bwMode="auto">
          <a:xfrm>
            <a:off x="2211388" y="30273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51" name="Line 15"/>
          <p:cNvSpPr>
            <a:spLocks noChangeShapeType="1"/>
          </p:cNvSpPr>
          <p:nvPr/>
        </p:nvSpPr>
        <p:spPr bwMode="auto">
          <a:xfrm>
            <a:off x="2592388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52" name="Line 16"/>
          <p:cNvSpPr>
            <a:spLocks noChangeShapeType="1"/>
          </p:cNvSpPr>
          <p:nvPr/>
        </p:nvSpPr>
        <p:spPr bwMode="auto">
          <a:xfrm>
            <a:off x="2973388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53" name="Line 17"/>
          <p:cNvSpPr>
            <a:spLocks noChangeShapeType="1"/>
          </p:cNvSpPr>
          <p:nvPr/>
        </p:nvSpPr>
        <p:spPr bwMode="auto">
          <a:xfrm>
            <a:off x="2592388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54" name="Line 18"/>
          <p:cNvSpPr>
            <a:spLocks noChangeShapeType="1"/>
          </p:cNvSpPr>
          <p:nvPr/>
        </p:nvSpPr>
        <p:spPr bwMode="auto">
          <a:xfrm>
            <a:off x="2973388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55" name="Text Box 19"/>
          <p:cNvSpPr txBox="1">
            <a:spLocks noChangeArrowheads="1"/>
          </p:cNvSpPr>
          <p:nvPr/>
        </p:nvSpPr>
        <p:spPr bwMode="auto">
          <a:xfrm>
            <a:off x="2195513" y="2276475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0       7      7</a:t>
            </a:r>
          </a:p>
        </p:txBody>
      </p:sp>
      <p:sp>
        <p:nvSpPr>
          <p:cNvPr id="193556" name="Text Box 20"/>
          <p:cNvSpPr txBox="1">
            <a:spLocks noChangeArrowheads="1"/>
          </p:cNvSpPr>
          <p:nvPr/>
        </p:nvSpPr>
        <p:spPr bwMode="auto">
          <a:xfrm>
            <a:off x="2287588" y="2979738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1     1        8</a:t>
            </a:r>
          </a:p>
        </p:txBody>
      </p:sp>
      <p:sp>
        <p:nvSpPr>
          <p:cNvPr id="193557" name="Rectangle 21"/>
          <p:cNvSpPr>
            <a:spLocks noChangeArrowheads="1"/>
          </p:cNvSpPr>
          <p:nvPr/>
        </p:nvSpPr>
        <p:spPr bwMode="auto">
          <a:xfrm>
            <a:off x="323850" y="3522663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Start</a:t>
            </a:r>
          </a:p>
        </p:txBody>
      </p:sp>
      <p:sp>
        <p:nvSpPr>
          <p:cNvPr id="193558" name="Line 22"/>
          <p:cNvSpPr>
            <a:spLocks noChangeShapeType="1"/>
          </p:cNvSpPr>
          <p:nvPr/>
        </p:nvSpPr>
        <p:spPr bwMode="auto">
          <a:xfrm>
            <a:off x="323850" y="37512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59" name="Line 23"/>
          <p:cNvSpPr>
            <a:spLocks noChangeShapeType="1"/>
          </p:cNvSpPr>
          <p:nvPr/>
        </p:nvSpPr>
        <p:spPr bwMode="auto">
          <a:xfrm>
            <a:off x="323850" y="42084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60" name="Line 24"/>
          <p:cNvSpPr>
            <a:spLocks noChangeShapeType="1"/>
          </p:cNvSpPr>
          <p:nvPr/>
        </p:nvSpPr>
        <p:spPr bwMode="auto">
          <a:xfrm>
            <a:off x="704850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61" name="Line 25"/>
          <p:cNvSpPr>
            <a:spLocks noChangeShapeType="1"/>
          </p:cNvSpPr>
          <p:nvPr/>
        </p:nvSpPr>
        <p:spPr bwMode="auto">
          <a:xfrm>
            <a:off x="1085850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62" name="Line 26"/>
          <p:cNvSpPr>
            <a:spLocks noChangeShapeType="1"/>
          </p:cNvSpPr>
          <p:nvPr/>
        </p:nvSpPr>
        <p:spPr bwMode="auto">
          <a:xfrm>
            <a:off x="704850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63" name="Line 27"/>
          <p:cNvSpPr>
            <a:spLocks noChangeShapeType="1"/>
          </p:cNvSpPr>
          <p:nvPr/>
        </p:nvSpPr>
        <p:spPr bwMode="auto">
          <a:xfrm>
            <a:off x="1085850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64" name="Text Box 28"/>
          <p:cNvSpPr txBox="1">
            <a:spLocks noChangeArrowheads="1"/>
          </p:cNvSpPr>
          <p:nvPr/>
        </p:nvSpPr>
        <p:spPr bwMode="auto">
          <a:xfrm>
            <a:off x="400050" y="4149725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0      0       0</a:t>
            </a:r>
          </a:p>
        </p:txBody>
      </p:sp>
      <p:sp>
        <p:nvSpPr>
          <p:cNvPr id="193565" name="Text Box 29"/>
          <p:cNvSpPr txBox="1">
            <a:spLocks noChangeArrowheads="1"/>
          </p:cNvSpPr>
          <p:nvPr/>
        </p:nvSpPr>
        <p:spPr bwMode="auto">
          <a:xfrm>
            <a:off x="250825" y="3500438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0       0      0</a:t>
            </a:r>
          </a:p>
        </p:txBody>
      </p:sp>
      <p:sp>
        <p:nvSpPr>
          <p:cNvPr id="193566" name="Rectangle 30"/>
          <p:cNvSpPr>
            <a:spLocks noChangeArrowheads="1"/>
          </p:cNvSpPr>
          <p:nvPr/>
        </p:nvSpPr>
        <p:spPr bwMode="auto">
          <a:xfrm>
            <a:off x="4797425" y="2349500"/>
            <a:ext cx="11430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B</a:t>
            </a:r>
          </a:p>
        </p:txBody>
      </p:sp>
      <p:sp>
        <p:nvSpPr>
          <p:cNvPr id="193567" name="Line 31"/>
          <p:cNvSpPr>
            <a:spLocks noChangeShapeType="1"/>
          </p:cNvSpPr>
          <p:nvPr/>
        </p:nvSpPr>
        <p:spPr bwMode="auto">
          <a:xfrm>
            <a:off x="4797425" y="25701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68" name="Line 32"/>
          <p:cNvSpPr>
            <a:spLocks noChangeShapeType="1"/>
          </p:cNvSpPr>
          <p:nvPr/>
        </p:nvSpPr>
        <p:spPr bwMode="auto">
          <a:xfrm>
            <a:off x="4797425" y="30273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69" name="Line 33"/>
          <p:cNvSpPr>
            <a:spLocks noChangeShapeType="1"/>
          </p:cNvSpPr>
          <p:nvPr/>
        </p:nvSpPr>
        <p:spPr bwMode="auto">
          <a:xfrm>
            <a:off x="5178425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70" name="Line 34"/>
          <p:cNvSpPr>
            <a:spLocks noChangeShapeType="1"/>
          </p:cNvSpPr>
          <p:nvPr/>
        </p:nvSpPr>
        <p:spPr bwMode="auto">
          <a:xfrm>
            <a:off x="5559425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71" name="Line 35"/>
          <p:cNvSpPr>
            <a:spLocks noChangeShapeType="1"/>
          </p:cNvSpPr>
          <p:nvPr/>
        </p:nvSpPr>
        <p:spPr bwMode="auto">
          <a:xfrm>
            <a:off x="5178425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72" name="Line 36"/>
          <p:cNvSpPr>
            <a:spLocks noChangeShapeType="1"/>
          </p:cNvSpPr>
          <p:nvPr/>
        </p:nvSpPr>
        <p:spPr bwMode="auto">
          <a:xfrm>
            <a:off x="5559425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73" name="Text Box 37"/>
          <p:cNvSpPr txBox="1">
            <a:spLocks noChangeArrowheads="1"/>
          </p:cNvSpPr>
          <p:nvPr/>
        </p:nvSpPr>
        <p:spPr bwMode="auto">
          <a:xfrm>
            <a:off x="4781550" y="2332038"/>
            <a:ext cx="11620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7      9      16</a:t>
            </a:r>
          </a:p>
        </p:txBody>
      </p:sp>
      <p:sp>
        <p:nvSpPr>
          <p:cNvPr id="193574" name="Text Box 38"/>
          <p:cNvSpPr txBox="1">
            <a:spLocks noChangeArrowheads="1"/>
          </p:cNvSpPr>
          <p:nvPr/>
        </p:nvSpPr>
        <p:spPr bwMode="auto">
          <a:xfrm>
            <a:off x="4873625" y="2979738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8     1      17</a:t>
            </a:r>
          </a:p>
        </p:txBody>
      </p:sp>
      <p:sp>
        <p:nvSpPr>
          <p:cNvPr id="193575" name="Rectangle 39"/>
          <p:cNvSpPr>
            <a:spLocks noChangeArrowheads="1"/>
          </p:cNvSpPr>
          <p:nvPr/>
        </p:nvSpPr>
        <p:spPr bwMode="auto">
          <a:xfrm>
            <a:off x="2205038" y="5035550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C</a:t>
            </a:r>
          </a:p>
        </p:txBody>
      </p:sp>
      <p:sp>
        <p:nvSpPr>
          <p:cNvPr id="193576" name="Line 40"/>
          <p:cNvSpPr>
            <a:spLocks noChangeShapeType="1"/>
          </p:cNvSpPr>
          <p:nvPr/>
        </p:nvSpPr>
        <p:spPr bwMode="auto">
          <a:xfrm>
            <a:off x="2205038" y="52641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77" name="Line 41"/>
          <p:cNvSpPr>
            <a:spLocks noChangeShapeType="1"/>
          </p:cNvSpPr>
          <p:nvPr/>
        </p:nvSpPr>
        <p:spPr bwMode="auto">
          <a:xfrm>
            <a:off x="2205038" y="57213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78" name="Line 42"/>
          <p:cNvSpPr>
            <a:spLocks noChangeShapeType="1"/>
          </p:cNvSpPr>
          <p:nvPr/>
        </p:nvSpPr>
        <p:spPr bwMode="auto">
          <a:xfrm>
            <a:off x="2586038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79" name="Line 43"/>
          <p:cNvSpPr>
            <a:spLocks noChangeShapeType="1"/>
          </p:cNvSpPr>
          <p:nvPr/>
        </p:nvSpPr>
        <p:spPr bwMode="auto">
          <a:xfrm>
            <a:off x="2967038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80" name="Line 44"/>
          <p:cNvSpPr>
            <a:spLocks noChangeShapeType="1"/>
          </p:cNvSpPr>
          <p:nvPr/>
        </p:nvSpPr>
        <p:spPr bwMode="auto">
          <a:xfrm>
            <a:off x="2586038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81" name="Line 45"/>
          <p:cNvSpPr>
            <a:spLocks noChangeShapeType="1"/>
          </p:cNvSpPr>
          <p:nvPr/>
        </p:nvSpPr>
        <p:spPr bwMode="auto">
          <a:xfrm>
            <a:off x="2967038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82" name="Text Box 46"/>
          <p:cNvSpPr txBox="1">
            <a:spLocks noChangeArrowheads="1"/>
          </p:cNvSpPr>
          <p:nvPr/>
        </p:nvSpPr>
        <p:spPr bwMode="auto">
          <a:xfrm>
            <a:off x="2189163" y="4970463"/>
            <a:ext cx="10287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</a:t>
            </a:r>
            <a:r>
              <a:rPr lang="en-US" sz="1400">
                <a:latin typeface="Times New Roman" pitchFamily="18" charset="0"/>
              </a:rPr>
              <a:t>9</a:t>
            </a:r>
            <a:r>
              <a:rPr lang="en-GB" sz="1400">
                <a:latin typeface="Times New Roman" pitchFamily="18" charset="0"/>
              </a:rPr>
              <a:t>     9</a:t>
            </a:r>
          </a:p>
        </p:txBody>
      </p:sp>
      <p:sp>
        <p:nvSpPr>
          <p:cNvPr id="193583" name="Text Box 47"/>
          <p:cNvSpPr txBox="1">
            <a:spLocks noChangeArrowheads="1"/>
          </p:cNvSpPr>
          <p:nvPr/>
        </p:nvSpPr>
        <p:spPr bwMode="auto">
          <a:xfrm>
            <a:off x="2281238" y="5645150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0     0      9</a:t>
            </a:r>
          </a:p>
        </p:txBody>
      </p:sp>
      <p:sp>
        <p:nvSpPr>
          <p:cNvPr id="193584" name="Rectangle 48"/>
          <p:cNvSpPr>
            <a:spLocks noChangeArrowheads="1"/>
          </p:cNvSpPr>
          <p:nvPr/>
        </p:nvSpPr>
        <p:spPr bwMode="auto">
          <a:xfrm>
            <a:off x="4803775" y="5035550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D</a:t>
            </a:r>
          </a:p>
        </p:txBody>
      </p:sp>
      <p:sp>
        <p:nvSpPr>
          <p:cNvPr id="193585" name="Line 49"/>
          <p:cNvSpPr>
            <a:spLocks noChangeShapeType="1"/>
          </p:cNvSpPr>
          <p:nvPr/>
        </p:nvSpPr>
        <p:spPr bwMode="auto">
          <a:xfrm>
            <a:off x="4803775" y="52641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86" name="Line 50"/>
          <p:cNvSpPr>
            <a:spLocks noChangeShapeType="1"/>
          </p:cNvSpPr>
          <p:nvPr/>
        </p:nvSpPr>
        <p:spPr bwMode="auto">
          <a:xfrm>
            <a:off x="4803775" y="57213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87" name="Line 51"/>
          <p:cNvSpPr>
            <a:spLocks noChangeShapeType="1"/>
          </p:cNvSpPr>
          <p:nvPr/>
        </p:nvSpPr>
        <p:spPr bwMode="auto">
          <a:xfrm>
            <a:off x="5184775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88" name="Line 52"/>
          <p:cNvSpPr>
            <a:spLocks noChangeShapeType="1"/>
          </p:cNvSpPr>
          <p:nvPr/>
        </p:nvSpPr>
        <p:spPr bwMode="auto">
          <a:xfrm>
            <a:off x="5565775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89" name="Line 53"/>
          <p:cNvSpPr>
            <a:spLocks noChangeShapeType="1"/>
          </p:cNvSpPr>
          <p:nvPr/>
        </p:nvSpPr>
        <p:spPr bwMode="auto">
          <a:xfrm>
            <a:off x="5184775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90" name="Line 54"/>
          <p:cNvSpPr>
            <a:spLocks noChangeShapeType="1"/>
          </p:cNvSpPr>
          <p:nvPr/>
        </p:nvSpPr>
        <p:spPr bwMode="auto">
          <a:xfrm>
            <a:off x="5565775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91" name="Text Box 55"/>
          <p:cNvSpPr txBox="1">
            <a:spLocks noChangeArrowheads="1"/>
          </p:cNvSpPr>
          <p:nvPr/>
        </p:nvSpPr>
        <p:spPr bwMode="auto">
          <a:xfrm>
            <a:off x="4787900" y="4970463"/>
            <a:ext cx="10731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9        8    17</a:t>
            </a:r>
          </a:p>
        </p:txBody>
      </p:sp>
      <p:sp>
        <p:nvSpPr>
          <p:cNvPr id="193592" name="Text Box 56"/>
          <p:cNvSpPr txBox="1">
            <a:spLocks noChangeArrowheads="1"/>
          </p:cNvSpPr>
          <p:nvPr/>
        </p:nvSpPr>
        <p:spPr bwMode="auto">
          <a:xfrm>
            <a:off x="4879975" y="5645150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9     0     17</a:t>
            </a:r>
          </a:p>
        </p:txBody>
      </p:sp>
      <p:sp>
        <p:nvSpPr>
          <p:cNvPr id="193593" name="Rectangle 57"/>
          <p:cNvSpPr>
            <a:spLocks noChangeArrowheads="1"/>
          </p:cNvSpPr>
          <p:nvPr/>
        </p:nvSpPr>
        <p:spPr bwMode="auto">
          <a:xfrm>
            <a:off x="7453313" y="3522663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Finish</a:t>
            </a:r>
          </a:p>
        </p:txBody>
      </p:sp>
      <p:sp>
        <p:nvSpPr>
          <p:cNvPr id="193594" name="Line 58"/>
          <p:cNvSpPr>
            <a:spLocks noChangeShapeType="1"/>
          </p:cNvSpPr>
          <p:nvPr/>
        </p:nvSpPr>
        <p:spPr bwMode="auto">
          <a:xfrm>
            <a:off x="7453313" y="37512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95" name="Line 59"/>
          <p:cNvSpPr>
            <a:spLocks noChangeShapeType="1"/>
          </p:cNvSpPr>
          <p:nvPr/>
        </p:nvSpPr>
        <p:spPr bwMode="auto">
          <a:xfrm>
            <a:off x="7453313" y="42084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96" name="Line 60"/>
          <p:cNvSpPr>
            <a:spLocks noChangeShapeType="1"/>
          </p:cNvSpPr>
          <p:nvPr/>
        </p:nvSpPr>
        <p:spPr bwMode="auto">
          <a:xfrm>
            <a:off x="7834313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97" name="Line 61"/>
          <p:cNvSpPr>
            <a:spLocks noChangeShapeType="1"/>
          </p:cNvSpPr>
          <p:nvPr/>
        </p:nvSpPr>
        <p:spPr bwMode="auto">
          <a:xfrm>
            <a:off x="8215313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98" name="Line 62"/>
          <p:cNvSpPr>
            <a:spLocks noChangeShapeType="1"/>
          </p:cNvSpPr>
          <p:nvPr/>
        </p:nvSpPr>
        <p:spPr bwMode="auto">
          <a:xfrm>
            <a:off x="7834313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599" name="Line 63"/>
          <p:cNvSpPr>
            <a:spLocks noChangeShapeType="1"/>
          </p:cNvSpPr>
          <p:nvPr/>
        </p:nvSpPr>
        <p:spPr bwMode="auto">
          <a:xfrm>
            <a:off x="8215313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600" name="Text Box 64"/>
          <p:cNvSpPr txBox="1">
            <a:spLocks noChangeArrowheads="1"/>
          </p:cNvSpPr>
          <p:nvPr/>
        </p:nvSpPr>
        <p:spPr bwMode="auto">
          <a:xfrm>
            <a:off x="7529513" y="4149725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17     0    17</a:t>
            </a:r>
          </a:p>
        </p:txBody>
      </p:sp>
      <p:sp>
        <p:nvSpPr>
          <p:cNvPr id="193601" name="Text Box 65"/>
          <p:cNvSpPr txBox="1">
            <a:spLocks noChangeArrowheads="1"/>
          </p:cNvSpPr>
          <p:nvPr/>
        </p:nvSpPr>
        <p:spPr bwMode="auto">
          <a:xfrm>
            <a:off x="7380288" y="3500438"/>
            <a:ext cx="12509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17     0       17</a:t>
            </a:r>
          </a:p>
        </p:txBody>
      </p:sp>
      <p:sp>
        <p:nvSpPr>
          <p:cNvPr id="193603" name="Text Box 67"/>
          <p:cNvSpPr txBox="1">
            <a:spLocks noChangeArrowheads="1"/>
          </p:cNvSpPr>
          <p:nvPr/>
        </p:nvSpPr>
        <p:spPr bwMode="auto">
          <a:xfrm>
            <a:off x="179388" y="1916113"/>
            <a:ext cx="8496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</a:pPr>
            <a:r>
              <a:rPr lang="fa-IR" sz="2000">
                <a:latin typeface="Times New Roman" pitchFamily="18" charset="0"/>
                <a:cs typeface="B Koodak" pitchFamily="2" charset="-78"/>
              </a:rPr>
              <a:t>قدم2- كاهش مدت پروژه به 17 هفته (</a:t>
            </a:r>
            <a:r>
              <a:rPr lang="fa-IR"/>
              <a:t>توسط كاهش فعاليت </a:t>
            </a:r>
            <a:r>
              <a:rPr lang="en-US"/>
              <a:t>C</a:t>
            </a:r>
            <a:r>
              <a:rPr lang="fa-IR"/>
              <a:t>)</a:t>
            </a:r>
            <a:endParaRPr lang="en-US"/>
          </a:p>
        </p:txBody>
      </p:sp>
      <p:sp>
        <p:nvSpPr>
          <p:cNvPr id="193604" name="Text Box 68"/>
          <p:cNvSpPr txBox="1">
            <a:spLocks noChangeArrowheads="1"/>
          </p:cNvSpPr>
          <p:nvPr/>
        </p:nvSpPr>
        <p:spPr bwMode="auto">
          <a:xfrm>
            <a:off x="2124075" y="6237288"/>
            <a:ext cx="65516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33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endParaRPr lang="en-US" sz="2000">
              <a:solidFill>
                <a:schemeClr val="accent2"/>
              </a:solidFill>
              <a:cs typeface="B Yekan" pitchFamily="2" charset="-78"/>
            </a:endParaRPr>
          </a:p>
        </p:txBody>
      </p:sp>
      <p:sp>
        <p:nvSpPr>
          <p:cNvPr id="193605" name="Text Box 69"/>
          <p:cNvSpPr txBox="1">
            <a:spLocks noChangeArrowheads="1"/>
          </p:cNvSpPr>
          <p:nvPr/>
        </p:nvSpPr>
        <p:spPr bwMode="auto">
          <a:xfrm>
            <a:off x="5219700" y="6092825"/>
            <a:ext cx="36718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33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sz="1400" b="1">
                <a:solidFill>
                  <a:schemeClr val="accent2"/>
                </a:solidFill>
                <a:cs typeface="B Yekan" pitchFamily="2" charset="-78"/>
              </a:rPr>
              <a:t>هزينه غيرمستقيم پروژ0= 17*7000=119000</a:t>
            </a:r>
            <a:endParaRPr lang="en-US" sz="1400" b="1">
              <a:solidFill>
                <a:schemeClr val="accent2"/>
              </a:solidFill>
              <a:cs typeface="B Yekan" pitchFamily="2" charset="-78"/>
            </a:endParaRPr>
          </a:p>
        </p:txBody>
      </p:sp>
      <p:sp>
        <p:nvSpPr>
          <p:cNvPr id="193606" name="Text Box 70"/>
          <p:cNvSpPr txBox="1">
            <a:spLocks noChangeArrowheads="1"/>
          </p:cNvSpPr>
          <p:nvPr/>
        </p:nvSpPr>
        <p:spPr bwMode="auto">
          <a:xfrm>
            <a:off x="3348038" y="6437313"/>
            <a:ext cx="55451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33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sz="1400" b="1">
                <a:solidFill>
                  <a:schemeClr val="accent2"/>
                </a:solidFill>
                <a:cs typeface="B Yekan" pitchFamily="2" charset="-78"/>
              </a:rPr>
              <a:t>هزينه مستقيم پروژ0=5000+200000=205000</a:t>
            </a:r>
            <a:endParaRPr lang="en-US" sz="1400" b="1">
              <a:solidFill>
                <a:schemeClr val="accent2"/>
              </a:solidFill>
              <a:cs typeface="B Yekan" pitchFamily="2" charset="-78"/>
            </a:endParaRPr>
          </a:p>
        </p:txBody>
      </p:sp>
      <p:sp>
        <p:nvSpPr>
          <p:cNvPr id="193607" name="AutoShape 71"/>
          <p:cNvSpPr>
            <a:spLocks noChangeArrowheads="1"/>
          </p:cNvSpPr>
          <p:nvPr/>
        </p:nvSpPr>
        <p:spPr bwMode="auto">
          <a:xfrm>
            <a:off x="3492500" y="6308725"/>
            <a:ext cx="503238" cy="288925"/>
          </a:xfrm>
          <a:prstGeom prst="leftArrow">
            <a:avLst>
              <a:gd name="adj1" fmla="val 50000"/>
              <a:gd name="adj2" fmla="val 4354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3608" name="Text Box 72"/>
          <p:cNvSpPr txBox="1">
            <a:spLocks noChangeArrowheads="1"/>
          </p:cNvSpPr>
          <p:nvPr/>
        </p:nvSpPr>
        <p:spPr bwMode="auto">
          <a:xfrm>
            <a:off x="-180975" y="6308725"/>
            <a:ext cx="36718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33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sz="1400" b="1">
                <a:solidFill>
                  <a:schemeClr val="accent2"/>
                </a:solidFill>
                <a:cs typeface="B Yekan" pitchFamily="2" charset="-78"/>
              </a:rPr>
              <a:t>جمع هزينه هاي پروژ0= 324000</a:t>
            </a:r>
            <a:endParaRPr lang="en-US" sz="1400" b="1">
              <a:solidFill>
                <a:schemeClr val="accent2"/>
              </a:solidFill>
              <a:cs typeface="B Yekan" pitchFamily="2" charset="-78"/>
            </a:endParaRPr>
          </a:p>
        </p:txBody>
      </p:sp>
      <p:sp>
        <p:nvSpPr>
          <p:cNvPr id="193609" name="Rectangle 73"/>
          <p:cNvSpPr>
            <a:spLocks noChangeArrowheads="1"/>
          </p:cNvSpPr>
          <p:nvPr/>
        </p:nvSpPr>
        <p:spPr bwMode="auto">
          <a:xfrm>
            <a:off x="87313" y="2276475"/>
            <a:ext cx="2181225" cy="1081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060" tIns="49030" rIns="98060" bIns="49030"/>
          <a:lstStyle/>
          <a:p>
            <a:pPr marL="368300" indent="-368300" defTabSz="981075">
              <a:spcBef>
                <a:spcPct val="20000"/>
              </a:spcBef>
            </a:pPr>
            <a:r>
              <a:rPr lang="en-US" sz="1200" b="1">
                <a:latin typeface="CG Times" pitchFamily="18" charset="0"/>
              </a:rPr>
              <a:t>Activity A, $6,000/wk</a:t>
            </a:r>
          </a:p>
          <a:p>
            <a:pPr marL="368300" indent="-368300" defTabSz="981075">
              <a:spcBef>
                <a:spcPct val="20000"/>
              </a:spcBef>
            </a:pPr>
            <a:r>
              <a:rPr lang="en-US" sz="1200" b="1">
                <a:latin typeface="CG Times" pitchFamily="18" charset="0"/>
              </a:rPr>
              <a:t>Activity B, $10,000/wk</a:t>
            </a:r>
          </a:p>
          <a:p>
            <a:pPr marL="368300" indent="-368300" defTabSz="981075">
              <a:spcBef>
                <a:spcPct val="20000"/>
              </a:spcBef>
            </a:pPr>
            <a:r>
              <a:rPr lang="en-US" sz="1200" b="1">
                <a:latin typeface="CG Times" pitchFamily="18" charset="0"/>
              </a:rPr>
              <a:t>Activity C, $5,000/wk</a:t>
            </a:r>
          </a:p>
          <a:p>
            <a:pPr marL="368300" indent="-368300" defTabSz="981075">
              <a:spcBef>
                <a:spcPct val="20000"/>
              </a:spcBef>
            </a:pPr>
            <a:r>
              <a:rPr lang="en-US" sz="1200" b="1">
                <a:latin typeface="CG Times" pitchFamily="18" charset="0"/>
              </a:rPr>
              <a:t>Activity D, $6,000/wk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6EDBD-95E0-4B4E-94E5-DD94287115E2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ChangeArrowheads="1"/>
          </p:cNvSpPr>
          <p:nvPr/>
        </p:nvSpPr>
        <p:spPr bwMode="auto">
          <a:xfrm>
            <a:off x="687388" y="4445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rtl="1"/>
            <a:r>
              <a:rPr lang="fa-IR" sz="2200">
                <a:solidFill>
                  <a:schemeClr val="accent2"/>
                </a:solidFill>
                <a:cs typeface="B Titr" pitchFamily="2" charset="-78"/>
              </a:rPr>
              <a:t>موازنه زمان-هزينه</a:t>
            </a:r>
            <a:endParaRPr lang="en-US" sz="2200">
              <a:solidFill>
                <a:schemeClr val="accent2"/>
              </a:solidFill>
              <a:cs typeface="B Titr" pitchFamily="2" charset="-78"/>
            </a:endParaRPr>
          </a:p>
        </p:txBody>
      </p:sp>
      <p:sp>
        <p:nvSpPr>
          <p:cNvPr id="194563" name="Line 3"/>
          <p:cNvSpPr>
            <a:spLocks noChangeShapeType="1"/>
          </p:cNvSpPr>
          <p:nvPr/>
        </p:nvSpPr>
        <p:spPr bwMode="auto">
          <a:xfrm>
            <a:off x="539750" y="1052513"/>
            <a:ext cx="8135938" cy="0"/>
          </a:xfrm>
          <a:prstGeom prst="line">
            <a:avLst/>
          </a:prstGeom>
          <a:noFill/>
          <a:ln w="50800" cmpd="dbl">
            <a:solidFill>
              <a:srgbClr val="99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564" name="Text Box 4"/>
          <p:cNvSpPr txBox="1">
            <a:spLocks noChangeArrowheads="1"/>
          </p:cNvSpPr>
          <p:nvPr/>
        </p:nvSpPr>
        <p:spPr bwMode="auto">
          <a:xfrm>
            <a:off x="539750" y="620713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solidFill>
                  <a:schemeClr val="accent2"/>
                </a:solidFill>
                <a:latin typeface="Book Antiqua" pitchFamily="18" charset="0"/>
              </a:rPr>
              <a:t>Time - Cost Tradeoff</a:t>
            </a:r>
            <a:endParaRPr lang="en-US"/>
          </a:p>
        </p:txBody>
      </p:sp>
      <p:sp>
        <p:nvSpPr>
          <p:cNvPr id="194565" name="Text Box 5"/>
          <p:cNvSpPr txBox="1">
            <a:spLocks noChangeArrowheads="1"/>
          </p:cNvSpPr>
          <p:nvPr/>
        </p:nvSpPr>
        <p:spPr bwMode="auto">
          <a:xfrm>
            <a:off x="1906588" y="1393825"/>
            <a:ext cx="4752975" cy="379413"/>
          </a:xfrm>
          <a:prstGeom prst="rect">
            <a:avLst/>
          </a:prstGeom>
          <a:solidFill>
            <a:srgbClr val="E0DE9A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>
                <a:cs typeface="B Yekan" pitchFamily="2" charset="-78"/>
              </a:rPr>
              <a:t>مثال- مدل شماره يك</a:t>
            </a:r>
            <a:endParaRPr lang="en-US">
              <a:cs typeface="B Yekan" pitchFamily="2" charset="-78"/>
            </a:endParaRPr>
          </a:p>
        </p:txBody>
      </p:sp>
      <p:sp>
        <p:nvSpPr>
          <p:cNvPr id="194566" name="Line 6"/>
          <p:cNvSpPr>
            <a:spLocks noChangeShapeType="1"/>
          </p:cNvSpPr>
          <p:nvPr/>
        </p:nvSpPr>
        <p:spPr bwMode="auto">
          <a:xfrm flipV="1">
            <a:off x="1495425" y="2806700"/>
            <a:ext cx="685800" cy="12192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4567" name="Line 7"/>
          <p:cNvSpPr>
            <a:spLocks noChangeShapeType="1"/>
          </p:cNvSpPr>
          <p:nvPr/>
        </p:nvSpPr>
        <p:spPr bwMode="auto">
          <a:xfrm>
            <a:off x="1495425" y="4025900"/>
            <a:ext cx="609600" cy="14478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4568" name="Line 8"/>
          <p:cNvSpPr>
            <a:spLocks noChangeShapeType="1"/>
          </p:cNvSpPr>
          <p:nvPr/>
        </p:nvSpPr>
        <p:spPr bwMode="auto">
          <a:xfrm>
            <a:off x="3348038" y="2852738"/>
            <a:ext cx="13684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4569" name="Line 9"/>
          <p:cNvSpPr>
            <a:spLocks noChangeShapeType="1"/>
          </p:cNvSpPr>
          <p:nvPr/>
        </p:nvSpPr>
        <p:spPr bwMode="auto">
          <a:xfrm flipV="1">
            <a:off x="3348038" y="5475288"/>
            <a:ext cx="1428750" cy="4127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4570" name="Line 10"/>
          <p:cNvSpPr>
            <a:spLocks noChangeShapeType="1"/>
          </p:cNvSpPr>
          <p:nvPr/>
        </p:nvSpPr>
        <p:spPr bwMode="auto">
          <a:xfrm>
            <a:off x="6011863" y="2781300"/>
            <a:ext cx="1350962" cy="12446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4571" name="Line 11"/>
          <p:cNvSpPr>
            <a:spLocks noChangeShapeType="1"/>
          </p:cNvSpPr>
          <p:nvPr/>
        </p:nvSpPr>
        <p:spPr bwMode="auto">
          <a:xfrm flipV="1">
            <a:off x="6011863" y="4102100"/>
            <a:ext cx="1350962" cy="13430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4572" name="Rectangle 12"/>
          <p:cNvSpPr>
            <a:spLocks noChangeArrowheads="1"/>
          </p:cNvSpPr>
          <p:nvPr/>
        </p:nvSpPr>
        <p:spPr bwMode="auto">
          <a:xfrm>
            <a:off x="2211388" y="2341563"/>
            <a:ext cx="1143000" cy="914400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A</a:t>
            </a:r>
          </a:p>
        </p:txBody>
      </p:sp>
      <p:sp>
        <p:nvSpPr>
          <p:cNvPr id="194573" name="Line 13"/>
          <p:cNvSpPr>
            <a:spLocks noChangeShapeType="1"/>
          </p:cNvSpPr>
          <p:nvPr/>
        </p:nvSpPr>
        <p:spPr bwMode="auto">
          <a:xfrm>
            <a:off x="2211388" y="25701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574" name="Line 14"/>
          <p:cNvSpPr>
            <a:spLocks noChangeShapeType="1"/>
          </p:cNvSpPr>
          <p:nvPr/>
        </p:nvSpPr>
        <p:spPr bwMode="auto">
          <a:xfrm>
            <a:off x="2211388" y="30273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575" name="Line 15"/>
          <p:cNvSpPr>
            <a:spLocks noChangeShapeType="1"/>
          </p:cNvSpPr>
          <p:nvPr/>
        </p:nvSpPr>
        <p:spPr bwMode="auto">
          <a:xfrm>
            <a:off x="2592388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576" name="Line 16"/>
          <p:cNvSpPr>
            <a:spLocks noChangeShapeType="1"/>
          </p:cNvSpPr>
          <p:nvPr/>
        </p:nvSpPr>
        <p:spPr bwMode="auto">
          <a:xfrm>
            <a:off x="2973388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577" name="Line 17"/>
          <p:cNvSpPr>
            <a:spLocks noChangeShapeType="1"/>
          </p:cNvSpPr>
          <p:nvPr/>
        </p:nvSpPr>
        <p:spPr bwMode="auto">
          <a:xfrm>
            <a:off x="2592388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578" name="Line 18"/>
          <p:cNvSpPr>
            <a:spLocks noChangeShapeType="1"/>
          </p:cNvSpPr>
          <p:nvPr/>
        </p:nvSpPr>
        <p:spPr bwMode="auto">
          <a:xfrm>
            <a:off x="2973388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579" name="Text Box 19"/>
          <p:cNvSpPr txBox="1">
            <a:spLocks noChangeArrowheads="1"/>
          </p:cNvSpPr>
          <p:nvPr/>
        </p:nvSpPr>
        <p:spPr bwMode="auto">
          <a:xfrm>
            <a:off x="2195513" y="2276475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0       7      7</a:t>
            </a:r>
          </a:p>
        </p:txBody>
      </p:sp>
      <p:sp>
        <p:nvSpPr>
          <p:cNvPr id="194580" name="Text Box 20"/>
          <p:cNvSpPr txBox="1">
            <a:spLocks noChangeArrowheads="1"/>
          </p:cNvSpPr>
          <p:nvPr/>
        </p:nvSpPr>
        <p:spPr bwMode="auto">
          <a:xfrm>
            <a:off x="2287588" y="2979738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0     0        7</a:t>
            </a:r>
          </a:p>
        </p:txBody>
      </p:sp>
      <p:sp>
        <p:nvSpPr>
          <p:cNvPr id="194581" name="Rectangle 21"/>
          <p:cNvSpPr>
            <a:spLocks noChangeArrowheads="1"/>
          </p:cNvSpPr>
          <p:nvPr/>
        </p:nvSpPr>
        <p:spPr bwMode="auto">
          <a:xfrm>
            <a:off x="323850" y="3522663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Start</a:t>
            </a:r>
          </a:p>
        </p:txBody>
      </p:sp>
      <p:sp>
        <p:nvSpPr>
          <p:cNvPr id="194582" name="Line 22"/>
          <p:cNvSpPr>
            <a:spLocks noChangeShapeType="1"/>
          </p:cNvSpPr>
          <p:nvPr/>
        </p:nvSpPr>
        <p:spPr bwMode="auto">
          <a:xfrm>
            <a:off x="323850" y="37512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583" name="Line 23"/>
          <p:cNvSpPr>
            <a:spLocks noChangeShapeType="1"/>
          </p:cNvSpPr>
          <p:nvPr/>
        </p:nvSpPr>
        <p:spPr bwMode="auto">
          <a:xfrm>
            <a:off x="323850" y="42084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584" name="Line 24"/>
          <p:cNvSpPr>
            <a:spLocks noChangeShapeType="1"/>
          </p:cNvSpPr>
          <p:nvPr/>
        </p:nvSpPr>
        <p:spPr bwMode="auto">
          <a:xfrm>
            <a:off x="704850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585" name="Line 25"/>
          <p:cNvSpPr>
            <a:spLocks noChangeShapeType="1"/>
          </p:cNvSpPr>
          <p:nvPr/>
        </p:nvSpPr>
        <p:spPr bwMode="auto">
          <a:xfrm>
            <a:off x="1085850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586" name="Line 26"/>
          <p:cNvSpPr>
            <a:spLocks noChangeShapeType="1"/>
          </p:cNvSpPr>
          <p:nvPr/>
        </p:nvSpPr>
        <p:spPr bwMode="auto">
          <a:xfrm>
            <a:off x="704850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587" name="Line 27"/>
          <p:cNvSpPr>
            <a:spLocks noChangeShapeType="1"/>
          </p:cNvSpPr>
          <p:nvPr/>
        </p:nvSpPr>
        <p:spPr bwMode="auto">
          <a:xfrm>
            <a:off x="1085850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588" name="Text Box 28"/>
          <p:cNvSpPr txBox="1">
            <a:spLocks noChangeArrowheads="1"/>
          </p:cNvSpPr>
          <p:nvPr/>
        </p:nvSpPr>
        <p:spPr bwMode="auto">
          <a:xfrm>
            <a:off x="400050" y="4149725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0      0       0</a:t>
            </a:r>
          </a:p>
        </p:txBody>
      </p:sp>
      <p:sp>
        <p:nvSpPr>
          <p:cNvPr id="194589" name="Text Box 29"/>
          <p:cNvSpPr txBox="1">
            <a:spLocks noChangeArrowheads="1"/>
          </p:cNvSpPr>
          <p:nvPr/>
        </p:nvSpPr>
        <p:spPr bwMode="auto">
          <a:xfrm>
            <a:off x="250825" y="3500438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0       0      0</a:t>
            </a:r>
          </a:p>
        </p:txBody>
      </p:sp>
      <p:sp>
        <p:nvSpPr>
          <p:cNvPr id="194590" name="Rectangle 30"/>
          <p:cNvSpPr>
            <a:spLocks noChangeArrowheads="1"/>
          </p:cNvSpPr>
          <p:nvPr/>
        </p:nvSpPr>
        <p:spPr bwMode="auto">
          <a:xfrm>
            <a:off x="4797425" y="2349500"/>
            <a:ext cx="1143000" cy="914400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B</a:t>
            </a:r>
          </a:p>
        </p:txBody>
      </p:sp>
      <p:sp>
        <p:nvSpPr>
          <p:cNvPr id="194591" name="Line 31"/>
          <p:cNvSpPr>
            <a:spLocks noChangeShapeType="1"/>
          </p:cNvSpPr>
          <p:nvPr/>
        </p:nvSpPr>
        <p:spPr bwMode="auto">
          <a:xfrm>
            <a:off x="4797425" y="25701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592" name="Line 32"/>
          <p:cNvSpPr>
            <a:spLocks noChangeShapeType="1"/>
          </p:cNvSpPr>
          <p:nvPr/>
        </p:nvSpPr>
        <p:spPr bwMode="auto">
          <a:xfrm>
            <a:off x="4797425" y="30273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593" name="Line 33"/>
          <p:cNvSpPr>
            <a:spLocks noChangeShapeType="1"/>
          </p:cNvSpPr>
          <p:nvPr/>
        </p:nvSpPr>
        <p:spPr bwMode="auto">
          <a:xfrm>
            <a:off x="5178425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594" name="Line 34"/>
          <p:cNvSpPr>
            <a:spLocks noChangeShapeType="1"/>
          </p:cNvSpPr>
          <p:nvPr/>
        </p:nvSpPr>
        <p:spPr bwMode="auto">
          <a:xfrm>
            <a:off x="5559425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595" name="Line 35"/>
          <p:cNvSpPr>
            <a:spLocks noChangeShapeType="1"/>
          </p:cNvSpPr>
          <p:nvPr/>
        </p:nvSpPr>
        <p:spPr bwMode="auto">
          <a:xfrm>
            <a:off x="5178425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596" name="Line 36"/>
          <p:cNvSpPr>
            <a:spLocks noChangeShapeType="1"/>
          </p:cNvSpPr>
          <p:nvPr/>
        </p:nvSpPr>
        <p:spPr bwMode="auto">
          <a:xfrm>
            <a:off x="5559425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597" name="Text Box 37"/>
          <p:cNvSpPr txBox="1">
            <a:spLocks noChangeArrowheads="1"/>
          </p:cNvSpPr>
          <p:nvPr/>
        </p:nvSpPr>
        <p:spPr bwMode="auto">
          <a:xfrm>
            <a:off x="4781550" y="2332038"/>
            <a:ext cx="11620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7      9      16</a:t>
            </a:r>
          </a:p>
        </p:txBody>
      </p:sp>
      <p:sp>
        <p:nvSpPr>
          <p:cNvPr id="194598" name="Text Box 38"/>
          <p:cNvSpPr txBox="1">
            <a:spLocks noChangeArrowheads="1"/>
          </p:cNvSpPr>
          <p:nvPr/>
        </p:nvSpPr>
        <p:spPr bwMode="auto">
          <a:xfrm>
            <a:off x="4873625" y="2979738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7     0      16</a:t>
            </a:r>
          </a:p>
        </p:txBody>
      </p:sp>
      <p:sp>
        <p:nvSpPr>
          <p:cNvPr id="194599" name="Rectangle 39"/>
          <p:cNvSpPr>
            <a:spLocks noChangeArrowheads="1"/>
          </p:cNvSpPr>
          <p:nvPr/>
        </p:nvSpPr>
        <p:spPr bwMode="auto">
          <a:xfrm>
            <a:off x="2205038" y="5035550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C</a:t>
            </a:r>
          </a:p>
        </p:txBody>
      </p:sp>
      <p:sp>
        <p:nvSpPr>
          <p:cNvPr id="194600" name="Line 40"/>
          <p:cNvSpPr>
            <a:spLocks noChangeShapeType="1"/>
          </p:cNvSpPr>
          <p:nvPr/>
        </p:nvSpPr>
        <p:spPr bwMode="auto">
          <a:xfrm>
            <a:off x="2205038" y="52641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01" name="Line 41"/>
          <p:cNvSpPr>
            <a:spLocks noChangeShapeType="1"/>
          </p:cNvSpPr>
          <p:nvPr/>
        </p:nvSpPr>
        <p:spPr bwMode="auto">
          <a:xfrm>
            <a:off x="2205038" y="57213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02" name="Line 42"/>
          <p:cNvSpPr>
            <a:spLocks noChangeShapeType="1"/>
          </p:cNvSpPr>
          <p:nvPr/>
        </p:nvSpPr>
        <p:spPr bwMode="auto">
          <a:xfrm>
            <a:off x="2586038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03" name="Line 43"/>
          <p:cNvSpPr>
            <a:spLocks noChangeShapeType="1"/>
          </p:cNvSpPr>
          <p:nvPr/>
        </p:nvSpPr>
        <p:spPr bwMode="auto">
          <a:xfrm>
            <a:off x="2967038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04" name="Line 44"/>
          <p:cNvSpPr>
            <a:spLocks noChangeShapeType="1"/>
          </p:cNvSpPr>
          <p:nvPr/>
        </p:nvSpPr>
        <p:spPr bwMode="auto">
          <a:xfrm>
            <a:off x="2586038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05" name="Line 45"/>
          <p:cNvSpPr>
            <a:spLocks noChangeShapeType="1"/>
          </p:cNvSpPr>
          <p:nvPr/>
        </p:nvSpPr>
        <p:spPr bwMode="auto">
          <a:xfrm>
            <a:off x="2967038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06" name="Text Box 46"/>
          <p:cNvSpPr txBox="1">
            <a:spLocks noChangeArrowheads="1"/>
          </p:cNvSpPr>
          <p:nvPr/>
        </p:nvSpPr>
        <p:spPr bwMode="auto">
          <a:xfrm>
            <a:off x="2189163" y="4970463"/>
            <a:ext cx="10287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</a:t>
            </a:r>
            <a:r>
              <a:rPr lang="en-US" sz="1400">
                <a:latin typeface="Times New Roman" pitchFamily="18" charset="0"/>
              </a:rPr>
              <a:t>9</a:t>
            </a:r>
            <a:r>
              <a:rPr lang="en-GB" sz="1400">
                <a:latin typeface="Times New Roman" pitchFamily="18" charset="0"/>
              </a:rPr>
              <a:t>     9</a:t>
            </a:r>
          </a:p>
        </p:txBody>
      </p:sp>
      <p:sp>
        <p:nvSpPr>
          <p:cNvPr id="194607" name="Text Box 47"/>
          <p:cNvSpPr txBox="1">
            <a:spLocks noChangeArrowheads="1"/>
          </p:cNvSpPr>
          <p:nvPr/>
        </p:nvSpPr>
        <p:spPr bwMode="auto">
          <a:xfrm>
            <a:off x="2281238" y="5645150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0     0      9</a:t>
            </a:r>
          </a:p>
        </p:txBody>
      </p:sp>
      <p:sp>
        <p:nvSpPr>
          <p:cNvPr id="194608" name="Rectangle 48"/>
          <p:cNvSpPr>
            <a:spLocks noChangeArrowheads="1"/>
          </p:cNvSpPr>
          <p:nvPr/>
        </p:nvSpPr>
        <p:spPr bwMode="auto">
          <a:xfrm>
            <a:off x="4803775" y="5035550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D</a:t>
            </a:r>
          </a:p>
        </p:txBody>
      </p:sp>
      <p:sp>
        <p:nvSpPr>
          <p:cNvPr id="194609" name="Line 49"/>
          <p:cNvSpPr>
            <a:spLocks noChangeShapeType="1"/>
          </p:cNvSpPr>
          <p:nvPr/>
        </p:nvSpPr>
        <p:spPr bwMode="auto">
          <a:xfrm>
            <a:off x="4803775" y="52641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10" name="Line 50"/>
          <p:cNvSpPr>
            <a:spLocks noChangeShapeType="1"/>
          </p:cNvSpPr>
          <p:nvPr/>
        </p:nvSpPr>
        <p:spPr bwMode="auto">
          <a:xfrm>
            <a:off x="4803775" y="57213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11" name="Line 51"/>
          <p:cNvSpPr>
            <a:spLocks noChangeShapeType="1"/>
          </p:cNvSpPr>
          <p:nvPr/>
        </p:nvSpPr>
        <p:spPr bwMode="auto">
          <a:xfrm>
            <a:off x="5184775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12" name="Line 52"/>
          <p:cNvSpPr>
            <a:spLocks noChangeShapeType="1"/>
          </p:cNvSpPr>
          <p:nvPr/>
        </p:nvSpPr>
        <p:spPr bwMode="auto">
          <a:xfrm>
            <a:off x="5565775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13" name="Line 53"/>
          <p:cNvSpPr>
            <a:spLocks noChangeShapeType="1"/>
          </p:cNvSpPr>
          <p:nvPr/>
        </p:nvSpPr>
        <p:spPr bwMode="auto">
          <a:xfrm>
            <a:off x="5184775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14" name="Line 54"/>
          <p:cNvSpPr>
            <a:spLocks noChangeShapeType="1"/>
          </p:cNvSpPr>
          <p:nvPr/>
        </p:nvSpPr>
        <p:spPr bwMode="auto">
          <a:xfrm>
            <a:off x="5565775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15" name="Text Box 55"/>
          <p:cNvSpPr txBox="1">
            <a:spLocks noChangeArrowheads="1"/>
          </p:cNvSpPr>
          <p:nvPr/>
        </p:nvSpPr>
        <p:spPr bwMode="auto">
          <a:xfrm>
            <a:off x="4787900" y="4970463"/>
            <a:ext cx="10731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9        7    16</a:t>
            </a:r>
          </a:p>
        </p:txBody>
      </p:sp>
      <p:sp>
        <p:nvSpPr>
          <p:cNvPr id="194616" name="Text Box 56"/>
          <p:cNvSpPr txBox="1">
            <a:spLocks noChangeArrowheads="1"/>
          </p:cNvSpPr>
          <p:nvPr/>
        </p:nvSpPr>
        <p:spPr bwMode="auto">
          <a:xfrm>
            <a:off x="4879975" y="5645150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9     0     16</a:t>
            </a:r>
          </a:p>
        </p:txBody>
      </p:sp>
      <p:sp>
        <p:nvSpPr>
          <p:cNvPr id="194617" name="Rectangle 57"/>
          <p:cNvSpPr>
            <a:spLocks noChangeArrowheads="1"/>
          </p:cNvSpPr>
          <p:nvPr/>
        </p:nvSpPr>
        <p:spPr bwMode="auto">
          <a:xfrm>
            <a:off x="7453313" y="3522663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Finish</a:t>
            </a:r>
          </a:p>
        </p:txBody>
      </p:sp>
      <p:sp>
        <p:nvSpPr>
          <p:cNvPr id="194618" name="Line 58"/>
          <p:cNvSpPr>
            <a:spLocks noChangeShapeType="1"/>
          </p:cNvSpPr>
          <p:nvPr/>
        </p:nvSpPr>
        <p:spPr bwMode="auto">
          <a:xfrm>
            <a:off x="7453313" y="37512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19" name="Line 59"/>
          <p:cNvSpPr>
            <a:spLocks noChangeShapeType="1"/>
          </p:cNvSpPr>
          <p:nvPr/>
        </p:nvSpPr>
        <p:spPr bwMode="auto">
          <a:xfrm>
            <a:off x="7453313" y="42084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20" name="Line 60"/>
          <p:cNvSpPr>
            <a:spLocks noChangeShapeType="1"/>
          </p:cNvSpPr>
          <p:nvPr/>
        </p:nvSpPr>
        <p:spPr bwMode="auto">
          <a:xfrm>
            <a:off x="7834313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21" name="Line 61"/>
          <p:cNvSpPr>
            <a:spLocks noChangeShapeType="1"/>
          </p:cNvSpPr>
          <p:nvPr/>
        </p:nvSpPr>
        <p:spPr bwMode="auto">
          <a:xfrm>
            <a:off x="8215313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22" name="Line 62"/>
          <p:cNvSpPr>
            <a:spLocks noChangeShapeType="1"/>
          </p:cNvSpPr>
          <p:nvPr/>
        </p:nvSpPr>
        <p:spPr bwMode="auto">
          <a:xfrm>
            <a:off x="7834313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23" name="Line 63"/>
          <p:cNvSpPr>
            <a:spLocks noChangeShapeType="1"/>
          </p:cNvSpPr>
          <p:nvPr/>
        </p:nvSpPr>
        <p:spPr bwMode="auto">
          <a:xfrm>
            <a:off x="8215313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24" name="Text Box 64"/>
          <p:cNvSpPr txBox="1">
            <a:spLocks noChangeArrowheads="1"/>
          </p:cNvSpPr>
          <p:nvPr/>
        </p:nvSpPr>
        <p:spPr bwMode="auto">
          <a:xfrm>
            <a:off x="7529513" y="4149725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16     0    16</a:t>
            </a:r>
          </a:p>
        </p:txBody>
      </p:sp>
      <p:sp>
        <p:nvSpPr>
          <p:cNvPr id="194625" name="Text Box 65"/>
          <p:cNvSpPr txBox="1">
            <a:spLocks noChangeArrowheads="1"/>
          </p:cNvSpPr>
          <p:nvPr/>
        </p:nvSpPr>
        <p:spPr bwMode="auto">
          <a:xfrm>
            <a:off x="7380288" y="3500438"/>
            <a:ext cx="12509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16     0       16</a:t>
            </a:r>
          </a:p>
        </p:txBody>
      </p:sp>
      <p:sp>
        <p:nvSpPr>
          <p:cNvPr id="194627" name="Text Box 67"/>
          <p:cNvSpPr txBox="1">
            <a:spLocks noChangeArrowheads="1"/>
          </p:cNvSpPr>
          <p:nvPr/>
        </p:nvSpPr>
        <p:spPr bwMode="auto">
          <a:xfrm>
            <a:off x="179388" y="1916113"/>
            <a:ext cx="8496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</a:pPr>
            <a:r>
              <a:rPr lang="fa-IR" sz="2000">
                <a:latin typeface="Times New Roman" pitchFamily="18" charset="0"/>
                <a:cs typeface="B Koodak" pitchFamily="2" charset="-78"/>
              </a:rPr>
              <a:t>قدم3- كاهش مدت زمان پروژه به 16 هفته (توسط فعاليت ِ</a:t>
            </a:r>
            <a:r>
              <a:rPr lang="en-US" sz="2000">
                <a:latin typeface="Times New Roman" pitchFamily="18" charset="0"/>
                <a:cs typeface="B Koodak" pitchFamily="2" charset="-78"/>
              </a:rPr>
              <a:t>D</a:t>
            </a:r>
            <a:r>
              <a:rPr lang="fa-IR" sz="2000">
                <a:latin typeface="Times New Roman" pitchFamily="18" charset="0"/>
                <a:cs typeface="B Koodak" pitchFamily="2" charset="-78"/>
              </a:rPr>
              <a:t> )</a:t>
            </a:r>
            <a:endParaRPr lang="en-US" sz="2000">
              <a:latin typeface="Times New Roman" pitchFamily="18" charset="0"/>
              <a:cs typeface="B Koodak" pitchFamily="2" charset="-78"/>
            </a:endParaRPr>
          </a:p>
        </p:txBody>
      </p:sp>
      <p:sp>
        <p:nvSpPr>
          <p:cNvPr id="194628" name="Rectangle 68"/>
          <p:cNvSpPr>
            <a:spLocks noChangeArrowheads="1"/>
          </p:cNvSpPr>
          <p:nvPr/>
        </p:nvSpPr>
        <p:spPr bwMode="auto">
          <a:xfrm>
            <a:off x="87313" y="2276475"/>
            <a:ext cx="2181225" cy="1081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060" tIns="49030" rIns="98060" bIns="49030"/>
          <a:lstStyle/>
          <a:p>
            <a:pPr marL="368300" indent="-368300" defTabSz="981075">
              <a:spcBef>
                <a:spcPct val="20000"/>
              </a:spcBef>
            </a:pPr>
            <a:r>
              <a:rPr lang="en-US" sz="1200" b="1">
                <a:latin typeface="CG Times" pitchFamily="18" charset="0"/>
              </a:rPr>
              <a:t>Activity A, $6,000/wk</a:t>
            </a:r>
          </a:p>
          <a:p>
            <a:pPr marL="368300" indent="-368300" defTabSz="981075">
              <a:spcBef>
                <a:spcPct val="20000"/>
              </a:spcBef>
            </a:pPr>
            <a:r>
              <a:rPr lang="en-US" sz="1200" b="1">
                <a:latin typeface="CG Times" pitchFamily="18" charset="0"/>
              </a:rPr>
              <a:t>Activity B, $10,000/wk</a:t>
            </a:r>
          </a:p>
          <a:p>
            <a:pPr marL="368300" indent="-368300" defTabSz="981075">
              <a:spcBef>
                <a:spcPct val="20000"/>
              </a:spcBef>
            </a:pPr>
            <a:r>
              <a:rPr lang="en-US" sz="1200" b="1">
                <a:latin typeface="CG Times" pitchFamily="18" charset="0"/>
              </a:rPr>
              <a:t>Activity C, $5,000/wk</a:t>
            </a:r>
          </a:p>
          <a:p>
            <a:pPr marL="368300" indent="-368300" defTabSz="981075">
              <a:spcBef>
                <a:spcPct val="20000"/>
              </a:spcBef>
            </a:pPr>
            <a:r>
              <a:rPr lang="en-US" sz="1200" b="1">
                <a:latin typeface="CG Times" pitchFamily="18" charset="0"/>
              </a:rPr>
              <a:t>Activity D, $6,000/wk</a:t>
            </a:r>
          </a:p>
        </p:txBody>
      </p:sp>
      <p:sp>
        <p:nvSpPr>
          <p:cNvPr id="194629" name="Text Box 69"/>
          <p:cNvSpPr txBox="1">
            <a:spLocks noChangeArrowheads="1"/>
          </p:cNvSpPr>
          <p:nvPr/>
        </p:nvSpPr>
        <p:spPr bwMode="auto">
          <a:xfrm>
            <a:off x="2124075" y="6237288"/>
            <a:ext cx="65516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33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endParaRPr lang="en-US" sz="2000">
              <a:solidFill>
                <a:schemeClr val="accent2"/>
              </a:solidFill>
              <a:cs typeface="B Yekan" pitchFamily="2" charset="-78"/>
            </a:endParaRPr>
          </a:p>
        </p:txBody>
      </p:sp>
      <p:sp>
        <p:nvSpPr>
          <p:cNvPr id="194630" name="Text Box 70"/>
          <p:cNvSpPr txBox="1">
            <a:spLocks noChangeArrowheads="1"/>
          </p:cNvSpPr>
          <p:nvPr/>
        </p:nvSpPr>
        <p:spPr bwMode="auto">
          <a:xfrm>
            <a:off x="5219700" y="6092825"/>
            <a:ext cx="36718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33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sz="1400" b="1">
                <a:solidFill>
                  <a:schemeClr val="accent2"/>
                </a:solidFill>
                <a:cs typeface="B Yekan" pitchFamily="2" charset="-78"/>
              </a:rPr>
              <a:t>هزينه غيرمستقيم پروژ0= 16*7000=112000</a:t>
            </a:r>
            <a:endParaRPr lang="en-US" sz="1400" b="1">
              <a:solidFill>
                <a:schemeClr val="accent2"/>
              </a:solidFill>
              <a:cs typeface="B Yekan" pitchFamily="2" charset="-78"/>
            </a:endParaRPr>
          </a:p>
        </p:txBody>
      </p:sp>
      <p:sp>
        <p:nvSpPr>
          <p:cNvPr id="194631" name="Text Box 71"/>
          <p:cNvSpPr txBox="1">
            <a:spLocks noChangeArrowheads="1"/>
          </p:cNvSpPr>
          <p:nvPr/>
        </p:nvSpPr>
        <p:spPr bwMode="auto">
          <a:xfrm>
            <a:off x="3348038" y="6437313"/>
            <a:ext cx="55451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33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sz="1400" b="1">
                <a:solidFill>
                  <a:schemeClr val="accent2"/>
                </a:solidFill>
                <a:cs typeface="B Yekan" pitchFamily="2" charset="-78"/>
              </a:rPr>
              <a:t>هزينه مستقيم پروژ0=6000+205000=211000</a:t>
            </a:r>
            <a:endParaRPr lang="en-US" sz="1400" b="1">
              <a:solidFill>
                <a:schemeClr val="accent2"/>
              </a:solidFill>
              <a:cs typeface="B Yekan" pitchFamily="2" charset="-78"/>
            </a:endParaRPr>
          </a:p>
        </p:txBody>
      </p:sp>
      <p:sp>
        <p:nvSpPr>
          <p:cNvPr id="194632" name="AutoShape 72"/>
          <p:cNvSpPr>
            <a:spLocks noChangeArrowheads="1"/>
          </p:cNvSpPr>
          <p:nvPr/>
        </p:nvSpPr>
        <p:spPr bwMode="auto">
          <a:xfrm>
            <a:off x="3492500" y="6308725"/>
            <a:ext cx="503238" cy="288925"/>
          </a:xfrm>
          <a:prstGeom prst="leftArrow">
            <a:avLst>
              <a:gd name="adj1" fmla="val 50000"/>
              <a:gd name="adj2" fmla="val 4354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4633" name="Text Box 73"/>
          <p:cNvSpPr txBox="1">
            <a:spLocks noChangeArrowheads="1"/>
          </p:cNvSpPr>
          <p:nvPr/>
        </p:nvSpPr>
        <p:spPr bwMode="auto">
          <a:xfrm>
            <a:off x="-180975" y="6308725"/>
            <a:ext cx="36718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33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sz="1400" b="1">
                <a:solidFill>
                  <a:schemeClr val="accent2"/>
                </a:solidFill>
                <a:cs typeface="B Yekan" pitchFamily="2" charset="-78"/>
              </a:rPr>
              <a:t>جمع هزينه هاي پروژ0= 323000</a:t>
            </a:r>
            <a:endParaRPr lang="en-US" sz="1400" b="1">
              <a:solidFill>
                <a:schemeClr val="accent2"/>
              </a:solidFill>
              <a:cs typeface="B Yeka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F6C69-9B51-4286-844F-BF4EC8A7FDF1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687388" y="4445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rtl="1"/>
            <a:r>
              <a:rPr lang="fa-IR" sz="2200">
                <a:solidFill>
                  <a:schemeClr val="accent2"/>
                </a:solidFill>
                <a:cs typeface="B Titr" pitchFamily="2" charset="-78"/>
              </a:rPr>
              <a:t>موازنه زمان-هزينه</a:t>
            </a:r>
            <a:endParaRPr lang="en-US" sz="2200">
              <a:solidFill>
                <a:schemeClr val="accent2"/>
              </a:solidFill>
              <a:cs typeface="B Titr" pitchFamily="2" charset="-78"/>
            </a:endParaRPr>
          </a:p>
        </p:txBody>
      </p:sp>
      <p:sp>
        <p:nvSpPr>
          <p:cNvPr id="195587" name="Line 3"/>
          <p:cNvSpPr>
            <a:spLocks noChangeShapeType="1"/>
          </p:cNvSpPr>
          <p:nvPr/>
        </p:nvSpPr>
        <p:spPr bwMode="auto">
          <a:xfrm>
            <a:off x="539750" y="1052513"/>
            <a:ext cx="8135938" cy="0"/>
          </a:xfrm>
          <a:prstGeom prst="line">
            <a:avLst/>
          </a:prstGeom>
          <a:noFill/>
          <a:ln w="50800" cmpd="dbl">
            <a:solidFill>
              <a:srgbClr val="99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539750" y="620713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solidFill>
                  <a:schemeClr val="accent2"/>
                </a:solidFill>
                <a:latin typeface="Book Antiqua" pitchFamily="18" charset="0"/>
              </a:rPr>
              <a:t>Time - Cost Tradeoff</a:t>
            </a:r>
            <a:endParaRPr lang="en-US"/>
          </a:p>
        </p:txBody>
      </p:sp>
      <p:sp>
        <p:nvSpPr>
          <p:cNvPr id="195589" name="Text Box 5"/>
          <p:cNvSpPr txBox="1">
            <a:spLocks noChangeArrowheads="1"/>
          </p:cNvSpPr>
          <p:nvPr/>
        </p:nvSpPr>
        <p:spPr bwMode="auto">
          <a:xfrm>
            <a:off x="1906588" y="1393825"/>
            <a:ext cx="4752975" cy="379413"/>
          </a:xfrm>
          <a:prstGeom prst="rect">
            <a:avLst/>
          </a:prstGeom>
          <a:solidFill>
            <a:srgbClr val="E0DE9A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>
                <a:cs typeface="B Yekan" pitchFamily="2" charset="-78"/>
              </a:rPr>
              <a:t>مثال- مدل شماره يك</a:t>
            </a:r>
            <a:endParaRPr lang="en-US">
              <a:cs typeface="B Yekan" pitchFamily="2" charset="-78"/>
            </a:endParaRPr>
          </a:p>
        </p:txBody>
      </p:sp>
      <p:sp>
        <p:nvSpPr>
          <p:cNvPr id="195590" name="Line 6"/>
          <p:cNvSpPr>
            <a:spLocks noChangeShapeType="1"/>
          </p:cNvSpPr>
          <p:nvPr/>
        </p:nvSpPr>
        <p:spPr bwMode="auto">
          <a:xfrm flipV="1">
            <a:off x="1495425" y="2806700"/>
            <a:ext cx="685800" cy="12192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5591" name="Line 7"/>
          <p:cNvSpPr>
            <a:spLocks noChangeShapeType="1"/>
          </p:cNvSpPr>
          <p:nvPr/>
        </p:nvSpPr>
        <p:spPr bwMode="auto">
          <a:xfrm>
            <a:off x="1495425" y="4025900"/>
            <a:ext cx="609600" cy="14478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5592" name="Line 8"/>
          <p:cNvSpPr>
            <a:spLocks noChangeShapeType="1"/>
          </p:cNvSpPr>
          <p:nvPr/>
        </p:nvSpPr>
        <p:spPr bwMode="auto">
          <a:xfrm>
            <a:off x="3348038" y="2852738"/>
            <a:ext cx="13684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5593" name="Line 9"/>
          <p:cNvSpPr>
            <a:spLocks noChangeShapeType="1"/>
          </p:cNvSpPr>
          <p:nvPr/>
        </p:nvSpPr>
        <p:spPr bwMode="auto">
          <a:xfrm flipV="1">
            <a:off x="3348038" y="5475288"/>
            <a:ext cx="1428750" cy="4127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5594" name="Line 10"/>
          <p:cNvSpPr>
            <a:spLocks noChangeShapeType="1"/>
          </p:cNvSpPr>
          <p:nvPr/>
        </p:nvSpPr>
        <p:spPr bwMode="auto">
          <a:xfrm>
            <a:off x="6011863" y="2781300"/>
            <a:ext cx="1350962" cy="12446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5595" name="Line 11"/>
          <p:cNvSpPr>
            <a:spLocks noChangeShapeType="1"/>
          </p:cNvSpPr>
          <p:nvPr/>
        </p:nvSpPr>
        <p:spPr bwMode="auto">
          <a:xfrm flipV="1">
            <a:off x="6011863" y="4102100"/>
            <a:ext cx="1350962" cy="13430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95596" name="Rectangle 12"/>
          <p:cNvSpPr>
            <a:spLocks noChangeArrowheads="1"/>
          </p:cNvSpPr>
          <p:nvPr/>
        </p:nvSpPr>
        <p:spPr bwMode="auto">
          <a:xfrm>
            <a:off x="2211388" y="2341563"/>
            <a:ext cx="1143000" cy="914400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A</a:t>
            </a:r>
          </a:p>
        </p:txBody>
      </p:sp>
      <p:sp>
        <p:nvSpPr>
          <p:cNvPr id="195597" name="Line 13"/>
          <p:cNvSpPr>
            <a:spLocks noChangeShapeType="1"/>
          </p:cNvSpPr>
          <p:nvPr/>
        </p:nvSpPr>
        <p:spPr bwMode="auto">
          <a:xfrm>
            <a:off x="2211388" y="25701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598" name="Line 14"/>
          <p:cNvSpPr>
            <a:spLocks noChangeShapeType="1"/>
          </p:cNvSpPr>
          <p:nvPr/>
        </p:nvSpPr>
        <p:spPr bwMode="auto">
          <a:xfrm>
            <a:off x="2211388" y="30273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599" name="Line 15"/>
          <p:cNvSpPr>
            <a:spLocks noChangeShapeType="1"/>
          </p:cNvSpPr>
          <p:nvPr/>
        </p:nvSpPr>
        <p:spPr bwMode="auto">
          <a:xfrm>
            <a:off x="2592388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00" name="Line 16"/>
          <p:cNvSpPr>
            <a:spLocks noChangeShapeType="1"/>
          </p:cNvSpPr>
          <p:nvPr/>
        </p:nvSpPr>
        <p:spPr bwMode="auto">
          <a:xfrm>
            <a:off x="2973388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01" name="Line 17"/>
          <p:cNvSpPr>
            <a:spLocks noChangeShapeType="1"/>
          </p:cNvSpPr>
          <p:nvPr/>
        </p:nvSpPr>
        <p:spPr bwMode="auto">
          <a:xfrm>
            <a:off x="2592388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02" name="Line 18"/>
          <p:cNvSpPr>
            <a:spLocks noChangeShapeType="1"/>
          </p:cNvSpPr>
          <p:nvPr/>
        </p:nvSpPr>
        <p:spPr bwMode="auto">
          <a:xfrm>
            <a:off x="2973388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03" name="Text Box 19"/>
          <p:cNvSpPr txBox="1">
            <a:spLocks noChangeArrowheads="1"/>
          </p:cNvSpPr>
          <p:nvPr/>
        </p:nvSpPr>
        <p:spPr bwMode="auto">
          <a:xfrm>
            <a:off x="2195513" y="2276475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0       6      6</a:t>
            </a:r>
          </a:p>
        </p:txBody>
      </p:sp>
      <p:sp>
        <p:nvSpPr>
          <p:cNvPr id="195604" name="Text Box 20"/>
          <p:cNvSpPr txBox="1">
            <a:spLocks noChangeArrowheads="1"/>
          </p:cNvSpPr>
          <p:nvPr/>
        </p:nvSpPr>
        <p:spPr bwMode="auto">
          <a:xfrm>
            <a:off x="2287588" y="2979738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0     0        6</a:t>
            </a:r>
          </a:p>
        </p:txBody>
      </p:sp>
      <p:sp>
        <p:nvSpPr>
          <p:cNvPr id="195605" name="Rectangle 21"/>
          <p:cNvSpPr>
            <a:spLocks noChangeArrowheads="1"/>
          </p:cNvSpPr>
          <p:nvPr/>
        </p:nvSpPr>
        <p:spPr bwMode="auto">
          <a:xfrm>
            <a:off x="323850" y="3522663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Start</a:t>
            </a:r>
          </a:p>
        </p:txBody>
      </p:sp>
      <p:sp>
        <p:nvSpPr>
          <p:cNvPr id="195606" name="Line 22"/>
          <p:cNvSpPr>
            <a:spLocks noChangeShapeType="1"/>
          </p:cNvSpPr>
          <p:nvPr/>
        </p:nvSpPr>
        <p:spPr bwMode="auto">
          <a:xfrm>
            <a:off x="323850" y="37512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07" name="Line 23"/>
          <p:cNvSpPr>
            <a:spLocks noChangeShapeType="1"/>
          </p:cNvSpPr>
          <p:nvPr/>
        </p:nvSpPr>
        <p:spPr bwMode="auto">
          <a:xfrm>
            <a:off x="323850" y="42084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08" name="Line 24"/>
          <p:cNvSpPr>
            <a:spLocks noChangeShapeType="1"/>
          </p:cNvSpPr>
          <p:nvPr/>
        </p:nvSpPr>
        <p:spPr bwMode="auto">
          <a:xfrm>
            <a:off x="704850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09" name="Line 25"/>
          <p:cNvSpPr>
            <a:spLocks noChangeShapeType="1"/>
          </p:cNvSpPr>
          <p:nvPr/>
        </p:nvSpPr>
        <p:spPr bwMode="auto">
          <a:xfrm>
            <a:off x="1085850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10" name="Line 26"/>
          <p:cNvSpPr>
            <a:spLocks noChangeShapeType="1"/>
          </p:cNvSpPr>
          <p:nvPr/>
        </p:nvSpPr>
        <p:spPr bwMode="auto">
          <a:xfrm>
            <a:off x="704850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11" name="Line 27"/>
          <p:cNvSpPr>
            <a:spLocks noChangeShapeType="1"/>
          </p:cNvSpPr>
          <p:nvPr/>
        </p:nvSpPr>
        <p:spPr bwMode="auto">
          <a:xfrm>
            <a:off x="1085850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12" name="Text Box 28"/>
          <p:cNvSpPr txBox="1">
            <a:spLocks noChangeArrowheads="1"/>
          </p:cNvSpPr>
          <p:nvPr/>
        </p:nvSpPr>
        <p:spPr bwMode="auto">
          <a:xfrm>
            <a:off x="400050" y="4149725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0      0       0</a:t>
            </a:r>
          </a:p>
        </p:txBody>
      </p:sp>
      <p:sp>
        <p:nvSpPr>
          <p:cNvPr id="195613" name="Text Box 29"/>
          <p:cNvSpPr txBox="1">
            <a:spLocks noChangeArrowheads="1"/>
          </p:cNvSpPr>
          <p:nvPr/>
        </p:nvSpPr>
        <p:spPr bwMode="auto">
          <a:xfrm>
            <a:off x="250825" y="3500438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0       0      0</a:t>
            </a:r>
          </a:p>
        </p:txBody>
      </p:sp>
      <p:sp>
        <p:nvSpPr>
          <p:cNvPr id="195614" name="Rectangle 30"/>
          <p:cNvSpPr>
            <a:spLocks noChangeArrowheads="1"/>
          </p:cNvSpPr>
          <p:nvPr/>
        </p:nvSpPr>
        <p:spPr bwMode="auto">
          <a:xfrm>
            <a:off x="4797425" y="2349500"/>
            <a:ext cx="1143000" cy="914400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B</a:t>
            </a:r>
          </a:p>
        </p:txBody>
      </p:sp>
      <p:sp>
        <p:nvSpPr>
          <p:cNvPr id="195615" name="Line 31"/>
          <p:cNvSpPr>
            <a:spLocks noChangeShapeType="1"/>
          </p:cNvSpPr>
          <p:nvPr/>
        </p:nvSpPr>
        <p:spPr bwMode="auto">
          <a:xfrm>
            <a:off x="4797425" y="25701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16" name="Line 32"/>
          <p:cNvSpPr>
            <a:spLocks noChangeShapeType="1"/>
          </p:cNvSpPr>
          <p:nvPr/>
        </p:nvSpPr>
        <p:spPr bwMode="auto">
          <a:xfrm>
            <a:off x="4797425" y="30273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17" name="Line 33"/>
          <p:cNvSpPr>
            <a:spLocks noChangeShapeType="1"/>
          </p:cNvSpPr>
          <p:nvPr/>
        </p:nvSpPr>
        <p:spPr bwMode="auto">
          <a:xfrm>
            <a:off x="5178425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18" name="Line 34"/>
          <p:cNvSpPr>
            <a:spLocks noChangeShapeType="1"/>
          </p:cNvSpPr>
          <p:nvPr/>
        </p:nvSpPr>
        <p:spPr bwMode="auto">
          <a:xfrm>
            <a:off x="5559425" y="23415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19" name="Line 35"/>
          <p:cNvSpPr>
            <a:spLocks noChangeShapeType="1"/>
          </p:cNvSpPr>
          <p:nvPr/>
        </p:nvSpPr>
        <p:spPr bwMode="auto">
          <a:xfrm>
            <a:off x="5178425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20" name="Line 36"/>
          <p:cNvSpPr>
            <a:spLocks noChangeShapeType="1"/>
          </p:cNvSpPr>
          <p:nvPr/>
        </p:nvSpPr>
        <p:spPr bwMode="auto">
          <a:xfrm>
            <a:off x="5559425" y="30273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21" name="Text Box 37"/>
          <p:cNvSpPr txBox="1">
            <a:spLocks noChangeArrowheads="1"/>
          </p:cNvSpPr>
          <p:nvPr/>
        </p:nvSpPr>
        <p:spPr bwMode="auto">
          <a:xfrm>
            <a:off x="4781550" y="2332038"/>
            <a:ext cx="11620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6      9      15</a:t>
            </a:r>
          </a:p>
        </p:txBody>
      </p:sp>
      <p:sp>
        <p:nvSpPr>
          <p:cNvPr id="195622" name="Text Box 38"/>
          <p:cNvSpPr txBox="1">
            <a:spLocks noChangeArrowheads="1"/>
          </p:cNvSpPr>
          <p:nvPr/>
        </p:nvSpPr>
        <p:spPr bwMode="auto">
          <a:xfrm>
            <a:off x="4873625" y="2979738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6     0      15</a:t>
            </a:r>
          </a:p>
        </p:txBody>
      </p:sp>
      <p:sp>
        <p:nvSpPr>
          <p:cNvPr id="195623" name="Rectangle 39"/>
          <p:cNvSpPr>
            <a:spLocks noChangeArrowheads="1"/>
          </p:cNvSpPr>
          <p:nvPr/>
        </p:nvSpPr>
        <p:spPr bwMode="auto">
          <a:xfrm>
            <a:off x="2205038" y="5035550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C</a:t>
            </a:r>
          </a:p>
        </p:txBody>
      </p:sp>
      <p:sp>
        <p:nvSpPr>
          <p:cNvPr id="195624" name="Line 40"/>
          <p:cNvSpPr>
            <a:spLocks noChangeShapeType="1"/>
          </p:cNvSpPr>
          <p:nvPr/>
        </p:nvSpPr>
        <p:spPr bwMode="auto">
          <a:xfrm>
            <a:off x="2205038" y="52641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25" name="Line 41"/>
          <p:cNvSpPr>
            <a:spLocks noChangeShapeType="1"/>
          </p:cNvSpPr>
          <p:nvPr/>
        </p:nvSpPr>
        <p:spPr bwMode="auto">
          <a:xfrm>
            <a:off x="2205038" y="57213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26" name="Line 42"/>
          <p:cNvSpPr>
            <a:spLocks noChangeShapeType="1"/>
          </p:cNvSpPr>
          <p:nvPr/>
        </p:nvSpPr>
        <p:spPr bwMode="auto">
          <a:xfrm>
            <a:off x="2586038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27" name="Line 43"/>
          <p:cNvSpPr>
            <a:spLocks noChangeShapeType="1"/>
          </p:cNvSpPr>
          <p:nvPr/>
        </p:nvSpPr>
        <p:spPr bwMode="auto">
          <a:xfrm>
            <a:off x="2967038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28" name="Line 44"/>
          <p:cNvSpPr>
            <a:spLocks noChangeShapeType="1"/>
          </p:cNvSpPr>
          <p:nvPr/>
        </p:nvSpPr>
        <p:spPr bwMode="auto">
          <a:xfrm>
            <a:off x="2586038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29" name="Line 45"/>
          <p:cNvSpPr>
            <a:spLocks noChangeShapeType="1"/>
          </p:cNvSpPr>
          <p:nvPr/>
        </p:nvSpPr>
        <p:spPr bwMode="auto">
          <a:xfrm>
            <a:off x="2967038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30" name="Text Box 46"/>
          <p:cNvSpPr txBox="1">
            <a:spLocks noChangeArrowheads="1"/>
          </p:cNvSpPr>
          <p:nvPr/>
        </p:nvSpPr>
        <p:spPr bwMode="auto">
          <a:xfrm>
            <a:off x="2189163" y="4970463"/>
            <a:ext cx="10287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0      </a:t>
            </a:r>
            <a:r>
              <a:rPr lang="en-US" sz="1400">
                <a:latin typeface="Times New Roman" pitchFamily="18" charset="0"/>
              </a:rPr>
              <a:t>9</a:t>
            </a:r>
            <a:r>
              <a:rPr lang="en-GB" sz="1400">
                <a:latin typeface="Times New Roman" pitchFamily="18" charset="0"/>
              </a:rPr>
              <a:t>     9</a:t>
            </a:r>
          </a:p>
        </p:txBody>
      </p:sp>
      <p:sp>
        <p:nvSpPr>
          <p:cNvPr id="195631" name="Text Box 47"/>
          <p:cNvSpPr txBox="1">
            <a:spLocks noChangeArrowheads="1"/>
          </p:cNvSpPr>
          <p:nvPr/>
        </p:nvSpPr>
        <p:spPr bwMode="auto">
          <a:xfrm>
            <a:off x="2281238" y="5645150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0     0      9</a:t>
            </a:r>
          </a:p>
        </p:txBody>
      </p:sp>
      <p:sp>
        <p:nvSpPr>
          <p:cNvPr id="195632" name="Rectangle 48"/>
          <p:cNvSpPr>
            <a:spLocks noChangeArrowheads="1"/>
          </p:cNvSpPr>
          <p:nvPr/>
        </p:nvSpPr>
        <p:spPr bwMode="auto">
          <a:xfrm>
            <a:off x="4803775" y="5035550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D</a:t>
            </a:r>
          </a:p>
        </p:txBody>
      </p:sp>
      <p:sp>
        <p:nvSpPr>
          <p:cNvPr id="195633" name="Line 49"/>
          <p:cNvSpPr>
            <a:spLocks noChangeShapeType="1"/>
          </p:cNvSpPr>
          <p:nvPr/>
        </p:nvSpPr>
        <p:spPr bwMode="auto">
          <a:xfrm>
            <a:off x="4803775" y="52641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34" name="Line 50"/>
          <p:cNvSpPr>
            <a:spLocks noChangeShapeType="1"/>
          </p:cNvSpPr>
          <p:nvPr/>
        </p:nvSpPr>
        <p:spPr bwMode="auto">
          <a:xfrm>
            <a:off x="4803775" y="57213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35" name="Line 51"/>
          <p:cNvSpPr>
            <a:spLocks noChangeShapeType="1"/>
          </p:cNvSpPr>
          <p:nvPr/>
        </p:nvSpPr>
        <p:spPr bwMode="auto">
          <a:xfrm>
            <a:off x="5184775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36" name="Line 52"/>
          <p:cNvSpPr>
            <a:spLocks noChangeShapeType="1"/>
          </p:cNvSpPr>
          <p:nvPr/>
        </p:nvSpPr>
        <p:spPr bwMode="auto">
          <a:xfrm>
            <a:off x="5565775" y="50355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37" name="Line 53"/>
          <p:cNvSpPr>
            <a:spLocks noChangeShapeType="1"/>
          </p:cNvSpPr>
          <p:nvPr/>
        </p:nvSpPr>
        <p:spPr bwMode="auto">
          <a:xfrm>
            <a:off x="5184775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38" name="Line 54"/>
          <p:cNvSpPr>
            <a:spLocks noChangeShapeType="1"/>
          </p:cNvSpPr>
          <p:nvPr/>
        </p:nvSpPr>
        <p:spPr bwMode="auto">
          <a:xfrm>
            <a:off x="5565775" y="572135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39" name="Text Box 55"/>
          <p:cNvSpPr txBox="1">
            <a:spLocks noChangeArrowheads="1"/>
          </p:cNvSpPr>
          <p:nvPr/>
        </p:nvSpPr>
        <p:spPr bwMode="auto">
          <a:xfrm>
            <a:off x="4787900" y="4970463"/>
            <a:ext cx="10731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9        6    15</a:t>
            </a:r>
          </a:p>
        </p:txBody>
      </p:sp>
      <p:sp>
        <p:nvSpPr>
          <p:cNvPr id="195640" name="Text Box 56"/>
          <p:cNvSpPr txBox="1">
            <a:spLocks noChangeArrowheads="1"/>
          </p:cNvSpPr>
          <p:nvPr/>
        </p:nvSpPr>
        <p:spPr bwMode="auto">
          <a:xfrm>
            <a:off x="4879975" y="5645150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9     0     15</a:t>
            </a:r>
          </a:p>
        </p:txBody>
      </p:sp>
      <p:sp>
        <p:nvSpPr>
          <p:cNvPr id="195641" name="Rectangle 57"/>
          <p:cNvSpPr>
            <a:spLocks noChangeArrowheads="1"/>
          </p:cNvSpPr>
          <p:nvPr/>
        </p:nvSpPr>
        <p:spPr bwMode="auto">
          <a:xfrm>
            <a:off x="7453313" y="3522663"/>
            <a:ext cx="1143000" cy="914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/>
              <a:t>Finish</a:t>
            </a:r>
          </a:p>
        </p:txBody>
      </p:sp>
      <p:sp>
        <p:nvSpPr>
          <p:cNvPr id="195642" name="Line 58"/>
          <p:cNvSpPr>
            <a:spLocks noChangeShapeType="1"/>
          </p:cNvSpPr>
          <p:nvPr/>
        </p:nvSpPr>
        <p:spPr bwMode="auto">
          <a:xfrm>
            <a:off x="7453313" y="37512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43" name="Line 59"/>
          <p:cNvSpPr>
            <a:spLocks noChangeShapeType="1"/>
          </p:cNvSpPr>
          <p:nvPr/>
        </p:nvSpPr>
        <p:spPr bwMode="auto">
          <a:xfrm>
            <a:off x="7453313" y="420846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44" name="Line 60"/>
          <p:cNvSpPr>
            <a:spLocks noChangeShapeType="1"/>
          </p:cNvSpPr>
          <p:nvPr/>
        </p:nvSpPr>
        <p:spPr bwMode="auto">
          <a:xfrm>
            <a:off x="7834313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45" name="Line 61"/>
          <p:cNvSpPr>
            <a:spLocks noChangeShapeType="1"/>
          </p:cNvSpPr>
          <p:nvPr/>
        </p:nvSpPr>
        <p:spPr bwMode="auto">
          <a:xfrm>
            <a:off x="8215313" y="35226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46" name="Line 62"/>
          <p:cNvSpPr>
            <a:spLocks noChangeShapeType="1"/>
          </p:cNvSpPr>
          <p:nvPr/>
        </p:nvSpPr>
        <p:spPr bwMode="auto">
          <a:xfrm>
            <a:off x="7834313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47" name="Line 63"/>
          <p:cNvSpPr>
            <a:spLocks noChangeShapeType="1"/>
          </p:cNvSpPr>
          <p:nvPr/>
        </p:nvSpPr>
        <p:spPr bwMode="auto">
          <a:xfrm>
            <a:off x="8215313" y="420846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48" name="Text Box 64"/>
          <p:cNvSpPr txBox="1">
            <a:spLocks noChangeArrowheads="1"/>
          </p:cNvSpPr>
          <p:nvPr/>
        </p:nvSpPr>
        <p:spPr bwMode="auto">
          <a:xfrm>
            <a:off x="7529513" y="4149725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400">
                <a:solidFill>
                  <a:srgbClr val="003300"/>
                </a:solidFill>
                <a:latin typeface="Times New Roman" pitchFamily="18" charset="0"/>
              </a:rPr>
              <a:t>15     0    15</a:t>
            </a:r>
          </a:p>
        </p:txBody>
      </p:sp>
      <p:sp>
        <p:nvSpPr>
          <p:cNvPr id="195649" name="Text Box 65"/>
          <p:cNvSpPr txBox="1">
            <a:spLocks noChangeArrowheads="1"/>
          </p:cNvSpPr>
          <p:nvPr/>
        </p:nvSpPr>
        <p:spPr bwMode="auto">
          <a:xfrm>
            <a:off x="7380288" y="3500438"/>
            <a:ext cx="12509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GB" sz="1400">
                <a:latin typeface="Times New Roman" pitchFamily="18" charset="0"/>
              </a:rPr>
              <a:t>  1</a:t>
            </a:r>
            <a:r>
              <a:rPr lang="en-US" sz="1400">
                <a:latin typeface="Times New Roman" pitchFamily="18" charset="0"/>
              </a:rPr>
              <a:t>5</a:t>
            </a:r>
            <a:r>
              <a:rPr lang="en-GB" sz="1400">
                <a:latin typeface="Times New Roman" pitchFamily="18" charset="0"/>
              </a:rPr>
              <a:t>     0       15</a:t>
            </a:r>
          </a:p>
        </p:txBody>
      </p:sp>
      <p:sp>
        <p:nvSpPr>
          <p:cNvPr id="195650" name="Text Box 66"/>
          <p:cNvSpPr txBox="1">
            <a:spLocks noChangeArrowheads="1"/>
          </p:cNvSpPr>
          <p:nvPr/>
        </p:nvSpPr>
        <p:spPr bwMode="auto">
          <a:xfrm>
            <a:off x="179388" y="1916113"/>
            <a:ext cx="8496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</a:pPr>
            <a:r>
              <a:rPr lang="fa-IR" sz="2000">
                <a:latin typeface="Times New Roman" pitchFamily="18" charset="0"/>
                <a:cs typeface="B Koodak" pitchFamily="2" charset="-78"/>
              </a:rPr>
              <a:t>قدم3- كاهش مدت زمان پروژه به 15 هفته (توسط فعاليتهاي ِ</a:t>
            </a:r>
            <a:r>
              <a:rPr lang="en-US" sz="2000">
                <a:latin typeface="Times New Roman" pitchFamily="18" charset="0"/>
                <a:cs typeface="B Koodak" pitchFamily="2" charset="-78"/>
              </a:rPr>
              <a:t>D</a:t>
            </a:r>
            <a:r>
              <a:rPr lang="fa-IR" sz="2000">
                <a:latin typeface="Times New Roman" pitchFamily="18" charset="0"/>
                <a:cs typeface="B Koodak" pitchFamily="2" charset="-78"/>
              </a:rPr>
              <a:t>و </a:t>
            </a:r>
            <a:r>
              <a:rPr lang="en-US" sz="2000">
                <a:latin typeface="Times New Roman" pitchFamily="18" charset="0"/>
                <a:cs typeface="B Koodak" pitchFamily="2" charset="-78"/>
              </a:rPr>
              <a:t>A</a:t>
            </a:r>
            <a:r>
              <a:rPr lang="fa-IR" sz="2000">
                <a:latin typeface="Times New Roman" pitchFamily="18" charset="0"/>
                <a:cs typeface="B Koodak" pitchFamily="2" charset="-78"/>
              </a:rPr>
              <a:t> )</a:t>
            </a:r>
            <a:endParaRPr lang="en-US" sz="2000">
              <a:latin typeface="Times New Roman" pitchFamily="18" charset="0"/>
              <a:cs typeface="B Koodak" pitchFamily="2" charset="-78"/>
            </a:endParaRPr>
          </a:p>
        </p:txBody>
      </p:sp>
      <p:sp>
        <p:nvSpPr>
          <p:cNvPr id="195652" name="Text Box 68"/>
          <p:cNvSpPr txBox="1">
            <a:spLocks noChangeArrowheads="1"/>
          </p:cNvSpPr>
          <p:nvPr/>
        </p:nvSpPr>
        <p:spPr bwMode="auto">
          <a:xfrm>
            <a:off x="2124075" y="6237288"/>
            <a:ext cx="65516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33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endParaRPr lang="en-US" sz="2000">
              <a:solidFill>
                <a:schemeClr val="accent2"/>
              </a:solidFill>
              <a:cs typeface="B Yekan" pitchFamily="2" charset="-78"/>
            </a:endParaRPr>
          </a:p>
        </p:txBody>
      </p:sp>
      <p:sp>
        <p:nvSpPr>
          <p:cNvPr id="195653" name="Text Box 69"/>
          <p:cNvSpPr txBox="1">
            <a:spLocks noChangeArrowheads="1"/>
          </p:cNvSpPr>
          <p:nvPr/>
        </p:nvSpPr>
        <p:spPr bwMode="auto">
          <a:xfrm>
            <a:off x="5219700" y="6092825"/>
            <a:ext cx="36718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33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sz="1400" b="1">
                <a:solidFill>
                  <a:schemeClr val="accent2"/>
                </a:solidFill>
                <a:cs typeface="B Yekan" pitchFamily="2" charset="-78"/>
              </a:rPr>
              <a:t>هزينه غيرمستقيم پروژ0= 15*7000=105000</a:t>
            </a:r>
            <a:endParaRPr lang="en-US" sz="1400" b="1">
              <a:solidFill>
                <a:schemeClr val="accent2"/>
              </a:solidFill>
              <a:cs typeface="B Yekan" pitchFamily="2" charset="-78"/>
            </a:endParaRPr>
          </a:p>
        </p:txBody>
      </p:sp>
      <p:sp>
        <p:nvSpPr>
          <p:cNvPr id="195654" name="Text Box 70"/>
          <p:cNvSpPr txBox="1">
            <a:spLocks noChangeArrowheads="1"/>
          </p:cNvSpPr>
          <p:nvPr/>
        </p:nvSpPr>
        <p:spPr bwMode="auto">
          <a:xfrm>
            <a:off x="3348038" y="6437313"/>
            <a:ext cx="55451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33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sz="1400" b="1">
                <a:solidFill>
                  <a:schemeClr val="accent2"/>
                </a:solidFill>
                <a:cs typeface="B Yekan" pitchFamily="2" charset="-78"/>
              </a:rPr>
              <a:t>هزينه مستقيم پروژ0=12000+211000=223000</a:t>
            </a:r>
            <a:endParaRPr lang="en-US" sz="1400" b="1">
              <a:solidFill>
                <a:schemeClr val="accent2"/>
              </a:solidFill>
              <a:cs typeface="B Yekan" pitchFamily="2" charset="-78"/>
            </a:endParaRPr>
          </a:p>
        </p:txBody>
      </p:sp>
      <p:sp>
        <p:nvSpPr>
          <p:cNvPr id="195655" name="AutoShape 71"/>
          <p:cNvSpPr>
            <a:spLocks noChangeArrowheads="1"/>
          </p:cNvSpPr>
          <p:nvPr/>
        </p:nvSpPr>
        <p:spPr bwMode="auto">
          <a:xfrm>
            <a:off x="3492500" y="6308725"/>
            <a:ext cx="503238" cy="288925"/>
          </a:xfrm>
          <a:prstGeom prst="leftArrow">
            <a:avLst>
              <a:gd name="adj1" fmla="val 50000"/>
              <a:gd name="adj2" fmla="val 4354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5656" name="Text Box 72"/>
          <p:cNvSpPr txBox="1">
            <a:spLocks noChangeArrowheads="1"/>
          </p:cNvSpPr>
          <p:nvPr/>
        </p:nvSpPr>
        <p:spPr bwMode="auto">
          <a:xfrm>
            <a:off x="-180975" y="6308725"/>
            <a:ext cx="36718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33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sz="1400" b="1">
                <a:solidFill>
                  <a:schemeClr val="accent2"/>
                </a:solidFill>
                <a:cs typeface="B Yekan" pitchFamily="2" charset="-78"/>
              </a:rPr>
              <a:t>جمع هزينه هاي پروژ0= 328000</a:t>
            </a:r>
            <a:endParaRPr lang="en-US" sz="1400" b="1">
              <a:solidFill>
                <a:schemeClr val="accent2"/>
              </a:solidFill>
              <a:cs typeface="B Yekan" pitchFamily="2" charset="-78"/>
            </a:endParaRPr>
          </a:p>
        </p:txBody>
      </p:sp>
      <p:sp>
        <p:nvSpPr>
          <p:cNvPr id="195657" name="Rectangle 73"/>
          <p:cNvSpPr>
            <a:spLocks noChangeArrowheads="1"/>
          </p:cNvSpPr>
          <p:nvPr/>
        </p:nvSpPr>
        <p:spPr bwMode="auto">
          <a:xfrm>
            <a:off x="87313" y="2276475"/>
            <a:ext cx="2181225" cy="1081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060" tIns="49030" rIns="98060" bIns="49030"/>
          <a:lstStyle/>
          <a:p>
            <a:pPr marL="368300" indent="-368300" defTabSz="981075">
              <a:spcBef>
                <a:spcPct val="20000"/>
              </a:spcBef>
            </a:pPr>
            <a:r>
              <a:rPr lang="en-US" sz="1200" b="1">
                <a:latin typeface="CG Times" pitchFamily="18" charset="0"/>
              </a:rPr>
              <a:t>Activity A, $6,000/wk</a:t>
            </a:r>
          </a:p>
          <a:p>
            <a:pPr marL="368300" indent="-368300" defTabSz="981075">
              <a:spcBef>
                <a:spcPct val="20000"/>
              </a:spcBef>
            </a:pPr>
            <a:r>
              <a:rPr lang="en-US" sz="1200" b="1">
                <a:latin typeface="CG Times" pitchFamily="18" charset="0"/>
              </a:rPr>
              <a:t>Activity B, $10,000/wk</a:t>
            </a:r>
          </a:p>
          <a:p>
            <a:pPr marL="368300" indent="-368300" defTabSz="981075">
              <a:spcBef>
                <a:spcPct val="20000"/>
              </a:spcBef>
            </a:pPr>
            <a:r>
              <a:rPr lang="en-US" sz="1200" b="1">
                <a:latin typeface="CG Times" pitchFamily="18" charset="0"/>
              </a:rPr>
              <a:t>Activity C, $5,000/wk</a:t>
            </a:r>
          </a:p>
          <a:p>
            <a:pPr marL="368300" indent="-368300" defTabSz="981075">
              <a:spcBef>
                <a:spcPct val="20000"/>
              </a:spcBef>
            </a:pPr>
            <a:r>
              <a:rPr lang="en-US" sz="1200" b="1">
                <a:latin typeface="CG Times" pitchFamily="18" charset="0"/>
              </a:rPr>
              <a:t>Activity D, $6,000/wk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6D04A-D39D-4E24-82F4-E1EC5A2A903E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ChangeArrowheads="1"/>
          </p:cNvSpPr>
          <p:nvPr/>
        </p:nvSpPr>
        <p:spPr bwMode="auto">
          <a:xfrm>
            <a:off x="687388" y="4445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rtl="1"/>
            <a:r>
              <a:rPr lang="fa-IR" sz="2200">
                <a:solidFill>
                  <a:schemeClr val="accent2"/>
                </a:solidFill>
                <a:cs typeface="B Titr" pitchFamily="2" charset="-78"/>
              </a:rPr>
              <a:t>موازنه زمان-هزينه</a:t>
            </a:r>
            <a:endParaRPr lang="en-US" sz="2200">
              <a:solidFill>
                <a:schemeClr val="accent2"/>
              </a:solidFill>
              <a:cs typeface="B Titr" pitchFamily="2" charset="-78"/>
            </a:endParaRPr>
          </a:p>
        </p:txBody>
      </p:sp>
      <p:sp>
        <p:nvSpPr>
          <p:cNvPr id="196611" name="Line 3"/>
          <p:cNvSpPr>
            <a:spLocks noChangeShapeType="1"/>
          </p:cNvSpPr>
          <p:nvPr/>
        </p:nvSpPr>
        <p:spPr bwMode="auto">
          <a:xfrm>
            <a:off x="539750" y="1052513"/>
            <a:ext cx="8135938" cy="0"/>
          </a:xfrm>
          <a:prstGeom prst="line">
            <a:avLst/>
          </a:prstGeom>
          <a:noFill/>
          <a:ln w="50800" cmpd="dbl">
            <a:solidFill>
              <a:srgbClr val="99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6612" name="Text Box 4"/>
          <p:cNvSpPr txBox="1">
            <a:spLocks noChangeArrowheads="1"/>
          </p:cNvSpPr>
          <p:nvPr/>
        </p:nvSpPr>
        <p:spPr bwMode="auto">
          <a:xfrm>
            <a:off x="539750" y="620713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solidFill>
                  <a:schemeClr val="accent2"/>
                </a:solidFill>
                <a:latin typeface="Book Antiqua" pitchFamily="18" charset="0"/>
              </a:rPr>
              <a:t>Time - Cost Tradeoff</a:t>
            </a:r>
            <a:endParaRPr lang="en-US"/>
          </a:p>
        </p:txBody>
      </p:sp>
      <p:graphicFrame>
        <p:nvGraphicFramePr>
          <p:cNvPr id="196630" name="Object 22"/>
          <p:cNvGraphicFramePr>
            <a:graphicFrameLocks noChangeAspect="1"/>
          </p:cNvGraphicFramePr>
          <p:nvPr/>
        </p:nvGraphicFramePr>
        <p:xfrm>
          <a:off x="1476375" y="1412875"/>
          <a:ext cx="6096000" cy="4060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635" name="Chart" r:id="rId3" imgW="6096000" imgH="4061399" progId="MSGraph.Chart.8">
                  <p:embed followColorScheme="full"/>
                </p:oleObj>
              </mc:Choice>
              <mc:Fallback>
                <p:oleObj name="Chart" r:id="rId3" imgW="6096000" imgH="4061399" progId="MSGraph.Chart.8">
                  <p:embed followColorScheme="full"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6375" y="1412875"/>
                        <a:ext cx="6096000" cy="4060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6631" name="Rectangle 23"/>
          <p:cNvSpPr>
            <a:spLocks noChangeArrowheads="1"/>
          </p:cNvSpPr>
          <p:nvPr/>
        </p:nvSpPr>
        <p:spPr bwMode="auto">
          <a:xfrm rot="16200000">
            <a:off x="327025" y="1984376"/>
            <a:ext cx="2257425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sz="2000"/>
              <a:t>Cost </a:t>
            </a:r>
          </a:p>
        </p:txBody>
      </p:sp>
      <p:sp>
        <p:nvSpPr>
          <p:cNvPr id="196632" name="Rectangle 24"/>
          <p:cNvSpPr>
            <a:spLocks noChangeArrowheads="1"/>
          </p:cNvSpPr>
          <p:nvPr/>
        </p:nvSpPr>
        <p:spPr bwMode="auto">
          <a:xfrm>
            <a:off x="2898775" y="5591175"/>
            <a:ext cx="335915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sz="2000"/>
              <a:t>Project Duration</a:t>
            </a:r>
          </a:p>
        </p:txBody>
      </p:sp>
      <p:sp>
        <p:nvSpPr>
          <p:cNvPr id="196633" name="Rectangle 25"/>
          <p:cNvSpPr>
            <a:spLocks noChangeArrowheads="1"/>
          </p:cNvSpPr>
          <p:nvPr/>
        </p:nvSpPr>
        <p:spPr bwMode="auto">
          <a:xfrm>
            <a:off x="4140200" y="1268413"/>
            <a:ext cx="3259138" cy="3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1400" b="1">
                <a:solidFill>
                  <a:srgbClr val="800000"/>
                </a:solidFill>
              </a:rPr>
              <a:t>Minimum cost = optimal project time</a:t>
            </a:r>
          </a:p>
        </p:txBody>
      </p:sp>
      <p:sp>
        <p:nvSpPr>
          <p:cNvPr id="196634" name="Line 26"/>
          <p:cNvSpPr>
            <a:spLocks noChangeShapeType="1"/>
          </p:cNvSpPr>
          <p:nvPr/>
        </p:nvSpPr>
        <p:spPr bwMode="auto">
          <a:xfrm flipV="1">
            <a:off x="3995738" y="1484313"/>
            <a:ext cx="863600" cy="576262"/>
          </a:xfrm>
          <a:prstGeom prst="line">
            <a:avLst/>
          </a:prstGeom>
          <a:noFill/>
          <a:ln w="12700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3ADA2-C39C-4125-BCE5-CE500DF089D0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2"/>
          <p:cNvSpPr>
            <a:spLocks noChangeArrowheads="1"/>
          </p:cNvSpPr>
          <p:nvPr/>
        </p:nvSpPr>
        <p:spPr bwMode="auto">
          <a:xfrm>
            <a:off x="687388" y="4445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rtl="1"/>
            <a:r>
              <a:rPr lang="fa-IR" sz="2200">
                <a:solidFill>
                  <a:schemeClr val="accent2"/>
                </a:solidFill>
                <a:cs typeface="B Titr" pitchFamily="2" charset="-78"/>
              </a:rPr>
              <a:t>جريان نقدي پروژه</a:t>
            </a:r>
            <a:endParaRPr lang="en-US" sz="2200">
              <a:solidFill>
                <a:schemeClr val="accent2"/>
              </a:solidFill>
              <a:cs typeface="B Titr" pitchFamily="2" charset="-78"/>
            </a:endParaRPr>
          </a:p>
        </p:txBody>
      </p:sp>
      <p:sp>
        <p:nvSpPr>
          <p:cNvPr id="201731" name="Line 3"/>
          <p:cNvSpPr>
            <a:spLocks noChangeShapeType="1"/>
          </p:cNvSpPr>
          <p:nvPr/>
        </p:nvSpPr>
        <p:spPr bwMode="auto">
          <a:xfrm>
            <a:off x="539750" y="1052513"/>
            <a:ext cx="8135938" cy="0"/>
          </a:xfrm>
          <a:prstGeom prst="line">
            <a:avLst/>
          </a:prstGeom>
          <a:noFill/>
          <a:ln w="50800" cmpd="dbl">
            <a:solidFill>
              <a:srgbClr val="99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1732" name="Text Box 4"/>
          <p:cNvSpPr txBox="1">
            <a:spLocks noChangeArrowheads="1"/>
          </p:cNvSpPr>
          <p:nvPr/>
        </p:nvSpPr>
        <p:spPr bwMode="auto">
          <a:xfrm>
            <a:off x="539750" y="620713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solidFill>
                  <a:schemeClr val="accent2"/>
                </a:solidFill>
                <a:latin typeface="Book Antiqua" pitchFamily="18" charset="0"/>
              </a:rPr>
              <a:t>Project Cash Flow </a:t>
            </a:r>
            <a:endParaRPr lang="en-US"/>
          </a:p>
        </p:txBody>
      </p:sp>
      <p:sp>
        <p:nvSpPr>
          <p:cNvPr id="201739" name="Text Box 11"/>
          <p:cNvSpPr txBox="1">
            <a:spLocks noChangeArrowheads="1"/>
          </p:cNvSpPr>
          <p:nvPr/>
        </p:nvSpPr>
        <p:spPr bwMode="auto">
          <a:xfrm>
            <a:off x="611188" y="1333500"/>
            <a:ext cx="79216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0DE9A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 b="1">
                <a:cs typeface="B Nazanin" pitchFamily="2" charset="-78"/>
              </a:rPr>
              <a:t>جريان نقدي پروژه نشاندهنده ميزان بودجه مورد نياز جهت اجراي زمانبندي مي‌باشد.</a:t>
            </a:r>
            <a:endParaRPr lang="en-US" b="1">
              <a:cs typeface="B Nazanin" pitchFamily="2" charset="-78"/>
            </a:endParaRPr>
          </a:p>
        </p:txBody>
      </p:sp>
      <p:graphicFrame>
        <p:nvGraphicFramePr>
          <p:cNvPr id="201742" name="Object 14"/>
          <p:cNvGraphicFramePr>
            <a:graphicFrameLocks noChangeAspect="1"/>
          </p:cNvGraphicFramePr>
          <p:nvPr/>
        </p:nvGraphicFramePr>
        <p:xfrm>
          <a:off x="395288" y="2011363"/>
          <a:ext cx="8280400" cy="3865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743" name="Chart" r:id="rId3" imgW="5257922" imgH="2453762" progId="Excel.Chart.8">
                  <p:embed/>
                </p:oleObj>
              </mc:Choice>
              <mc:Fallback>
                <p:oleObj name="Chart" r:id="rId3" imgW="5257922" imgH="2453762" progId="Excel.Chart.8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2011363"/>
                        <a:ext cx="8280400" cy="3865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D1586-D1D4-4914-B5D7-1CD7CAE7329F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ChangeArrowheads="1"/>
          </p:cNvSpPr>
          <p:nvPr/>
        </p:nvSpPr>
        <p:spPr bwMode="auto">
          <a:xfrm>
            <a:off x="687388" y="4445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rtl="1"/>
            <a:r>
              <a:rPr lang="fa-IR" sz="2200">
                <a:solidFill>
                  <a:schemeClr val="accent2"/>
                </a:solidFill>
                <a:cs typeface="B Titr" pitchFamily="2" charset="-78"/>
              </a:rPr>
              <a:t>ماتريس مسئوليتها</a:t>
            </a:r>
            <a:endParaRPr lang="en-US" sz="2200">
              <a:solidFill>
                <a:schemeClr val="accent2"/>
              </a:solidFill>
              <a:cs typeface="B Titr" pitchFamily="2" charset="-78"/>
            </a:endParaRPr>
          </a:p>
        </p:txBody>
      </p:sp>
      <p:sp>
        <p:nvSpPr>
          <p:cNvPr id="197635" name="Line 3"/>
          <p:cNvSpPr>
            <a:spLocks noChangeShapeType="1"/>
          </p:cNvSpPr>
          <p:nvPr/>
        </p:nvSpPr>
        <p:spPr bwMode="auto">
          <a:xfrm>
            <a:off x="539750" y="1052513"/>
            <a:ext cx="8135938" cy="0"/>
          </a:xfrm>
          <a:prstGeom prst="line">
            <a:avLst/>
          </a:prstGeom>
          <a:noFill/>
          <a:ln w="50800" cmpd="dbl">
            <a:solidFill>
              <a:srgbClr val="99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7636" name="Text Box 4"/>
          <p:cNvSpPr txBox="1">
            <a:spLocks noChangeArrowheads="1"/>
          </p:cNvSpPr>
          <p:nvPr/>
        </p:nvSpPr>
        <p:spPr bwMode="auto">
          <a:xfrm>
            <a:off x="539750" y="620713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solidFill>
                  <a:schemeClr val="accent2"/>
                </a:solidFill>
                <a:latin typeface="Book Antiqua" pitchFamily="18" charset="0"/>
              </a:rPr>
              <a:t>Responsibility Matrix</a:t>
            </a:r>
            <a:endParaRPr lang="en-US"/>
          </a:p>
        </p:txBody>
      </p:sp>
      <p:sp>
        <p:nvSpPr>
          <p:cNvPr id="197642" name="Text Box 10"/>
          <p:cNvSpPr txBox="1">
            <a:spLocks noChangeArrowheads="1"/>
          </p:cNvSpPr>
          <p:nvPr/>
        </p:nvSpPr>
        <p:spPr bwMode="auto">
          <a:xfrm>
            <a:off x="611188" y="2492375"/>
            <a:ext cx="7345362" cy="406400"/>
          </a:xfrm>
          <a:prstGeom prst="rect">
            <a:avLst/>
          </a:prstGeom>
          <a:noFill/>
          <a:ln w="9525" algn="ctr">
            <a:solidFill>
              <a:srgbClr val="0033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a-IR" sz="2000">
                <a:solidFill>
                  <a:schemeClr val="accent2"/>
                </a:solidFill>
                <a:cs typeface="B Yekan" pitchFamily="2" charset="-78"/>
              </a:rPr>
              <a:t>تعيين سازمان اجرايي پروژه</a:t>
            </a:r>
            <a:endParaRPr lang="en-US" sz="2000">
              <a:solidFill>
                <a:schemeClr val="accent2"/>
              </a:solidFill>
              <a:cs typeface="B Yekan" pitchFamily="2" charset="-78"/>
            </a:endParaRPr>
          </a:p>
        </p:txBody>
      </p:sp>
      <p:sp>
        <p:nvSpPr>
          <p:cNvPr id="197643" name="Text Box 11"/>
          <p:cNvSpPr txBox="1">
            <a:spLocks noChangeArrowheads="1"/>
          </p:cNvSpPr>
          <p:nvPr/>
        </p:nvSpPr>
        <p:spPr bwMode="auto">
          <a:xfrm>
            <a:off x="684213" y="4005263"/>
            <a:ext cx="7200900" cy="406400"/>
          </a:xfrm>
          <a:prstGeom prst="rect">
            <a:avLst/>
          </a:prstGeom>
          <a:noFill/>
          <a:ln w="9525" algn="ctr">
            <a:solidFill>
              <a:srgbClr val="0033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a-IR" sz="2000">
                <a:solidFill>
                  <a:schemeClr val="accent2"/>
                </a:solidFill>
                <a:cs typeface="B Yekan" pitchFamily="2" charset="-78"/>
              </a:rPr>
              <a:t>تعيين مسئولين و نقش آنها در اجراي هر يك از فعاليتها</a:t>
            </a:r>
            <a:endParaRPr lang="en-US" sz="2000">
              <a:solidFill>
                <a:schemeClr val="accent2"/>
              </a:solidFill>
              <a:cs typeface="B Yekan" pitchFamily="2" charset="-78"/>
            </a:endParaRPr>
          </a:p>
        </p:txBody>
      </p:sp>
      <p:cxnSp>
        <p:nvCxnSpPr>
          <p:cNvPr id="197644" name="AutoShape 12"/>
          <p:cNvCxnSpPr>
            <a:cxnSpLocks noChangeShapeType="1"/>
            <a:stCxn id="197642" idx="2"/>
            <a:endCxn id="197643" idx="0"/>
          </p:cNvCxnSpPr>
          <p:nvPr/>
        </p:nvCxnSpPr>
        <p:spPr bwMode="auto">
          <a:xfrm>
            <a:off x="4284663" y="2898775"/>
            <a:ext cx="0" cy="110648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7645" name="Text Box 13"/>
          <p:cNvSpPr txBox="1">
            <a:spLocks noChangeArrowheads="1"/>
          </p:cNvSpPr>
          <p:nvPr/>
        </p:nvSpPr>
        <p:spPr bwMode="auto">
          <a:xfrm>
            <a:off x="1906588" y="1393825"/>
            <a:ext cx="4752975" cy="379413"/>
          </a:xfrm>
          <a:prstGeom prst="rect">
            <a:avLst/>
          </a:prstGeom>
          <a:solidFill>
            <a:srgbClr val="E0DE9A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>
                <a:cs typeface="B Yekan" pitchFamily="2" charset="-78"/>
              </a:rPr>
              <a:t>روند توسعه ماتريس مسئوليتها</a:t>
            </a:r>
            <a:endParaRPr lang="en-US">
              <a:cs typeface="B Yekan" pitchFamily="2" charset="-78"/>
            </a:endParaRPr>
          </a:p>
        </p:txBody>
      </p:sp>
      <p:sp>
        <p:nvSpPr>
          <p:cNvPr id="197650" name="Text Box 18"/>
          <p:cNvSpPr txBox="1">
            <a:spLocks noChangeArrowheads="1"/>
          </p:cNvSpPr>
          <p:nvPr/>
        </p:nvSpPr>
        <p:spPr bwMode="auto">
          <a:xfrm>
            <a:off x="684213" y="5470525"/>
            <a:ext cx="7200900" cy="406400"/>
          </a:xfrm>
          <a:prstGeom prst="rect">
            <a:avLst/>
          </a:prstGeom>
          <a:noFill/>
          <a:ln w="9525" algn="ctr">
            <a:solidFill>
              <a:srgbClr val="0033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3FFD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a-IR" sz="2000">
                <a:solidFill>
                  <a:schemeClr val="accent2"/>
                </a:solidFill>
                <a:cs typeface="B Yekan" pitchFamily="2" charset="-78"/>
              </a:rPr>
              <a:t>توسعه نهايي ماتريس مسئوليتها</a:t>
            </a:r>
            <a:endParaRPr lang="en-US" sz="2000">
              <a:solidFill>
                <a:schemeClr val="accent2"/>
              </a:solidFill>
              <a:cs typeface="B Yekan" pitchFamily="2" charset="-78"/>
            </a:endParaRPr>
          </a:p>
        </p:txBody>
      </p:sp>
      <p:cxnSp>
        <p:nvCxnSpPr>
          <p:cNvPr id="197651" name="AutoShape 19"/>
          <p:cNvCxnSpPr>
            <a:cxnSpLocks noChangeShapeType="1"/>
          </p:cNvCxnSpPr>
          <p:nvPr/>
        </p:nvCxnSpPr>
        <p:spPr bwMode="auto">
          <a:xfrm>
            <a:off x="4284663" y="4508500"/>
            <a:ext cx="0" cy="86518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C5EF2-091E-4E5E-8234-5D3CC316009F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ChangeArrowheads="1"/>
          </p:cNvSpPr>
          <p:nvPr/>
        </p:nvSpPr>
        <p:spPr bwMode="auto">
          <a:xfrm>
            <a:off x="687388" y="4445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rtl="1"/>
            <a:r>
              <a:rPr lang="fa-IR" sz="2200">
                <a:solidFill>
                  <a:schemeClr val="accent2"/>
                </a:solidFill>
                <a:cs typeface="B Titr" pitchFamily="2" charset="-78"/>
              </a:rPr>
              <a:t>ماتريس مسئوليتها</a:t>
            </a:r>
            <a:endParaRPr lang="en-US" sz="2200">
              <a:solidFill>
                <a:schemeClr val="accent2"/>
              </a:solidFill>
              <a:cs typeface="B Titr" pitchFamily="2" charset="-78"/>
            </a:endParaRPr>
          </a:p>
        </p:txBody>
      </p:sp>
      <p:sp>
        <p:nvSpPr>
          <p:cNvPr id="199683" name="Line 3"/>
          <p:cNvSpPr>
            <a:spLocks noChangeShapeType="1"/>
          </p:cNvSpPr>
          <p:nvPr/>
        </p:nvSpPr>
        <p:spPr bwMode="auto">
          <a:xfrm>
            <a:off x="539750" y="1052513"/>
            <a:ext cx="8135938" cy="0"/>
          </a:xfrm>
          <a:prstGeom prst="line">
            <a:avLst/>
          </a:prstGeom>
          <a:noFill/>
          <a:ln w="50800" cmpd="dbl">
            <a:solidFill>
              <a:srgbClr val="99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9684" name="Text Box 4"/>
          <p:cNvSpPr txBox="1">
            <a:spLocks noChangeArrowheads="1"/>
          </p:cNvSpPr>
          <p:nvPr/>
        </p:nvSpPr>
        <p:spPr bwMode="auto">
          <a:xfrm>
            <a:off x="539750" y="620713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solidFill>
                  <a:schemeClr val="accent2"/>
                </a:solidFill>
                <a:latin typeface="Book Antiqua" pitchFamily="18" charset="0"/>
              </a:rPr>
              <a:t>Responsibility Matrix</a:t>
            </a:r>
            <a:endParaRPr lang="en-US"/>
          </a:p>
        </p:txBody>
      </p:sp>
      <p:sp>
        <p:nvSpPr>
          <p:cNvPr id="199691" name="Text Box 11"/>
          <p:cNvSpPr txBox="1">
            <a:spLocks noChangeArrowheads="1"/>
          </p:cNvSpPr>
          <p:nvPr/>
        </p:nvSpPr>
        <p:spPr bwMode="auto">
          <a:xfrm>
            <a:off x="5219700" y="1844675"/>
            <a:ext cx="3313113" cy="379413"/>
          </a:xfrm>
          <a:prstGeom prst="rect">
            <a:avLst/>
          </a:prstGeom>
          <a:solidFill>
            <a:srgbClr val="E0DE9A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>
                <a:cs typeface="B Yekan" pitchFamily="2" charset="-78"/>
              </a:rPr>
              <a:t>نقش‌ها</a:t>
            </a:r>
            <a:endParaRPr lang="en-US">
              <a:cs typeface="B Yekan" pitchFamily="2" charset="-78"/>
            </a:endParaRPr>
          </a:p>
        </p:txBody>
      </p:sp>
      <p:sp>
        <p:nvSpPr>
          <p:cNvPr id="199692" name="Text Box 12"/>
          <p:cNvSpPr txBox="1">
            <a:spLocks noChangeArrowheads="1"/>
          </p:cNvSpPr>
          <p:nvPr/>
        </p:nvSpPr>
        <p:spPr bwMode="auto">
          <a:xfrm>
            <a:off x="4297363" y="3130550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99693" name="Text Box 13"/>
          <p:cNvSpPr txBox="1">
            <a:spLocks noChangeArrowheads="1"/>
          </p:cNvSpPr>
          <p:nvPr/>
        </p:nvSpPr>
        <p:spPr bwMode="auto">
          <a:xfrm>
            <a:off x="611188" y="2781300"/>
            <a:ext cx="5256212" cy="379413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</a:pPr>
            <a:r>
              <a:rPr lang="en-US" b="1">
                <a:cs typeface="B Nazanin" pitchFamily="2" charset="-78"/>
              </a:rPr>
              <a:t>X</a:t>
            </a:r>
            <a:r>
              <a:rPr lang="fa-IR" b="1">
                <a:cs typeface="B Nazanin" pitchFamily="2" charset="-78"/>
              </a:rPr>
              <a:t>: فعاليت را اجرا مي‌كند.</a:t>
            </a:r>
            <a:endParaRPr lang="en-US" b="1">
              <a:cs typeface="B Nazanin" pitchFamily="2" charset="-78"/>
            </a:endParaRPr>
          </a:p>
        </p:txBody>
      </p:sp>
      <p:sp>
        <p:nvSpPr>
          <p:cNvPr id="199694" name="Text Box 14"/>
          <p:cNvSpPr txBox="1">
            <a:spLocks noChangeArrowheads="1"/>
          </p:cNvSpPr>
          <p:nvPr/>
        </p:nvSpPr>
        <p:spPr bwMode="auto">
          <a:xfrm>
            <a:off x="611188" y="3481388"/>
            <a:ext cx="5256212" cy="379412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</a:pPr>
            <a:r>
              <a:rPr lang="en-US" b="1">
                <a:cs typeface="B Nazanin" pitchFamily="2" charset="-78"/>
              </a:rPr>
              <a:t>D</a:t>
            </a:r>
            <a:r>
              <a:rPr lang="fa-IR" b="1">
                <a:cs typeface="B Nazanin" pitchFamily="2" charset="-78"/>
              </a:rPr>
              <a:t>: به تنهايي تصميم مي‌گيرد يا تصميم‌گيرنده نهايي است.</a:t>
            </a:r>
            <a:endParaRPr lang="en-US" b="1">
              <a:cs typeface="B Nazanin" pitchFamily="2" charset="-78"/>
            </a:endParaRPr>
          </a:p>
        </p:txBody>
      </p:sp>
      <p:sp>
        <p:nvSpPr>
          <p:cNvPr id="199695" name="Text Box 15"/>
          <p:cNvSpPr txBox="1">
            <a:spLocks noChangeArrowheads="1"/>
          </p:cNvSpPr>
          <p:nvPr/>
        </p:nvSpPr>
        <p:spPr bwMode="auto">
          <a:xfrm>
            <a:off x="611188" y="4130675"/>
            <a:ext cx="5256212" cy="379413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</a:pPr>
            <a:r>
              <a:rPr lang="en-US" b="1">
                <a:cs typeface="B Nazanin" pitchFamily="2" charset="-78"/>
              </a:rPr>
              <a:t>d</a:t>
            </a:r>
            <a:r>
              <a:rPr lang="fa-IR" b="1">
                <a:cs typeface="B Nazanin" pitchFamily="2" charset="-78"/>
              </a:rPr>
              <a:t>: درتصميم‌گيري مشاركت دارد.</a:t>
            </a:r>
            <a:endParaRPr lang="en-US" b="1">
              <a:cs typeface="B Nazanin" pitchFamily="2" charset="-78"/>
            </a:endParaRPr>
          </a:p>
        </p:txBody>
      </p:sp>
      <p:sp>
        <p:nvSpPr>
          <p:cNvPr id="199696" name="Text Box 16"/>
          <p:cNvSpPr txBox="1">
            <a:spLocks noChangeArrowheads="1"/>
          </p:cNvSpPr>
          <p:nvPr/>
        </p:nvSpPr>
        <p:spPr bwMode="auto">
          <a:xfrm>
            <a:off x="611188" y="4849813"/>
            <a:ext cx="5256212" cy="379412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</a:pPr>
            <a:r>
              <a:rPr lang="en-US" b="1">
                <a:cs typeface="B Nazanin" pitchFamily="2" charset="-78"/>
              </a:rPr>
              <a:t>P</a:t>
            </a:r>
            <a:r>
              <a:rPr lang="fa-IR" b="1">
                <a:cs typeface="B Nazanin" pitchFamily="2" charset="-78"/>
              </a:rPr>
              <a:t>: كارها را مديريت و پيشرفت را كنترل مي‌كند.</a:t>
            </a:r>
            <a:endParaRPr lang="en-US" b="1">
              <a:cs typeface="B Nazanin" pitchFamily="2" charset="-78"/>
            </a:endParaRPr>
          </a:p>
        </p:txBody>
      </p:sp>
      <p:cxnSp>
        <p:nvCxnSpPr>
          <p:cNvPr id="199697" name="AutoShape 17"/>
          <p:cNvCxnSpPr>
            <a:cxnSpLocks noChangeShapeType="1"/>
            <a:stCxn id="199691" idx="2"/>
            <a:endCxn id="199693" idx="3"/>
          </p:cNvCxnSpPr>
          <p:nvPr/>
        </p:nvCxnSpPr>
        <p:spPr bwMode="auto">
          <a:xfrm rot="5400000">
            <a:off x="5998369" y="2093119"/>
            <a:ext cx="747712" cy="100965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9698" name="AutoShape 18"/>
          <p:cNvCxnSpPr>
            <a:cxnSpLocks noChangeShapeType="1"/>
            <a:stCxn id="199691" idx="2"/>
            <a:endCxn id="199694" idx="3"/>
          </p:cNvCxnSpPr>
          <p:nvPr/>
        </p:nvCxnSpPr>
        <p:spPr bwMode="auto">
          <a:xfrm rot="5400000">
            <a:off x="5648325" y="2443163"/>
            <a:ext cx="1447800" cy="100965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9699" name="AutoShape 19"/>
          <p:cNvCxnSpPr>
            <a:cxnSpLocks noChangeShapeType="1"/>
            <a:stCxn id="199691" idx="2"/>
            <a:endCxn id="199695" idx="3"/>
          </p:cNvCxnSpPr>
          <p:nvPr/>
        </p:nvCxnSpPr>
        <p:spPr bwMode="auto">
          <a:xfrm rot="5400000">
            <a:off x="5323681" y="2767807"/>
            <a:ext cx="2097087" cy="100965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9700" name="AutoShape 20"/>
          <p:cNvCxnSpPr>
            <a:cxnSpLocks noChangeShapeType="1"/>
            <a:stCxn id="199691" idx="2"/>
            <a:endCxn id="199696" idx="3"/>
          </p:cNvCxnSpPr>
          <p:nvPr/>
        </p:nvCxnSpPr>
        <p:spPr bwMode="auto">
          <a:xfrm rot="5400000">
            <a:off x="4964112" y="3127376"/>
            <a:ext cx="2816225" cy="100965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9701" name="Text Box 21"/>
          <p:cNvSpPr txBox="1">
            <a:spLocks noChangeArrowheads="1"/>
          </p:cNvSpPr>
          <p:nvPr/>
        </p:nvSpPr>
        <p:spPr bwMode="auto">
          <a:xfrm>
            <a:off x="611188" y="5354638"/>
            <a:ext cx="5256212" cy="379412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</a:pPr>
            <a:r>
              <a:rPr lang="en-US" b="1">
                <a:cs typeface="B Nazanin" pitchFamily="2" charset="-78"/>
              </a:rPr>
              <a:t>I</a:t>
            </a:r>
            <a:r>
              <a:rPr lang="fa-IR" b="1">
                <a:cs typeface="B Nazanin" pitchFamily="2" charset="-78"/>
              </a:rPr>
              <a:t>:بايد مطلع شود.</a:t>
            </a:r>
            <a:endParaRPr lang="en-US" b="1">
              <a:cs typeface="B Nazanin" pitchFamily="2" charset="-78"/>
            </a:endParaRPr>
          </a:p>
        </p:txBody>
      </p:sp>
      <p:cxnSp>
        <p:nvCxnSpPr>
          <p:cNvPr id="199702" name="AutoShape 22"/>
          <p:cNvCxnSpPr>
            <a:cxnSpLocks noChangeShapeType="1"/>
            <a:stCxn id="199691" idx="2"/>
            <a:endCxn id="199701" idx="3"/>
          </p:cNvCxnSpPr>
          <p:nvPr/>
        </p:nvCxnSpPr>
        <p:spPr bwMode="auto">
          <a:xfrm rot="5400000">
            <a:off x="4711700" y="3379788"/>
            <a:ext cx="3321050" cy="100965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A898B-09A2-438D-8E64-0698108C20E1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ChangeArrowheads="1"/>
          </p:cNvSpPr>
          <p:nvPr/>
        </p:nvSpPr>
        <p:spPr bwMode="auto">
          <a:xfrm>
            <a:off x="687388" y="4445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rtl="1"/>
            <a:r>
              <a:rPr lang="fa-IR" sz="2200">
                <a:solidFill>
                  <a:schemeClr val="accent2"/>
                </a:solidFill>
                <a:cs typeface="B Titr" pitchFamily="2" charset="-78"/>
              </a:rPr>
              <a:t>ماتريس مسئوليتها</a:t>
            </a:r>
            <a:endParaRPr lang="en-US" sz="2200">
              <a:solidFill>
                <a:schemeClr val="accent2"/>
              </a:solidFill>
              <a:cs typeface="B Titr" pitchFamily="2" charset="-78"/>
            </a:endParaRPr>
          </a:p>
        </p:txBody>
      </p:sp>
      <p:sp>
        <p:nvSpPr>
          <p:cNvPr id="200707" name="Line 3"/>
          <p:cNvSpPr>
            <a:spLocks noChangeShapeType="1"/>
          </p:cNvSpPr>
          <p:nvPr/>
        </p:nvSpPr>
        <p:spPr bwMode="auto">
          <a:xfrm>
            <a:off x="539750" y="1052513"/>
            <a:ext cx="8135938" cy="0"/>
          </a:xfrm>
          <a:prstGeom prst="line">
            <a:avLst/>
          </a:prstGeom>
          <a:noFill/>
          <a:ln w="50800" cmpd="dbl">
            <a:solidFill>
              <a:srgbClr val="99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0708" name="Text Box 4"/>
          <p:cNvSpPr txBox="1">
            <a:spLocks noChangeArrowheads="1"/>
          </p:cNvSpPr>
          <p:nvPr/>
        </p:nvSpPr>
        <p:spPr bwMode="auto">
          <a:xfrm>
            <a:off x="539750" y="620713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solidFill>
                  <a:schemeClr val="accent2"/>
                </a:solidFill>
                <a:latin typeface="Book Antiqua" pitchFamily="18" charset="0"/>
              </a:rPr>
              <a:t>Responsibility Matrix</a:t>
            </a:r>
            <a:endParaRPr lang="en-US"/>
          </a:p>
        </p:txBody>
      </p:sp>
      <p:sp>
        <p:nvSpPr>
          <p:cNvPr id="200721" name="Text Box 17"/>
          <p:cNvSpPr txBox="1">
            <a:spLocks noChangeArrowheads="1"/>
          </p:cNvSpPr>
          <p:nvPr/>
        </p:nvSpPr>
        <p:spPr bwMode="auto">
          <a:xfrm>
            <a:off x="1906588" y="1393825"/>
            <a:ext cx="4752975" cy="379413"/>
          </a:xfrm>
          <a:prstGeom prst="rect">
            <a:avLst/>
          </a:prstGeom>
          <a:solidFill>
            <a:srgbClr val="E0DE9A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>
                <a:cs typeface="B Yekan" pitchFamily="2" charset="-78"/>
              </a:rPr>
              <a:t>توسعه ماتريس مسئوليتها</a:t>
            </a:r>
            <a:endParaRPr lang="en-US">
              <a:cs typeface="B Yekan" pitchFamily="2" charset="-78"/>
            </a:endParaRPr>
          </a:p>
        </p:txBody>
      </p:sp>
      <p:graphicFrame>
        <p:nvGraphicFramePr>
          <p:cNvPr id="200965" name="Group 261"/>
          <p:cNvGraphicFramePr>
            <a:graphicFrameLocks noGrp="1"/>
          </p:cNvGraphicFramePr>
          <p:nvPr/>
        </p:nvGraphicFramePr>
        <p:xfrm>
          <a:off x="827088" y="2389188"/>
          <a:ext cx="6792912" cy="3814064"/>
        </p:xfrm>
        <a:graphic>
          <a:graphicData uri="http://schemas.openxmlformats.org/drawingml/2006/table">
            <a:tbl>
              <a:tblPr/>
              <a:tblGrid>
                <a:gridCol w="1081087"/>
                <a:gridCol w="647700"/>
                <a:gridCol w="647700"/>
                <a:gridCol w="720725"/>
                <a:gridCol w="719138"/>
                <a:gridCol w="576262"/>
                <a:gridCol w="504825"/>
                <a:gridCol w="536575"/>
                <a:gridCol w="679450"/>
                <a:gridCol w="679450"/>
              </a:tblGrid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بخش1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بخش2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بخش3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بخش4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فعاليت1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فعاليت2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فعاليت3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0865" name="Text Box 161"/>
          <p:cNvSpPr txBox="1">
            <a:spLocks noChangeArrowheads="1"/>
          </p:cNvSpPr>
          <p:nvPr/>
        </p:nvSpPr>
        <p:spPr bwMode="auto">
          <a:xfrm rot="16200000">
            <a:off x="-1524794" y="4196557"/>
            <a:ext cx="41767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/>
              <a:t>WBS(Work Breakdown Structure)</a:t>
            </a:r>
          </a:p>
        </p:txBody>
      </p:sp>
      <p:sp>
        <p:nvSpPr>
          <p:cNvPr id="200872" name="Text Box 168"/>
          <p:cNvSpPr txBox="1">
            <a:spLocks noChangeArrowheads="1"/>
          </p:cNvSpPr>
          <p:nvPr/>
        </p:nvSpPr>
        <p:spPr bwMode="auto">
          <a:xfrm>
            <a:off x="1476375" y="1916113"/>
            <a:ext cx="6119813" cy="696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b="1"/>
              <a:t>OBS (Organization Breakdown Structure)</a:t>
            </a:r>
          </a:p>
          <a:p>
            <a:pPr algn="ctr">
              <a:spcBef>
                <a:spcPct val="20000"/>
              </a:spcBef>
            </a:pP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BCFF3-7182-4A9D-9F8A-55EBAECA51E4}" type="datetime2">
              <a:rPr lang="en-US" smtClean="0"/>
              <a:t>Thursday, June 15, 2017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CA879-0329-4245-AB17-31DB5E0CB15A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1349</TotalTime>
  <Words>1544</Words>
  <Application>Microsoft Office PowerPoint</Application>
  <PresentationFormat>On-screen Show (4:3)</PresentationFormat>
  <Paragraphs>442</Paragraphs>
  <Slides>25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25</vt:i4>
      </vt:variant>
    </vt:vector>
  </HeadingPairs>
  <TitlesOfParts>
    <vt:vector size="38" baseType="lpstr">
      <vt:lpstr>Arial</vt:lpstr>
      <vt:lpstr>B Nazanin</vt:lpstr>
      <vt:lpstr>B Yekan</vt:lpstr>
      <vt:lpstr>B Titr</vt:lpstr>
      <vt:lpstr>Book Antiqua</vt:lpstr>
      <vt:lpstr>Arial Narrow</vt:lpstr>
      <vt:lpstr>Times New Roman</vt:lpstr>
      <vt:lpstr>CG Times</vt:lpstr>
      <vt:lpstr>B Koodak</vt:lpstr>
      <vt:lpstr>Default Design</vt:lpstr>
      <vt:lpstr>Microsoft Clip Gallery</vt:lpstr>
      <vt:lpstr>Microsoft Graph Chart</vt:lpstr>
      <vt:lpstr>Microsoft Excel Chart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برنامه‌ريزي و كنترل پروژه</dc:title>
  <dc:creator>Najafi</dc:creator>
  <cp:lastModifiedBy>MRT Pack 25 DVDs</cp:lastModifiedBy>
  <cp:revision>215</cp:revision>
  <dcterms:created xsi:type="dcterms:W3CDTF">2003-11-05T00:40:40Z</dcterms:created>
  <dcterms:modified xsi:type="dcterms:W3CDTF">2017-06-15T03:35:18Z</dcterms:modified>
</cp:coreProperties>
</file>