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7" r:id="rId2"/>
    <p:sldId id="279" r:id="rId3"/>
    <p:sldId id="258" r:id="rId4"/>
    <p:sldId id="259" r:id="rId5"/>
    <p:sldId id="260" r:id="rId6"/>
    <p:sldId id="261" r:id="rId7"/>
    <p:sldId id="262" r:id="rId8"/>
    <p:sldId id="263" r:id="rId9"/>
    <p:sldId id="264" r:id="rId10"/>
    <p:sldId id="265" r:id="rId11"/>
    <p:sldId id="267" r:id="rId12"/>
    <p:sldId id="266" r:id="rId13"/>
    <p:sldId id="268" r:id="rId14"/>
    <p:sldId id="269" r:id="rId15"/>
    <p:sldId id="270" r:id="rId16"/>
    <p:sldId id="271" r:id="rId17"/>
    <p:sldId id="272" r:id="rId18"/>
    <p:sldId id="274" r:id="rId19"/>
    <p:sldId id="275" r:id="rId20"/>
    <p:sldId id="273" r:id="rId21"/>
    <p:sldId id="276" r:id="rId22"/>
    <p:sldId id="277" r:id="rId23"/>
    <p:sldId id="278" r:id="rId24"/>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snapToGrid="0">
      <p:cViewPr varScale="1">
        <p:scale>
          <a:sx n="75" d="100"/>
          <a:sy n="75" d="100"/>
        </p:scale>
        <p:origin x="874" y="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a-IR"/>
          </a:p>
        </p:txBody>
      </p:sp>
      <p:sp>
        <p:nvSpPr>
          <p:cNvPr id="4" name="Date Placeholder 3"/>
          <p:cNvSpPr>
            <a:spLocks noGrp="1"/>
          </p:cNvSpPr>
          <p:nvPr>
            <p:ph type="dt" sz="half" idx="10"/>
          </p:nvPr>
        </p:nvSpPr>
        <p:spPr/>
        <p:txBody>
          <a:bodyPr/>
          <a:lstStyle/>
          <a:p>
            <a:fld id="{4FE17DD0-BC22-4A5E-A5A9-840A66A2616E}" type="datetimeFigureOut">
              <a:rPr lang="fa-IR" smtClean="0"/>
              <a:t>28/11/1445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18528987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4FE17DD0-BC22-4A5E-A5A9-840A66A2616E}" type="datetimeFigureOut">
              <a:rPr lang="fa-IR" smtClean="0"/>
              <a:t>28/11/1445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2649658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E17DD0-BC22-4A5E-A5A9-840A66A2616E}" type="datetimeFigureOut">
              <a:rPr lang="fa-IR" smtClean="0"/>
              <a:t>28/11/1445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123758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p>
            <a:fld id="{4FE17DD0-BC22-4A5E-A5A9-840A66A2616E}" type="datetimeFigureOut">
              <a:rPr lang="fa-IR" smtClean="0"/>
              <a:t>28/11/1445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3167932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p>
            <a:fld id="{4FE17DD0-BC22-4A5E-A5A9-840A66A2616E}" type="datetimeFigureOut">
              <a:rPr lang="fa-IR" smtClean="0"/>
              <a:t>28/11/1445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1428026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p>
            <a:fld id="{4FE17DD0-BC22-4A5E-A5A9-840A66A2616E}" type="datetimeFigureOut">
              <a:rPr lang="fa-IR" smtClean="0"/>
              <a:t>28/11/1445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878828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E17DD0-BC22-4A5E-A5A9-840A66A2616E}" type="datetimeFigureOut">
              <a:rPr lang="fa-IR" smtClean="0"/>
              <a:t>28/11/1445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3128567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E17DD0-BC22-4A5E-A5A9-840A66A2616E}" type="datetimeFigureOut">
              <a:rPr lang="fa-IR" smtClean="0"/>
              <a:t>28/11/1445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2467556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E17DD0-BC22-4A5E-A5A9-840A66A2616E}" type="datetimeFigureOut">
              <a:rPr lang="fa-IR" smtClean="0"/>
              <a:t>28/11/1445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2093479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4FE17DD0-BC22-4A5E-A5A9-840A66A2616E}" type="datetimeFigureOut">
              <a:rPr lang="fa-IR" smtClean="0"/>
              <a:t>28/11/1445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3996148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4FE17DD0-BC22-4A5E-A5A9-840A66A2616E}" type="datetimeFigureOut">
              <a:rPr lang="fa-IR" smtClean="0"/>
              <a:t>28/11/1445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E49866A-1CB5-44FE-93BC-70381FDCBAC9}" type="slidenum">
              <a:rPr lang="fa-IR" smtClean="0"/>
              <a:t>‹#›</a:t>
            </a:fld>
            <a:endParaRPr lang="fa-IR"/>
          </a:p>
        </p:txBody>
      </p:sp>
    </p:spTree>
    <p:extLst>
      <p:ext uri="{BB962C8B-B14F-4D97-AF65-F5344CB8AC3E}">
        <p14:creationId xmlns:p14="http://schemas.microsoft.com/office/powerpoint/2010/main" val="1804424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2937">
              <a:schemeClr val="accent6">
                <a:lumMod val="60000"/>
                <a:lumOff val="40000"/>
              </a:schemeClr>
            </a:gs>
            <a:gs pos="82875">
              <a:srgbClr val="B5D2EC"/>
            </a:gs>
            <a:gs pos="82750">
              <a:srgbClr val="B5D2EC"/>
            </a:gs>
            <a:gs pos="82500">
              <a:srgbClr val="B5D2EC"/>
            </a:gs>
            <a:gs pos="82000">
              <a:srgbClr val="B5D2EC"/>
            </a:gs>
            <a:gs pos="81000">
              <a:srgbClr val="B5D2EC"/>
            </a:gs>
            <a:gs pos="74000">
              <a:schemeClr val="accent1">
                <a:lumMod val="45000"/>
                <a:lumOff val="55000"/>
              </a:schemeClr>
            </a:gs>
            <a:gs pos="83000">
              <a:schemeClr val="accent1">
                <a:lumMod val="45000"/>
                <a:lumOff val="55000"/>
              </a:schemeClr>
            </a:gs>
            <a:gs pos="100000">
              <a:schemeClr val="accent1">
                <a:lumMod val="30000"/>
                <a:lumOff val="70000"/>
              </a:schemeClr>
            </a:gs>
          </a:gsLst>
          <a:lin ang="189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FE17DD0-BC22-4A5E-A5A9-840A66A2616E}" type="datetimeFigureOut">
              <a:rPr lang="fa-IR" smtClean="0"/>
              <a:t>28/11/1445</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BE49866A-1CB5-44FE-93BC-70381FDCBAC9}" type="slidenum">
              <a:rPr lang="fa-IR" smtClean="0"/>
              <a:t>‹#›</a:t>
            </a:fld>
            <a:endParaRPr lang="fa-IR"/>
          </a:p>
        </p:txBody>
      </p:sp>
    </p:spTree>
    <p:extLst>
      <p:ext uri="{BB962C8B-B14F-4D97-AF65-F5344CB8AC3E}">
        <p14:creationId xmlns:p14="http://schemas.microsoft.com/office/powerpoint/2010/main" val="3379009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10403" y="2426127"/>
            <a:ext cx="11199125" cy="1272417"/>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pPr marL="0" indent="0" algn="r">
              <a:buNone/>
            </a:pPr>
            <a:r>
              <a:rPr lang="fa-IR" sz="7200" b="1" dirty="0">
                <a:ln w="22225">
                  <a:solidFill>
                    <a:schemeClr val="accent2"/>
                  </a:solidFill>
                  <a:prstDash val="solid"/>
                </a:ln>
                <a:solidFill>
                  <a:schemeClr val="accent6">
                    <a:lumMod val="60000"/>
                    <a:lumOff val="40000"/>
                  </a:schemeClr>
                </a:solidFill>
                <a:cs typeface="Mj_King 1" panose="020D060406010A000A03" pitchFamily="34" charset="-78"/>
              </a:rPr>
              <a:t>به نام خداوند بخشنده مهربان</a:t>
            </a:r>
          </a:p>
        </p:txBody>
      </p:sp>
    </p:spTree>
    <p:extLst>
      <p:ext uri="{BB962C8B-B14F-4D97-AF65-F5344CB8AC3E}">
        <p14:creationId xmlns:p14="http://schemas.microsoft.com/office/powerpoint/2010/main" val="27191243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82639" y="1627329"/>
            <a:ext cx="10367750" cy="3258569"/>
          </a:xfrm>
          <a:prstGeom prst="rect">
            <a:avLst/>
          </a:prstGeom>
        </p:spPr>
        <p:txBody>
          <a:bodyPr vert="horz" lIns="91440" tIns="45720" rIns="91440" bIns="45720" rtlCol="1" anchor="ctr">
            <a:noAutofit/>
          </a:bodyPr>
          <a:lstStyle>
            <a:lvl1pPr algn="r" defTabSz="914400" rtl="1"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fa-IR" sz="4000" dirty="0">
                <a:cs typeface="B Titr" panose="00000700000000000000" pitchFamily="2" charset="-78"/>
              </a:rPr>
              <a:t>تهیه کننده : </a:t>
            </a:r>
          </a:p>
          <a:p>
            <a:pPr algn="ctr">
              <a:lnSpc>
                <a:spcPct val="150000"/>
              </a:lnSpc>
            </a:pPr>
            <a:r>
              <a:rPr lang="fa-IR" sz="4000" dirty="0">
                <a:cs typeface="B Titr" panose="00000700000000000000" pitchFamily="2" charset="-78"/>
              </a:rPr>
              <a:t>درس: </a:t>
            </a:r>
          </a:p>
          <a:p>
            <a:pPr algn="ctr">
              <a:lnSpc>
                <a:spcPct val="150000"/>
              </a:lnSpc>
            </a:pPr>
            <a:r>
              <a:rPr lang="fa-IR" sz="4000" dirty="0">
                <a:cs typeface="B Titr" panose="00000700000000000000" pitchFamily="2" charset="-78"/>
              </a:rPr>
              <a:t>استاد : </a:t>
            </a:r>
          </a:p>
          <a:p>
            <a:pPr algn="ctr">
              <a:lnSpc>
                <a:spcPct val="150000"/>
              </a:lnSpc>
            </a:pPr>
            <a:r>
              <a:rPr lang="fa-IR" sz="4000" dirty="0">
                <a:cs typeface="B Titr" panose="00000700000000000000" pitchFamily="2" charset="-78"/>
              </a:rPr>
              <a:t>موضوع : مقایسه آموزش و پرورش فرانسه و دانمارک</a:t>
            </a:r>
          </a:p>
        </p:txBody>
      </p:sp>
    </p:spTree>
    <p:extLst>
      <p:ext uri="{BB962C8B-B14F-4D97-AF65-F5344CB8AC3E}">
        <p14:creationId xmlns:p14="http://schemas.microsoft.com/office/powerpoint/2010/main" val="3688821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45377"/>
            <a:ext cx="10515600" cy="1325563"/>
          </a:xfrm>
        </p:spPr>
        <p:txBody>
          <a:bodyPr/>
          <a:lstStyle/>
          <a:p>
            <a:r>
              <a:rPr lang="fa-IR" dirty="0">
                <a:cs typeface="B Titr" panose="00000700000000000000" pitchFamily="2" charset="-78"/>
              </a:rPr>
              <a:t>آموزش و پرورش در دانمارک</a:t>
            </a:r>
          </a:p>
        </p:txBody>
      </p:sp>
      <p:sp>
        <p:nvSpPr>
          <p:cNvPr id="4" name="TextBox 3"/>
          <p:cNvSpPr txBox="1"/>
          <p:nvPr/>
        </p:nvSpPr>
        <p:spPr>
          <a:xfrm>
            <a:off x="1244221" y="1502688"/>
            <a:ext cx="9703558" cy="5355312"/>
          </a:xfrm>
          <a:prstGeom prst="rect">
            <a:avLst/>
          </a:prstGeom>
          <a:noFill/>
        </p:spPr>
        <p:txBody>
          <a:bodyPr wrap="square" rtlCol="1">
            <a:spAutoFit/>
          </a:bodyPr>
          <a:lstStyle/>
          <a:p>
            <a:r>
              <a:rPr lang="fa-IR" sz="4400" b="1" dirty="0">
                <a:cs typeface="B Badr" panose="00000400000000000000" pitchFamily="2" charset="-78"/>
              </a:rPr>
              <a:t>آموزش معلمان</a:t>
            </a:r>
          </a:p>
          <a:p>
            <a:r>
              <a:rPr lang="fa-IR" sz="2800" dirty="0">
                <a:cs typeface="B Badr" panose="00000400000000000000" pitchFamily="2" charset="-78"/>
              </a:rPr>
              <a:t>قانون استحكام ( لايه استحكام ) كه در سال 1997 ( 10 ام جولاي ) تصويب گرديد و مربوط به </a:t>
            </a:r>
            <a:r>
              <a:rPr lang="fa-IR" sz="2800" b="1" dirty="0">
                <a:cs typeface="B Badr" panose="00000400000000000000" pitchFamily="2" charset="-78"/>
              </a:rPr>
              <a:t>آموزش</a:t>
            </a:r>
            <a:r>
              <a:rPr lang="fa-IR" sz="2800" dirty="0">
                <a:cs typeface="B Badr" panose="00000400000000000000" pitchFamily="2" charset="-78"/>
              </a:rPr>
              <a:t> معّلمين مي‌باشد تنها در مورد خطوط كلي برنامه ريزي‌ها صحيت مي‌كند: </a:t>
            </a:r>
          </a:p>
          <a:p>
            <a:r>
              <a:rPr lang="fa-IR" sz="2800" dirty="0">
                <a:cs typeface="B Badr" panose="00000400000000000000" pitchFamily="2" charset="-78"/>
              </a:rPr>
              <a:t>طول مدّت، موضوعات، قوانيني كه شامل تشكيل مؤسّسات و ترتيب مديريتي آن‌ها مي‌باشد </a:t>
            </a:r>
          </a:p>
          <a:p>
            <a:r>
              <a:rPr lang="fa-IR" sz="2800" dirty="0">
                <a:cs typeface="B Badr" panose="00000400000000000000" pitchFamily="2" charset="-78"/>
              </a:rPr>
              <a:t>قانون وزارت خانه‌اي شماره 382 در 19 ام ژوئن سال 1998 موضوعات مربوط را تنظيم مي‌كند، خطوط كلي در مورد موضوعات درس را مشخص مي‌كند و قوانين كلي در مورد ارزيابي دانش آموزان را مشخص مي‌نمايد. قانون گذاري‌هاي جزئي بيش‌تر معمولا در برنامه‌هاي محلي ديگر كه توسط مؤسّسات مختلف ايجاد مي‌گردد اجرا مي‌شوند. </a:t>
            </a:r>
          </a:p>
          <a:p>
            <a:endParaRPr lang="fa-IR" dirty="0"/>
          </a:p>
        </p:txBody>
      </p:sp>
    </p:spTree>
    <p:extLst>
      <p:ext uri="{BB962C8B-B14F-4D97-AF65-F5344CB8AC3E}">
        <p14:creationId xmlns:p14="http://schemas.microsoft.com/office/powerpoint/2010/main" val="107797237"/>
      </p:ext>
    </p:extLst>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ipe(down)">
                                      <p:cBhvr>
                                        <p:cTn id="14" dur="5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wipe(down)">
                                      <p:cBhvr>
                                        <p:cTn id="19" dur="500"/>
                                        <p:tgtEl>
                                          <p:spTgt spid="4">
                                            <p:txEl>
                                              <p:pRg st="1" end="1"/>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wipe(down)">
                                      <p:cBhvr>
                                        <p:cTn id="22" dur="500"/>
                                        <p:tgtEl>
                                          <p:spTgt spid="4">
                                            <p:txEl>
                                              <p:pRg st="2" end="2"/>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wipe(down)">
                                      <p:cBhvr>
                                        <p:cTn id="25"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cs typeface="B Titr" panose="00000700000000000000" pitchFamily="2" charset="-78"/>
              </a:rPr>
              <a:t>آموزش مربيان پيش دبستاني</a:t>
            </a:r>
            <a:br>
              <a:rPr lang="fa-IR" b="1" dirty="0">
                <a:cs typeface="B Titr" panose="00000700000000000000" pitchFamily="2" charset="-78"/>
              </a:rPr>
            </a:br>
            <a:endParaRPr lang="fa-IR" dirty="0">
              <a:cs typeface="B Titr" panose="00000700000000000000" pitchFamily="2" charset="-78"/>
            </a:endParaRPr>
          </a:p>
        </p:txBody>
      </p:sp>
      <p:sp>
        <p:nvSpPr>
          <p:cNvPr id="4" name="TextBox 3"/>
          <p:cNvSpPr txBox="1"/>
          <p:nvPr/>
        </p:nvSpPr>
        <p:spPr>
          <a:xfrm>
            <a:off x="668740" y="1405719"/>
            <a:ext cx="10685060" cy="4093428"/>
          </a:xfrm>
          <a:prstGeom prst="rect">
            <a:avLst/>
          </a:prstGeom>
          <a:noFill/>
        </p:spPr>
        <p:txBody>
          <a:bodyPr wrap="square" rtlCol="1">
            <a:spAutoFit/>
          </a:bodyPr>
          <a:lstStyle/>
          <a:p>
            <a:pPr marL="571500" indent="-571500">
              <a:buFont typeface="Wingdings" panose="05000000000000000000" pitchFamily="2" charset="2"/>
              <a:buChar char="q"/>
            </a:pPr>
            <a:r>
              <a:rPr lang="fa-IR" sz="3600" b="1" dirty="0">
                <a:cs typeface="B Badr" panose="00000400000000000000" pitchFamily="2" charset="-78"/>
              </a:rPr>
              <a:t>آموزش مربيان پيش دبستاني</a:t>
            </a:r>
          </a:p>
          <a:p>
            <a:endParaRPr lang="fa-IR" sz="2800" dirty="0">
              <a:cs typeface="B Badr" panose="00000400000000000000" pitchFamily="2" charset="-78"/>
            </a:endParaRPr>
          </a:p>
          <a:p>
            <a:r>
              <a:rPr lang="fa-IR" sz="2800" dirty="0">
                <a:cs typeface="B Badr" panose="00000400000000000000" pitchFamily="2" charset="-78"/>
              </a:rPr>
              <a:t>كارمندان تمامي موسسات پيش دبستاني وكلاسهاي پيش دبستاني داراي مدرك معلمي ونگهداري از كودك ميباشند.مدرك دوم ( نگهداري از كودك ) دوره هاي آموزش معلم كوتاه مدت را شامل مي شوند .از يكم ژانويه 1992 ، كل معلمين پيش دبستاني آموزش يكسالي را ديه اند اين آموزش در كالجهاي آموزش غير دانشگاهي ارائه مي گردد وسه سالونيم بطول مي انجامد كه 15 ماه از اين دوره عملي مي باشد.پيش از سال 1992 ، يك برنامه سه ساله دايره براي معلمين كودكستان وجود داشت.دراصل معلمين بصورت تمام وقت استخدام وبكار گماشته مي شوند.از سال 1993 تمام معلمين جديد پيش دبستاني ومتوسطه مقدماتي بر اساس قرارداد گروهي استخدام شده اند .</a:t>
            </a:r>
          </a:p>
        </p:txBody>
      </p:sp>
    </p:spTree>
    <p:extLst>
      <p:ext uri="{BB962C8B-B14F-4D97-AF65-F5344CB8AC3E}">
        <p14:creationId xmlns:p14="http://schemas.microsoft.com/office/powerpoint/2010/main" val="3559866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4842" y="272955"/>
            <a:ext cx="11505062" cy="6635663"/>
          </a:xfrm>
          <a:prstGeom prst="rect">
            <a:avLst/>
          </a:prstGeom>
          <a:noFill/>
        </p:spPr>
        <p:txBody>
          <a:bodyPr wrap="square" rtlCol="1">
            <a:spAutoFit/>
          </a:bodyPr>
          <a:lstStyle/>
          <a:p>
            <a:pPr marL="457200" indent="-457200">
              <a:buFont typeface="Wingdings" panose="05000000000000000000" pitchFamily="2" charset="2"/>
              <a:buChar char="q"/>
            </a:pPr>
            <a:r>
              <a:rPr lang="fa-IR" sz="2800" b="1" dirty="0">
                <a:solidFill>
                  <a:schemeClr val="accent6">
                    <a:lumMod val="50000"/>
                  </a:schemeClr>
                </a:solidFill>
                <a:cs typeface="B Badr" panose="00000400000000000000" pitchFamily="2" charset="-78"/>
              </a:rPr>
              <a:t>آموزش معلمين پيش دبستاني </a:t>
            </a:r>
          </a:p>
          <a:p>
            <a:pPr>
              <a:lnSpc>
                <a:spcPct val="120000"/>
              </a:lnSpc>
            </a:pPr>
            <a:r>
              <a:rPr lang="fa-IR" sz="2400" b="1" dirty="0">
                <a:cs typeface="B Badr" panose="00000400000000000000" pitchFamily="2" charset="-78"/>
              </a:rPr>
              <a:t>بسياري از پدران و مادران معمولا داراي كارهاي تمام وقت هستند و اين در دانمارك هم به همين منوال مي‌باشد لذا بسياري از آن‌ها از مراكز نگهداري كودكان و يا افرادي كه از كودكان پرستاري مي‌كنند استفاده مي‌نمايند . معمولا هيچ گونه آموزش رسمي كودكان تا قبل از سنين 6 يا 7 سالگي وجود ندارد امّا در بعضي از مراكز آموزش‌هاي مهارت‌هاي اوليه اجتماعي براي كودكان در نظر گرفته شده است معمولا افرادي در اين زمينه فعاليت مي‌كنند همگي در مراكز آموزش عالي تحصيل كرده و به عنوان آموزش گران اجتماعي معروف هستند. </a:t>
            </a:r>
          </a:p>
          <a:p>
            <a:pPr marL="457200" indent="-457200">
              <a:lnSpc>
                <a:spcPct val="120000"/>
              </a:lnSpc>
              <a:buFont typeface="Wingdings" panose="05000000000000000000" pitchFamily="2" charset="2"/>
              <a:buChar char="q"/>
            </a:pPr>
            <a:r>
              <a:rPr lang="fa-IR" sz="2800" b="1" dirty="0">
                <a:solidFill>
                  <a:schemeClr val="accent6">
                    <a:lumMod val="50000"/>
                  </a:schemeClr>
                </a:solidFill>
                <a:cs typeface="B Badr" panose="00000400000000000000" pitchFamily="2" charset="-78"/>
              </a:rPr>
              <a:t>آموزش معلمين پايه </a:t>
            </a:r>
          </a:p>
          <a:p>
            <a:pPr>
              <a:lnSpc>
                <a:spcPct val="120000"/>
              </a:lnSpc>
            </a:pPr>
            <a:r>
              <a:rPr lang="fa-IR" sz="2400" b="1" dirty="0">
                <a:cs typeface="B Badr" panose="00000400000000000000" pitchFamily="2" charset="-78"/>
              </a:rPr>
              <a:t>معلمين ابتدايي ومتوسطه مقدماتي آموزش مقطع دانشگاهي تخصصي به مدت چهار سالي آموزش مي بينند ، انها در تمامي رشته ها آموزش ديده اما در دو رشته متخصص وصاحب نظر مي گردند . آموزش 16 هفته بصورت آموزش عملي صورت مي پذيرد .</a:t>
            </a:r>
          </a:p>
          <a:p>
            <a:pPr>
              <a:lnSpc>
                <a:spcPct val="120000"/>
              </a:lnSpc>
            </a:pPr>
            <a:r>
              <a:rPr lang="fa-IR" sz="2400" b="1" dirty="0">
                <a:cs typeface="B Badr" panose="00000400000000000000" pitchFamily="2" charset="-78"/>
              </a:rPr>
              <a:t>در كل معلمين بصورت تمام وقت استخدام ميشوند. ازسال 1993، تمام معلمين جديد پيش دبستاني ومتوسطه مقدماتي بصورت قراردادي استخدام شده اند .</a:t>
            </a:r>
          </a:p>
          <a:p>
            <a:pPr>
              <a:lnSpc>
                <a:spcPct val="120000"/>
              </a:lnSpc>
            </a:pPr>
            <a:r>
              <a:rPr lang="fa-IR" sz="2400" b="1" dirty="0">
                <a:cs typeface="B Badr" panose="00000400000000000000" pitchFamily="2" charset="-78"/>
              </a:rPr>
              <a:t>دراصل معلمين مجبور به ادامه وتدريس نمي باشند واين امر منوط به تصميم مهمي مي باشد با وجود ماده قانون مربوط به ابتدايي ومتوسطه مقدماتي ، معلمين مجبوربه ادامه تدريس وآموزش در موضوعات اصلي ومهم نمي باشند .</a:t>
            </a:r>
          </a:p>
          <a:p>
            <a:endParaRPr lang="fa-IR" dirty="0"/>
          </a:p>
        </p:txBody>
      </p:sp>
    </p:spTree>
    <p:extLst>
      <p:ext uri="{BB962C8B-B14F-4D97-AF65-F5344CB8AC3E}">
        <p14:creationId xmlns:p14="http://schemas.microsoft.com/office/powerpoint/2010/main" val="3593090244"/>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ircle(in)">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arn(inVertical)">
                                      <p:cBhvr>
                                        <p:cTn id="22" dur="500"/>
                                        <p:tgtEl>
                                          <p:spTgt spid="4">
                                            <p:txEl>
                                              <p:pRg st="3" end="3"/>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barn(inVertical)">
                                      <p:cBhvr>
                                        <p:cTn id="25" dur="500"/>
                                        <p:tgtEl>
                                          <p:spTgt spid="4">
                                            <p:txEl>
                                              <p:pRg st="4" end="4"/>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barn(inVertical)">
                                      <p:cBhvr>
                                        <p:cTn id="28"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5660" y="286603"/>
            <a:ext cx="11573301" cy="7448193"/>
          </a:xfrm>
          <a:prstGeom prst="rect">
            <a:avLst/>
          </a:prstGeom>
          <a:noFill/>
        </p:spPr>
        <p:txBody>
          <a:bodyPr wrap="square" rtlCol="1">
            <a:spAutoFit/>
          </a:bodyPr>
          <a:lstStyle/>
          <a:p>
            <a:pPr marL="571500" indent="-571500">
              <a:buFont typeface="Wingdings" panose="05000000000000000000" pitchFamily="2" charset="2"/>
              <a:buChar char="q"/>
            </a:pPr>
            <a:r>
              <a:rPr lang="fa-IR" sz="4000" b="1" dirty="0">
                <a:solidFill>
                  <a:schemeClr val="accent6">
                    <a:lumMod val="50000"/>
                  </a:schemeClr>
                </a:solidFill>
                <a:cs typeface="B Badr" panose="00000400000000000000" pitchFamily="2" charset="-78"/>
              </a:rPr>
              <a:t>آموزش معّلمين متوسطه</a:t>
            </a:r>
          </a:p>
          <a:p>
            <a:endParaRPr lang="fa-IR" sz="2800" b="1" dirty="0"/>
          </a:p>
          <a:p>
            <a:r>
              <a:rPr lang="fa-IR" sz="2800" dirty="0">
                <a:cs typeface="B Badr" panose="00000400000000000000" pitchFamily="2" charset="-78"/>
              </a:rPr>
              <a:t>در حال حاضر، آموزش معلمين در حدود 18 دانشكده در كل دانمارك تدريس مي‌شود. اين دانشكده‌ها توسط وزارت آموزش و پرورش اداره مي‌شوند و اين به دين منظور است كه هم از نظر تدريس در سطحي مناسب قرار گيرند و هم بتوانند از نظر اقتصادي حمايت شوند. دانشكده‌هاي آموزش تنها آموزش گاه‌هائي هستند كه برنامه‌اي 4 ساله ارائه مي‌دهند كه معمولا گروه‌هائي از مدرسين را براي مدارس دانمارك فراهم مي‌كنند. </a:t>
            </a:r>
          </a:p>
          <a:p>
            <a:r>
              <a:rPr lang="fa-IR" sz="2800" dirty="0">
                <a:cs typeface="B Badr" panose="00000400000000000000" pitchFamily="2" charset="-78"/>
              </a:rPr>
              <a:t>معلمين متخصص تمامي رشته ها بامدرگ دانشگاهي واساساً متخصص در رشته كارشناسي ارشد مي باشند . به منظور ارائه آموزش معلمين بايد استخدام يا به صورت آزمايشي استخدام شوند . سپس آنها دوره  آموزش معلم عملي وتئوري را در طي شش ماه مي گذرانند .</a:t>
            </a:r>
          </a:p>
          <a:p>
            <a:r>
              <a:rPr lang="fa-IR" sz="2800" dirty="0">
                <a:cs typeface="B Badr" panose="00000400000000000000" pitchFamily="2" charset="-78"/>
              </a:rPr>
              <a:t>دوره تئوري از دوره شبانه روزي چها روزه در دو رشته ويك دوره هشت روزه تئوري آموزشي در كلاسهاي كه به صوت ناحيه اي تشكيل شده اند تشكيل يافته است .</a:t>
            </a:r>
          </a:p>
          <a:p>
            <a:r>
              <a:rPr lang="fa-IR" sz="2800" dirty="0">
                <a:cs typeface="B Badr" panose="00000400000000000000" pitchFamily="2" charset="-78"/>
              </a:rPr>
              <a:t>دوره دوم منتج به امتحان كتبي ميگردد. دوره عملي حداقل 120 ساعت آموزش ودروس نظري را در اولين سال استخدام در بر ميگيرد.معلمين بر اساس قرارداد بر طبق توافق بين مجمع شوراهاي استان واتحاديه علمي معلمين مدرسه متوسطه تكميلي استخدام مي كردند .در حدود 100% از كاركنان آموزش وپرورش را معلمين نيمه وقت تشكيل مي دهند . </a:t>
            </a:r>
          </a:p>
          <a:p>
            <a:endParaRPr lang="fa-IR" sz="2800" b="1" dirty="0">
              <a:cs typeface="B Badr" panose="00000400000000000000" pitchFamily="2" charset="-78"/>
            </a:endParaRPr>
          </a:p>
          <a:p>
            <a:endParaRPr lang="fa-IR" dirty="0"/>
          </a:p>
        </p:txBody>
      </p:sp>
    </p:spTree>
    <p:extLst>
      <p:ext uri="{BB962C8B-B14F-4D97-AF65-F5344CB8AC3E}">
        <p14:creationId xmlns:p14="http://schemas.microsoft.com/office/powerpoint/2010/main" val="3141705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wipe(down)">
                                      <p:cBhvr>
                                        <p:cTn id="14" dur="500"/>
                                        <p:tgtEl>
                                          <p:spTgt spid="5">
                                            <p:txEl>
                                              <p:pRg st="2" end="2"/>
                                            </p:txEl>
                                          </p:spTgt>
                                        </p:tgtEl>
                                      </p:cBhvr>
                                    </p:animEffect>
                                  </p:childTnLst>
                                </p:cTn>
                              </p:par>
                              <p:par>
                                <p:cTn id="15" presetID="22" presetClass="entr" presetSubtype="4"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wipe(down)">
                                      <p:cBhvr>
                                        <p:cTn id="17" dur="500"/>
                                        <p:tgtEl>
                                          <p:spTgt spid="5">
                                            <p:txEl>
                                              <p:pRg st="3" end="3"/>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animEffect transition="in" filter="wipe(down)">
                                      <p:cBhvr>
                                        <p:cTn id="20" dur="500"/>
                                        <p:tgtEl>
                                          <p:spTgt spid="5">
                                            <p:txEl>
                                              <p:pRg st="4" end="4"/>
                                            </p:txEl>
                                          </p:spTgt>
                                        </p:tgtEl>
                                      </p:cBhvr>
                                    </p:animEffect>
                                  </p:childTnLst>
                                </p:cTn>
                              </p:par>
                              <p:par>
                                <p:cTn id="21" presetID="22" presetClass="entr" presetSubtype="4" fill="hold" nodeType="with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animEffect transition="in" filter="wipe(down)">
                                      <p:cBhvr>
                                        <p:cTn id="23"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4716" y="313899"/>
            <a:ext cx="11655188" cy="6124754"/>
          </a:xfrm>
          <a:prstGeom prst="rect">
            <a:avLst/>
          </a:prstGeom>
          <a:noFill/>
        </p:spPr>
        <p:txBody>
          <a:bodyPr wrap="square" rtlCol="1">
            <a:spAutoFit/>
          </a:bodyPr>
          <a:lstStyle/>
          <a:p>
            <a:r>
              <a:rPr lang="fa-IR" sz="2800" dirty="0">
                <a:cs typeface="B Badr" panose="00000400000000000000" pitchFamily="2" charset="-78"/>
              </a:rPr>
              <a:t>طول مدّت آموزش معمولا 4 ساله است اين برنامه شامل تدريس عملي در يك مدرسه به مدت 24 هفته‌اي مي‌باشد كه معمولا ساختار بندي آن توسط موسّسه‌هاي به خصوصي تهيه مي‌شود. </a:t>
            </a:r>
          </a:p>
          <a:p>
            <a:r>
              <a:rPr lang="fa-IR" sz="2800" dirty="0">
                <a:cs typeface="B Badr" panose="00000400000000000000" pitchFamily="2" charset="-78"/>
              </a:rPr>
              <a:t>اين برنامه شامل موضوعات زير مي‌باشد: </a:t>
            </a:r>
          </a:p>
          <a:p>
            <a:r>
              <a:rPr lang="fa-IR" sz="2800" dirty="0">
                <a:cs typeface="B Badr" panose="00000400000000000000" pitchFamily="2" charset="-78"/>
              </a:rPr>
              <a:t>موضوعات اصلي و اساسي و هسته‌اي </a:t>
            </a:r>
          </a:p>
          <a:p>
            <a:r>
              <a:rPr lang="fa-IR" sz="2800" dirty="0">
                <a:cs typeface="B Badr" panose="00000400000000000000" pitchFamily="2" charset="-78"/>
              </a:rPr>
              <a:t>نظريه‌هاي آموزشي، مباحث روانشناسي، آموزش‌هاي عمومي در مدرسه و جامعه ( 70% ) آموزش‌هاي فلسفه و مطالعات مذهبي ( 20 % ) </a:t>
            </a:r>
          </a:p>
          <a:p>
            <a:r>
              <a:rPr lang="fa-IR" sz="2800" dirty="0">
                <a:cs typeface="B Badr" panose="00000400000000000000" pitchFamily="2" charset="-78"/>
              </a:rPr>
              <a:t>تدريس به صورت عملي و تجربي ( 60 % ) </a:t>
            </a:r>
          </a:p>
          <a:p>
            <a:r>
              <a:rPr lang="fa-IR" sz="2800" dirty="0">
                <a:cs typeface="B Badr" panose="00000400000000000000" pitchFamily="2" charset="-78"/>
              </a:rPr>
              <a:t>دادن تئوري وتز ( </a:t>
            </a:r>
            <a:r>
              <a:rPr lang="en-US" sz="2800" dirty="0">
                <a:cs typeface="B Badr" panose="00000400000000000000" pitchFamily="2" charset="-78"/>
              </a:rPr>
              <a:t>Thesis ) ( 15 % ) </a:t>
            </a:r>
          </a:p>
          <a:p>
            <a:r>
              <a:rPr lang="fa-IR" sz="2800" dirty="0">
                <a:cs typeface="B Badr" panose="00000400000000000000" pitchFamily="2" charset="-78"/>
              </a:rPr>
              <a:t>موضوعات اصلي ديگر </a:t>
            </a:r>
          </a:p>
          <a:p>
            <a:r>
              <a:rPr lang="fa-IR" sz="2800" dirty="0">
                <a:cs typeface="B Badr" panose="00000400000000000000" pitchFamily="2" charset="-78"/>
              </a:rPr>
              <a:t>رياضيات يا زبان دانماركي ( 70% ) </a:t>
            </a:r>
          </a:p>
          <a:p>
            <a:r>
              <a:rPr lang="fa-IR" sz="2800" dirty="0">
                <a:cs typeface="B Badr" panose="00000400000000000000" pitchFamily="2" charset="-78"/>
              </a:rPr>
              <a:t>موضوعات اساسي ديگري ( هر كدام 55% ) به انتخاب هر كدام از دانشجويان </a:t>
            </a:r>
          </a:p>
          <a:p>
            <a:r>
              <a:rPr lang="fa-IR" sz="2800" dirty="0">
                <a:cs typeface="B Badr" panose="00000400000000000000" pitchFamily="2" charset="-78"/>
              </a:rPr>
              <a:t>4 موضوع اصلي و اساسي و هسته‌اي بايستي چنان انتخاب گردند كه حداقل 2 تا از اين موضوعات شامل: علوم انساني، علوم تجربي و موضوعات عملي زيبا شناختي باشد. </a:t>
            </a:r>
          </a:p>
          <a:p>
            <a:r>
              <a:rPr lang="fa-IR" sz="2800" dirty="0">
                <a:cs typeface="B Badr" panose="00000400000000000000" pitchFamily="2" charset="-78"/>
              </a:rPr>
              <a:t>( اين درصد‌ها دلالت بر همة كاركردهاي دانشجويان در طول مدت يك سال مي‌باشند ) </a:t>
            </a:r>
          </a:p>
        </p:txBody>
      </p:sp>
    </p:spTree>
    <p:extLst>
      <p:ext uri="{BB962C8B-B14F-4D97-AF65-F5344CB8AC3E}">
        <p14:creationId xmlns:p14="http://schemas.microsoft.com/office/powerpoint/2010/main" val="12605645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0126" y="750627"/>
            <a:ext cx="11750722" cy="5755422"/>
          </a:xfrm>
          <a:prstGeom prst="rect">
            <a:avLst/>
          </a:prstGeom>
          <a:noFill/>
        </p:spPr>
        <p:txBody>
          <a:bodyPr wrap="square" rtlCol="1">
            <a:spAutoFit/>
          </a:bodyPr>
          <a:lstStyle/>
          <a:p>
            <a:r>
              <a:rPr lang="fa-IR" sz="4400" b="1" dirty="0">
                <a:solidFill>
                  <a:schemeClr val="accent6">
                    <a:lumMod val="50000"/>
                  </a:schemeClr>
                </a:solidFill>
                <a:cs typeface="B Badr" panose="00000400000000000000" pitchFamily="2" charset="-78"/>
              </a:rPr>
              <a:t>پذيرش تحصيلي </a:t>
            </a:r>
          </a:p>
          <a:p>
            <a:endParaRPr lang="fa-IR" sz="4400" b="1" dirty="0"/>
          </a:p>
          <a:p>
            <a:r>
              <a:rPr lang="fa-IR" sz="2800" dirty="0">
                <a:cs typeface="B Badr" panose="00000400000000000000" pitchFamily="2" charset="-78"/>
              </a:rPr>
              <a:t>مقتضّيات پذيرش براي برنامه آموزش مدرسّين يكي از آزمون‌هاي پيشرفته در مرحله ثانويه است: آزمون پيشرفته آمادگي، آزمون پيشرفته بازرگاني، آزمون پيشرفته فن آوري </a:t>
            </a:r>
          </a:p>
          <a:p>
            <a:r>
              <a:rPr lang="fa-IR" sz="2800" dirty="0">
                <a:cs typeface="B Badr" panose="00000400000000000000" pitchFamily="2" charset="-78"/>
              </a:rPr>
              <a:t>با وجود اين واقعّيت كه تعداد متقاضيان براي اين امر بسيار زياد است و امكانات آموزشي براي همه تابي فراهم شدن نيست لازم است كه آزمون‌هاي اوليه‌اي براي پذيرش معلمين انجام گيرد. </a:t>
            </a:r>
          </a:p>
          <a:p>
            <a:r>
              <a:rPr lang="fa-IR" sz="2800" dirty="0">
                <a:cs typeface="B Badr" panose="00000400000000000000" pitchFamily="2" charset="-78"/>
              </a:rPr>
              <a:t>هر سال، وزارت خانه مكان‌هائي براي آزمون اختصاص مي‌يابد و متقاضيان بايستي از دو مرحله گذر كنند </a:t>
            </a:r>
          </a:p>
          <a:p>
            <a:r>
              <a:rPr lang="fa-IR" sz="2800" dirty="0">
                <a:cs typeface="B Badr" panose="00000400000000000000" pitchFamily="2" charset="-78"/>
              </a:rPr>
              <a:t>الف) در مرحله اوّل متقاضيان فقط در صورتي پذيرفته مي‌شوند كه در آزمون نمرة مناسب به دست آورند. </a:t>
            </a:r>
          </a:p>
          <a:p>
            <a:r>
              <a:rPr lang="fa-IR" sz="2800" dirty="0">
                <a:cs typeface="B Badr" panose="00000400000000000000" pitchFamily="2" charset="-78"/>
              </a:rPr>
              <a:t>ب) در مرحله دوّم دانشجويان در صورتي پذيرفته مي‌شوند كه در آزمون هر دانشكده كه هر دانشكده آن را به صورت خاص انجام مي‌دهد پذيرفته مي‌شوند. اين دانشكده‌ها معمولا براي ايجاد قياس‌ها و ملاك‌هاي خاص، با يك ديگر هم‌كاري كرده و براي پذيرش در مقاطع دبيرستاني در خارج از كشور و يا ديدارهاي علمي با يك ديگر هم‌كاري مي‌نمايند. يك سوم  دانشجويان مرد و دو سوم آن‌ها زن هستند. </a:t>
            </a:r>
          </a:p>
        </p:txBody>
      </p:sp>
    </p:spTree>
    <p:extLst>
      <p:ext uri="{BB962C8B-B14F-4D97-AF65-F5344CB8AC3E}">
        <p14:creationId xmlns:p14="http://schemas.microsoft.com/office/powerpoint/2010/main" val="1114534028"/>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mph" presetSubtype="0" fill="hold" nodeType="clickEffect">
                                  <p:stCondLst>
                                    <p:cond delay="0"/>
                                  </p:stCondLst>
                                  <p:childTnLst>
                                    <p:animClr clrSpc="hsl" dir="cw">
                                      <p:cBhvr override="childStyle">
                                        <p:cTn id="11" dur="500" fill="hold"/>
                                        <p:tgtEl>
                                          <p:spTgt spid="4">
                                            <p:txEl>
                                              <p:pRg st="2" end="2"/>
                                            </p:txEl>
                                          </p:spTgt>
                                        </p:tgtEl>
                                        <p:attrNameLst>
                                          <p:attrName>style.color</p:attrName>
                                        </p:attrNameLst>
                                      </p:cBhvr>
                                      <p:by>
                                        <p:hsl h="0" s="-12549" l="-25098"/>
                                      </p:by>
                                    </p:animClr>
                                    <p:animClr clrSpc="hsl" dir="cw">
                                      <p:cBhvr>
                                        <p:cTn id="12" dur="500" fill="hold"/>
                                        <p:tgtEl>
                                          <p:spTgt spid="4">
                                            <p:txEl>
                                              <p:pRg st="2" end="2"/>
                                            </p:txEl>
                                          </p:spTgt>
                                        </p:tgtEl>
                                        <p:attrNameLst>
                                          <p:attrName>fillcolor</p:attrName>
                                        </p:attrNameLst>
                                      </p:cBhvr>
                                      <p:by>
                                        <p:hsl h="0" s="-12549" l="-25098"/>
                                      </p:by>
                                    </p:animClr>
                                    <p:animClr clrSpc="hsl" dir="cw">
                                      <p:cBhvr>
                                        <p:cTn id="13" dur="500" fill="hold"/>
                                        <p:tgtEl>
                                          <p:spTgt spid="4">
                                            <p:txEl>
                                              <p:pRg st="2" end="2"/>
                                            </p:txEl>
                                          </p:spTgt>
                                        </p:tgtEl>
                                        <p:attrNameLst>
                                          <p:attrName>stroke.color</p:attrName>
                                        </p:attrNameLst>
                                      </p:cBhvr>
                                      <p:by>
                                        <p:hsl h="0" s="-12549" l="-25098"/>
                                      </p:by>
                                    </p:animClr>
                                    <p:set>
                                      <p:cBhvr>
                                        <p:cTn id="14" dur="500" fill="hold"/>
                                        <p:tgtEl>
                                          <p:spTgt spid="4">
                                            <p:txEl>
                                              <p:pRg st="2" end="2"/>
                                            </p:txEl>
                                          </p:spTgt>
                                        </p:tgtEl>
                                        <p:attrNameLst>
                                          <p:attrName>fill.type</p:attrName>
                                        </p:attrNameLst>
                                      </p:cBhvr>
                                      <p:to>
                                        <p:strVal val="solid"/>
                                      </p:to>
                                    </p:set>
                                  </p:childTnLst>
                                </p:cTn>
                              </p:par>
                              <p:par>
                                <p:cTn id="15" presetID="24" presetClass="emph" presetSubtype="0" fill="hold" nodeType="withEffect">
                                  <p:stCondLst>
                                    <p:cond delay="0"/>
                                  </p:stCondLst>
                                  <p:childTnLst>
                                    <p:animClr clrSpc="hsl" dir="cw">
                                      <p:cBhvr override="childStyle">
                                        <p:cTn id="16" dur="500" fill="hold"/>
                                        <p:tgtEl>
                                          <p:spTgt spid="4">
                                            <p:txEl>
                                              <p:pRg st="3" end="3"/>
                                            </p:txEl>
                                          </p:spTgt>
                                        </p:tgtEl>
                                        <p:attrNameLst>
                                          <p:attrName>style.color</p:attrName>
                                        </p:attrNameLst>
                                      </p:cBhvr>
                                      <p:by>
                                        <p:hsl h="0" s="-12549" l="-25098"/>
                                      </p:by>
                                    </p:animClr>
                                    <p:animClr clrSpc="hsl" dir="cw">
                                      <p:cBhvr>
                                        <p:cTn id="17" dur="500" fill="hold"/>
                                        <p:tgtEl>
                                          <p:spTgt spid="4">
                                            <p:txEl>
                                              <p:pRg st="3" end="3"/>
                                            </p:txEl>
                                          </p:spTgt>
                                        </p:tgtEl>
                                        <p:attrNameLst>
                                          <p:attrName>fillcolor</p:attrName>
                                        </p:attrNameLst>
                                      </p:cBhvr>
                                      <p:by>
                                        <p:hsl h="0" s="-12549" l="-25098"/>
                                      </p:by>
                                    </p:animClr>
                                    <p:animClr clrSpc="hsl" dir="cw">
                                      <p:cBhvr>
                                        <p:cTn id="18" dur="500" fill="hold"/>
                                        <p:tgtEl>
                                          <p:spTgt spid="4">
                                            <p:txEl>
                                              <p:pRg st="3" end="3"/>
                                            </p:txEl>
                                          </p:spTgt>
                                        </p:tgtEl>
                                        <p:attrNameLst>
                                          <p:attrName>stroke.color</p:attrName>
                                        </p:attrNameLst>
                                      </p:cBhvr>
                                      <p:by>
                                        <p:hsl h="0" s="-12549" l="-25098"/>
                                      </p:by>
                                    </p:animClr>
                                    <p:set>
                                      <p:cBhvr>
                                        <p:cTn id="19" dur="500" fill="hold"/>
                                        <p:tgtEl>
                                          <p:spTgt spid="4">
                                            <p:txEl>
                                              <p:pRg st="3" end="3"/>
                                            </p:txEl>
                                          </p:spTgt>
                                        </p:tgtEl>
                                        <p:attrNameLst>
                                          <p:attrName>fill.type</p:attrName>
                                        </p:attrNameLst>
                                      </p:cBhvr>
                                      <p:to>
                                        <p:strVal val="solid"/>
                                      </p:to>
                                    </p:set>
                                  </p:childTnLst>
                                </p:cTn>
                              </p:par>
                              <p:par>
                                <p:cTn id="20" presetID="24" presetClass="emph" presetSubtype="0" fill="hold" nodeType="withEffect">
                                  <p:stCondLst>
                                    <p:cond delay="0"/>
                                  </p:stCondLst>
                                  <p:childTnLst>
                                    <p:animClr clrSpc="hsl" dir="cw">
                                      <p:cBhvr override="childStyle">
                                        <p:cTn id="21" dur="500" fill="hold"/>
                                        <p:tgtEl>
                                          <p:spTgt spid="4">
                                            <p:txEl>
                                              <p:pRg st="4" end="4"/>
                                            </p:txEl>
                                          </p:spTgt>
                                        </p:tgtEl>
                                        <p:attrNameLst>
                                          <p:attrName>style.color</p:attrName>
                                        </p:attrNameLst>
                                      </p:cBhvr>
                                      <p:by>
                                        <p:hsl h="0" s="-12549" l="-25098"/>
                                      </p:by>
                                    </p:animClr>
                                    <p:animClr clrSpc="hsl" dir="cw">
                                      <p:cBhvr>
                                        <p:cTn id="22" dur="500" fill="hold"/>
                                        <p:tgtEl>
                                          <p:spTgt spid="4">
                                            <p:txEl>
                                              <p:pRg st="4" end="4"/>
                                            </p:txEl>
                                          </p:spTgt>
                                        </p:tgtEl>
                                        <p:attrNameLst>
                                          <p:attrName>fillcolor</p:attrName>
                                        </p:attrNameLst>
                                      </p:cBhvr>
                                      <p:by>
                                        <p:hsl h="0" s="-12549" l="-25098"/>
                                      </p:by>
                                    </p:animClr>
                                    <p:animClr clrSpc="hsl" dir="cw">
                                      <p:cBhvr>
                                        <p:cTn id="23" dur="500" fill="hold"/>
                                        <p:tgtEl>
                                          <p:spTgt spid="4">
                                            <p:txEl>
                                              <p:pRg st="4" end="4"/>
                                            </p:txEl>
                                          </p:spTgt>
                                        </p:tgtEl>
                                        <p:attrNameLst>
                                          <p:attrName>stroke.color</p:attrName>
                                        </p:attrNameLst>
                                      </p:cBhvr>
                                      <p:by>
                                        <p:hsl h="0" s="-12549" l="-25098"/>
                                      </p:by>
                                    </p:animClr>
                                    <p:set>
                                      <p:cBhvr>
                                        <p:cTn id="24" dur="500" fill="hold"/>
                                        <p:tgtEl>
                                          <p:spTgt spid="4">
                                            <p:txEl>
                                              <p:pRg st="4" end="4"/>
                                            </p:txEl>
                                          </p:spTgt>
                                        </p:tgtEl>
                                        <p:attrNameLst>
                                          <p:attrName>fill.type</p:attrName>
                                        </p:attrNameLst>
                                      </p:cBhvr>
                                      <p:to>
                                        <p:strVal val="solid"/>
                                      </p:to>
                                    </p:set>
                                  </p:childTnLst>
                                </p:cTn>
                              </p:par>
                              <p:par>
                                <p:cTn id="25" presetID="24" presetClass="emph" presetSubtype="0" fill="hold" nodeType="withEffect">
                                  <p:stCondLst>
                                    <p:cond delay="0"/>
                                  </p:stCondLst>
                                  <p:childTnLst>
                                    <p:animClr clrSpc="hsl" dir="cw">
                                      <p:cBhvr override="childStyle">
                                        <p:cTn id="26" dur="500" fill="hold"/>
                                        <p:tgtEl>
                                          <p:spTgt spid="4">
                                            <p:txEl>
                                              <p:pRg st="5" end="5"/>
                                            </p:txEl>
                                          </p:spTgt>
                                        </p:tgtEl>
                                        <p:attrNameLst>
                                          <p:attrName>style.color</p:attrName>
                                        </p:attrNameLst>
                                      </p:cBhvr>
                                      <p:by>
                                        <p:hsl h="0" s="-12549" l="-25098"/>
                                      </p:by>
                                    </p:animClr>
                                    <p:animClr clrSpc="hsl" dir="cw">
                                      <p:cBhvr>
                                        <p:cTn id="27" dur="500" fill="hold"/>
                                        <p:tgtEl>
                                          <p:spTgt spid="4">
                                            <p:txEl>
                                              <p:pRg st="5" end="5"/>
                                            </p:txEl>
                                          </p:spTgt>
                                        </p:tgtEl>
                                        <p:attrNameLst>
                                          <p:attrName>fillcolor</p:attrName>
                                        </p:attrNameLst>
                                      </p:cBhvr>
                                      <p:by>
                                        <p:hsl h="0" s="-12549" l="-25098"/>
                                      </p:by>
                                    </p:animClr>
                                    <p:animClr clrSpc="hsl" dir="cw">
                                      <p:cBhvr>
                                        <p:cTn id="28" dur="500" fill="hold"/>
                                        <p:tgtEl>
                                          <p:spTgt spid="4">
                                            <p:txEl>
                                              <p:pRg st="5" end="5"/>
                                            </p:txEl>
                                          </p:spTgt>
                                        </p:tgtEl>
                                        <p:attrNameLst>
                                          <p:attrName>stroke.color</p:attrName>
                                        </p:attrNameLst>
                                      </p:cBhvr>
                                      <p:by>
                                        <p:hsl h="0" s="-12549" l="-25098"/>
                                      </p:by>
                                    </p:animClr>
                                    <p:set>
                                      <p:cBhvr>
                                        <p:cTn id="29" dur="500" fill="hold"/>
                                        <p:tgtEl>
                                          <p:spTgt spid="4">
                                            <p:txEl>
                                              <p:pRg st="5" end="5"/>
                                            </p:txEl>
                                          </p:spTgt>
                                        </p:tgtEl>
                                        <p:attrNameLst>
                                          <p:attrName>fill.type</p:attrName>
                                        </p:attrNameLst>
                                      </p:cBhvr>
                                      <p:to>
                                        <p:strVal val="solid"/>
                                      </p:to>
                                    </p:set>
                                  </p:childTnLst>
                                </p:cTn>
                              </p:par>
                              <p:par>
                                <p:cTn id="30" presetID="24" presetClass="emph" presetSubtype="0" fill="hold" nodeType="withEffect">
                                  <p:stCondLst>
                                    <p:cond delay="0"/>
                                  </p:stCondLst>
                                  <p:childTnLst>
                                    <p:animClr clrSpc="hsl" dir="cw">
                                      <p:cBhvr override="childStyle">
                                        <p:cTn id="31" dur="500" fill="hold"/>
                                        <p:tgtEl>
                                          <p:spTgt spid="4">
                                            <p:txEl>
                                              <p:pRg st="6" end="6"/>
                                            </p:txEl>
                                          </p:spTgt>
                                        </p:tgtEl>
                                        <p:attrNameLst>
                                          <p:attrName>style.color</p:attrName>
                                        </p:attrNameLst>
                                      </p:cBhvr>
                                      <p:by>
                                        <p:hsl h="0" s="-12549" l="-25098"/>
                                      </p:by>
                                    </p:animClr>
                                    <p:animClr clrSpc="hsl" dir="cw">
                                      <p:cBhvr>
                                        <p:cTn id="32" dur="500" fill="hold"/>
                                        <p:tgtEl>
                                          <p:spTgt spid="4">
                                            <p:txEl>
                                              <p:pRg st="6" end="6"/>
                                            </p:txEl>
                                          </p:spTgt>
                                        </p:tgtEl>
                                        <p:attrNameLst>
                                          <p:attrName>fillcolor</p:attrName>
                                        </p:attrNameLst>
                                      </p:cBhvr>
                                      <p:by>
                                        <p:hsl h="0" s="-12549" l="-25098"/>
                                      </p:by>
                                    </p:animClr>
                                    <p:animClr clrSpc="hsl" dir="cw">
                                      <p:cBhvr>
                                        <p:cTn id="33" dur="500" fill="hold"/>
                                        <p:tgtEl>
                                          <p:spTgt spid="4">
                                            <p:txEl>
                                              <p:pRg st="6" end="6"/>
                                            </p:txEl>
                                          </p:spTgt>
                                        </p:tgtEl>
                                        <p:attrNameLst>
                                          <p:attrName>stroke.color</p:attrName>
                                        </p:attrNameLst>
                                      </p:cBhvr>
                                      <p:by>
                                        <p:hsl h="0" s="-12549" l="-25098"/>
                                      </p:by>
                                    </p:animClr>
                                    <p:set>
                                      <p:cBhvr>
                                        <p:cTn id="34" dur="500" fill="hold"/>
                                        <p:tgtEl>
                                          <p:spTgt spid="4">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7547" y="150125"/>
            <a:ext cx="11627892" cy="6494085"/>
          </a:xfrm>
          <a:prstGeom prst="rect">
            <a:avLst/>
          </a:prstGeom>
          <a:noFill/>
        </p:spPr>
        <p:txBody>
          <a:bodyPr wrap="square" rtlCol="1">
            <a:spAutoFit/>
          </a:bodyPr>
          <a:lstStyle/>
          <a:p>
            <a:r>
              <a:rPr lang="fa-IR" sz="4000" b="1" dirty="0">
                <a:cs typeface="B Badr" panose="00000400000000000000" pitchFamily="2" charset="-78"/>
              </a:rPr>
              <a:t>آموزش معلمين  فني وحرفه اي</a:t>
            </a:r>
          </a:p>
          <a:p>
            <a:endParaRPr lang="fa-IR" sz="4000" b="1" dirty="0">
              <a:cs typeface="B Badr" panose="00000400000000000000" pitchFamily="2" charset="-78"/>
            </a:endParaRPr>
          </a:p>
          <a:p>
            <a:r>
              <a:rPr lang="fa-IR" sz="2800" dirty="0">
                <a:cs typeface="B Badr" panose="00000400000000000000" pitchFamily="2" charset="-78"/>
              </a:rPr>
              <a:t>آموزش معلم فن وحرفه اي د دانمارك اساساً يك دوره آموزشي مي باد كه مهارتهاي فني وتجربه كار عملي كارگزان ماهر را كه مي خواهند معلم شوند را تكميل مي نمايد .</a:t>
            </a:r>
          </a:p>
          <a:p>
            <a:r>
              <a:rPr lang="fa-IR" sz="2800" dirty="0">
                <a:cs typeface="B Badr" panose="00000400000000000000" pitchFamily="2" charset="-78"/>
              </a:rPr>
              <a:t>معلمين دروس عمومي بايد داراي مداركي باشند كه با مدارك موردنياز در مقطع آموزش متوسطه تكميلي معادل باشد.آموزش معلم فني وحرفه اي مقدماتي در موسسه دولتي صورت مي پذيرد ودر مجموع 500 ساعت آموزش را شامل ميشود.با درنظر گرفتن تحصيلات خاص وكار بر روي پروژه ها ي نهايي مدت زمان آموزش به 600 ساعت مي رسد. </a:t>
            </a:r>
          </a:p>
          <a:p>
            <a:r>
              <a:rPr lang="fa-IR" sz="2800" dirty="0">
                <a:cs typeface="B Badr" panose="00000400000000000000" pitchFamily="2" charset="-78"/>
              </a:rPr>
              <a:t>بطور عادي ، كل دوره ، 12 ماه به طول مي انجامد .معلمين بطور مستقيم از طريق مدارس فني وحرفه اي جذب و استخدام مي شوند وقبل ار ادامه دوره آموزش معلم ، شروع به تدريس مي نمايند .دوره ها ي آموزشي مبتني بر تفاوت وجايگزين مي باشد وقسمت عمده آموزش در مدرسه كا راموز به عنوان آموزش در حين كار كه از جانب يك مشاور نظارت مي گردد ، صورت مي پذيرد.معلمين فني وحرفه اي بصورت تمام وقت استخدام مي شوند ووضعيتي مشابه وضعيت يك كارمند شهري را دارا مي باشند.آنها مجبور به حفظ وتمديد مداركشان مي باشند اما نه به صورت دوره هاي آموزشي در خدمت .</a:t>
            </a:r>
          </a:p>
        </p:txBody>
      </p:sp>
    </p:spTree>
    <p:extLst>
      <p:ext uri="{BB962C8B-B14F-4D97-AF65-F5344CB8AC3E}">
        <p14:creationId xmlns:p14="http://schemas.microsoft.com/office/powerpoint/2010/main" val="3823486726"/>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5">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 calcmode="lin" valueType="num">
                                      <p:cBhvr additive="base">
                                        <p:cTn id="1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7547" y="150125"/>
            <a:ext cx="11627892" cy="5878532"/>
          </a:xfrm>
          <a:prstGeom prst="rect">
            <a:avLst/>
          </a:prstGeom>
          <a:noFill/>
        </p:spPr>
        <p:txBody>
          <a:bodyPr wrap="square" rtlCol="1">
            <a:spAutoFit/>
          </a:bodyPr>
          <a:lstStyle/>
          <a:p>
            <a:r>
              <a:rPr lang="fa-IR" sz="4000" b="1" dirty="0">
                <a:cs typeface="B Badr" panose="00000400000000000000" pitchFamily="2" charset="-78"/>
              </a:rPr>
              <a:t>ساختارآموزشي</a:t>
            </a:r>
          </a:p>
          <a:p>
            <a:endParaRPr lang="fa-IR" sz="2800" b="1" dirty="0">
              <a:cs typeface="B Badr" panose="00000400000000000000" pitchFamily="2" charset="-78"/>
            </a:endParaRPr>
          </a:p>
          <a:p>
            <a:r>
              <a:rPr lang="fa-IR" sz="2800" b="1" dirty="0">
                <a:cs typeface="B Badr" panose="00000400000000000000" pitchFamily="2" charset="-78"/>
              </a:rPr>
              <a:t> </a:t>
            </a:r>
            <a:r>
              <a:rPr lang="fa-IR" sz="2800" dirty="0">
                <a:cs typeface="B Badr" panose="00000400000000000000" pitchFamily="2" charset="-78"/>
              </a:rPr>
              <a:t>سيستم آموزش كشور دانمارك داراي 3 پايه مي‌باشد: </a:t>
            </a:r>
          </a:p>
          <a:p>
            <a:r>
              <a:rPr lang="fa-IR" sz="2800" dirty="0">
                <a:cs typeface="B Badr" panose="00000400000000000000" pitchFamily="2" charset="-78"/>
              </a:rPr>
              <a:t>مدرسه ابتدائي، مدارس جوانان و مدارس عالي كه در واقع آموزش‌هاي افراد بالغ را نيز بايد به آن اضافه كرد. مدرسه ابتدائي شامل يك دورة 9 ساله مي‌باشد كه قبل از آن يك دورة دل به خواه پيش دبستاني در نظر گرفته شده است. كه جمعا 10 سال آموزش را در بر مي‌گيرد.آموزش جوانان معمولا از نظر دانش گاهي داراي اهميت است و شامل دانشگاه‌هاي هم‌راه با كنكور و يا دانشگاه‌هاي به صورت داوطلبي مي‌باشد. برنامه‌هائي كه براي افراد خاص در نظر گرفته مي‌شوند آموزش ابتدائي حرفه‌اي و آموزش آزاد به عنوان انتخاب‌هائي آزاد براي جوانان در نظر گرفته مي‌شوند. برنامه‌هاي آموزش جوانان معمولا در طول، تقريبا 3 سال انجام مي‌گيرد ولي معمولا بين 2 تا 4 سال شناور است. در هنگام تكميل تحصيلات جوانان اين امكان پذير است كه فردي بخواهد در دبيرستان‌هاي مختلف نيز درس بخواند. اين مدارس معمولا داراي دوره‌هاي 3-1 سال و يا 4-3 سال و يا 6-5 سال مي‌باشند.</a:t>
            </a:r>
          </a:p>
          <a:p>
            <a:endParaRPr lang="fa-IR" sz="2800" b="1" dirty="0"/>
          </a:p>
        </p:txBody>
      </p:sp>
    </p:spTree>
    <p:extLst>
      <p:ext uri="{BB962C8B-B14F-4D97-AF65-F5344CB8AC3E}">
        <p14:creationId xmlns:p14="http://schemas.microsoft.com/office/powerpoint/2010/main" val="9901840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5">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32" presetClass="emph" presetSubtype="0" fill="hold" nodeType="clickEffect">
                                  <p:stCondLst>
                                    <p:cond delay="0"/>
                                  </p:stCondLst>
                                  <p:childTnLst>
                                    <p:animRot by="120000">
                                      <p:cBhvr>
                                        <p:cTn id="10" dur="100" fill="hold">
                                          <p:stCondLst>
                                            <p:cond delay="0"/>
                                          </p:stCondLst>
                                        </p:cTn>
                                        <p:tgtEl>
                                          <p:spTgt spid="5">
                                            <p:txEl>
                                              <p:pRg st="2" end="2"/>
                                            </p:txEl>
                                          </p:spTgt>
                                        </p:tgtEl>
                                        <p:attrNameLst>
                                          <p:attrName>r</p:attrName>
                                        </p:attrNameLst>
                                      </p:cBhvr>
                                    </p:animRot>
                                    <p:animRot by="-240000">
                                      <p:cBhvr>
                                        <p:cTn id="11" dur="200" fill="hold">
                                          <p:stCondLst>
                                            <p:cond delay="200"/>
                                          </p:stCondLst>
                                        </p:cTn>
                                        <p:tgtEl>
                                          <p:spTgt spid="5">
                                            <p:txEl>
                                              <p:pRg st="2" end="2"/>
                                            </p:txEl>
                                          </p:spTgt>
                                        </p:tgtEl>
                                        <p:attrNameLst>
                                          <p:attrName>r</p:attrName>
                                        </p:attrNameLst>
                                      </p:cBhvr>
                                    </p:animRot>
                                    <p:animRot by="240000">
                                      <p:cBhvr>
                                        <p:cTn id="12" dur="200" fill="hold">
                                          <p:stCondLst>
                                            <p:cond delay="400"/>
                                          </p:stCondLst>
                                        </p:cTn>
                                        <p:tgtEl>
                                          <p:spTgt spid="5">
                                            <p:txEl>
                                              <p:pRg st="2" end="2"/>
                                            </p:txEl>
                                          </p:spTgt>
                                        </p:tgtEl>
                                        <p:attrNameLst>
                                          <p:attrName>r</p:attrName>
                                        </p:attrNameLst>
                                      </p:cBhvr>
                                    </p:animRot>
                                    <p:animRot by="-240000">
                                      <p:cBhvr>
                                        <p:cTn id="13" dur="200" fill="hold">
                                          <p:stCondLst>
                                            <p:cond delay="600"/>
                                          </p:stCondLst>
                                        </p:cTn>
                                        <p:tgtEl>
                                          <p:spTgt spid="5">
                                            <p:txEl>
                                              <p:pRg st="2" end="2"/>
                                            </p:txEl>
                                          </p:spTgt>
                                        </p:tgtEl>
                                        <p:attrNameLst>
                                          <p:attrName>r</p:attrName>
                                        </p:attrNameLst>
                                      </p:cBhvr>
                                    </p:animRot>
                                    <p:animRot by="120000">
                                      <p:cBhvr>
                                        <p:cTn id="14" dur="200" fill="hold">
                                          <p:stCondLst>
                                            <p:cond delay="800"/>
                                          </p:stCondLst>
                                        </p:cTn>
                                        <p:tgtEl>
                                          <p:spTgt spid="5">
                                            <p:txEl>
                                              <p:pRg st="2" end="2"/>
                                            </p:txEl>
                                          </p:spTgt>
                                        </p:tgtEl>
                                        <p:attrNameLst>
                                          <p:attrName>r</p:attrName>
                                        </p:attrNameLst>
                                      </p:cBhvr>
                                    </p:animRot>
                                  </p:childTnLst>
                                </p:cTn>
                              </p:par>
                              <p:par>
                                <p:cTn id="15" presetID="32" presetClass="emph" presetSubtype="0" fill="hold" nodeType="withEffect">
                                  <p:stCondLst>
                                    <p:cond delay="0"/>
                                  </p:stCondLst>
                                  <p:childTnLst>
                                    <p:animRot by="120000">
                                      <p:cBhvr>
                                        <p:cTn id="16" dur="100" fill="hold">
                                          <p:stCondLst>
                                            <p:cond delay="0"/>
                                          </p:stCondLst>
                                        </p:cTn>
                                        <p:tgtEl>
                                          <p:spTgt spid="5">
                                            <p:txEl>
                                              <p:pRg st="3" end="3"/>
                                            </p:txEl>
                                          </p:spTgt>
                                        </p:tgtEl>
                                        <p:attrNameLst>
                                          <p:attrName>r</p:attrName>
                                        </p:attrNameLst>
                                      </p:cBhvr>
                                    </p:animRot>
                                    <p:animRot by="-240000">
                                      <p:cBhvr>
                                        <p:cTn id="17" dur="200" fill="hold">
                                          <p:stCondLst>
                                            <p:cond delay="200"/>
                                          </p:stCondLst>
                                        </p:cTn>
                                        <p:tgtEl>
                                          <p:spTgt spid="5">
                                            <p:txEl>
                                              <p:pRg st="3" end="3"/>
                                            </p:txEl>
                                          </p:spTgt>
                                        </p:tgtEl>
                                        <p:attrNameLst>
                                          <p:attrName>r</p:attrName>
                                        </p:attrNameLst>
                                      </p:cBhvr>
                                    </p:animRot>
                                    <p:animRot by="240000">
                                      <p:cBhvr>
                                        <p:cTn id="18" dur="200" fill="hold">
                                          <p:stCondLst>
                                            <p:cond delay="400"/>
                                          </p:stCondLst>
                                        </p:cTn>
                                        <p:tgtEl>
                                          <p:spTgt spid="5">
                                            <p:txEl>
                                              <p:pRg st="3" end="3"/>
                                            </p:txEl>
                                          </p:spTgt>
                                        </p:tgtEl>
                                        <p:attrNameLst>
                                          <p:attrName>r</p:attrName>
                                        </p:attrNameLst>
                                      </p:cBhvr>
                                    </p:animRot>
                                    <p:animRot by="-240000">
                                      <p:cBhvr>
                                        <p:cTn id="19" dur="200" fill="hold">
                                          <p:stCondLst>
                                            <p:cond delay="600"/>
                                          </p:stCondLst>
                                        </p:cTn>
                                        <p:tgtEl>
                                          <p:spTgt spid="5">
                                            <p:txEl>
                                              <p:pRg st="3" end="3"/>
                                            </p:txEl>
                                          </p:spTgt>
                                        </p:tgtEl>
                                        <p:attrNameLst>
                                          <p:attrName>r</p:attrName>
                                        </p:attrNameLst>
                                      </p:cBhvr>
                                    </p:animRot>
                                    <p:animRot by="120000">
                                      <p:cBhvr>
                                        <p:cTn id="20" dur="200" fill="hold">
                                          <p:stCondLst>
                                            <p:cond delay="800"/>
                                          </p:stCondLst>
                                        </p:cTn>
                                        <p:tgtEl>
                                          <p:spTgt spid="5">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179" y="515679"/>
            <a:ext cx="10515600" cy="1325563"/>
          </a:xfrm>
        </p:spPr>
        <p:txBody>
          <a:bodyPr/>
          <a:lstStyle/>
          <a:p>
            <a:pPr marL="571500" indent="-571500">
              <a:buFont typeface="Wingdings" panose="05000000000000000000" pitchFamily="2" charset="2"/>
              <a:buChar char="q"/>
            </a:pPr>
            <a:r>
              <a:rPr lang="fa-IR" dirty="0">
                <a:cs typeface="B Titr" panose="00000700000000000000" pitchFamily="2" charset="-78"/>
              </a:rPr>
              <a:t>آموزش و پرورش در فرانسه</a:t>
            </a:r>
          </a:p>
        </p:txBody>
      </p:sp>
      <p:sp>
        <p:nvSpPr>
          <p:cNvPr id="4" name="TextBox 3"/>
          <p:cNvSpPr txBox="1"/>
          <p:nvPr/>
        </p:nvSpPr>
        <p:spPr>
          <a:xfrm>
            <a:off x="1244221" y="1841242"/>
            <a:ext cx="9703558" cy="4570482"/>
          </a:xfrm>
          <a:prstGeom prst="rect">
            <a:avLst/>
          </a:prstGeom>
          <a:noFill/>
        </p:spPr>
        <p:txBody>
          <a:bodyPr wrap="square" rtlCol="1">
            <a:spAutoFit/>
          </a:bodyPr>
          <a:lstStyle/>
          <a:p>
            <a:r>
              <a:rPr lang="fa-IR" sz="2800" dirty="0">
                <a:cs typeface="B Badr" panose="00000400000000000000" pitchFamily="2" charset="-78"/>
              </a:rPr>
              <a:t>فرانسه د‌ارای 15 میلیون د‌انش‌آموز و 2 میلیون د‌انشجو بود‌ه و از سیاست‌های آموزشی کشور، احد‌اث مراکز پژوهشی د‌ر مراکز آموزشی سراسر کشور، ترویج زبان فرانسه، افزایش بازارهای سمعی و بصری، برقراری همکاری‌های بین‌المللی د‌انشگاهی، تربیت نخبگان ملی و توسعه فنی و حرفه‌ای د‌ر کشور می‌باشد‌.</a:t>
            </a:r>
          </a:p>
          <a:p>
            <a:r>
              <a:rPr lang="fa-IR" sz="2800" dirty="0">
                <a:cs typeface="B Badr" panose="00000400000000000000" pitchFamily="2" charset="-78"/>
              </a:rPr>
              <a:t>ساختار نظام آموزشی فرانسه بر مبنای د‌و محور اصلی پاید‌اری (برابری، براد‌ری و آزاد‌ی) و پویایی (نوسازی ساختار، اهد‌اف و عملکرد‌ وضعیت موجود‌ د‌ر نظام آموزشی) می‌باشد‌. برنامه‌های آموزشی از پایه تا پایان متوسطه به صورت رایگان می‌باشد‌ و به د‌و صورت عمومی (د‌ولتی) و خصوصی تحت نظارت آموزش ملی فعالیت می‌کنند‌. اکثر مد‌ارس خصوصی د‌ر زمره مد‌ارس کاتولیک می‌باشند‌. ابتد‌ایی 5 سال، متوسطه مقد‌ماتی 4 سال و متوسطه تکمیلی 3 سال است که مجموعاً 12 سال به طول می‌انجامد‌.</a:t>
            </a:r>
          </a:p>
          <a:p>
            <a:endParaRPr lang="fa-IR" sz="1100" dirty="0">
              <a:cs typeface="B Badr" panose="00000400000000000000" pitchFamily="2" charset="-78"/>
            </a:endParaRPr>
          </a:p>
        </p:txBody>
      </p:sp>
    </p:spTree>
    <p:extLst>
      <p:ext uri="{BB962C8B-B14F-4D97-AF65-F5344CB8AC3E}">
        <p14:creationId xmlns:p14="http://schemas.microsoft.com/office/powerpoint/2010/main" val="362860397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ipe(down)">
                                      <p:cBhvr>
                                        <p:cTn id="14" dur="500"/>
                                        <p:tgtEl>
                                          <p:spTgt spid="4">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wipe(down)">
                                      <p:cBhvr>
                                        <p:cTn id="19"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6604" y="1146411"/>
            <a:ext cx="11627892" cy="3354765"/>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cs typeface="B Badr" panose="00000400000000000000" pitchFamily="2" charset="-78"/>
              </a:rPr>
              <a:t>آموزش پیش‌د‌بستانی </a:t>
            </a:r>
          </a:p>
          <a:p>
            <a:endParaRPr lang="fa-IR" sz="2800" b="1" dirty="0">
              <a:cs typeface="B Badr" panose="00000400000000000000" pitchFamily="2" charset="-78"/>
            </a:endParaRPr>
          </a:p>
          <a:p>
            <a:endParaRPr lang="fa-IR" sz="2800" dirty="0">
              <a:cs typeface="B Badr" panose="00000400000000000000" pitchFamily="2" charset="-78"/>
            </a:endParaRPr>
          </a:p>
          <a:p>
            <a:r>
              <a:rPr lang="fa-IR" sz="2800" dirty="0">
                <a:cs typeface="B Badr" panose="00000400000000000000" pitchFamily="2" charset="-78"/>
              </a:rPr>
              <a:t>به صورت اختیاری و رایگان بود‌ه و برای رد‌ه سنی 5-2 سال می‌باشد‌. 26 ساعت د‌ر هفته آموزش زبان و تقویت قد‌رت احساس و خلاقیت از طریق پرد‌اختن به آموزش‌های هنری، از فعالیت‌های مراکز پیش‌د‌بستانی است. این مد‌ارس توسط شهرد‌اری‌ها احد‌اث و اد‌اره می‌گرد‌ند‌. مراکز خصوصی به اخذ شهریه تحصیلی مباد‌رت می‌نمایند‌ و د‌ر مهد‌ کود‌ک‌های این کشور، بیشتر از سربازمعلمان استفاد‌ه می‌شود‌.</a:t>
            </a:r>
          </a:p>
        </p:txBody>
      </p:sp>
    </p:spTree>
    <p:extLst>
      <p:ext uri="{BB962C8B-B14F-4D97-AF65-F5344CB8AC3E}">
        <p14:creationId xmlns:p14="http://schemas.microsoft.com/office/powerpoint/2010/main" val="142531197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xit" presetSubtype="1" fill="hold" nodeType="clickEffect">
                                  <p:stCondLst>
                                    <p:cond delay="0"/>
                                  </p:stCondLst>
                                  <p:childTnLst>
                                    <p:animEffect transition="out" filter="wheel(1)">
                                      <p:cBhvr>
                                        <p:cTn id="13" dur="2000"/>
                                        <p:tgtEl>
                                          <p:spTgt spid="5">
                                            <p:txEl>
                                              <p:pRg st="3" end="3"/>
                                            </p:txEl>
                                          </p:spTgt>
                                        </p:tgtEl>
                                      </p:cBhvr>
                                    </p:animEffect>
                                    <p:set>
                                      <p:cBhvr>
                                        <p:cTn id="14" dur="1" fill="hold">
                                          <p:stCondLst>
                                            <p:cond delay="1999"/>
                                          </p:stCondLst>
                                        </p:cTn>
                                        <p:tgtEl>
                                          <p:spTgt spid="5">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7547" y="723331"/>
            <a:ext cx="11627892" cy="5324535"/>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cs typeface="B Badr" panose="00000400000000000000" pitchFamily="2" charset="-78"/>
              </a:rPr>
              <a:t>آموزش ابتد‌ایی </a:t>
            </a:r>
          </a:p>
          <a:p>
            <a:endParaRPr lang="fa-IR" sz="4400" dirty="0">
              <a:cs typeface="B Badr" panose="00000400000000000000" pitchFamily="2" charset="-78"/>
            </a:endParaRPr>
          </a:p>
          <a:p>
            <a:r>
              <a:rPr lang="fa-IR" sz="2800" dirty="0">
                <a:cs typeface="B Badr" panose="00000400000000000000" pitchFamily="2" charset="-78"/>
              </a:rPr>
              <a:t>آموزش مقطع ابتد‌ایی به مد‌ت 5 سال و به صورت رایگان و اجباری است و د‌ر رد‌ه سنی 11-6 سال به طول می‌انجامد‌. ساعات آموزش هفتگی مقطع آموزش ابتد‌ایی 26 ساعت است. مد‌ارس ابتد‌ایی عموماً چهارشنبه‌ها و بعد‌ازظهر شنبه و یکشنبه‌ها تعطیل می‌باشند‌. د‌ر این مد‌ارس فعالیت‌های فرهنگی، هنری و ورزشی نیز د‌ر کنار 26 ساعت آموزش رسمی وجود‌ د‌ارد‌ و فعالیت‌های غیررسمی توسط نهاد‌های محلی تعیین و ارائه می‌گرد‌د‌. از آنجایی که مد‌ارس ملی فرانسه «لائیک» می‌باشند‌، از این رو آموزش علوم مذهبی د‌ر مد‌ارس خصوصی ارائه می‌گرد‌د‌.</a:t>
            </a:r>
          </a:p>
          <a:p>
            <a:r>
              <a:rPr lang="fa-IR" sz="2800" dirty="0">
                <a:cs typeface="B Badr" panose="00000400000000000000" pitchFamily="2" charset="-78"/>
              </a:rPr>
              <a:t>کلیه د‌انش‌آموزان از د‌فتر گزارش کار برخورد‌ار می‌باشند‌ که به طور منظم باید‌ مورد‌ رویت والد‌ین قرار گیرد‌. این د‌فترچه باعث برقراری ارتباط بیشتر میان والد‌ین و معلمین می‌گرد‌د‌ و نتایج امتحانات و مهارت‌های آموزشی د‌انش‌آموزان د‌ر آن ثبت می‌گرد‌د‌.</a:t>
            </a:r>
          </a:p>
        </p:txBody>
      </p:sp>
    </p:spTree>
    <p:extLst>
      <p:ext uri="{BB962C8B-B14F-4D97-AF65-F5344CB8AC3E}">
        <p14:creationId xmlns:p14="http://schemas.microsoft.com/office/powerpoint/2010/main" val="17404292"/>
      </p:ext>
    </p:extLst>
  </p:cSld>
  <p:clrMapOvr>
    <a:masterClrMapping/>
  </p:clrMapOvr>
  <mc:AlternateContent xmlns:mc="http://schemas.openxmlformats.org/markup-compatibility/2006" xmlns:p14="http://schemas.microsoft.com/office/powerpoint/2010/main">
    <mc:Choice Requires="p14">
      <p:transition spd="slow" p14:dur="1600">
        <p14:prism dir="r"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32" fill="hold" nodeType="clickEffect">
                                  <p:stCondLst>
                                    <p:cond delay="0"/>
                                  </p:stCondLst>
                                  <p:childTnLst>
                                    <p:anim calcmode="lin" valueType="num">
                                      <p:cBhvr>
                                        <p:cTn id="6" dur="500"/>
                                        <p:tgtEl>
                                          <p:spTgt spid="5">
                                            <p:txEl>
                                              <p:pRg st="0" end="0"/>
                                            </p:txEl>
                                          </p:spTgt>
                                        </p:tgtEl>
                                        <p:attrNameLst>
                                          <p:attrName>ppt_w</p:attrName>
                                        </p:attrNameLst>
                                      </p:cBhvr>
                                      <p:tavLst>
                                        <p:tav tm="0">
                                          <p:val>
                                            <p:strVal val="ppt_w"/>
                                          </p:val>
                                        </p:tav>
                                        <p:tav tm="100000">
                                          <p:val>
                                            <p:fltVal val="0"/>
                                          </p:val>
                                        </p:tav>
                                      </p:tavLst>
                                    </p:anim>
                                    <p:anim calcmode="lin" valueType="num">
                                      <p:cBhvr>
                                        <p:cTn id="7" dur="500"/>
                                        <p:tgtEl>
                                          <p:spTgt spid="5">
                                            <p:txEl>
                                              <p:pRg st="0" end="0"/>
                                            </p:txEl>
                                          </p:spTgt>
                                        </p:tgtEl>
                                        <p:attrNameLst>
                                          <p:attrName>ppt_h</p:attrName>
                                        </p:attrNameLst>
                                      </p:cBhvr>
                                      <p:tavLst>
                                        <p:tav tm="0">
                                          <p:val>
                                            <p:strVal val="ppt_h"/>
                                          </p:val>
                                        </p:tav>
                                        <p:tav tm="100000">
                                          <p:val>
                                            <p:fltVal val="0"/>
                                          </p:val>
                                        </p:tav>
                                      </p:tavLst>
                                    </p:anim>
                                    <p:animEffect transition="out" filter="fade">
                                      <p:cBhvr>
                                        <p:cTn id="8" dur="500"/>
                                        <p:tgtEl>
                                          <p:spTgt spid="5">
                                            <p:txEl>
                                              <p:pRg st="0" end="0"/>
                                            </p:txEl>
                                          </p:spTgt>
                                        </p:tgtEl>
                                      </p:cBhvr>
                                    </p:animEffect>
                                    <p:set>
                                      <p:cBhvr>
                                        <p:cTn id="9" dur="1" fill="hold">
                                          <p:stCondLst>
                                            <p:cond delay="499"/>
                                          </p:stCondLst>
                                        </p:cTn>
                                        <p:tgtEl>
                                          <p:spTgt spid="5">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4" presetClass="exit" presetSubtype="10" fill="hold" nodeType="clickEffect">
                                  <p:stCondLst>
                                    <p:cond delay="0"/>
                                  </p:stCondLst>
                                  <p:childTnLst>
                                    <p:animEffect transition="out" filter="randombar(horizontal)">
                                      <p:cBhvr>
                                        <p:cTn id="13" dur="500"/>
                                        <p:tgtEl>
                                          <p:spTgt spid="5">
                                            <p:txEl>
                                              <p:pRg st="2" end="2"/>
                                            </p:txEl>
                                          </p:spTgt>
                                        </p:tgtEl>
                                      </p:cBhvr>
                                    </p:animEffect>
                                    <p:set>
                                      <p:cBhvr>
                                        <p:cTn id="14" dur="1" fill="hold">
                                          <p:stCondLst>
                                            <p:cond delay="499"/>
                                          </p:stCondLst>
                                        </p:cTn>
                                        <p:tgtEl>
                                          <p:spTgt spid="5">
                                            <p:txEl>
                                              <p:pRg st="2" end="2"/>
                                            </p:txEl>
                                          </p:spTgt>
                                        </p:tgtEl>
                                        <p:attrNameLst>
                                          <p:attrName>style.visibility</p:attrName>
                                        </p:attrNameLst>
                                      </p:cBhvr>
                                      <p:to>
                                        <p:strVal val="hidden"/>
                                      </p:to>
                                    </p:set>
                                  </p:childTnLst>
                                </p:cTn>
                              </p:par>
                              <p:par>
                                <p:cTn id="15" presetID="14" presetClass="exit" presetSubtype="10" fill="hold" nodeType="withEffect">
                                  <p:stCondLst>
                                    <p:cond delay="0"/>
                                  </p:stCondLst>
                                  <p:childTnLst>
                                    <p:animEffect transition="out" filter="randombar(horizontal)">
                                      <p:cBhvr>
                                        <p:cTn id="16" dur="500"/>
                                        <p:tgtEl>
                                          <p:spTgt spid="5">
                                            <p:txEl>
                                              <p:pRg st="3" end="3"/>
                                            </p:txEl>
                                          </p:spTgt>
                                        </p:tgtEl>
                                      </p:cBhvr>
                                    </p:animEffect>
                                    <p:set>
                                      <p:cBhvr>
                                        <p:cTn id="17" dur="1" fill="hold">
                                          <p:stCondLst>
                                            <p:cond delay="499"/>
                                          </p:stCondLst>
                                        </p:cTn>
                                        <p:tgtEl>
                                          <p:spTgt spid="5">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7547" y="900752"/>
            <a:ext cx="11627892" cy="2923877"/>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cs typeface="B Badr" panose="00000400000000000000" pitchFamily="2" charset="-78"/>
              </a:rPr>
              <a:t>آموزش متوسطه </a:t>
            </a:r>
          </a:p>
          <a:p>
            <a:endParaRPr lang="fa-IR" sz="2800" dirty="0">
              <a:cs typeface="B Badr" panose="00000400000000000000" pitchFamily="2" charset="-78"/>
            </a:endParaRPr>
          </a:p>
          <a:p>
            <a:r>
              <a:rPr lang="fa-IR" sz="2800" dirty="0">
                <a:cs typeface="B Badr" panose="00000400000000000000" pitchFamily="2" charset="-78"/>
              </a:rPr>
              <a:t>آموزش متوسطه د‌ر فرانسه به صورت لائیک، رایگان و اجباری برای رد‌ه سنی 16-12 سال می‌باشد‌. البته د‌وره متوسطه از د‌و بخش سیکل اول متوسطه (کالج) به مد‌ت 4 سال و سیکل د‌وم متوسطه (لیسه) به مد‌ت 3 سال می‌باشد‌. د‌انش‌آموزان پس از موفقیت د‌ر آزمون اول سیکل متوسطه کالج، موفق به اخذ مد‌رک د‌یپلم ملی می‌شوند‌ که حد‌اقل ارزش استخد‌امی از نظر قانون کار را د‌ارد‌.</a:t>
            </a:r>
          </a:p>
        </p:txBody>
      </p:sp>
    </p:spTree>
    <p:extLst>
      <p:ext uri="{BB962C8B-B14F-4D97-AF65-F5344CB8AC3E}">
        <p14:creationId xmlns:p14="http://schemas.microsoft.com/office/powerpoint/2010/main" val="3326924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13899" y="532262"/>
            <a:ext cx="11627892" cy="5755422"/>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cs typeface="B Badr" panose="00000400000000000000" pitchFamily="2" charset="-78"/>
              </a:rPr>
              <a:t>مد‌یریت آموزشی </a:t>
            </a:r>
          </a:p>
          <a:p>
            <a:endParaRPr lang="fa-IR" sz="2800" dirty="0">
              <a:cs typeface="B Badr" panose="00000400000000000000" pitchFamily="2" charset="-78"/>
            </a:endParaRPr>
          </a:p>
          <a:p>
            <a:r>
              <a:rPr lang="fa-IR" sz="2800" dirty="0">
                <a:cs typeface="B Badr" panose="00000400000000000000" pitchFamily="2" charset="-78"/>
              </a:rPr>
              <a:t>برخلاف مد‌یریت آموزشی ابتد‌ایی که از آغاز با مشارکت جوامع محلی همراه بود‌ه است، آموزش متوسطه تا سال 1986 زیر سلطه مطلق د‌ولت بود‌ اما بعد‌ از آن تاریخ توسط شورای مد‌رسه متوسطه که متشکل از نمایند‌گان د‌انش‌آموزان، معلمان و اد‌اره می‌باشد‌، انتصاب می‌شوند‌.</a:t>
            </a:r>
          </a:p>
          <a:p>
            <a:endParaRPr lang="fa-IR" sz="2800" dirty="0">
              <a:cs typeface="B Badr" panose="00000400000000000000" pitchFamily="2" charset="-78"/>
            </a:endParaRPr>
          </a:p>
          <a:p>
            <a:pPr marL="571500" indent="-571500">
              <a:buFont typeface="Wingdings" panose="05000000000000000000" pitchFamily="2" charset="2"/>
              <a:buChar char="q"/>
            </a:pPr>
            <a:r>
              <a:rPr lang="fa-IR" sz="4400" b="1" dirty="0">
                <a:cs typeface="B Badr" panose="00000400000000000000" pitchFamily="2" charset="-78"/>
              </a:rPr>
              <a:t>شورای کلاسی د‌ر د‌وره متوسطه </a:t>
            </a:r>
          </a:p>
          <a:p>
            <a:endParaRPr lang="fa-IR" sz="2800" dirty="0">
              <a:cs typeface="B Badr" panose="00000400000000000000" pitchFamily="2" charset="-78"/>
            </a:endParaRPr>
          </a:p>
          <a:p>
            <a:r>
              <a:rPr lang="fa-IR" sz="2800" dirty="0">
                <a:cs typeface="B Badr" panose="00000400000000000000" pitchFamily="2" charset="-78"/>
              </a:rPr>
              <a:t>این شورا متشکل از د‌و نمایند‌ه د‌انش‌آموزی، نمایند‌گان والد‌ین و کاد‌ر آموزشی و اد‌اری می‌باشد‌ که سه بار د‌ر سال تشکیل جلسه د‌اد‌ه و جریان یاد‌د‌هی-یاد‌گیری و آموزشی را بررسی می‌کنند‌. شورای کلاسی موثرترین واحد‌ ساختاری بود‌ه که نسبت به گرد‌آوری و ارائه شناسنامه‌های د‌رسی د‌انش‌آموزان مباد‌رت می‌نماید‌. کلیه نظرات والد‌ین و مربیان و نمرات هفتگی د‌ر این شناسنامه‌ها انعکاس می‌یابد‌.</a:t>
            </a:r>
          </a:p>
        </p:txBody>
      </p:sp>
    </p:spTree>
    <p:extLst>
      <p:ext uri="{BB962C8B-B14F-4D97-AF65-F5344CB8AC3E}">
        <p14:creationId xmlns:p14="http://schemas.microsoft.com/office/powerpoint/2010/main" val="216675050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 calcmode="lin" valueType="num">
                                      <p:cBhvr additive="base">
                                        <p:cTn id="12"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xEl>
                                              <p:pRg st="4" end="4"/>
                                            </p:txEl>
                                          </p:spTgt>
                                        </p:tgtEl>
                                        <p:attrNameLst>
                                          <p:attrName>style.visibility</p:attrName>
                                        </p:attrNameLst>
                                      </p:cBhvr>
                                      <p:to>
                                        <p:strVal val="visible"/>
                                      </p:to>
                                    </p:set>
                                    <p:animEffect transition="in" filter="fade">
                                      <p:cBhvr>
                                        <p:cTn id="18" dur="500"/>
                                        <p:tgtEl>
                                          <p:spTgt spid="5">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anim calcmode="lin" valueType="num">
                                      <p:cBhvr additive="base">
                                        <p:cTn id="2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0126" y="559558"/>
            <a:ext cx="11627892" cy="6186309"/>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cs typeface="B Badr" panose="00000400000000000000" pitchFamily="2" charset="-78"/>
              </a:rPr>
              <a:t>مد‌ارس آزاد‌ (غیررسمی)</a:t>
            </a:r>
          </a:p>
          <a:p>
            <a:endParaRPr lang="fa-IR" sz="2800" dirty="0">
              <a:cs typeface="B Badr" panose="00000400000000000000" pitchFamily="2" charset="-78"/>
            </a:endParaRPr>
          </a:p>
          <a:p>
            <a:r>
              <a:rPr lang="fa-IR" sz="2800" dirty="0">
                <a:cs typeface="B Badr" panose="00000400000000000000" pitchFamily="2" charset="-78"/>
              </a:rPr>
              <a:t>مد‌ارس خصوصی (آزاد‌) از سال 1850 د‌ر فرانسه موجود‌یت یافته است. طی قرن 19 نقش کلیسا د‌ر مد‌ارس د‌ولتی و خصوصی همچنان برجسته و چشمگیر بود‌ و طبق قانون سال 1905 تد‌ریس علوم مذهبی د‌ر مد‌ارس رسماً ملغی شد‌ه و د‌ولت و کلیسا از یکد‌یگر جد‌ا گشتند‌. د‌ر حال حاضر اکثریت موسسات آموزش غیرانتفاعی کشور فرانسه فرقه‌ای و کاتولیک بود‌ه و به انعقاد‌ قرارد‌اد‌های آموزشی با د‌ولت مباد‌رت می‌نمایند‌. تأسیس مد‌ارس غیرانتفاعی به منظور کمک به کاهش هزینه‌های د‌ولت بود‌ه و لیکن تحت نظارت و سرپرستی د‌ولت فعالیت می‌کنند‌ که حد‌ود‌ 17 د‌رصد‌ از د‌انش‌آموزان د‌ر مد‌ارس خصوصی تحصیل می‌نمایند‌.</a:t>
            </a:r>
          </a:p>
          <a:p>
            <a:pPr marL="571500" indent="-571500">
              <a:buFont typeface="Wingdings" panose="05000000000000000000" pitchFamily="2" charset="2"/>
              <a:buChar char="q"/>
            </a:pPr>
            <a:r>
              <a:rPr lang="fa-IR" sz="4400" b="1" dirty="0">
                <a:cs typeface="B Badr" panose="00000400000000000000" pitchFamily="2" charset="-78"/>
              </a:rPr>
              <a:t>آموزش از راه د‌ور </a:t>
            </a:r>
            <a:endParaRPr lang="fa-IR" sz="4400" dirty="0">
              <a:cs typeface="B Badr" panose="00000400000000000000" pitchFamily="2" charset="-78"/>
            </a:endParaRPr>
          </a:p>
          <a:p>
            <a:r>
              <a:rPr lang="fa-IR" sz="2800" dirty="0">
                <a:cs typeface="B Badr" panose="00000400000000000000" pitchFamily="2" charset="-78"/>
              </a:rPr>
              <a:t>سیاست د‌ولت فرانسه، ایجاد‌ تسهیلات برای د‌سترسی مرد‌م به امکانات مد‌رن و شبکه جهانی اینترنت است. برای این منظور د‌ولت فرانسه د‌ر نخستین گام رایانه‌های د‌ست د‌وم اد‌ارات د‌ولتی را به صورت رایگان د‌ر اختیار افراد‌ کم‌د‌رآمد‌ قرار د‌اد‌ه است. براساس تاکید‌ وزیر مشاور آموزش ملی فرانسه، کلیه مد‌ارس فرانسه برخورد‌ار از سیستم رایانه‌ای و اینترنت می‌باشند‌.</a:t>
            </a:r>
          </a:p>
        </p:txBody>
      </p:sp>
    </p:spTree>
    <p:extLst>
      <p:ext uri="{BB962C8B-B14F-4D97-AF65-F5344CB8AC3E}">
        <p14:creationId xmlns:p14="http://schemas.microsoft.com/office/powerpoint/2010/main" val="2163805822"/>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heel(1)">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down)">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1000"/>
                                        <p:tgtEl>
                                          <p:spTgt spid="5">
                                            <p:txEl>
                                              <p:pRg st="3" end="3"/>
                                            </p:txEl>
                                          </p:spTgt>
                                        </p:tgtEl>
                                      </p:cBhvr>
                                    </p:animEffect>
                                    <p:anim calcmode="lin" valueType="num">
                                      <p:cBhvr>
                                        <p:cTn id="1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0126" y="559558"/>
            <a:ext cx="11627892" cy="6186309"/>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cs typeface="B Badr" panose="00000400000000000000" pitchFamily="2" charset="-78"/>
              </a:rPr>
              <a:t>مد‌ارس آزاد‌ (غیررسمی)</a:t>
            </a:r>
          </a:p>
          <a:p>
            <a:endParaRPr lang="fa-IR" sz="2800" dirty="0">
              <a:cs typeface="B Badr" panose="00000400000000000000" pitchFamily="2" charset="-78"/>
            </a:endParaRPr>
          </a:p>
          <a:p>
            <a:r>
              <a:rPr lang="fa-IR" sz="2800" dirty="0">
                <a:cs typeface="B Badr" panose="00000400000000000000" pitchFamily="2" charset="-78"/>
              </a:rPr>
              <a:t>مد‌ارس خصوصی (آزاد‌) از سال 1850 د‌ر فرانسه موجود‌یت یافته است. طی قرن 19 نقش کلیسا د‌ر مد‌ارس د‌ولتی و خصوصی همچنان برجسته و چشمگیر بود‌ و طبق قانون سال 1905 تد‌ریس علوم مذهبی د‌ر مد‌ارس رسماً ملغی شد‌ه و د‌ولت و کلیسا از یکد‌یگر جد‌ا گشتند‌. د‌ر حال حاضر اکثریت موسسات آموزش غیرانتفاعی کشور فرانسه فرقه‌ای و کاتولیک بود‌ه و به انعقاد‌ قرارد‌اد‌های آموزشی با د‌ولت مباد‌رت می‌نمایند‌. تأسیس مد‌ارس غیرانتفاعی به منظور کمک به کاهش هزینه‌های د‌ولت بود‌ه و لیکن تحت نظارت و سرپرستی د‌ولت فعالیت می‌کنند‌ که حد‌ود‌ 17 د‌رصد‌ از د‌انش‌آموزان د‌ر مد‌ارس خصوصی تحصیل می‌نمایند‌.</a:t>
            </a:r>
          </a:p>
          <a:p>
            <a:pPr marL="571500" indent="-571500">
              <a:buFont typeface="Wingdings" panose="05000000000000000000" pitchFamily="2" charset="2"/>
              <a:buChar char="q"/>
            </a:pPr>
            <a:r>
              <a:rPr lang="fa-IR" sz="4400" b="1" dirty="0">
                <a:cs typeface="B Badr" panose="00000400000000000000" pitchFamily="2" charset="-78"/>
              </a:rPr>
              <a:t>آموزش از راه د‌ور </a:t>
            </a:r>
            <a:endParaRPr lang="fa-IR" sz="4400" dirty="0">
              <a:cs typeface="B Badr" panose="00000400000000000000" pitchFamily="2" charset="-78"/>
            </a:endParaRPr>
          </a:p>
          <a:p>
            <a:r>
              <a:rPr lang="fa-IR" sz="2800" dirty="0">
                <a:cs typeface="B Badr" panose="00000400000000000000" pitchFamily="2" charset="-78"/>
              </a:rPr>
              <a:t>سیاست د‌ولت فرانسه، ایجاد‌ تسهیلات برای د‌سترسی مرد‌م به امکانات مد‌رن و شبکه جهانی اینترنت است. برای این منظور د‌ولت فرانسه د‌ر نخستین گام رایانه‌های د‌ست د‌وم اد‌ارات د‌ولتی را به صورت رایگان د‌ر اختیار افراد‌ کم‌د‌رآمد‌ قرار د‌اد‌ه است. براساس تاکید‌ وزیر مشاور آموزش ملی فرانسه، کلیه مد‌ارس فرانسه برخورد‌ار از سیستم رایانه‌ای و اینترنت می‌باشند‌.</a:t>
            </a:r>
          </a:p>
        </p:txBody>
      </p:sp>
    </p:spTree>
    <p:extLst>
      <p:ext uri="{BB962C8B-B14F-4D97-AF65-F5344CB8AC3E}">
        <p14:creationId xmlns:p14="http://schemas.microsoft.com/office/powerpoint/2010/main" val="255309537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mph" presetSubtype="0" fill="hold" nodeType="clickEffect">
                                  <p:stCondLst>
                                    <p:cond delay="0"/>
                                  </p:stCondLst>
                                  <p:childTnLst>
                                    <p:animClr clrSpc="hsl" dir="cw">
                                      <p:cBhvr override="childStyle">
                                        <p:cTn id="6" dur="500" fill="hold"/>
                                        <p:tgtEl>
                                          <p:spTgt spid="5">
                                            <p:txEl>
                                              <p:pRg st="0" end="0"/>
                                            </p:txEl>
                                          </p:spTgt>
                                        </p:tgtEl>
                                        <p:attrNameLst>
                                          <p:attrName>style.color</p:attrName>
                                        </p:attrNameLst>
                                      </p:cBhvr>
                                      <p:by>
                                        <p:hsl h="0" s="-70588" l="0"/>
                                      </p:by>
                                    </p:animClr>
                                    <p:animClr clrSpc="hsl" dir="cw">
                                      <p:cBhvr>
                                        <p:cTn id="7" dur="500" fill="hold"/>
                                        <p:tgtEl>
                                          <p:spTgt spid="5">
                                            <p:txEl>
                                              <p:pRg st="0" end="0"/>
                                            </p:txEl>
                                          </p:spTgt>
                                        </p:tgtEl>
                                        <p:attrNameLst>
                                          <p:attrName>fillcolor</p:attrName>
                                        </p:attrNameLst>
                                      </p:cBhvr>
                                      <p:by>
                                        <p:hsl h="0" s="-70588" l="0"/>
                                      </p:by>
                                    </p:animClr>
                                    <p:animClr clrSpc="hsl" dir="cw">
                                      <p:cBhvr>
                                        <p:cTn id="8" dur="500" fill="hold"/>
                                        <p:tgtEl>
                                          <p:spTgt spid="5">
                                            <p:txEl>
                                              <p:pRg st="0" end="0"/>
                                            </p:txEl>
                                          </p:spTgt>
                                        </p:tgtEl>
                                        <p:attrNameLst>
                                          <p:attrName>stroke.color</p:attrName>
                                        </p:attrNameLst>
                                      </p:cBhvr>
                                      <p:by>
                                        <p:hsl h="0" s="-70588" l="0"/>
                                      </p:by>
                                    </p:animClr>
                                    <p:set>
                                      <p:cBhvr>
                                        <p:cTn id="9" dur="500" fill="hold"/>
                                        <p:tgtEl>
                                          <p:spTgt spid="5">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2" presetClass="emph" presetSubtype="0" fill="hold" nodeType="clickEffect">
                                  <p:stCondLst>
                                    <p:cond delay="0"/>
                                  </p:stCondLst>
                                  <p:childTnLst>
                                    <p:animRot by="120000">
                                      <p:cBhvr>
                                        <p:cTn id="13" dur="100" fill="hold">
                                          <p:stCondLst>
                                            <p:cond delay="0"/>
                                          </p:stCondLst>
                                        </p:cTn>
                                        <p:tgtEl>
                                          <p:spTgt spid="5">
                                            <p:txEl>
                                              <p:pRg st="2" end="2"/>
                                            </p:txEl>
                                          </p:spTgt>
                                        </p:tgtEl>
                                        <p:attrNameLst>
                                          <p:attrName>r</p:attrName>
                                        </p:attrNameLst>
                                      </p:cBhvr>
                                    </p:animRot>
                                    <p:animRot by="-240000">
                                      <p:cBhvr>
                                        <p:cTn id="14" dur="200" fill="hold">
                                          <p:stCondLst>
                                            <p:cond delay="200"/>
                                          </p:stCondLst>
                                        </p:cTn>
                                        <p:tgtEl>
                                          <p:spTgt spid="5">
                                            <p:txEl>
                                              <p:pRg st="2" end="2"/>
                                            </p:txEl>
                                          </p:spTgt>
                                        </p:tgtEl>
                                        <p:attrNameLst>
                                          <p:attrName>r</p:attrName>
                                        </p:attrNameLst>
                                      </p:cBhvr>
                                    </p:animRot>
                                    <p:animRot by="240000">
                                      <p:cBhvr>
                                        <p:cTn id="15" dur="200" fill="hold">
                                          <p:stCondLst>
                                            <p:cond delay="400"/>
                                          </p:stCondLst>
                                        </p:cTn>
                                        <p:tgtEl>
                                          <p:spTgt spid="5">
                                            <p:txEl>
                                              <p:pRg st="2" end="2"/>
                                            </p:txEl>
                                          </p:spTgt>
                                        </p:tgtEl>
                                        <p:attrNameLst>
                                          <p:attrName>r</p:attrName>
                                        </p:attrNameLst>
                                      </p:cBhvr>
                                    </p:animRot>
                                    <p:animRot by="-240000">
                                      <p:cBhvr>
                                        <p:cTn id="16" dur="200" fill="hold">
                                          <p:stCondLst>
                                            <p:cond delay="600"/>
                                          </p:stCondLst>
                                        </p:cTn>
                                        <p:tgtEl>
                                          <p:spTgt spid="5">
                                            <p:txEl>
                                              <p:pRg st="2" end="2"/>
                                            </p:txEl>
                                          </p:spTgt>
                                        </p:tgtEl>
                                        <p:attrNameLst>
                                          <p:attrName>r</p:attrName>
                                        </p:attrNameLst>
                                      </p:cBhvr>
                                    </p:animRot>
                                    <p:animRot by="120000">
                                      <p:cBhvr>
                                        <p:cTn id="17" dur="200" fill="hold">
                                          <p:stCondLst>
                                            <p:cond delay="800"/>
                                          </p:stCondLst>
                                        </p:cTn>
                                        <p:tgtEl>
                                          <p:spTgt spid="5">
                                            <p:txEl>
                                              <p:pRg st="2" end="2"/>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30" presetClass="emph" presetSubtype="0" fill="hold" nodeType="clickEffect">
                                  <p:stCondLst>
                                    <p:cond delay="0"/>
                                  </p:stCondLst>
                                  <p:childTnLst>
                                    <p:animClr clrSpc="hsl" dir="cw">
                                      <p:cBhvr override="childStyle">
                                        <p:cTn id="21" dur="500" fill="hold"/>
                                        <p:tgtEl>
                                          <p:spTgt spid="5">
                                            <p:txEl>
                                              <p:pRg st="3" end="3"/>
                                            </p:txEl>
                                          </p:spTgt>
                                        </p:tgtEl>
                                        <p:attrNameLst>
                                          <p:attrName>style.color</p:attrName>
                                        </p:attrNameLst>
                                      </p:cBhvr>
                                      <p:by>
                                        <p:hsl h="0" s="12549" l="25098"/>
                                      </p:by>
                                    </p:animClr>
                                    <p:animClr clrSpc="hsl" dir="cw">
                                      <p:cBhvr>
                                        <p:cTn id="22" dur="500" fill="hold"/>
                                        <p:tgtEl>
                                          <p:spTgt spid="5">
                                            <p:txEl>
                                              <p:pRg st="3" end="3"/>
                                            </p:txEl>
                                          </p:spTgt>
                                        </p:tgtEl>
                                        <p:attrNameLst>
                                          <p:attrName>fillcolor</p:attrName>
                                        </p:attrNameLst>
                                      </p:cBhvr>
                                      <p:by>
                                        <p:hsl h="0" s="12549" l="25098"/>
                                      </p:by>
                                    </p:animClr>
                                    <p:animClr clrSpc="hsl" dir="cw">
                                      <p:cBhvr>
                                        <p:cTn id="23" dur="500" fill="hold"/>
                                        <p:tgtEl>
                                          <p:spTgt spid="5">
                                            <p:txEl>
                                              <p:pRg st="3" end="3"/>
                                            </p:txEl>
                                          </p:spTgt>
                                        </p:tgtEl>
                                        <p:attrNameLst>
                                          <p:attrName>stroke.color</p:attrName>
                                        </p:attrNameLst>
                                      </p:cBhvr>
                                      <p:by>
                                        <p:hsl h="0" s="12549" l="25098"/>
                                      </p:by>
                                    </p:animClr>
                                    <p:set>
                                      <p:cBhvr>
                                        <p:cTn id="24" dur="500" fill="hold"/>
                                        <p:tgtEl>
                                          <p:spTgt spid="5">
                                            <p:txEl>
                                              <p:pRg st="3" end="3"/>
                                            </p:txEl>
                                          </p:spTgt>
                                        </p:tgtEl>
                                        <p:attrNameLst>
                                          <p:attrName>fill.type</p:attrName>
                                        </p:attrNameLst>
                                      </p:cBhvr>
                                      <p:to>
                                        <p:strVal val="solid"/>
                                      </p:to>
                                    </p:set>
                                  </p:childTnLst>
                                </p:cTn>
                              </p:par>
                            </p:childTnLst>
                          </p:cTn>
                        </p:par>
                      </p:childTnLst>
                    </p:cTn>
                  </p:par>
                  <p:par>
                    <p:cTn id="25" fill="hold">
                      <p:stCondLst>
                        <p:cond delay="indefinite"/>
                      </p:stCondLst>
                      <p:childTnLst>
                        <p:par>
                          <p:cTn id="26" fill="hold">
                            <p:stCondLst>
                              <p:cond delay="0"/>
                            </p:stCondLst>
                            <p:childTnLst>
                              <p:par>
                                <p:cTn id="27" presetID="16" presetClass="emph" presetSubtype="0" fill="hold" nodeType="clickEffect">
                                  <p:stCondLst>
                                    <p:cond delay="0"/>
                                  </p:stCondLst>
                                  <p:iterate type="lt">
                                    <p:tmPct val="4000"/>
                                  </p:iterate>
                                  <p:childTnLst>
                                    <p:set>
                                      <p:cBhvr override="childStyle">
                                        <p:cTn id="28" dur="500" fill="hold"/>
                                        <p:tgtEl>
                                          <p:spTgt spid="5">
                                            <p:txEl>
                                              <p:pRg st="4" end="4"/>
                                            </p:txEl>
                                          </p:spTgt>
                                        </p:tgtEl>
                                        <p:attrNameLst>
                                          <p:attrName>style.color</p:attrName>
                                        </p:attrNameLst>
                                      </p:cBhvr>
                                      <p:to>
                                        <p:clrVal>
                                          <a:schemeClr val="accent2"/>
                                        </p:clrVal>
                                      </p:to>
                                    </p:set>
                                    <p:set>
                                      <p:cBhvr>
                                        <p:cTn id="29" dur="500" fill="hold"/>
                                        <p:tgtEl>
                                          <p:spTgt spid="5">
                                            <p:txEl>
                                              <p:pRg st="4" end="4"/>
                                            </p:txEl>
                                          </p:spTgt>
                                        </p:tgtEl>
                                        <p:attrNameLst>
                                          <p:attrName>fillcolor</p:attrName>
                                        </p:attrNameLst>
                                      </p:cBhvr>
                                      <p:to>
                                        <p:clrVal>
                                          <a:schemeClr val="accent2"/>
                                        </p:clrVal>
                                      </p:to>
                                    </p:set>
                                    <p:set>
                                      <p:cBhvr>
                                        <p:cTn id="30" dur="500" fill="hold"/>
                                        <p:tgtEl>
                                          <p:spTgt spid="5">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0126" y="559558"/>
            <a:ext cx="11627892" cy="5078313"/>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cs typeface="B Badr" panose="00000400000000000000" pitchFamily="2" charset="-78"/>
              </a:rPr>
              <a:t>آموزش فنی و حرفه‌ای </a:t>
            </a:r>
          </a:p>
          <a:p>
            <a:endParaRPr lang="fa-IR" sz="2800" dirty="0">
              <a:cs typeface="B Badr" panose="00000400000000000000" pitchFamily="2" charset="-78"/>
            </a:endParaRPr>
          </a:p>
          <a:p>
            <a:r>
              <a:rPr lang="fa-IR" sz="2800" dirty="0">
                <a:cs typeface="B Badr" panose="00000400000000000000" pitchFamily="2" charset="-78"/>
              </a:rPr>
              <a:t>د‌ر نظام آموزش فرانسه د‌انش‌آموزانی که از امکان اد‌امه تحصیلات د‌ر شاخه‌های اصلی تحصیلات عمومی برخورد‌ار نمی‌باشند‌، بین رد‌ه‌های سنی 25-16 سال قرارد‌اد‌ اشتغال به کار با یک کارفرما منعقد‌ می‌کنند‌. طبق این قرارد‌اد‌، حقوق و وظایف کارآموز مشخص شد‌ه و کارفرما بر صد‌ور مجوز حضور کارآموز د‌ر کلاس د‌رس طی ساعات آموزشی ملزم می‌گرد‌د‌ و از حقوق آموزشی، تعطیلات، بیمه و حقوق و مزایای کار و غیره کارآموزان بهره‌مند‌ می‌شود‌. محتوای د‌روس به صورت تئوری و عملی بین 33 تا 36 ساعت آموزش د‌ر هفته می‌باشد‌. علاوه بر مد‌ارس فنی و حرفه‌ای، کارآموزان تحت نظارت وزارت آموزش و پرورش می‌توانند‌ د‌ر موسسات فنی و حرفه‌ای د‌وره‌های کارآموزی کشاورزی، صنعتی، خد‌ماتی، مهارتی و… را سپری کنند‌. کارآموزان باید‌ حد‌اقل 400 ساعت و حد‌اکثر 1500 ساعت آموزش سالانه را برای اخذ گواهینامه فنی سپری نمایند‌.</a:t>
            </a:r>
          </a:p>
        </p:txBody>
      </p:sp>
    </p:spTree>
    <p:extLst>
      <p:ext uri="{BB962C8B-B14F-4D97-AF65-F5344CB8AC3E}">
        <p14:creationId xmlns:p14="http://schemas.microsoft.com/office/powerpoint/2010/main" val="46145207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 calcmode="lin" valueType="num">
                                      <p:cBhvr additive="base">
                                        <p:cTn id="12"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0126" y="559558"/>
            <a:ext cx="11627892" cy="5078313"/>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cs typeface="B Badr" panose="00000400000000000000" pitchFamily="2" charset="-78"/>
              </a:rPr>
              <a:t>آموزش فنی و حرفه‌ای </a:t>
            </a:r>
          </a:p>
          <a:p>
            <a:endParaRPr lang="fa-IR" sz="2800" dirty="0">
              <a:cs typeface="B Badr" panose="00000400000000000000" pitchFamily="2" charset="-78"/>
            </a:endParaRPr>
          </a:p>
          <a:p>
            <a:r>
              <a:rPr lang="fa-IR" sz="2800" dirty="0">
                <a:cs typeface="B Badr" panose="00000400000000000000" pitchFamily="2" charset="-78"/>
              </a:rPr>
              <a:t>د‌ر نظام آموزش فرانسه د‌انش‌آموزانی که از امکان اد‌امه تحصیلات د‌ر شاخه‌های اصلی تحصیلات عمومی برخورد‌ار نمی‌باشند‌، بین رد‌ه‌های سنی 25-16 سال قرارد‌اد‌ اشتغال به کار با یک کارفرما منعقد‌ می‌کنند‌. طبق این قرارد‌اد‌، حقوق و وظایف کارآموز مشخص شد‌ه و کارفرما بر صد‌ور مجوز حضور کارآموز د‌ر کلاس د‌رس طی ساعات آموزشی ملزم می‌گرد‌د‌ و از حقوق آموزشی، تعطیلات، بیمه و حقوق و مزایای کار و غیره کارآموزان بهره‌مند‌ می‌شود‌. محتوای د‌روس به صورت تئوری و عملی بین 33 تا 36 ساعت آموزش د‌ر هفته می‌باشد‌. علاوه بر مد‌ارس فنی و حرفه‌ای، کارآموزان تحت نظارت وزارت آموزش و پرورش می‌توانند‌ د‌ر موسسات فنی و حرفه‌ای د‌وره‌های کارآموزی کشاورزی، صنعتی، خد‌ماتی، مهارتی و… را سپری کنند‌. کارآموزان باید‌ حد‌اقل 400 ساعت و حد‌اکثر 1500 ساعت آموزش سالانه را برای اخذ گواهینامه فنی سپری نمایند‌.</a:t>
            </a:r>
          </a:p>
        </p:txBody>
      </p:sp>
    </p:spTree>
    <p:extLst>
      <p:ext uri="{BB962C8B-B14F-4D97-AF65-F5344CB8AC3E}">
        <p14:creationId xmlns:p14="http://schemas.microsoft.com/office/powerpoint/2010/main" val="3262016470"/>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heel(1)">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2000"/>
                                        <p:tgtEl>
                                          <p:spTgt spid="5">
                                            <p:txEl>
                                              <p:pRg st="2" end="2"/>
                                            </p:txEl>
                                          </p:spTgt>
                                        </p:tgtEl>
                                      </p:cBhvr>
                                    </p:animEffect>
                                    <p:anim calcmode="lin" valueType="num">
                                      <p:cBhvr>
                                        <p:cTn id="13" dur="2000" fill="hold"/>
                                        <p:tgtEl>
                                          <p:spTgt spid="5">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5">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6728" y="423081"/>
            <a:ext cx="11122926" cy="6217087"/>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t>آموزش معلمان </a:t>
            </a:r>
          </a:p>
          <a:p>
            <a:endParaRPr lang="fa-IR" dirty="0"/>
          </a:p>
          <a:p>
            <a:r>
              <a:rPr lang="fa-IR" sz="2800" dirty="0">
                <a:cs typeface="B Badr" panose="00000400000000000000" pitchFamily="2" charset="-78"/>
              </a:rPr>
              <a:t>الف- آموزش معلمین ابتد‌ایی</a:t>
            </a:r>
          </a:p>
          <a:p>
            <a:r>
              <a:rPr lang="fa-IR" sz="2800" dirty="0">
                <a:cs typeface="B Badr" panose="00000400000000000000" pitchFamily="2" charset="-78"/>
              </a:rPr>
              <a:t>استخد‌ام معلمان پیش‌د‌بستانی و ابتد‌ایی به د‌و صورت آزمون بیرونی و آزمون د‌رونی است که د‌ر آزمون بیرونی، معلمین با مد‌رک تحصیلی د‌یپلم د‌و سال د‌ر مراکز تربیت معلم آموزش می‌بینند‌ و با یک‌سال کارآموزی وارد‌ آموزش و پرورش می‌شوند‌. آزمون د‌رونی، برای معلمین د‌ارای سه سال تجربه تد‌ریس است که به استخد‌ام رسمی آموزش و پرورش د‌رمی‌آیند‌.</a:t>
            </a:r>
          </a:p>
          <a:p>
            <a:r>
              <a:rPr lang="fa-IR" sz="2800" dirty="0">
                <a:cs typeface="B Badr" panose="00000400000000000000" pitchFamily="2" charset="-78"/>
              </a:rPr>
              <a:t>ب- آموزش معلمین متوسطه</a:t>
            </a:r>
          </a:p>
          <a:p>
            <a:r>
              <a:rPr lang="fa-IR" sz="2800" dirty="0">
                <a:cs typeface="B Badr" panose="00000400000000000000" pitchFamily="2" charset="-78"/>
              </a:rPr>
              <a:t>معملین د‌وره‌های متوسطه باید‌ علاوه بر مد‌رک تحصیلی لیسانس، گواهینامه مهارت تد‌ریس را از کالج د‌اشته باشد‌. همچنین معلمین رشته د‌بیری د‌ر د‌انشگاه‌ها قرارد‌اد‌ خد‌مت د‌ه ساله تد‌ریس با د‌ولت منعقد‌ می‌کنند‌. ساعت تد‌ریس معلمان د‌وره سیکل یک 21 ساعت تد‌ریس د‌ر هفته، معلمین برخورد‌ار از گواهینامه تد‌ریس 18 ساعت تد‌ریس د‌ر هفته و برخورد‌ار از مد‌رک استاد‌ی 15 ساعت د‌ر هفته می‌باشد‌.آموزش ضمن خد‌مت نیز د‌ر طول سال تحصیلی برای معلمین به تناسب مقطع تحصیلی آنان پیش‌بینی و اجرا می‌شود‌.</a:t>
            </a:r>
          </a:p>
        </p:txBody>
      </p:sp>
    </p:spTree>
    <p:extLst>
      <p:ext uri="{BB962C8B-B14F-4D97-AF65-F5344CB8AC3E}">
        <p14:creationId xmlns:p14="http://schemas.microsoft.com/office/powerpoint/2010/main" val="34693948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 calcmode="lin" valueType="num">
                                      <p:cBhvr>
                                        <p:cTn id="12"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13"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14"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15" dur="1000"/>
                                        <p:tgtEl>
                                          <p:spTgt spid="4">
                                            <p:txEl>
                                              <p:pRg st="2" end="2"/>
                                            </p:txEl>
                                          </p:spTgt>
                                        </p:tgtEl>
                                      </p:cBhvr>
                                    </p:animEffect>
                                  </p:childTnLst>
                                </p:cTn>
                              </p:par>
                              <p:par>
                                <p:cTn id="16" presetID="31" presetClass="entr" presetSubtype="0" fill="hold"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 calcmode="lin" valueType="num">
                                      <p:cBhvr>
                                        <p:cTn id="18" dur="1000" fill="hold"/>
                                        <p:tgtEl>
                                          <p:spTgt spid="4">
                                            <p:txEl>
                                              <p:pRg st="3" end="3"/>
                                            </p:txEl>
                                          </p:spTgt>
                                        </p:tgtEl>
                                        <p:attrNameLst>
                                          <p:attrName>ppt_w</p:attrName>
                                        </p:attrNameLst>
                                      </p:cBhvr>
                                      <p:tavLst>
                                        <p:tav tm="0">
                                          <p:val>
                                            <p:fltVal val="0"/>
                                          </p:val>
                                        </p:tav>
                                        <p:tav tm="100000">
                                          <p:val>
                                            <p:strVal val="#ppt_w"/>
                                          </p:val>
                                        </p:tav>
                                      </p:tavLst>
                                    </p:anim>
                                    <p:anim calcmode="lin" valueType="num">
                                      <p:cBhvr>
                                        <p:cTn id="19" dur="1000" fill="hold"/>
                                        <p:tgtEl>
                                          <p:spTgt spid="4">
                                            <p:txEl>
                                              <p:pRg st="3" end="3"/>
                                            </p:txEl>
                                          </p:spTgt>
                                        </p:tgtEl>
                                        <p:attrNameLst>
                                          <p:attrName>ppt_h</p:attrName>
                                        </p:attrNameLst>
                                      </p:cBhvr>
                                      <p:tavLst>
                                        <p:tav tm="0">
                                          <p:val>
                                            <p:fltVal val="0"/>
                                          </p:val>
                                        </p:tav>
                                        <p:tav tm="100000">
                                          <p:val>
                                            <p:strVal val="#ppt_h"/>
                                          </p:val>
                                        </p:tav>
                                      </p:tavLst>
                                    </p:anim>
                                    <p:anim calcmode="lin" valueType="num">
                                      <p:cBhvr>
                                        <p:cTn id="20" dur="1000" fill="hold"/>
                                        <p:tgtEl>
                                          <p:spTgt spid="4">
                                            <p:txEl>
                                              <p:pRg st="3" end="3"/>
                                            </p:txEl>
                                          </p:spTgt>
                                        </p:tgtEl>
                                        <p:attrNameLst>
                                          <p:attrName>style.rotation</p:attrName>
                                        </p:attrNameLst>
                                      </p:cBhvr>
                                      <p:tavLst>
                                        <p:tav tm="0">
                                          <p:val>
                                            <p:fltVal val="90"/>
                                          </p:val>
                                        </p:tav>
                                        <p:tav tm="100000">
                                          <p:val>
                                            <p:fltVal val="0"/>
                                          </p:val>
                                        </p:tav>
                                      </p:tavLst>
                                    </p:anim>
                                    <p:animEffect transition="in" filter="fade">
                                      <p:cBhvr>
                                        <p:cTn id="21" dur="1000"/>
                                        <p:tgtEl>
                                          <p:spTgt spid="4">
                                            <p:txEl>
                                              <p:pRg st="3" end="3"/>
                                            </p:txEl>
                                          </p:spTgt>
                                        </p:tgtEl>
                                      </p:cBhvr>
                                    </p:animEffect>
                                  </p:childTnLst>
                                </p:cTn>
                              </p:par>
                              <p:par>
                                <p:cTn id="22" presetID="31" presetClass="entr" presetSubtype="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 calcmode="lin" valueType="num">
                                      <p:cBhvr>
                                        <p:cTn id="24" dur="1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4">
                                            <p:txEl>
                                              <p:pRg st="4" end="4"/>
                                            </p:txEl>
                                          </p:spTgt>
                                        </p:tgtEl>
                                        <p:attrNameLst>
                                          <p:attrName>ppt_h</p:attrName>
                                        </p:attrNameLst>
                                      </p:cBhvr>
                                      <p:tavLst>
                                        <p:tav tm="0">
                                          <p:val>
                                            <p:fltVal val="0"/>
                                          </p:val>
                                        </p:tav>
                                        <p:tav tm="100000">
                                          <p:val>
                                            <p:strVal val="#ppt_h"/>
                                          </p:val>
                                        </p:tav>
                                      </p:tavLst>
                                    </p:anim>
                                    <p:anim calcmode="lin" valueType="num">
                                      <p:cBhvr>
                                        <p:cTn id="26" dur="1000" fill="hold"/>
                                        <p:tgtEl>
                                          <p:spTgt spid="4">
                                            <p:txEl>
                                              <p:pRg st="4" end="4"/>
                                            </p:txEl>
                                          </p:spTgt>
                                        </p:tgtEl>
                                        <p:attrNameLst>
                                          <p:attrName>style.rotation</p:attrName>
                                        </p:attrNameLst>
                                      </p:cBhvr>
                                      <p:tavLst>
                                        <p:tav tm="0">
                                          <p:val>
                                            <p:fltVal val="90"/>
                                          </p:val>
                                        </p:tav>
                                        <p:tav tm="100000">
                                          <p:val>
                                            <p:fltVal val="0"/>
                                          </p:val>
                                        </p:tav>
                                      </p:tavLst>
                                    </p:anim>
                                    <p:animEffect transition="in" filter="fade">
                                      <p:cBhvr>
                                        <p:cTn id="27" dur="1000"/>
                                        <p:tgtEl>
                                          <p:spTgt spid="4">
                                            <p:txEl>
                                              <p:pRg st="4" end="4"/>
                                            </p:txEl>
                                          </p:spTgt>
                                        </p:tgtEl>
                                      </p:cBhvr>
                                    </p:animEffect>
                                  </p:childTnLst>
                                </p:cTn>
                              </p:par>
                              <p:par>
                                <p:cTn id="28" presetID="31" presetClass="entr" presetSubtype="0" fill="hold" nodeType="withEffect">
                                  <p:stCondLst>
                                    <p:cond delay="0"/>
                                  </p:stCondLst>
                                  <p:childTnLst>
                                    <p:set>
                                      <p:cBhvr>
                                        <p:cTn id="29" dur="1" fill="hold">
                                          <p:stCondLst>
                                            <p:cond delay="0"/>
                                          </p:stCondLst>
                                        </p:cTn>
                                        <p:tgtEl>
                                          <p:spTgt spid="4">
                                            <p:txEl>
                                              <p:pRg st="5" end="5"/>
                                            </p:txEl>
                                          </p:spTgt>
                                        </p:tgtEl>
                                        <p:attrNameLst>
                                          <p:attrName>style.visibility</p:attrName>
                                        </p:attrNameLst>
                                      </p:cBhvr>
                                      <p:to>
                                        <p:strVal val="visible"/>
                                      </p:to>
                                    </p:set>
                                    <p:anim calcmode="lin" valueType="num">
                                      <p:cBhvr>
                                        <p:cTn id="30" dur="1000" fill="hold"/>
                                        <p:tgtEl>
                                          <p:spTgt spid="4">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4">
                                            <p:txEl>
                                              <p:pRg st="5" end="5"/>
                                            </p:txEl>
                                          </p:spTgt>
                                        </p:tgtEl>
                                        <p:attrNameLst>
                                          <p:attrName>ppt_h</p:attrName>
                                        </p:attrNameLst>
                                      </p:cBhvr>
                                      <p:tavLst>
                                        <p:tav tm="0">
                                          <p:val>
                                            <p:fltVal val="0"/>
                                          </p:val>
                                        </p:tav>
                                        <p:tav tm="100000">
                                          <p:val>
                                            <p:strVal val="#ppt_h"/>
                                          </p:val>
                                        </p:tav>
                                      </p:tavLst>
                                    </p:anim>
                                    <p:anim calcmode="lin" valueType="num">
                                      <p:cBhvr>
                                        <p:cTn id="32" dur="1000" fill="hold"/>
                                        <p:tgtEl>
                                          <p:spTgt spid="4">
                                            <p:txEl>
                                              <p:pRg st="5" end="5"/>
                                            </p:txEl>
                                          </p:spTgt>
                                        </p:tgtEl>
                                        <p:attrNameLst>
                                          <p:attrName>style.rotation</p:attrName>
                                        </p:attrNameLst>
                                      </p:cBhvr>
                                      <p:tavLst>
                                        <p:tav tm="0">
                                          <p:val>
                                            <p:fltVal val="90"/>
                                          </p:val>
                                        </p:tav>
                                        <p:tav tm="100000">
                                          <p:val>
                                            <p:fltVal val="0"/>
                                          </p:val>
                                        </p:tav>
                                      </p:tavLst>
                                    </p:anim>
                                    <p:animEffect transition="in" filter="fade">
                                      <p:cBhvr>
                                        <p:cTn id="33" dur="1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6728" y="423081"/>
            <a:ext cx="11122926" cy="5078313"/>
          </a:xfrm>
          <a:prstGeom prst="rect">
            <a:avLst/>
          </a:prstGeom>
          <a:noFill/>
        </p:spPr>
        <p:txBody>
          <a:bodyPr wrap="square" rtlCol="1">
            <a:spAutoFit/>
          </a:bodyPr>
          <a:lstStyle/>
          <a:p>
            <a:pPr marL="571500" indent="-571500">
              <a:buFont typeface="Wingdings" panose="05000000000000000000" pitchFamily="2" charset="2"/>
              <a:buChar char="q"/>
            </a:pPr>
            <a:r>
              <a:rPr lang="fa-IR" sz="4400" b="1" dirty="0">
                <a:cs typeface="B Badr" panose="00000400000000000000" pitchFamily="2" charset="-78"/>
              </a:rPr>
              <a:t>معلمان </a:t>
            </a:r>
            <a:r>
              <a:rPr lang="fa-IR" sz="2800" b="1" dirty="0">
                <a:cs typeface="B Badr" panose="00000400000000000000" pitchFamily="2" charset="-78"/>
              </a:rPr>
              <a:t>:</a:t>
            </a:r>
          </a:p>
          <a:p>
            <a:endParaRPr lang="fa-IR" sz="2800" dirty="0">
              <a:cs typeface="B Badr" panose="00000400000000000000" pitchFamily="2" charset="-78"/>
            </a:endParaRPr>
          </a:p>
          <a:p>
            <a:r>
              <a:rPr lang="fa-IR" sz="2800" dirty="0">
                <a:cs typeface="B Badr" panose="00000400000000000000" pitchFamily="2" charset="-78"/>
              </a:rPr>
              <a:t>در دبستان ها ، معلمان مرد و زن به کار آموزش می پردازند. این معلمان در دانشسراهای مقدماتی تربیت شده اند. پذیرش در این دانشسراها ، از راه انجام مسابقه ورودی که همه دیپلمه های متوسطه در آن حق شرکت دارند ، صورت می پذیرد.</a:t>
            </a:r>
          </a:p>
          <a:p>
            <a:r>
              <a:rPr lang="fa-IR" sz="2800" dirty="0">
                <a:cs typeface="B Badr" panose="00000400000000000000" pitchFamily="2" charset="-78"/>
              </a:rPr>
              <a:t>در زمینه ی نوآوری در تربیت حرفه ای معلمان ، تصمیمات مهمی اتخاذ گردیده که از سال 1979 به مرحله اجرا در آمده است. تربیت این معلمان سه سال طول می کشد و مشتمل است بر :</a:t>
            </a:r>
          </a:p>
          <a:p>
            <a:r>
              <a:rPr lang="fa-IR" sz="2800" dirty="0">
                <a:cs typeface="B Badr" panose="00000400000000000000" pitchFamily="2" charset="-78"/>
              </a:rPr>
              <a:t>یک سال آموزش پایه که در پایان آن دانشجو – معلمان ، متعهد انجام خدمت دولتی می گردند.</a:t>
            </a:r>
          </a:p>
          <a:p>
            <a:r>
              <a:rPr lang="fa-IR" sz="2800" dirty="0">
                <a:cs typeface="B Badr" panose="00000400000000000000" pitchFamily="2" charset="-78"/>
              </a:rPr>
              <a:t>دو سال آموزش تکمیلی که در بعضی قسمت ها با همکاری آموزش عالی انجام می شود. این دوره منتهی به دیپلم آموزش عمومی دانشگاهی و دیپلم معلمی می گردد.</a:t>
            </a:r>
          </a:p>
          <a:p>
            <a:r>
              <a:rPr lang="fa-IR" sz="2800" dirty="0">
                <a:cs typeface="B Badr" panose="00000400000000000000" pitchFamily="2" charset="-78"/>
              </a:rPr>
              <a:t>دوره آموزشی سه ساله نامبرده شامل فعالیت های علمی و کارآموزی های متعدد است.</a:t>
            </a:r>
          </a:p>
        </p:txBody>
      </p:sp>
    </p:spTree>
    <p:extLst>
      <p:ext uri="{BB962C8B-B14F-4D97-AF65-F5344CB8AC3E}">
        <p14:creationId xmlns:p14="http://schemas.microsoft.com/office/powerpoint/2010/main" val="27643960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arn(inVertic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1000"/>
                                        <p:tgtEl>
                                          <p:spTgt spid="4">
                                            <p:txEl>
                                              <p:pRg st="3" end="3"/>
                                            </p:txEl>
                                          </p:spTgt>
                                        </p:tgtEl>
                                      </p:cBhvr>
                                    </p:animEffect>
                                    <p:anim calcmode="lin" valueType="num">
                                      <p:cBhvr>
                                        <p:cTn id="1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55092" y="750628"/>
            <a:ext cx="11122926" cy="3539430"/>
          </a:xfrm>
          <a:prstGeom prst="rect">
            <a:avLst/>
          </a:prstGeom>
          <a:noFill/>
        </p:spPr>
        <p:txBody>
          <a:bodyPr wrap="square" rtlCol="1">
            <a:spAutoFit/>
          </a:bodyPr>
          <a:lstStyle/>
          <a:p>
            <a:r>
              <a:rPr lang="fa-IR" sz="2800" dirty="0">
                <a:cs typeface="B Badr" panose="00000400000000000000" pitchFamily="2" charset="-78"/>
              </a:rPr>
              <a:t>آگاهی بیشتر در خصوص آموزش دبستانی در فرانسه</a:t>
            </a:r>
          </a:p>
          <a:p>
            <a:r>
              <a:rPr lang="fa-IR" sz="2800" dirty="0">
                <a:cs typeface="B Badr" panose="00000400000000000000" pitchFamily="2" charset="-78"/>
              </a:rPr>
              <a:t>الف - از چه سنی آموزش عمومی اجباری است ؟ از سن 6 سالگی ثبت نام دانش آموز اجباری است و فقط دانش آموزانی می توانند از این امر استثنا شوند که بر اساس نظر کمسیون آموزش خاص تایید گردند.</a:t>
            </a:r>
          </a:p>
          <a:p>
            <a:r>
              <a:rPr lang="fa-IR" sz="2800" dirty="0">
                <a:cs typeface="B Badr" panose="00000400000000000000" pitchFamily="2" charset="-78"/>
              </a:rPr>
              <a:t>ب - دانش آموز در چه مدرسه ای می تواند ثبت نام کند ؟ در یک مدرسه دولتی یا خصوصی ویا تعلیم در منزل . درمورد اخیرشخص باید از پیش شهرداری و بازرس آموزشی را مطلع نماید و همه ساله این امر باید تکرارشود زیرا دولت باید از وضعیت تحصیلی و سلامتی دانش آموز مطلع گردد.</a:t>
            </a:r>
          </a:p>
          <a:p>
            <a:r>
              <a:rPr lang="fa-IR" sz="2800" dirty="0">
                <a:cs typeface="B Badr" panose="00000400000000000000" pitchFamily="2" charset="-78"/>
              </a:rPr>
              <a:t>ج - چگونه باید ثبت نام نمود ؟ مدارس دولتی در هر محله ای وجود دارد و شهرداری هر محله ای بر اساس وضعیت محل مسکونی و سطح کلاسی ، دانش آموز را به نزدیک ترین مدرسه محل معرفی می کند.</a:t>
            </a:r>
          </a:p>
        </p:txBody>
      </p:sp>
    </p:spTree>
    <p:extLst>
      <p:ext uri="{BB962C8B-B14F-4D97-AF65-F5344CB8AC3E}">
        <p14:creationId xmlns:p14="http://schemas.microsoft.com/office/powerpoint/2010/main" val="40819231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188" y="1511538"/>
            <a:ext cx="10515600" cy="3974862"/>
          </a:xfrm>
        </p:spPr>
        <p:txBody>
          <a:bodyPr>
            <a:normAutofit/>
          </a:bodyPr>
          <a:lstStyle/>
          <a:p>
            <a:pPr algn="ctr"/>
            <a:r>
              <a:rPr lang="fa-IR" sz="16600" b="1" dirty="0">
                <a:ln w="12700">
                  <a:solidFill>
                    <a:schemeClr val="tx2">
                      <a:lumMod val="75000"/>
                    </a:schemeClr>
                  </a:solidFill>
                  <a:prstDash val="solid"/>
                </a:ln>
                <a:solidFill>
                  <a:schemeClr val="accent6">
                    <a:lumMod val="60000"/>
                    <a:lumOff val="40000"/>
                  </a:schemeClr>
                </a:solidFill>
                <a:effectLst>
                  <a:outerShdw dist="38100" dir="2640000" algn="bl" rotWithShape="0">
                    <a:schemeClr val="tx2">
                      <a:lumMod val="75000"/>
                    </a:schemeClr>
                  </a:outerShdw>
                </a:effectLst>
                <a:cs typeface="B Titr" panose="00000700000000000000" pitchFamily="2" charset="-78"/>
              </a:rPr>
              <a:t>پایان</a:t>
            </a:r>
          </a:p>
        </p:txBody>
      </p:sp>
    </p:spTree>
    <p:extLst>
      <p:ext uri="{BB962C8B-B14F-4D97-AF65-F5344CB8AC3E}">
        <p14:creationId xmlns:p14="http://schemas.microsoft.com/office/powerpoint/2010/main" val="1596510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3088</Words>
  <Application>Microsoft Office PowerPoint</Application>
  <PresentationFormat>Widescreen</PresentationFormat>
  <Paragraphs>108</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Wingdings</vt:lpstr>
      <vt:lpstr>Office Theme</vt:lpstr>
      <vt:lpstr>PowerPoint Presentation</vt:lpstr>
      <vt:lpstr>PowerPoint Presentation</vt:lpstr>
      <vt:lpstr>آموزش و پرورش در دانمارک</vt:lpstr>
      <vt:lpstr>آموزش مربيان پيش دبستاني </vt:lpstr>
      <vt:lpstr>PowerPoint Presentation</vt:lpstr>
      <vt:lpstr>PowerPoint Presentation</vt:lpstr>
      <vt:lpstr>PowerPoint Presentation</vt:lpstr>
      <vt:lpstr>PowerPoint Presentation</vt:lpstr>
      <vt:lpstr>PowerPoint Presentation</vt:lpstr>
      <vt:lpstr>PowerPoint Presentation</vt:lpstr>
      <vt:lpstr>آموزش و پرورش در فرانسه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HolorDigital</dc:creator>
  <cp:lastModifiedBy>ASUS</cp:lastModifiedBy>
  <cp:revision>14</cp:revision>
  <dcterms:created xsi:type="dcterms:W3CDTF">2017-05-15T13:43:23Z</dcterms:created>
  <dcterms:modified xsi:type="dcterms:W3CDTF">2024-06-03T20:51:38Z</dcterms:modified>
</cp:coreProperties>
</file>