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2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8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656697A7-36A7-4E3B-9AFC-297B1C653AD0}" type="datetimeFigureOut">
              <a:rPr lang="fa-IR" smtClean="0"/>
              <a:t>13/09/1441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05BFEE03-1993-4BB2-A371-7B4CAF3E87BF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6258139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2DC2D-0F17-479E-A1C2-0A9EDD42E0C8}" type="datetime1">
              <a:rPr lang="en-US" smtClean="0"/>
              <a:t>5/5/2020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85CCD-D003-435E-9AF3-85EE11328D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301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115B1-DFED-48EB-BD1C-7B82A3F139E8}" type="datetime1">
              <a:rPr lang="en-US" smtClean="0"/>
              <a:t>5/5/2020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85CCD-D003-435E-9AF3-85EE11328D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44738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5845E-F466-4513-97C0-4280F60C3D3E}" type="datetime1">
              <a:rPr lang="en-US" smtClean="0"/>
              <a:t>5/5/2020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85CCD-D003-435E-9AF3-85EE11328D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0192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0D2A0-7640-428C-B386-534F11837FF6}" type="datetime1">
              <a:rPr lang="en-US" smtClean="0"/>
              <a:t>5/5/2020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85CCD-D003-435E-9AF3-85EE11328D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32606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1650F-D0BE-4F6F-82AD-ED904E70F084}" type="datetime1">
              <a:rPr lang="en-US" smtClean="0"/>
              <a:t>5/5/2020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85CCD-D003-435E-9AF3-85EE11328D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199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BA03A-7E53-491B-A384-EAE15FBECAF7}" type="datetime1">
              <a:rPr lang="en-US" smtClean="0"/>
              <a:t>5/5/2020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85CCD-D003-435E-9AF3-85EE11328D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1392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846B1-7A44-4A21-B042-BBD98EBCEB9E}" type="datetime1">
              <a:rPr lang="en-US" smtClean="0"/>
              <a:t>5/5/2020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85CCD-D003-435E-9AF3-85EE11328D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68186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B905E-7A4F-41CD-990B-59D9071FA5D5}" type="datetime1">
              <a:rPr lang="en-US" smtClean="0"/>
              <a:t>5/5/2020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85CCD-D003-435E-9AF3-85EE11328D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39405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58209-99AA-4530-873F-5036295894A0}" type="datetime1">
              <a:rPr lang="en-US" smtClean="0"/>
              <a:t>5/5/2020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85CCD-D003-435E-9AF3-85EE11328D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49037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73E49-70A4-4E03-8D8B-23E6D3A9C5A1}" type="datetime1">
              <a:rPr lang="en-US" smtClean="0"/>
              <a:t>5/5/2020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85CCD-D003-435E-9AF3-85EE11328D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94543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C2344-40F1-4562-BE28-8B8D20B2DF57}" type="datetime1">
              <a:rPr lang="en-US" smtClean="0"/>
              <a:t>5/5/2020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85CCD-D003-435E-9AF3-85EE11328D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57821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049E07-2348-4ED6-9028-C06FEEF3FCA8}" type="datetime1">
              <a:rPr lang="en-US" smtClean="0"/>
              <a:t>5/5/2020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85CCD-D003-435E-9AF3-85EE11328D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6086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2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85CCD-D003-435E-9AF3-85EE11328DE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44256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534400" y="6524626"/>
            <a:ext cx="2133600" cy="333375"/>
          </a:xfrm>
          <a:prstGeom prst="rect">
            <a:avLst/>
          </a:prstGeom>
        </p:spPr>
        <p:txBody>
          <a:bodyPr/>
          <a:lstStyle/>
          <a:p>
            <a:fld id="{74D288FF-F6CD-4FDD-B3BA-8ED28DDC7CC6}" type="slidenum">
              <a:rPr lang="ar-SA"/>
              <a:pPr/>
              <a:t>2</a:t>
            </a:fld>
            <a:endParaRPr lang="en-US"/>
          </a:p>
        </p:txBody>
      </p:sp>
      <p:sp>
        <p:nvSpPr>
          <p:cNvPr id="15364" name="Oval 4"/>
          <p:cNvSpPr>
            <a:spLocks noChangeArrowheads="1"/>
          </p:cNvSpPr>
          <p:nvPr/>
        </p:nvSpPr>
        <p:spPr bwMode="auto">
          <a:xfrm>
            <a:off x="3575051" y="333375"/>
            <a:ext cx="5400675" cy="935038"/>
          </a:xfrm>
          <a:prstGeom prst="ellipse">
            <a:avLst/>
          </a:prstGeom>
          <a:solidFill>
            <a:schemeClr val="bg1"/>
          </a:solidFill>
          <a:ln w="76200">
            <a:solidFill>
              <a:srgbClr val="99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rtl="1"/>
            <a:r>
              <a:rPr lang="ar-SA" sz="2800" i="1" dirty="0">
                <a:solidFill>
                  <a:schemeClr val="accent2"/>
                </a:solidFill>
                <a:cs typeface="Zar" pitchFamily="2" charset="-78"/>
              </a:rPr>
              <a:t>مقايسه دو رگرسيون</a:t>
            </a:r>
            <a:endParaRPr lang="en-US" sz="2800" i="1" dirty="0">
              <a:cs typeface="Zar" pitchFamily="2" charset="-78"/>
            </a:endParaRPr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3000376" y="2060575"/>
            <a:ext cx="6480175" cy="3240088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3287713" y="2882900"/>
            <a:ext cx="532765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rtl="1"/>
            <a:r>
              <a:rPr lang="fa-IR" sz="3200" i="1">
                <a:solidFill>
                  <a:srgbClr val="0066CC"/>
                </a:solidFill>
                <a:cs typeface="Zar" pitchFamily="2" charset="-78"/>
              </a:rPr>
              <a:t>  </a:t>
            </a:r>
            <a:r>
              <a:rPr lang="ar-SA" sz="3200" i="1">
                <a:solidFill>
                  <a:srgbClr val="0066CC"/>
                </a:solidFill>
                <a:cs typeface="Zar" pitchFamily="2" charset="-78"/>
              </a:rPr>
              <a:t>۱- آزمون چاو</a:t>
            </a:r>
            <a:endParaRPr lang="fa-IR" sz="3200" i="1">
              <a:solidFill>
                <a:srgbClr val="0066CC"/>
              </a:solidFill>
              <a:cs typeface="Zar" pitchFamily="2" charset="-78"/>
            </a:endParaRPr>
          </a:p>
          <a:p>
            <a:pPr algn="r" rtl="1"/>
            <a:endParaRPr lang="fa-IR" sz="3200" i="1">
              <a:solidFill>
                <a:srgbClr val="0066CC"/>
              </a:solidFill>
              <a:cs typeface="Zar" pitchFamily="2" charset="-78"/>
            </a:endParaRPr>
          </a:p>
          <a:p>
            <a:pPr algn="r" rtl="1"/>
            <a:r>
              <a:rPr lang="fa-IR" sz="3200" i="1">
                <a:solidFill>
                  <a:srgbClr val="0066CC"/>
                </a:solidFill>
                <a:cs typeface="Zar" pitchFamily="2" charset="-78"/>
              </a:rPr>
              <a:t>  </a:t>
            </a:r>
            <a:r>
              <a:rPr lang="ar-SA" sz="3200" i="1">
                <a:solidFill>
                  <a:srgbClr val="0066CC"/>
                </a:solidFill>
                <a:cs typeface="Zar" pitchFamily="2" charset="-78"/>
              </a:rPr>
              <a:t>۲– روش متغيرهاي موهومي</a:t>
            </a:r>
            <a:endParaRPr lang="en-US" sz="3200" i="1">
              <a:solidFill>
                <a:srgbClr val="0066CC"/>
              </a:solidFill>
              <a:cs typeface="Za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97687870"/>
      </p:ext>
    </p:extLst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animBg="1"/>
      <p:bldP spid="15365" grpId="0" animBg="1"/>
      <p:bldP spid="1536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534400" y="6524626"/>
            <a:ext cx="2133600" cy="333375"/>
          </a:xfrm>
          <a:prstGeom prst="rect">
            <a:avLst/>
          </a:prstGeom>
        </p:spPr>
        <p:txBody>
          <a:bodyPr/>
          <a:lstStyle/>
          <a:p>
            <a:fld id="{FD9B8058-33D7-4633-9E93-FEA5BBCAB78D}" type="slidenum">
              <a:rPr lang="ar-SA"/>
              <a:pPr/>
              <a:t>3</a:t>
            </a:fld>
            <a:endParaRPr lang="en-US"/>
          </a:p>
        </p:txBody>
      </p:sp>
      <p:sp>
        <p:nvSpPr>
          <p:cNvPr id="16388" name="Oval 4"/>
          <p:cNvSpPr>
            <a:spLocks noChangeArrowheads="1"/>
          </p:cNvSpPr>
          <p:nvPr/>
        </p:nvSpPr>
        <p:spPr bwMode="auto">
          <a:xfrm>
            <a:off x="6959601" y="260351"/>
            <a:ext cx="3313113" cy="1008063"/>
          </a:xfrm>
          <a:prstGeom prst="ellipse">
            <a:avLst/>
          </a:prstGeom>
          <a:solidFill>
            <a:schemeClr val="bg1"/>
          </a:solidFill>
          <a:ln w="76200">
            <a:solidFill>
              <a:srgbClr val="99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ar-SA" sz="3200" i="1">
                <a:solidFill>
                  <a:schemeClr val="accent2"/>
                </a:solidFill>
                <a:cs typeface="Zar" pitchFamily="2" charset="-78"/>
              </a:rPr>
              <a:t>آ</a:t>
            </a:r>
            <a:r>
              <a:rPr lang="fa-IR" sz="3200" i="1">
                <a:solidFill>
                  <a:schemeClr val="accent2"/>
                </a:solidFill>
                <a:cs typeface="Zar" pitchFamily="2" charset="-78"/>
              </a:rPr>
              <a:t> </a:t>
            </a:r>
            <a:r>
              <a:rPr lang="ar-SA" sz="3200" i="1">
                <a:solidFill>
                  <a:schemeClr val="accent2"/>
                </a:solidFill>
                <a:cs typeface="Zar" pitchFamily="2" charset="-78"/>
              </a:rPr>
              <a:t>زمون چاو</a:t>
            </a:r>
            <a:r>
              <a:rPr lang="fa-IR" sz="3200" i="1">
                <a:solidFill>
                  <a:schemeClr val="accent2"/>
                </a:solidFill>
                <a:cs typeface="Zar" pitchFamily="2" charset="-78"/>
              </a:rPr>
              <a:t>:</a:t>
            </a:r>
            <a:endParaRPr lang="en-US" sz="3200" i="1">
              <a:solidFill>
                <a:schemeClr val="accent2"/>
              </a:solidFill>
              <a:cs typeface="Zar" pitchFamily="2" charset="-78"/>
            </a:endParaRP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1990726" y="333376"/>
            <a:ext cx="3960813" cy="1368425"/>
            <a:chOff x="521" y="391"/>
            <a:chExt cx="2495" cy="862"/>
          </a:xfrm>
        </p:grpSpPr>
        <p:sp>
          <p:nvSpPr>
            <p:cNvPr id="16389" name="Rectangle 5"/>
            <p:cNvSpPr>
              <a:spLocks noChangeArrowheads="1"/>
            </p:cNvSpPr>
            <p:nvPr/>
          </p:nvSpPr>
          <p:spPr bwMode="auto">
            <a:xfrm>
              <a:off x="521" y="391"/>
              <a:ext cx="2178" cy="862"/>
            </a:xfrm>
            <a:prstGeom prst="rect">
              <a:avLst/>
            </a:prstGeom>
            <a:solidFill>
              <a:schemeClr val="bg1"/>
            </a:solidFill>
            <a:ln w="85725" cmpd="dbl">
              <a:solidFill>
                <a:srgbClr val="0066CC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>
                <a:solidFill>
                  <a:schemeClr val="accent2"/>
                </a:solidFill>
              </a:endParaRPr>
            </a:p>
          </p:txBody>
        </p:sp>
        <p:sp>
          <p:nvSpPr>
            <p:cNvPr id="16390" name="Text Box 6"/>
            <p:cNvSpPr txBox="1">
              <a:spLocks noChangeArrowheads="1"/>
            </p:cNvSpPr>
            <p:nvPr/>
          </p:nvSpPr>
          <p:spPr bwMode="auto">
            <a:xfrm>
              <a:off x="567" y="436"/>
              <a:ext cx="2449" cy="7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fa-IR" sz="2000" i="1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 </a:t>
              </a:r>
              <a:r>
                <a:rPr lang="ar-SA" sz="2400" i="1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فروض</a:t>
              </a:r>
              <a:r>
                <a:rPr lang="en-US" sz="2400" i="1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: u</a:t>
              </a:r>
              <a:r>
                <a:rPr lang="en-US" sz="2400" i="1" baseline="-25000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1i</a:t>
              </a:r>
              <a:r>
                <a:rPr lang="en-US" sz="2400" i="1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 ~ N (0 , </a:t>
              </a:r>
              <a:r>
                <a:rPr lang="en-US" sz="2400" i="1">
                  <a:solidFill>
                    <a:schemeClr val="accent2"/>
                  </a:solidFill>
                  <a:latin typeface="Times New Roman" pitchFamily="18" charset="0"/>
                  <a:cs typeface="Times New Roman" pitchFamily="18" charset="0"/>
                </a:rPr>
                <a:t>σ</a:t>
              </a:r>
              <a:r>
                <a:rPr lang="en-US" sz="2400" i="1" baseline="30000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2</a:t>
              </a:r>
              <a:r>
                <a:rPr lang="en-US" sz="2400" i="1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)</a:t>
              </a:r>
            </a:p>
            <a:p>
              <a:r>
                <a:rPr lang="fa-IR" sz="2400" i="1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              </a:t>
              </a:r>
              <a:r>
                <a:rPr lang="en-US" sz="2400" i="1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u</a:t>
              </a:r>
              <a:r>
                <a:rPr lang="en-US" sz="2400" i="1" baseline="-25000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2i</a:t>
              </a:r>
              <a:r>
                <a:rPr lang="en-US" sz="2400" i="1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 ~ N (0 , </a:t>
              </a:r>
              <a:r>
                <a:rPr lang="en-US" sz="2400" i="1">
                  <a:solidFill>
                    <a:schemeClr val="accent2"/>
                  </a:solidFill>
                  <a:latin typeface="Times New Roman" pitchFamily="18" charset="0"/>
                  <a:cs typeface="Times New Roman" pitchFamily="18" charset="0"/>
                </a:rPr>
                <a:t>σ</a:t>
              </a:r>
              <a:r>
                <a:rPr lang="en-US" sz="2400" i="1" baseline="30000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2</a:t>
              </a:r>
              <a:r>
                <a:rPr lang="en-US" sz="2400" i="1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)</a:t>
              </a:r>
            </a:p>
            <a:p>
              <a:r>
                <a:rPr lang="fa-IR" sz="2400" i="1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          </a:t>
              </a:r>
              <a:r>
                <a:rPr lang="en-US" sz="2400" i="1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Cov (u</a:t>
              </a:r>
              <a:r>
                <a:rPr lang="en-US" sz="2400" i="1" baseline="-25000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1i</a:t>
              </a:r>
              <a:r>
                <a:rPr lang="en-US" sz="2400" i="1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 , u</a:t>
              </a:r>
              <a:r>
                <a:rPr lang="en-US" sz="2400" i="1" baseline="-25000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2i</a:t>
              </a:r>
              <a:r>
                <a:rPr lang="en-US" sz="2400" i="1">
                  <a:solidFill>
                    <a:schemeClr val="accent2"/>
                  </a:solidFill>
                  <a:latin typeface="Times New Roman" pitchFamily="18" charset="0"/>
                  <a:cs typeface="Zar" pitchFamily="2" charset="-78"/>
                </a:rPr>
                <a:t>) = 0</a:t>
              </a:r>
            </a:p>
          </p:txBody>
        </p:sp>
      </p:grpSp>
      <p:sp>
        <p:nvSpPr>
          <p:cNvPr id="16394" name="Rectangle 10"/>
          <p:cNvSpPr>
            <a:spLocks noChangeArrowheads="1"/>
          </p:cNvSpPr>
          <p:nvPr/>
        </p:nvSpPr>
        <p:spPr bwMode="auto">
          <a:xfrm>
            <a:off x="1524001" y="2829997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6395" name="Rectangle 11"/>
          <p:cNvSpPr>
            <a:spLocks noChangeArrowheads="1"/>
          </p:cNvSpPr>
          <p:nvPr/>
        </p:nvSpPr>
        <p:spPr bwMode="auto">
          <a:xfrm>
            <a:off x="1524001" y="3658672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3" name="Group 29"/>
          <p:cNvGrpSpPr>
            <a:grpSpLocks/>
          </p:cNvGrpSpPr>
          <p:nvPr/>
        </p:nvGrpSpPr>
        <p:grpSpPr bwMode="auto">
          <a:xfrm>
            <a:off x="1774826" y="2205039"/>
            <a:ext cx="2665413" cy="1152525"/>
            <a:chOff x="158" y="1389"/>
            <a:chExt cx="1679" cy="726"/>
          </a:xfrm>
        </p:grpSpPr>
        <p:sp>
          <p:nvSpPr>
            <p:cNvPr id="16397" name="Oval 13"/>
            <p:cNvSpPr>
              <a:spLocks noChangeArrowheads="1"/>
            </p:cNvSpPr>
            <p:nvPr/>
          </p:nvSpPr>
          <p:spPr bwMode="auto">
            <a:xfrm>
              <a:off x="158" y="1389"/>
              <a:ext cx="1679" cy="726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0066CC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398" name="Text Box 14"/>
            <p:cNvSpPr txBox="1">
              <a:spLocks noChangeArrowheads="1"/>
            </p:cNvSpPr>
            <p:nvPr/>
          </p:nvSpPr>
          <p:spPr bwMode="auto">
            <a:xfrm>
              <a:off x="431" y="1488"/>
              <a:ext cx="1360" cy="4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b="1" i="1">
                  <a:latin typeface="Times New Roman" pitchFamily="18" charset="0"/>
                  <a:cs typeface="Times New Roman" pitchFamily="18" charset="0"/>
                </a:rPr>
                <a:t>Y</a:t>
              </a:r>
              <a:r>
                <a:rPr lang="en-US" b="1" i="1" baseline="-25000">
                  <a:latin typeface="Times New Roman" pitchFamily="18" charset="0"/>
                  <a:cs typeface="Times New Roman" pitchFamily="18" charset="0"/>
                </a:rPr>
                <a:t>t </a:t>
              </a:r>
              <a:r>
                <a:rPr lang="en-US" b="1" i="1">
                  <a:latin typeface="Times New Roman" pitchFamily="18" charset="0"/>
                  <a:cs typeface="Times New Roman" pitchFamily="18" charset="0"/>
                </a:rPr>
                <a:t>= α + βX</a:t>
              </a:r>
              <a:r>
                <a:rPr lang="en-US" b="1" i="1" baseline="-25000">
                  <a:latin typeface="Times New Roman" pitchFamily="18" charset="0"/>
                  <a:cs typeface="Times New Roman" pitchFamily="18" charset="0"/>
                </a:rPr>
                <a:t>t </a:t>
              </a:r>
              <a:r>
                <a:rPr lang="en-US" b="1" i="1">
                  <a:latin typeface="Times New Roman" pitchFamily="18" charset="0"/>
                  <a:cs typeface="Times New Roman" pitchFamily="18" charset="0"/>
                </a:rPr>
                <a:t>+ u</a:t>
              </a:r>
              <a:r>
                <a:rPr lang="en-US" b="1" i="1" baseline="-25000">
                  <a:latin typeface="Times New Roman" pitchFamily="18" charset="0"/>
                  <a:cs typeface="Times New Roman" pitchFamily="18" charset="0"/>
                </a:rPr>
                <a:t>t</a:t>
              </a:r>
            </a:p>
            <a:p>
              <a:pPr>
                <a:spcBef>
                  <a:spcPct val="50000"/>
                </a:spcBef>
              </a:pPr>
              <a:r>
                <a:rPr lang="en-US" b="1" i="1">
                  <a:latin typeface="Times New Roman" pitchFamily="18" charset="0"/>
                  <a:cs typeface="Times New Roman" pitchFamily="18" charset="0"/>
                </a:rPr>
                <a:t>df = N</a:t>
              </a:r>
              <a:r>
                <a:rPr lang="en-US" b="1" i="1" baseline="-25000">
                  <a:latin typeface="Times New Roman" pitchFamily="18" charset="0"/>
                  <a:cs typeface="Times New Roman" pitchFamily="18" charset="0"/>
                </a:rPr>
                <a:t>1</a:t>
              </a:r>
              <a:r>
                <a:rPr lang="en-US" b="1" i="1">
                  <a:latin typeface="Times New Roman" pitchFamily="18" charset="0"/>
                  <a:cs typeface="Times New Roman" pitchFamily="18" charset="0"/>
                </a:rPr>
                <a:t>+ N</a:t>
              </a:r>
              <a:r>
                <a:rPr lang="en-US" b="1" i="1" baseline="-25000">
                  <a:latin typeface="Times New Roman" pitchFamily="18" charset="0"/>
                  <a:cs typeface="Times New Roman" pitchFamily="18" charset="0"/>
                </a:rPr>
                <a:t>2 </a:t>
              </a:r>
              <a:r>
                <a:rPr lang="en-US" b="1" i="1">
                  <a:latin typeface="Times New Roman" pitchFamily="18" charset="0"/>
                  <a:cs typeface="Times New Roman" pitchFamily="18" charset="0"/>
                </a:rPr>
                <a:t>- k</a:t>
              </a:r>
            </a:p>
          </p:txBody>
        </p:sp>
      </p:grpSp>
      <p:grpSp>
        <p:nvGrpSpPr>
          <p:cNvPr id="4" name="Group 30"/>
          <p:cNvGrpSpPr>
            <a:grpSpLocks/>
          </p:cNvGrpSpPr>
          <p:nvPr/>
        </p:nvGrpSpPr>
        <p:grpSpPr bwMode="auto">
          <a:xfrm>
            <a:off x="4656139" y="2420939"/>
            <a:ext cx="5761037" cy="1038225"/>
            <a:chOff x="1973" y="1570"/>
            <a:chExt cx="3629" cy="654"/>
          </a:xfrm>
        </p:grpSpPr>
        <p:sp>
          <p:nvSpPr>
            <p:cNvPr id="16396" name="Rectangle 12"/>
            <p:cNvSpPr>
              <a:spLocks noChangeArrowheads="1"/>
            </p:cNvSpPr>
            <p:nvPr/>
          </p:nvSpPr>
          <p:spPr bwMode="auto">
            <a:xfrm>
              <a:off x="1973" y="1570"/>
              <a:ext cx="3629" cy="363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rgbClr val="0066CC"/>
              </a:solidFill>
              <a:miter lim="800000"/>
              <a:headEnd/>
              <a:tailEnd/>
            </a:ln>
            <a:effectLst/>
          </p:spPr>
          <p:txBody>
            <a:bodyPr wrap="none" anchor="ctr" anchorCtr="1"/>
            <a:lstStyle/>
            <a:p>
              <a:pPr algn="ctr" rtl="1"/>
              <a:endParaRPr lang="en-US" i="1">
                <a:latin typeface="Times New Roman" pitchFamily="18" charset="0"/>
                <a:cs typeface="Zar" pitchFamily="2" charset="-78"/>
              </a:endParaRPr>
            </a:p>
            <a:p>
              <a:pPr algn="ctr" rtl="1"/>
              <a:r>
                <a:rPr lang="ar-SA" i="1">
                  <a:latin typeface="Times New Roman" pitchFamily="18" charset="0"/>
                  <a:cs typeface="Zar" pitchFamily="2" charset="-78"/>
                </a:rPr>
                <a:t>مرحله اول</a:t>
              </a:r>
              <a:r>
                <a:rPr lang="en-US" i="1">
                  <a:latin typeface="Times New Roman" pitchFamily="18" charset="0"/>
                  <a:cs typeface="Zar" pitchFamily="2" charset="-78"/>
                </a:rPr>
                <a:t>  </a:t>
              </a:r>
              <a:r>
                <a:rPr lang="ar-SA" i="1">
                  <a:latin typeface="Times New Roman" pitchFamily="18" charset="0"/>
                  <a:cs typeface="Zar" pitchFamily="2" charset="-78"/>
                </a:rPr>
                <a:t>: برازش رگرسيون مركب (تركيبي از مشاهدات </a:t>
              </a:r>
              <a:r>
                <a:rPr lang="en-US" i="1">
                  <a:latin typeface="Times New Roman" pitchFamily="18" charset="0"/>
                  <a:cs typeface="Zar" pitchFamily="2" charset="-78"/>
                </a:rPr>
                <a:t>( N</a:t>
              </a:r>
              <a:r>
                <a:rPr lang="en-US" i="1" baseline="-25000">
                  <a:latin typeface="Times New Roman" pitchFamily="18" charset="0"/>
                  <a:cs typeface="Zar" pitchFamily="2" charset="-78"/>
                </a:rPr>
                <a:t>2</a:t>
              </a:r>
              <a:r>
                <a:rPr lang="en-US" i="1">
                  <a:latin typeface="Times New Roman" pitchFamily="18" charset="0"/>
                  <a:cs typeface="Zar" pitchFamily="2" charset="-78"/>
                </a:rPr>
                <a:t> , N</a:t>
              </a:r>
              <a:r>
                <a:rPr lang="en-US" i="1" baseline="-25000">
                  <a:latin typeface="Times New Roman" pitchFamily="18" charset="0"/>
                  <a:cs typeface="Zar" pitchFamily="2" charset="-78"/>
                </a:rPr>
                <a:t>1</a:t>
              </a:r>
            </a:p>
            <a:p>
              <a:pPr algn="ctr" rtl="1"/>
              <a:endParaRPr lang="en-US" i="1">
                <a:latin typeface="Times New Roman" pitchFamily="18" charset="0"/>
                <a:cs typeface="Zar" pitchFamily="2" charset="-78"/>
              </a:endParaRPr>
            </a:p>
          </p:txBody>
        </p:sp>
        <p:sp>
          <p:nvSpPr>
            <p:cNvPr id="16400" name="Text Box 16"/>
            <p:cNvSpPr txBox="1">
              <a:spLocks noChangeArrowheads="1"/>
            </p:cNvSpPr>
            <p:nvPr/>
          </p:nvSpPr>
          <p:spPr bwMode="auto">
            <a:xfrm>
              <a:off x="2154" y="1974"/>
              <a:ext cx="3221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rtl="1"/>
              <a:r>
                <a:rPr lang="en-US" sz="2000" i="1">
                  <a:latin typeface="Times New Roman" pitchFamily="18" charset="0"/>
                  <a:cs typeface="Zar" pitchFamily="2" charset="-78"/>
                </a:rPr>
                <a:t>K  </a:t>
              </a:r>
              <a:r>
                <a:rPr lang="ar-SA" sz="2000" i="1">
                  <a:latin typeface="Times New Roman" pitchFamily="18" charset="0"/>
                  <a:cs typeface="Zar" pitchFamily="2" charset="-78"/>
                </a:rPr>
                <a:t>: تعداد پارامترهاي مورد تخمين</a:t>
              </a:r>
              <a:r>
                <a:rPr lang="en-US" sz="2000" i="1">
                  <a:latin typeface="Times New Roman" pitchFamily="18" charset="0"/>
                  <a:cs typeface="Zar" pitchFamily="2" charset="-78"/>
                </a:rPr>
                <a:t> RSS = S</a:t>
              </a:r>
              <a:r>
                <a:rPr lang="en-US" sz="2000" i="1" baseline="-25000">
                  <a:latin typeface="Times New Roman" pitchFamily="18" charset="0"/>
                  <a:cs typeface="Zar" pitchFamily="2" charset="-78"/>
                </a:rPr>
                <a:t>1</a:t>
              </a:r>
              <a:r>
                <a:rPr lang="en-US" sz="2000" i="1">
                  <a:latin typeface="Times New Roman" pitchFamily="18" charset="0"/>
                  <a:cs typeface="Zar" pitchFamily="2" charset="-78"/>
                </a:rPr>
                <a:t>               </a:t>
              </a:r>
              <a:r>
                <a:rPr lang="ar-SA" sz="2000" i="1">
                  <a:latin typeface="Times New Roman" pitchFamily="18" charset="0"/>
                  <a:cs typeface="Zar" pitchFamily="2" charset="-78"/>
                </a:rPr>
                <a:t> كل</a:t>
              </a:r>
              <a:endParaRPr lang="en-US" sz="2000" i="1">
                <a:latin typeface="Times New Roman" pitchFamily="18" charset="0"/>
                <a:cs typeface="Zar" pitchFamily="2" charset="-78"/>
              </a:endParaRPr>
            </a:p>
          </p:txBody>
        </p:sp>
      </p:grpSp>
      <p:grpSp>
        <p:nvGrpSpPr>
          <p:cNvPr id="5" name="Group 31"/>
          <p:cNvGrpSpPr>
            <a:grpSpLocks/>
          </p:cNvGrpSpPr>
          <p:nvPr/>
        </p:nvGrpSpPr>
        <p:grpSpPr bwMode="auto">
          <a:xfrm>
            <a:off x="1919288" y="3933826"/>
            <a:ext cx="8424862" cy="2663825"/>
            <a:chOff x="249" y="2478"/>
            <a:chExt cx="5307" cy="1678"/>
          </a:xfrm>
        </p:grpSpPr>
        <p:grpSp>
          <p:nvGrpSpPr>
            <p:cNvPr id="6" name="Group 28"/>
            <p:cNvGrpSpPr>
              <a:grpSpLocks/>
            </p:cNvGrpSpPr>
            <p:nvPr/>
          </p:nvGrpSpPr>
          <p:grpSpPr bwMode="auto">
            <a:xfrm>
              <a:off x="249" y="2478"/>
              <a:ext cx="5307" cy="1678"/>
              <a:chOff x="249" y="2523"/>
              <a:chExt cx="5307" cy="1678"/>
            </a:xfrm>
          </p:grpSpPr>
          <p:sp>
            <p:nvSpPr>
              <p:cNvPr id="16399" name="Rectangle 15"/>
              <p:cNvSpPr>
                <a:spLocks noChangeArrowheads="1"/>
              </p:cNvSpPr>
              <p:nvPr/>
            </p:nvSpPr>
            <p:spPr bwMode="auto">
              <a:xfrm>
                <a:off x="3061" y="2704"/>
                <a:ext cx="2495" cy="681"/>
              </a:xfrm>
              <a:prstGeom prst="rect">
                <a:avLst/>
              </a:prstGeom>
              <a:solidFill>
                <a:schemeClr val="bg1"/>
              </a:solidFill>
              <a:ln w="76200">
                <a:solidFill>
                  <a:srgbClr val="0066CC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rtl="1"/>
                <a:endParaRPr lang="en-US"/>
              </a:p>
            </p:txBody>
          </p:sp>
          <p:sp>
            <p:nvSpPr>
              <p:cNvPr id="16402" name="Line 18"/>
              <p:cNvSpPr>
                <a:spLocks noChangeShapeType="1"/>
              </p:cNvSpPr>
              <p:nvPr/>
            </p:nvSpPr>
            <p:spPr bwMode="auto">
              <a:xfrm flipH="1">
                <a:off x="2472" y="2823"/>
                <a:ext cx="589" cy="0"/>
              </a:xfrm>
              <a:prstGeom prst="line">
                <a:avLst/>
              </a:prstGeom>
              <a:noFill/>
              <a:ln w="57150">
                <a:solidFill>
                  <a:srgbClr val="990000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7" name="Group 25"/>
              <p:cNvGrpSpPr>
                <a:grpSpLocks/>
              </p:cNvGrpSpPr>
              <p:nvPr/>
            </p:nvGrpSpPr>
            <p:grpSpPr bwMode="auto">
              <a:xfrm>
                <a:off x="249" y="2523"/>
                <a:ext cx="2223" cy="1678"/>
                <a:chOff x="295" y="2115"/>
                <a:chExt cx="2177" cy="1678"/>
              </a:xfrm>
            </p:grpSpPr>
            <p:grpSp>
              <p:nvGrpSpPr>
                <p:cNvPr id="8" name="Group 21"/>
                <p:cNvGrpSpPr>
                  <a:grpSpLocks/>
                </p:cNvGrpSpPr>
                <p:nvPr/>
              </p:nvGrpSpPr>
              <p:grpSpPr bwMode="auto">
                <a:xfrm>
                  <a:off x="317" y="2115"/>
                  <a:ext cx="2155" cy="1678"/>
                  <a:chOff x="317" y="2115"/>
                  <a:chExt cx="1837" cy="635"/>
                </a:xfrm>
              </p:grpSpPr>
              <p:sp>
                <p:nvSpPr>
                  <p:cNvPr id="16404" name="Rectangle 20"/>
                  <p:cNvSpPr>
                    <a:spLocks noChangeArrowheads="1"/>
                  </p:cNvSpPr>
                  <p:nvPr/>
                </p:nvSpPr>
                <p:spPr bwMode="auto">
                  <a:xfrm>
                    <a:off x="317" y="2115"/>
                    <a:ext cx="1837" cy="635"/>
                  </a:xfrm>
                  <a:prstGeom prst="rect">
                    <a:avLst/>
                  </a:prstGeom>
                  <a:solidFill>
                    <a:schemeClr val="bg1"/>
                  </a:solidFill>
                  <a:ln w="76200">
                    <a:solidFill>
                      <a:srgbClr val="0066CC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  <p:sp>
                <p:nvSpPr>
                  <p:cNvPr id="16401" name="Text Box 1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31" y="2160"/>
                    <a:ext cx="1610" cy="57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>
                    <a:spAutoFit/>
                  </a:bodyPr>
                  <a:lstStyle/>
                  <a:p>
                    <a:pPr algn="ctr" rtl="1">
                      <a:spcBef>
                        <a:spcPct val="50000"/>
                      </a:spcBef>
                    </a:pPr>
                    <a:r>
                      <a:rPr lang="en-US" i="1">
                        <a:latin typeface="Times New Roman" pitchFamily="18" charset="0"/>
                        <a:cs typeface="Zar" pitchFamily="2" charset="-78"/>
                      </a:rPr>
                      <a:t>S</a:t>
                    </a:r>
                    <a:r>
                      <a:rPr lang="en-US" i="1" baseline="-25000">
                        <a:latin typeface="Times New Roman" pitchFamily="18" charset="0"/>
                        <a:cs typeface="Zar" pitchFamily="2" charset="-78"/>
                      </a:rPr>
                      <a:t>2</a:t>
                    </a:r>
                    <a:r>
                      <a:rPr lang="fa-IR" i="1">
                        <a:latin typeface="Times New Roman" pitchFamily="18" charset="0"/>
                        <a:cs typeface="Zar" pitchFamily="2" charset="-78"/>
                      </a:rPr>
                      <a:t> </a:t>
                    </a:r>
                    <a:r>
                      <a:rPr lang="ar-SA" i="1">
                        <a:latin typeface="Times New Roman" pitchFamily="18" charset="0"/>
                        <a:cs typeface="Zar" pitchFamily="2" charset="-78"/>
                      </a:rPr>
                      <a:t>: مربوط به دوره بازسازي</a:t>
                    </a:r>
                    <a:endParaRPr lang="en-US" i="1">
                      <a:latin typeface="Times New Roman" pitchFamily="18" charset="0"/>
                      <a:cs typeface="Zar" pitchFamily="2" charset="-78"/>
                    </a:endParaRPr>
                  </a:p>
                  <a:p>
                    <a:pPr algn="ctr" rtl="1">
                      <a:spcBef>
                        <a:spcPct val="50000"/>
                      </a:spcBef>
                    </a:pPr>
                    <a:r>
                      <a:rPr lang="en-US" i="1">
                        <a:latin typeface="Times New Roman" pitchFamily="18" charset="0"/>
                        <a:cs typeface="Zar" pitchFamily="2" charset="-78"/>
                      </a:rPr>
                      <a:t>df = N</a:t>
                    </a:r>
                    <a:r>
                      <a:rPr lang="en-US" i="1" baseline="-25000">
                        <a:latin typeface="Times New Roman" pitchFamily="18" charset="0"/>
                        <a:cs typeface="Zar" pitchFamily="2" charset="-78"/>
                      </a:rPr>
                      <a:t>1  </a:t>
                    </a:r>
                    <a:r>
                      <a:rPr lang="en-US" i="1">
                        <a:latin typeface="Times New Roman" pitchFamily="18" charset="0"/>
                        <a:cs typeface="Zar" pitchFamily="2" charset="-78"/>
                      </a:rPr>
                      <a:t>- k</a:t>
                    </a:r>
                  </a:p>
                  <a:p>
                    <a:pPr algn="ctr" rtl="1">
                      <a:spcBef>
                        <a:spcPct val="50000"/>
                      </a:spcBef>
                    </a:pPr>
                    <a:r>
                      <a:rPr lang="en-US" i="1">
                        <a:latin typeface="Times New Roman" pitchFamily="18" charset="0"/>
                        <a:cs typeface="Zar" pitchFamily="2" charset="-78"/>
                      </a:rPr>
                      <a:t> S</a:t>
                    </a:r>
                    <a:r>
                      <a:rPr lang="en-US" i="1" baseline="-25000">
                        <a:latin typeface="Times New Roman" pitchFamily="18" charset="0"/>
                        <a:cs typeface="Zar" pitchFamily="2" charset="-78"/>
                      </a:rPr>
                      <a:t>3</a:t>
                    </a:r>
                    <a:r>
                      <a:rPr lang="ar-SA" i="1">
                        <a:latin typeface="Times New Roman" pitchFamily="18" charset="0"/>
                        <a:cs typeface="Zar" pitchFamily="2" charset="-78"/>
                      </a:rPr>
                      <a:t>: مربوط به دوره پس</a:t>
                    </a:r>
                    <a:r>
                      <a:rPr lang="en-US" i="1">
                        <a:latin typeface="Times New Roman" pitchFamily="18" charset="0"/>
                        <a:cs typeface="Zar" pitchFamily="2" charset="-78"/>
                      </a:rPr>
                      <a:t>‎</a:t>
                    </a:r>
                    <a:r>
                      <a:rPr lang="ar-SA" i="1">
                        <a:latin typeface="Times New Roman" pitchFamily="18" charset="0"/>
                        <a:cs typeface="Zar" pitchFamily="2" charset="-78"/>
                      </a:rPr>
                      <a:t> از بازسازي</a:t>
                    </a:r>
                    <a:endParaRPr lang="en-US" i="1">
                      <a:latin typeface="Times New Roman" pitchFamily="18" charset="0"/>
                      <a:cs typeface="Zar" pitchFamily="2" charset="-78"/>
                    </a:endParaRPr>
                  </a:p>
                  <a:p>
                    <a:pPr algn="ctr" rtl="1">
                      <a:spcBef>
                        <a:spcPct val="50000"/>
                      </a:spcBef>
                    </a:pPr>
                    <a:r>
                      <a:rPr lang="en-US" i="1">
                        <a:latin typeface="Times New Roman" pitchFamily="18" charset="0"/>
                        <a:cs typeface="Zar" pitchFamily="2" charset="-78"/>
                      </a:rPr>
                      <a:t>df = N</a:t>
                    </a:r>
                    <a:r>
                      <a:rPr lang="en-US" i="1" baseline="-25000">
                        <a:latin typeface="Times New Roman" pitchFamily="18" charset="0"/>
                        <a:cs typeface="Zar" pitchFamily="2" charset="-78"/>
                      </a:rPr>
                      <a:t>2  </a:t>
                    </a:r>
                    <a:r>
                      <a:rPr lang="en-US" i="1">
                        <a:latin typeface="Times New Roman" pitchFamily="18" charset="0"/>
                        <a:cs typeface="Zar" pitchFamily="2" charset="-78"/>
                      </a:rPr>
                      <a:t>- k</a:t>
                    </a:r>
                  </a:p>
                  <a:p>
                    <a:pPr algn="ctr" rtl="1">
                      <a:spcBef>
                        <a:spcPct val="50000"/>
                      </a:spcBef>
                    </a:pPr>
                    <a:r>
                      <a:rPr lang="en-US" i="1">
                        <a:latin typeface="Times New Roman" pitchFamily="18" charset="0"/>
                        <a:cs typeface="Zar" pitchFamily="2" charset="-78"/>
                      </a:rPr>
                      <a:t>S</a:t>
                    </a:r>
                    <a:r>
                      <a:rPr lang="en-US" i="1" baseline="-25000">
                        <a:latin typeface="Times New Roman" pitchFamily="18" charset="0"/>
                        <a:cs typeface="Zar" pitchFamily="2" charset="-78"/>
                      </a:rPr>
                      <a:t>4 </a:t>
                    </a:r>
                    <a:r>
                      <a:rPr lang="en-US" i="1">
                        <a:latin typeface="Times New Roman" pitchFamily="18" charset="0"/>
                        <a:cs typeface="Zar" pitchFamily="2" charset="-78"/>
                      </a:rPr>
                      <a:t>= S</a:t>
                    </a:r>
                    <a:r>
                      <a:rPr lang="en-US" i="1" baseline="-25000">
                        <a:latin typeface="Times New Roman" pitchFamily="18" charset="0"/>
                        <a:cs typeface="Zar" pitchFamily="2" charset="-78"/>
                      </a:rPr>
                      <a:t>2</a:t>
                    </a:r>
                    <a:r>
                      <a:rPr lang="en-US" i="1">
                        <a:latin typeface="Times New Roman" pitchFamily="18" charset="0"/>
                        <a:cs typeface="Zar" pitchFamily="2" charset="-78"/>
                      </a:rPr>
                      <a:t> + S</a:t>
                    </a:r>
                    <a:r>
                      <a:rPr lang="en-US" i="1" baseline="-25000">
                        <a:latin typeface="Times New Roman" pitchFamily="18" charset="0"/>
                        <a:cs typeface="Zar" pitchFamily="2" charset="-78"/>
                      </a:rPr>
                      <a:t>3</a:t>
                    </a:r>
                  </a:p>
                  <a:p>
                    <a:pPr algn="ctr" rtl="1">
                      <a:spcBef>
                        <a:spcPct val="50000"/>
                      </a:spcBef>
                    </a:pPr>
                    <a:r>
                      <a:rPr lang="en-US" i="1">
                        <a:latin typeface="Times New Roman" pitchFamily="18" charset="0"/>
                        <a:cs typeface="Zar" pitchFamily="2" charset="-78"/>
                      </a:rPr>
                      <a:t>df = N</a:t>
                    </a:r>
                    <a:r>
                      <a:rPr lang="en-US" i="1" baseline="-25000">
                        <a:latin typeface="Times New Roman" pitchFamily="18" charset="0"/>
                        <a:cs typeface="Zar" pitchFamily="2" charset="-78"/>
                      </a:rPr>
                      <a:t>1</a:t>
                    </a:r>
                    <a:r>
                      <a:rPr lang="en-US" i="1">
                        <a:latin typeface="Times New Roman" pitchFamily="18" charset="0"/>
                        <a:cs typeface="Zar" pitchFamily="2" charset="-78"/>
                      </a:rPr>
                      <a:t>+ N</a:t>
                    </a:r>
                    <a:r>
                      <a:rPr lang="en-US" i="1" baseline="-25000">
                        <a:latin typeface="Times New Roman" pitchFamily="18" charset="0"/>
                        <a:cs typeface="Zar" pitchFamily="2" charset="-78"/>
                      </a:rPr>
                      <a:t>2</a:t>
                    </a:r>
                    <a:r>
                      <a:rPr lang="en-US" i="1">
                        <a:latin typeface="Times New Roman" pitchFamily="18" charset="0"/>
                        <a:cs typeface="Zar" pitchFamily="2" charset="-78"/>
                      </a:rPr>
                      <a:t>- k</a:t>
                    </a:r>
                  </a:p>
                </p:txBody>
              </p:sp>
            </p:grpSp>
            <p:sp>
              <p:nvSpPr>
                <p:cNvPr id="16407" name="Line 23"/>
                <p:cNvSpPr>
                  <a:spLocks noChangeShapeType="1"/>
                </p:cNvSpPr>
                <p:nvPr/>
              </p:nvSpPr>
              <p:spPr bwMode="auto">
                <a:xfrm>
                  <a:off x="295" y="2750"/>
                  <a:ext cx="2177" cy="0"/>
                </a:xfrm>
                <a:prstGeom prst="line">
                  <a:avLst/>
                </a:prstGeom>
                <a:noFill/>
                <a:ln w="76200">
                  <a:solidFill>
                    <a:srgbClr val="0066CC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6408" name="Line 24"/>
                <p:cNvSpPr>
                  <a:spLocks noChangeShapeType="1"/>
                </p:cNvSpPr>
                <p:nvPr/>
              </p:nvSpPr>
              <p:spPr bwMode="auto">
                <a:xfrm>
                  <a:off x="295" y="3249"/>
                  <a:ext cx="2177" cy="0"/>
                </a:xfrm>
                <a:prstGeom prst="line">
                  <a:avLst/>
                </a:prstGeom>
                <a:noFill/>
                <a:ln w="76200">
                  <a:solidFill>
                    <a:srgbClr val="0066CC"/>
                  </a:solidFill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sp>
          <p:nvSpPr>
            <p:cNvPr id="16411" name="Text Box 27"/>
            <p:cNvSpPr txBox="1">
              <a:spLocks noChangeArrowheads="1"/>
            </p:cNvSpPr>
            <p:nvPr/>
          </p:nvSpPr>
          <p:spPr bwMode="auto">
            <a:xfrm>
              <a:off x="3198" y="2795"/>
              <a:ext cx="2086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rtl="1">
                <a:spcBef>
                  <a:spcPct val="50000"/>
                </a:spcBef>
              </a:pPr>
              <a:r>
                <a:rPr lang="ar-SA" sz="2000" i="1">
                  <a:latin typeface="Times New Roman" pitchFamily="18" charset="0"/>
                  <a:cs typeface="Zar" pitchFamily="2" charset="-78"/>
                </a:rPr>
                <a:t>مرحله دوم: برازش دو رگرسيون منفرد</a:t>
              </a:r>
              <a:r>
                <a:rPr lang="fa-IR" sz="2000" i="1">
                  <a:latin typeface="Times New Roman" pitchFamily="18" charset="0"/>
                  <a:cs typeface="Zar" pitchFamily="2" charset="-78"/>
                </a:rPr>
                <a:t> وبدست آوردن </a:t>
              </a:r>
              <a:r>
                <a:rPr lang="en-US" sz="2000" i="1">
                  <a:latin typeface="Times New Roman" pitchFamily="18" charset="0"/>
                  <a:cs typeface="Zar" pitchFamily="2" charset="-78"/>
                </a:rPr>
                <a:t>S</a:t>
              </a:r>
              <a:r>
                <a:rPr lang="en-US" sz="2000" i="1" baseline="-25000">
                  <a:latin typeface="Times New Roman" pitchFamily="18" charset="0"/>
                  <a:cs typeface="Zar" pitchFamily="2" charset="-78"/>
                </a:rPr>
                <a:t>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09089144"/>
      </p:ext>
    </p:extLst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534400" y="6524626"/>
            <a:ext cx="2133600" cy="333375"/>
          </a:xfrm>
          <a:prstGeom prst="rect">
            <a:avLst/>
          </a:prstGeom>
        </p:spPr>
        <p:txBody>
          <a:bodyPr/>
          <a:lstStyle/>
          <a:p>
            <a:fld id="{53B74145-1F84-4FA0-97FE-1E401B798B4B}" type="slidenum">
              <a:rPr lang="ar-SA"/>
              <a:pPr/>
              <a:t>4</a:t>
            </a:fld>
            <a:endParaRPr lang="en-US"/>
          </a:p>
        </p:txBody>
      </p:sp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2135189" y="1125538"/>
            <a:ext cx="7921625" cy="2736850"/>
            <a:chOff x="385" y="709"/>
            <a:chExt cx="4990" cy="1724"/>
          </a:xfrm>
        </p:grpSpPr>
        <p:grpSp>
          <p:nvGrpSpPr>
            <p:cNvPr id="3" name="Group 17"/>
            <p:cNvGrpSpPr>
              <a:grpSpLocks/>
            </p:cNvGrpSpPr>
            <p:nvPr/>
          </p:nvGrpSpPr>
          <p:grpSpPr bwMode="auto">
            <a:xfrm>
              <a:off x="1066" y="709"/>
              <a:ext cx="4309" cy="491"/>
              <a:chOff x="1066" y="709"/>
              <a:chExt cx="4309" cy="491"/>
            </a:xfrm>
          </p:grpSpPr>
          <p:sp>
            <p:nvSpPr>
              <p:cNvPr id="17414" name="Rectangle 6"/>
              <p:cNvSpPr>
                <a:spLocks noChangeArrowheads="1"/>
              </p:cNvSpPr>
              <p:nvPr/>
            </p:nvSpPr>
            <p:spPr bwMode="auto">
              <a:xfrm>
                <a:off x="4105" y="709"/>
                <a:ext cx="1270" cy="318"/>
              </a:xfrm>
              <a:prstGeom prst="rect">
                <a:avLst/>
              </a:prstGeom>
              <a:solidFill>
                <a:schemeClr val="bg1"/>
              </a:solidFill>
              <a:ln w="76200">
                <a:solidFill>
                  <a:srgbClr val="0066CC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r>
                  <a:rPr lang="ar-SA" b="1">
                    <a:solidFill>
                      <a:schemeClr val="accent2"/>
                    </a:solidFill>
                  </a:rPr>
                  <a:t>مرحله سوم:</a:t>
                </a:r>
                <a:endParaRPr lang="en-US" b="1">
                  <a:solidFill>
                    <a:schemeClr val="accent2"/>
                  </a:solidFill>
                </a:endParaRPr>
              </a:p>
            </p:txBody>
          </p:sp>
          <p:grpSp>
            <p:nvGrpSpPr>
              <p:cNvPr id="4" name="Group 13"/>
              <p:cNvGrpSpPr>
                <a:grpSpLocks/>
              </p:cNvGrpSpPr>
              <p:nvPr/>
            </p:nvGrpSpPr>
            <p:grpSpPr bwMode="auto">
              <a:xfrm>
                <a:off x="1066" y="709"/>
                <a:ext cx="1315" cy="491"/>
                <a:chOff x="1066" y="709"/>
                <a:chExt cx="1315" cy="491"/>
              </a:xfrm>
            </p:grpSpPr>
            <p:sp>
              <p:nvSpPr>
                <p:cNvPr id="17419" name="Rectangle 11"/>
                <p:cNvSpPr>
                  <a:spLocks noChangeArrowheads="1"/>
                </p:cNvSpPr>
                <p:nvPr/>
              </p:nvSpPr>
              <p:spPr bwMode="auto">
                <a:xfrm>
                  <a:off x="1066" y="709"/>
                  <a:ext cx="1315" cy="362"/>
                </a:xfrm>
                <a:prstGeom prst="rect">
                  <a:avLst/>
                </a:prstGeom>
                <a:solidFill>
                  <a:schemeClr val="bg1"/>
                </a:solidFill>
                <a:ln w="76200">
                  <a:solidFill>
                    <a:srgbClr val="0066CC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/>
                  <a:endParaRPr lang="en-US" i="1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7416" name="Text Box 8"/>
                <p:cNvSpPr txBox="1">
                  <a:spLocks noChangeArrowheads="1"/>
                </p:cNvSpPr>
                <p:nvPr/>
              </p:nvSpPr>
              <p:spPr bwMode="auto">
                <a:xfrm>
                  <a:off x="1156" y="754"/>
                  <a:ext cx="998" cy="44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pPr algn="r" rtl="1">
                    <a:spcBef>
                      <a:spcPct val="50000"/>
                    </a:spcBef>
                  </a:pPr>
                  <a:r>
                    <a:rPr lang="en-US" sz="2000" b="1" i="1">
                      <a:solidFill>
                        <a:schemeClr val="accent2"/>
                      </a:solidFill>
                      <a:latin typeface="Times New Roman" pitchFamily="18" charset="0"/>
                      <a:cs typeface="Times New Roman" pitchFamily="18" charset="0"/>
                    </a:rPr>
                    <a:t>S</a:t>
                  </a:r>
                  <a:r>
                    <a:rPr lang="en-US" sz="2000" b="1" i="1" baseline="-25000">
                      <a:solidFill>
                        <a:schemeClr val="accent2"/>
                      </a:solidFill>
                      <a:latin typeface="Times New Roman" pitchFamily="18" charset="0"/>
                      <a:cs typeface="Times New Roman" pitchFamily="18" charset="0"/>
                    </a:rPr>
                    <a:t>5 </a:t>
                  </a:r>
                  <a:r>
                    <a:rPr lang="en-US" sz="2000" b="1" i="1">
                      <a:solidFill>
                        <a:schemeClr val="accent2"/>
                      </a:solidFill>
                      <a:latin typeface="Times New Roman" pitchFamily="18" charset="0"/>
                      <a:cs typeface="Times New Roman" pitchFamily="18" charset="0"/>
                    </a:rPr>
                    <a:t>= S</a:t>
                  </a:r>
                  <a:r>
                    <a:rPr lang="en-US" sz="2000" b="1" i="1" baseline="-25000">
                      <a:solidFill>
                        <a:schemeClr val="accent2"/>
                      </a:solidFill>
                      <a:latin typeface="Times New Roman" pitchFamily="18" charset="0"/>
                      <a:cs typeface="Times New Roman" pitchFamily="18" charset="0"/>
                    </a:rPr>
                    <a:t>1</a:t>
                  </a:r>
                  <a:r>
                    <a:rPr lang="en-US" sz="2000" b="1" i="1">
                      <a:solidFill>
                        <a:schemeClr val="accent2"/>
                      </a:solidFill>
                      <a:latin typeface="Times New Roman" pitchFamily="18" charset="0"/>
                      <a:cs typeface="Times New Roman" pitchFamily="18" charset="0"/>
                    </a:rPr>
                    <a:t> - S</a:t>
                  </a:r>
                  <a:r>
                    <a:rPr lang="en-US" sz="2000" b="1" i="1" baseline="-25000">
                      <a:solidFill>
                        <a:schemeClr val="accent2"/>
                      </a:solidFill>
                      <a:latin typeface="Times New Roman" pitchFamily="18" charset="0"/>
                      <a:cs typeface="Times New Roman" pitchFamily="18" charset="0"/>
                    </a:rPr>
                    <a:t>4</a:t>
                  </a:r>
                </a:p>
                <a:p>
                  <a:pPr algn="r" rtl="1">
                    <a:spcBef>
                      <a:spcPct val="50000"/>
                    </a:spcBef>
                  </a:pPr>
                  <a:endParaRPr lang="en-US" sz="2000" b="1" i="1" baseline="-2500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p:grpSp>
        </p:grpSp>
        <p:grpSp>
          <p:nvGrpSpPr>
            <p:cNvPr id="5" name="Group 18"/>
            <p:cNvGrpSpPr>
              <a:grpSpLocks/>
            </p:cNvGrpSpPr>
            <p:nvPr/>
          </p:nvGrpSpPr>
          <p:grpSpPr bwMode="auto">
            <a:xfrm>
              <a:off x="385" y="1253"/>
              <a:ext cx="4945" cy="1180"/>
              <a:chOff x="385" y="1253"/>
              <a:chExt cx="4945" cy="1180"/>
            </a:xfrm>
          </p:grpSpPr>
          <p:grpSp>
            <p:nvGrpSpPr>
              <p:cNvPr id="6" name="Group 12"/>
              <p:cNvGrpSpPr>
                <a:grpSpLocks/>
              </p:cNvGrpSpPr>
              <p:nvPr/>
            </p:nvGrpSpPr>
            <p:grpSpPr bwMode="auto">
              <a:xfrm>
                <a:off x="385" y="1253"/>
                <a:ext cx="3130" cy="1180"/>
                <a:chOff x="385" y="2432"/>
                <a:chExt cx="3130" cy="1180"/>
              </a:xfrm>
            </p:grpSpPr>
            <p:sp>
              <p:nvSpPr>
                <p:cNvPr id="17418" name="Rectangle 10"/>
                <p:cNvSpPr>
                  <a:spLocks noChangeArrowheads="1"/>
                </p:cNvSpPr>
                <p:nvPr/>
              </p:nvSpPr>
              <p:spPr bwMode="auto">
                <a:xfrm>
                  <a:off x="385" y="2432"/>
                  <a:ext cx="3130" cy="1180"/>
                </a:xfrm>
                <a:prstGeom prst="rect">
                  <a:avLst/>
                </a:prstGeom>
                <a:solidFill>
                  <a:schemeClr val="bg1"/>
                </a:solidFill>
                <a:ln w="76200">
                  <a:solidFill>
                    <a:srgbClr val="0066CC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graphicFrame>
              <p:nvGraphicFramePr>
                <p:cNvPr id="17413" name="Object 5"/>
                <p:cNvGraphicFramePr>
                  <a:graphicFrameLocks noChangeAspect="1"/>
                </p:cNvGraphicFramePr>
                <p:nvPr/>
              </p:nvGraphicFramePr>
              <p:xfrm>
                <a:off x="500" y="2568"/>
                <a:ext cx="2924" cy="788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1027" name="Equation" r:id="rId3" imgW="2514600" imgH="799920" progId="Equation.3">
                        <p:embed/>
                      </p:oleObj>
                    </mc:Choice>
                    <mc:Fallback>
                      <p:oleObj name="Equation" r:id="rId3" imgW="2514600" imgH="799920" progId="Equation.3">
                        <p:embed/>
                        <p:pic>
                          <p:nvPicPr>
                            <p:cNvPr id="17413" name="Object 5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4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500" y="2568"/>
                              <a:ext cx="2924" cy="788"/>
                            </a:xfrm>
                            <a:prstGeom prst="rect">
                              <a:avLst/>
                            </a:prstGeom>
                            <a:noFill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  <p:sp>
            <p:nvSpPr>
              <p:cNvPr id="17417" name="Rectangle 9"/>
              <p:cNvSpPr>
                <a:spLocks noChangeArrowheads="1"/>
              </p:cNvSpPr>
              <p:nvPr/>
            </p:nvSpPr>
            <p:spPr bwMode="auto">
              <a:xfrm>
                <a:off x="4105" y="1434"/>
                <a:ext cx="1225" cy="318"/>
              </a:xfrm>
              <a:prstGeom prst="rect">
                <a:avLst/>
              </a:prstGeom>
              <a:solidFill>
                <a:schemeClr val="bg1"/>
              </a:solidFill>
              <a:ln w="76200">
                <a:solidFill>
                  <a:srgbClr val="0066CC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r>
                  <a:rPr lang="ar-SA" b="1">
                    <a:solidFill>
                      <a:schemeClr val="accent2"/>
                    </a:solidFill>
                  </a:rPr>
                  <a:t>مرحله چهارم:</a:t>
                </a:r>
                <a:endParaRPr lang="en-US" b="1">
                  <a:solidFill>
                    <a:schemeClr val="accent2"/>
                  </a:solidFill>
                </a:endParaRPr>
              </a:p>
            </p:txBody>
          </p:sp>
        </p:grpSp>
      </p:grpSp>
      <p:grpSp>
        <p:nvGrpSpPr>
          <p:cNvPr id="7" name="Group 16"/>
          <p:cNvGrpSpPr>
            <a:grpSpLocks/>
          </p:cNvGrpSpPr>
          <p:nvPr/>
        </p:nvGrpSpPr>
        <p:grpSpPr bwMode="auto">
          <a:xfrm>
            <a:off x="2063750" y="4076700"/>
            <a:ext cx="8280400" cy="2520950"/>
            <a:chOff x="340" y="2568"/>
            <a:chExt cx="5216" cy="1588"/>
          </a:xfrm>
        </p:grpSpPr>
        <p:sp>
          <p:nvSpPr>
            <p:cNvPr id="17423" name="Rectangle 15"/>
            <p:cNvSpPr>
              <a:spLocks noChangeArrowheads="1"/>
            </p:cNvSpPr>
            <p:nvPr/>
          </p:nvSpPr>
          <p:spPr bwMode="auto">
            <a:xfrm>
              <a:off x="340" y="2568"/>
              <a:ext cx="5216" cy="1588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rgbClr val="99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422" name="Text Box 14"/>
            <p:cNvSpPr txBox="1">
              <a:spLocks noChangeArrowheads="1"/>
            </p:cNvSpPr>
            <p:nvPr/>
          </p:nvSpPr>
          <p:spPr bwMode="auto">
            <a:xfrm>
              <a:off x="430" y="2659"/>
              <a:ext cx="4990" cy="1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 rtl="1">
                <a:spcBef>
                  <a:spcPct val="50000"/>
                </a:spcBef>
              </a:pPr>
              <a:r>
                <a:rPr lang="ar-SA" sz="2400" i="1">
                  <a:solidFill>
                    <a:srgbClr val="0066CC"/>
                  </a:solidFill>
                  <a:cs typeface="Zar" pitchFamily="2" charset="-78"/>
                </a:rPr>
                <a:t>دو نكته در زمان به كارگيري آزمون چاو</a:t>
              </a:r>
              <a:r>
                <a:rPr lang="en-US" sz="2400" i="1">
                  <a:solidFill>
                    <a:srgbClr val="0066CC"/>
                  </a:solidFill>
                  <a:cs typeface="Zar" pitchFamily="2" charset="-78"/>
                </a:rPr>
                <a:t>: </a:t>
              </a:r>
            </a:p>
            <a:p>
              <a:pPr algn="r" rtl="1">
                <a:spcBef>
                  <a:spcPct val="50000"/>
                </a:spcBef>
              </a:pPr>
              <a:endParaRPr lang="en-US" sz="2400" i="1">
                <a:solidFill>
                  <a:srgbClr val="0066CC"/>
                </a:solidFill>
                <a:cs typeface="Zar" pitchFamily="2" charset="-78"/>
              </a:endParaRPr>
            </a:p>
            <a:p>
              <a:pPr algn="r" rtl="1"/>
              <a:r>
                <a:rPr lang="ar-SA" sz="2400" i="1">
                  <a:solidFill>
                    <a:srgbClr val="0066CC"/>
                  </a:solidFill>
                  <a:cs typeface="Zar" pitchFamily="2" charset="-78"/>
                </a:rPr>
                <a:t>۱) تاكيد بر عدم وجود ناهمساني واريانس در زمان به كارگيري اين آزمون.</a:t>
              </a:r>
              <a:endParaRPr lang="fa-IR" sz="2400" i="1">
                <a:solidFill>
                  <a:srgbClr val="0066CC"/>
                </a:solidFill>
                <a:cs typeface="Zar" pitchFamily="2" charset="-78"/>
              </a:endParaRPr>
            </a:p>
            <a:p>
              <a:pPr algn="r" rtl="1"/>
              <a:r>
                <a:rPr lang="ar-SA" sz="2400" i="1">
                  <a:solidFill>
                    <a:srgbClr val="0066CC"/>
                  </a:solidFill>
                  <a:cs typeface="Zar" pitchFamily="2" charset="-78"/>
                </a:rPr>
                <a:t>۲) در به كارگيري رگرسيونهاي انفرادي بايد درجه آزادي به اندازه كافي بزرگ باشد در صورت وجود مشكل از </a:t>
              </a:r>
              <a:r>
                <a:rPr lang="en-US" sz="2400" i="1">
                  <a:solidFill>
                    <a:srgbClr val="0066CC"/>
                  </a:solidFill>
                  <a:cs typeface="Zar" pitchFamily="2" charset="-78"/>
                </a:rPr>
                <a:t>F</a:t>
              </a:r>
              <a:r>
                <a:rPr lang="ar-SA" sz="2400" i="1">
                  <a:solidFill>
                    <a:srgbClr val="0066CC"/>
                  </a:solidFill>
                  <a:cs typeface="Zar" pitchFamily="2" charset="-78"/>
                </a:rPr>
                <a:t> تعديل شده استفاده مي</a:t>
              </a:r>
              <a:r>
                <a:rPr lang="en-US" sz="2400" i="1">
                  <a:solidFill>
                    <a:srgbClr val="0066CC"/>
                  </a:solidFill>
                  <a:cs typeface="Zar" pitchFamily="2" charset="-78"/>
                </a:rPr>
                <a:t>‎</a:t>
              </a:r>
              <a:r>
                <a:rPr lang="ar-SA" sz="2400" i="1">
                  <a:solidFill>
                    <a:srgbClr val="0066CC"/>
                  </a:solidFill>
                  <a:cs typeface="Zar" pitchFamily="2" charset="-78"/>
                </a:rPr>
                <a:t>كنيم.</a:t>
              </a:r>
              <a:endParaRPr lang="en-US" sz="2400" i="1">
                <a:solidFill>
                  <a:srgbClr val="0066CC"/>
                </a:solidFill>
                <a:cs typeface="Zar" pitchFamily="2" charset="-7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70850541"/>
      </p:ext>
    </p:extLst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534400" y="6524626"/>
            <a:ext cx="2133600" cy="333375"/>
          </a:xfrm>
          <a:prstGeom prst="rect">
            <a:avLst/>
          </a:prstGeom>
        </p:spPr>
        <p:txBody>
          <a:bodyPr/>
          <a:lstStyle/>
          <a:p>
            <a:fld id="{94C882A4-1CF4-4368-B002-8C4463CA5F2F}" type="slidenum">
              <a:rPr lang="ar-SA"/>
              <a:pPr/>
              <a:t>5</a:t>
            </a:fld>
            <a:endParaRPr lang="en-US"/>
          </a:p>
        </p:txBody>
      </p:sp>
      <p:sp>
        <p:nvSpPr>
          <p:cNvPr id="18436" name="Oval 4"/>
          <p:cNvSpPr>
            <a:spLocks noChangeArrowheads="1"/>
          </p:cNvSpPr>
          <p:nvPr/>
        </p:nvSpPr>
        <p:spPr bwMode="auto">
          <a:xfrm>
            <a:off x="6672263" y="333375"/>
            <a:ext cx="3384550" cy="935038"/>
          </a:xfrm>
          <a:prstGeom prst="ellipse">
            <a:avLst/>
          </a:prstGeom>
          <a:solidFill>
            <a:schemeClr val="bg1"/>
          </a:solidFill>
          <a:ln w="76200">
            <a:solidFill>
              <a:srgbClr val="99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rtl="1"/>
            <a:r>
              <a:rPr lang="ar-SA" sz="2400" b="1" i="1">
                <a:solidFill>
                  <a:srgbClr val="0066CC"/>
                </a:solidFill>
                <a:cs typeface="Zar" pitchFamily="2" charset="-78"/>
              </a:rPr>
              <a:t>روش متغيرهاي موهومي</a:t>
            </a:r>
            <a:r>
              <a:rPr lang="en-US" b="1" i="1">
                <a:solidFill>
                  <a:srgbClr val="0066CC"/>
                </a:solidFill>
                <a:cs typeface="Zar" pitchFamily="2" charset="-78"/>
              </a:rPr>
              <a:t> </a:t>
            </a:r>
          </a:p>
        </p:txBody>
      </p:sp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1524001" y="31300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8442" name="Rectangle 10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1524001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8445" name="Rectangle 13"/>
          <p:cNvSpPr>
            <a:spLocks noChangeArrowheads="1"/>
          </p:cNvSpPr>
          <p:nvPr/>
        </p:nvSpPr>
        <p:spPr bwMode="auto">
          <a:xfrm>
            <a:off x="1524001" y="31300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1744663" y="1412876"/>
            <a:ext cx="8528050" cy="5091113"/>
            <a:chOff x="139" y="890"/>
            <a:chExt cx="5372" cy="3207"/>
          </a:xfrm>
        </p:grpSpPr>
        <p:graphicFrame>
          <p:nvGraphicFramePr>
            <p:cNvPr id="18437" name="Object 5"/>
            <p:cNvGraphicFramePr>
              <a:graphicFrameLocks noChangeAspect="1"/>
            </p:cNvGraphicFramePr>
            <p:nvPr/>
          </p:nvGraphicFramePr>
          <p:xfrm>
            <a:off x="139" y="890"/>
            <a:ext cx="3472" cy="3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53" name="Equation" r:id="rId3" imgW="2539800" imgH="228600" progId="Equation.3">
                    <p:embed/>
                  </p:oleObj>
                </mc:Choice>
                <mc:Fallback>
                  <p:oleObj name="Equation" r:id="rId3" imgW="2539800" imgH="228600" progId="Equation.3">
                    <p:embed/>
                    <p:pic>
                      <p:nvPicPr>
                        <p:cNvPr id="18437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9" y="890"/>
                          <a:ext cx="3472" cy="312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8440" name="Text Box 8"/>
            <p:cNvSpPr txBox="1">
              <a:spLocks noChangeArrowheads="1"/>
            </p:cNvSpPr>
            <p:nvPr/>
          </p:nvSpPr>
          <p:spPr bwMode="auto">
            <a:xfrm>
              <a:off x="1020" y="1480"/>
              <a:ext cx="4491" cy="26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 rtl="1"/>
              <a:r>
                <a:rPr lang="en-US" sz="2400" i="1">
                  <a:latin typeface="Times New Roman" pitchFamily="18" charset="0"/>
                  <a:cs typeface="Zar" pitchFamily="2" charset="-78"/>
                </a:rPr>
                <a:t>Yi</a:t>
              </a:r>
              <a:r>
                <a:rPr lang="fa-IR" sz="2400" i="1">
                  <a:latin typeface="Times New Roman" pitchFamily="18" charset="0"/>
                  <a:cs typeface="Zar" pitchFamily="2" charset="-78"/>
                </a:rPr>
                <a:t>: </a:t>
              </a:r>
              <a:r>
                <a:rPr lang="ar-SA" sz="2400" i="1">
                  <a:latin typeface="Times New Roman" pitchFamily="18" charset="0"/>
                  <a:cs typeface="Zar" pitchFamily="2" charset="-78"/>
                </a:rPr>
                <a:t>پس</a:t>
              </a:r>
              <a:r>
                <a:rPr lang="en-US" sz="2400" i="1">
                  <a:latin typeface="Times New Roman" pitchFamily="18" charset="0"/>
                  <a:cs typeface="Zar" pitchFamily="2" charset="-78"/>
                </a:rPr>
                <a:t>‎</a:t>
              </a:r>
              <a:r>
                <a:rPr lang="ar-SA" sz="2400" i="1">
                  <a:latin typeface="Times New Roman" pitchFamily="18" charset="0"/>
                  <a:cs typeface="Zar" pitchFamily="2" charset="-78"/>
                </a:rPr>
                <a:t>انداز</a:t>
              </a:r>
              <a:endParaRPr lang="en-US" sz="2400" i="1">
                <a:latin typeface="Times New Roman" pitchFamily="18" charset="0"/>
                <a:cs typeface="Zar" pitchFamily="2" charset="-78"/>
              </a:endParaRPr>
            </a:p>
            <a:p>
              <a:pPr algn="r" rtl="1"/>
              <a:r>
                <a:rPr lang="en-US" sz="2400" i="1">
                  <a:latin typeface="Times New Roman" pitchFamily="18" charset="0"/>
                  <a:cs typeface="Zar" pitchFamily="2" charset="-78"/>
                </a:rPr>
                <a:t>Xi</a:t>
              </a:r>
              <a:r>
                <a:rPr lang="fa-IR" sz="2400" i="1">
                  <a:latin typeface="Times New Roman" pitchFamily="18" charset="0"/>
                  <a:cs typeface="Zar" pitchFamily="2" charset="-78"/>
                </a:rPr>
                <a:t>: </a:t>
              </a:r>
              <a:r>
                <a:rPr lang="ar-SA" sz="2400" i="1">
                  <a:latin typeface="Times New Roman" pitchFamily="18" charset="0"/>
                  <a:cs typeface="Zar" pitchFamily="2" charset="-78"/>
                </a:rPr>
                <a:t>درآمد</a:t>
              </a:r>
              <a:endParaRPr lang="en-US" sz="2400" i="1">
                <a:latin typeface="Times New Roman" pitchFamily="18" charset="0"/>
                <a:cs typeface="Zar" pitchFamily="2" charset="-78"/>
              </a:endParaRPr>
            </a:p>
            <a:p>
              <a:pPr algn="r" rtl="1"/>
              <a:endParaRPr lang="en-US" sz="2400" i="1">
                <a:latin typeface="Times New Roman" pitchFamily="18" charset="0"/>
                <a:cs typeface="Zar" pitchFamily="2" charset="-78"/>
              </a:endParaRPr>
            </a:p>
            <a:p>
              <a:pPr algn="r" rtl="1"/>
              <a:r>
                <a:rPr lang="en-US" sz="2400" i="1">
                  <a:latin typeface="Times New Roman" pitchFamily="18" charset="0"/>
                  <a:cs typeface="Zar" pitchFamily="2" charset="-78"/>
                </a:rPr>
                <a:t>D</a:t>
              </a:r>
              <a:r>
                <a:rPr lang="en-US" sz="2400" i="1" baseline="-25000">
                  <a:latin typeface="Times New Roman" pitchFamily="18" charset="0"/>
                  <a:cs typeface="Zar" pitchFamily="2" charset="-78"/>
                </a:rPr>
                <a:t>i </a:t>
              </a:r>
              <a:r>
                <a:rPr lang="en-US" sz="2400" i="1">
                  <a:latin typeface="Times New Roman" pitchFamily="18" charset="0"/>
                  <a:cs typeface="Zar" pitchFamily="2" charset="-78"/>
                </a:rPr>
                <a:t>= 0</a:t>
              </a:r>
              <a:r>
                <a:rPr lang="ar-SA" sz="2400" i="1">
                  <a:latin typeface="Times New Roman" pitchFamily="18" charset="0"/>
                  <a:cs typeface="Zar" pitchFamily="2" charset="-78"/>
                </a:rPr>
                <a:t>: براي مشاهدات دوره پس</a:t>
              </a:r>
              <a:r>
                <a:rPr lang="en-US" sz="2400" i="1">
                  <a:latin typeface="Times New Roman" pitchFamily="18" charset="0"/>
                  <a:cs typeface="Zar" pitchFamily="2" charset="-78"/>
                </a:rPr>
                <a:t>‎</a:t>
              </a:r>
              <a:r>
                <a:rPr lang="ar-SA" sz="2400" i="1">
                  <a:latin typeface="Times New Roman" pitchFamily="18" charset="0"/>
                  <a:cs typeface="Zar" pitchFamily="2" charset="-78"/>
                </a:rPr>
                <a:t>از بازسازي</a:t>
              </a:r>
              <a:endParaRPr lang="en-US" sz="2400" i="1">
                <a:latin typeface="Times New Roman" pitchFamily="18" charset="0"/>
                <a:cs typeface="Zar" pitchFamily="2" charset="-78"/>
              </a:endParaRPr>
            </a:p>
            <a:p>
              <a:pPr algn="r" rtl="1"/>
              <a:r>
                <a:rPr lang="en-US" sz="2400" i="1">
                  <a:latin typeface="Times New Roman" pitchFamily="18" charset="0"/>
                  <a:cs typeface="Zar" pitchFamily="2" charset="-78"/>
                </a:rPr>
                <a:t> D</a:t>
              </a:r>
              <a:r>
                <a:rPr lang="en-US" sz="2400" i="1" baseline="-25000">
                  <a:latin typeface="Times New Roman" pitchFamily="18" charset="0"/>
                  <a:cs typeface="Zar" pitchFamily="2" charset="-78"/>
                </a:rPr>
                <a:t>i</a:t>
              </a:r>
              <a:r>
                <a:rPr lang="en-US" sz="2400" i="1">
                  <a:latin typeface="Times New Roman" pitchFamily="18" charset="0"/>
                  <a:cs typeface="Zar" pitchFamily="2" charset="-78"/>
                </a:rPr>
                <a:t> =1</a:t>
              </a:r>
              <a:r>
                <a:rPr lang="fa-IR" sz="2400" i="1">
                  <a:latin typeface="Times New Roman" pitchFamily="18" charset="0"/>
                  <a:cs typeface="Zar" pitchFamily="2" charset="-78"/>
                </a:rPr>
                <a:t>:</a:t>
              </a:r>
              <a:r>
                <a:rPr lang="ar-SA" sz="2400" i="1">
                  <a:latin typeface="Times New Roman" pitchFamily="18" charset="0"/>
                  <a:cs typeface="Zar" pitchFamily="2" charset="-78"/>
                </a:rPr>
                <a:t> براي مشاهدات دوره بازسازي</a:t>
              </a:r>
              <a:endParaRPr lang="en-US" sz="2400" i="1">
                <a:latin typeface="Times New Roman" pitchFamily="18" charset="0"/>
                <a:cs typeface="Zar" pitchFamily="2" charset="-78"/>
              </a:endParaRPr>
            </a:p>
            <a:p>
              <a:pPr algn="r" rtl="1"/>
              <a:endParaRPr lang="fa-IR" sz="2400" i="1">
                <a:latin typeface="Times New Roman" pitchFamily="18" charset="0"/>
                <a:cs typeface="Zar" pitchFamily="2" charset="-78"/>
              </a:endParaRPr>
            </a:p>
            <a:p>
              <a:pPr algn="r" rtl="1"/>
              <a:r>
                <a:rPr lang="ar-SA" sz="2400" i="1">
                  <a:latin typeface="Times New Roman" pitchFamily="18" charset="0"/>
                  <a:cs typeface="Zar" pitchFamily="2" charset="-78"/>
                </a:rPr>
                <a:t>فروض </a:t>
              </a:r>
              <a:r>
                <a:rPr lang="en-US" sz="2400" i="1">
                  <a:latin typeface="Times New Roman" pitchFamily="18" charset="0"/>
                  <a:cs typeface="Zar" pitchFamily="2" charset="-78"/>
                </a:rPr>
                <a:t>0</a:t>
              </a:r>
              <a:r>
                <a:rPr lang="ar-SA" sz="2400" i="1">
                  <a:latin typeface="Times New Roman" pitchFamily="18" charset="0"/>
                  <a:cs typeface="Zar" pitchFamily="2" charset="-78"/>
                </a:rPr>
                <a:t> = </a:t>
              </a:r>
              <a:r>
                <a:rPr lang="en-US" sz="2400" i="1">
                  <a:latin typeface="Times New Roman" pitchFamily="18" charset="0"/>
                  <a:cs typeface="Zar" pitchFamily="2" charset="-78"/>
                </a:rPr>
                <a:t>E(u</a:t>
              </a:r>
              <a:r>
                <a:rPr lang="en-US" sz="2400" i="1" baseline="-25000">
                  <a:latin typeface="Times New Roman" pitchFamily="18" charset="0"/>
                  <a:cs typeface="Zar" pitchFamily="2" charset="-78"/>
                </a:rPr>
                <a:t>i</a:t>
              </a:r>
              <a:r>
                <a:rPr lang="en-US" sz="2400" i="1">
                  <a:latin typeface="Times New Roman" pitchFamily="18" charset="0"/>
                  <a:cs typeface="Zar" pitchFamily="2" charset="-78"/>
                </a:rPr>
                <a:t>)</a:t>
              </a:r>
            </a:p>
            <a:p>
              <a:pPr algn="r" rtl="1"/>
              <a:endParaRPr lang="fa-IR" sz="2400" i="1">
                <a:latin typeface="Times New Roman" pitchFamily="18" charset="0"/>
                <a:cs typeface="Zar" pitchFamily="2" charset="-78"/>
              </a:endParaRPr>
            </a:p>
            <a:p>
              <a:pPr algn="r" rtl="1"/>
              <a:r>
                <a:rPr lang="en-US" sz="2400" i="1">
                  <a:latin typeface="Times New Roman" pitchFamily="18" charset="0"/>
                  <a:cs typeface="Zar" pitchFamily="2" charset="-78"/>
                </a:rPr>
                <a:t>  </a:t>
              </a:r>
              <a:r>
                <a:rPr lang="ar-SA" sz="2400" i="1">
                  <a:latin typeface="Times New Roman" pitchFamily="18" charset="0"/>
                  <a:cs typeface="Zar" pitchFamily="2" charset="-78"/>
                </a:rPr>
                <a:t>دوره پس از بازسازي</a:t>
              </a:r>
              <a:endParaRPr lang="en-US" sz="2400" i="1">
                <a:latin typeface="Times New Roman" pitchFamily="18" charset="0"/>
                <a:cs typeface="Zar" pitchFamily="2" charset="-78"/>
              </a:endParaRPr>
            </a:p>
            <a:p>
              <a:pPr algn="r" rtl="1"/>
              <a:r>
                <a:rPr lang="fa-IR" sz="2400" i="1">
                  <a:latin typeface="Times New Roman" pitchFamily="18" charset="0"/>
                  <a:cs typeface="Zar" pitchFamily="2" charset="-78"/>
                </a:rPr>
                <a:t>					</a:t>
              </a:r>
            </a:p>
            <a:p>
              <a:pPr algn="r" rtl="1"/>
              <a:r>
                <a:rPr lang="en-US" sz="2400" i="1">
                  <a:latin typeface="Times New Roman" pitchFamily="18" charset="0"/>
                  <a:cs typeface="Zar" pitchFamily="2" charset="-78"/>
                </a:rPr>
                <a:t>  </a:t>
              </a:r>
              <a:r>
                <a:rPr lang="ar-SA" sz="2400" i="1">
                  <a:latin typeface="Times New Roman" pitchFamily="18" charset="0"/>
                  <a:cs typeface="Zar" pitchFamily="2" charset="-78"/>
                </a:rPr>
                <a:t>دوره بازسازي</a:t>
              </a:r>
              <a:r>
                <a:rPr lang="en-US" sz="2400" i="1">
                  <a:latin typeface="Times New Roman" pitchFamily="18" charset="0"/>
                  <a:cs typeface="Zar" pitchFamily="2" charset="-78"/>
                </a:rPr>
                <a:t> </a:t>
              </a:r>
            </a:p>
          </p:txBody>
        </p:sp>
        <p:graphicFrame>
          <p:nvGraphicFramePr>
            <p:cNvPr id="18441" name="Object 9"/>
            <p:cNvGraphicFramePr>
              <a:graphicFrameLocks noChangeAspect="1"/>
            </p:cNvGraphicFramePr>
            <p:nvPr/>
          </p:nvGraphicFramePr>
          <p:xfrm>
            <a:off x="482" y="3810"/>
            <a:ext cx="3252" cy="25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54" name="Equation" r:id="rId5" imgW="2717640" imgH="228600" progId="Equation.3">
                    <p:embed/>
                  </p:oleObj>
                </mc:Choice>
                <mc:Fallback>
                  <p:oleObj name="Equation" r:id="rId5" imgW="2717640" imgH="228600" progId="Equation.3">
                    <p:embed/>
                    <p:pic>
                      <p:nvPicPr>
                        <p:cNvPr id="18441" name="Object 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82" y="3810"/>
                          <a:ext cx="3252" cy="255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8444" name="Object 12"/>
            <p:cNvGraphicFramePr>
              <a:graphicFrameLocks noChangeAspect="1"/>
            </p:cNvGraphicFramePr>
            <p:nvPr/>
          </p:nvGraphicFramePr>
          <p:xfrm>
            <a:off x="535" y="3323"/>
            <a:ext cx="2436" cy="28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55" name="Equation" r:id="rId7" imgW="1930320" imgH="228600" progId="Equation.3">
                    <p:embed/>
                  </p:oleObj>
                </mc:Choice>
                <mc:Fallback>
                  <p:oleObj name="Equation" r:id="rId7" imgW="1930320" imgH="228600" progId="Equation.3">
                    <p:embed/>
                    <p:pic>
                      <p:nvPicPr>
                        <p:cNvPr id="18444" name="Object 1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35" y="3323"/>
                          <a:ext cx="2436" cy="289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8446" name="Rectangle 14"/>
          <p:cNvSpPr>
            <a:spLocks noChangeArrowheads="1"/>
          </p:cNvSpPr>
          <p:nvPr/>
        </p:nvSpPr>
        <p:spPr bwMode="auto">
          <a:xfrm>
            <a:off x="1524001" y="33586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9441803"/>
      </p:ext>
    </p:extLst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534400" y="6524626"/>
            <a:ext cx="2133600" cy="333375"/>
          </a:xfrm>
          <a:prstGeom prst="rect">
            <a:avLst/>
          </a:prstGeom>
        </p:spPr>
        <p:txBody>
          <a:bodyPr/>
          <a:lstStyle/>
          <a:p>
            <a:fld id="{1DE490A1-7380-4BF5-BE69-F7D8017FEB98}" type="slidenum">
              <a:rPr lang="ar-SA"/>
              <a:pPr/>
              <a:t>6</a:t>
            </a:fld>
            <a:endParaRPr lang="en-US"/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1774826" y="1916114"/>
            <a:ext cx="8569325" cy="3025775"/>
          </a:xfrm>
          <a:prstGeom prst="rect">
            <a:avLst/>
          </a:prstGeom>
          <a:solidFill>
            <a:schemeClr val="bg1"/>
          </a:solidFill>
          <a:ln w="76200">
            <a:solidFill>
              <a:srgbClr val="0066CC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1847850" y="908051"/>
            <a:ext cx="8388350" cy="3877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 algn="r" rtl="1"/>
            <a:r>
              <a:rPr lang="ar-SA" sz="4000" b="1" dirty="0">
                <a:solidFill>
                  <a:srgbClr val="990000"/>
                </a:solidFill>
                <a:cs typeface="B Baran" pitchFamily="2" charset="-78"/>
              </a:rPr>
              <a:t>مزايا: </a:t>
            </a:r>
            <a:endParaRPr lang="fa-IR" sz="4000" b="1" dirty="0">
              <a:solidFill>
                <a:srgbClr val="990000"/>
              </a:solidFill>
              <a:cs typeface="B Baran" pitchFamily="2" charset="-78"/>
            </a:endParaRPr>
          </a:p>
          <a:p>
            <a:pPr marL="342900" indent="-342900" algn="r" rtl="1"/>
            <a:endParaRPr lang="fa-IR" sz="4000" b="1" dirty="0">
              <a:solidFill>
                <a:srgbClr val="990000"/>
              </a:solidFill>
              <a:cs typeface="B Baran" pitchFamily="2" charset="-78"/>
            </a:endParaRPr>
          </a:p>
          <a:p>
            <a:pPr marL="342900" indent="-342900" algn="r" rtl="1"/>
            <a:r>
              <a:rPr lang="fa-IR" sz="3200" b="1" dirty="0">
                <a:solidFill>
                  <a:schemeClr val="accent2"/>
                </a:solidFill>
                <a:cs typeface="B Baran" pitchFamily="2" charset="-78"/>
              </a:rPr>
              <a:t>1)</a:t>
            </a:r>
            <a:r>
              <a:rPr lang="fa-IR" sz="2300" b="1" dirty="0">
                <a:solidFill>
                  <a:schemeClr val="accent2"/>
                </a:solidFill>
                <a:cs typeface="B Baran" pitchFamily="2" charset="-78"/>
              </a:rPr>
              <a:t> </a:t>
            </a:r>
            <a:r>
              <a:rPr lang="ar-SA" sz="2300" b="1" dirty="0">
                <a:solidFill>
                  <a:schemeClr val="accent2"/>
                </a:solidFill>
                <a:cs typeface="B Baran" pitchFamily="2" charset="-78"/>
              </a:rPr>
              <a:t>در اين روش تنها برازش يك رگرسيون كفايت مي‌كند.</a:t>
            </a:r>
            <a:endParaRPr lang="fa-IR" sz="2300" b="1" dirty="0">
              <a:solidFill>
                <a:schemeClr val="accent2"/>
              </a:solidFill>
              <a:cs typeface="B Baran" pitchFamily="2" charset="-78"/>
            </a:endParaRPr>
          </a:p>
          <a:p>
            <a:pPr marL="342900" indent="-342900" algn="r" rtl="1"/>
            <a:r>
              <a:rPr lang="fa-IR" sz="3200" b="1" dirty="0">
                <a:solidFill>
                  <a:schemeClr val="accent2"/>
                </a:solidFill>
                <a:cs typeface="B Baran" pitchFamily="2" charset="-78"/>
              </a:rPr>
              <a:t>2)</a:t>
            </a:r>
            <a:r>
              <a:rPr lang="fa-IR" sz="2300" b="1" dirty="0">
                <a:solidFill>
                  <a:schemeClr val="accent2"/>
                </a:solidFill>
                <a:cs typeface="B Baran" pitchFamily="2" charset="-78"/>
              </a:rPr>
              <a:t> </a:t>
            </a:r>
            <a:r>
              <a:rPr lang="ar-SA" sz="2300" b="1" dirty="0">
                <a:solidFill>
                  <a:schemeClr val="accent2"/>
                </a:solidFill>
                <a:cs typeface="B Baran" pitchFamily="2" charset="-78"/>
              </a:rPr>
              <a:t>آزمون چاو دقيقاً بيانگر اين مطلب نيست كه كدام ضريب طي دو دوره متفاوت است و نمي‌توان استنتاج نمود كه كدام يك از 4 حالت موجود است ولي متغيرهاي موهومي نه تنها وجود اختلاف در رگرسيون را بيان مي‌كنند بلكه منبع اختلاف را هم ذكر مي‌كنند. </a:t>
            </a:r>
            <a:endParaRPr lang="fa-IR" sz="2300" b="1" dirty="0">
              <a:solidFill>
                <a:schemeClr val="accent2"/>
              </a:solidFill>
              <a:cs typeface="B Baran" pitchFamily="2" charset="-78"/>
            </a:endParaRPr>
          </a:p>
          <a:p>
            <a:pPr marL="342900" indent="-342900" algn="r" rtl="1"/>
            <a:r>
              <a:rPr lang="fa-IR" sz="3200" b="1" dirty="0">
                <a:solidFill>
                  <a:schemeClr val="accent2"/>
                </a:solidFill>
                <a:cs typeface="B Baran" pitchFamily="2" charset="-78"/>
              </a:rPr>
              <a:t>3)</a:t>
            </a:r>
            <a:r>
              <a:rPr lang="fa-IR" sz="2300" b="1" dirty="0">
                <a:solidFill>
                  <a:schemeClr val="accent2"/>
                </a:solidFill>
                <a:cs typeface="B Baran" pitchFamily="2" charset="-78"/>
              </a:rPr>
              <a:t> </a:t>
            </a:r>
            <a:r>
              <a:rPr lang="ar-SA" sz="2300" b="1" dirty="0">
                <a:solidFill>
                  <a:schemeClr val="accent2"/>
                </a:solidFill>
                <a:cs typeface="B Baran" pitchFamily="2" charset="-78"/>
              </a:rPr>
              <a:t>چون تركيب داده‌ها موجب افزايش درجه آزادي مي‌شود, دقت پارامترهاي تخمين نيز افزايش مي‌يابد.</a:t>
            </a:r>
            <a:r>
              <a:rPr lang="ar-SA" sz="2400" b="1" dirty="0">
                <a:solidFill>
                  <a:schemeClr val="accent2"/>
                </a:solidFill>
                <a:cs typeface="B Baran" pitchFamily="2" charset="-78"/>
              </a:rPr>
              <a:t> </a:t>
            </a:r>
            <a:endParaRPr lang="en-US" sz="2400" b="1" dirty="0">
              <a:solidFill>
                <a:schemeClr val="accent2"/>
              </a:solidFill>
              <a:cs typeface="B Bara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36250178"/>
      </p:ext>
    </p:extLst>
  </p:cSld>
  <p:clrMapOvr>
    <a:masterClrMapping/>
  </p:clrMapOvr>
  <p:transition spd="med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80"/>
                            </p:stCondLst>
                            <p:childTnLst>
                              <p:par>
                                <p:cTn id="1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80"/>
                            </p:stCondLst>
                            <p:childTnLst>
                              <p:par>
                                <p:cTn id="16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4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4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94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4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94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94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4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4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94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324</Words>
  <Application>Microsoft Office PowerPoint</Application>
  <PresentationFormat>Custom</PresentationFormat>
  <Paragraphs>51</Paragraphs>
  <Slides>6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8" baseType="lpstr">
      <vt:lpstr>Office Theme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MRT www.Win2Farsi.com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Windows User</cp:lastModifiedBy>
  <cp:revision>2</cp:revision>
  <dcterms:created xsi:type="dcterms:W3CDTF">2017-12-10T19:59:03Z</dcterms:created>
  <dcterms:modified xsi:type="dcterms:W3CDTF">2020-05-04T22:17:50Z</dcterms:modified>
</cp:coreProperties>
</file>