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19"/>
  </p:notesMasterIdLst>
  <p:sldIdLst>
    <p:sldId id="282" r:id="rId2"/>
    <p:sldId id="281" r:id="rId3"/>
    <p:sldId id="256" r:id="rId4"/>
    <p:sldId id="257" r:id="rId5"/>
    <p:sldId id="258" r:id="rId6"/>
    <p:sldId id="259" r:id="rId7"/>
    <p:sldId id="262" r:id="rId8"/>
    <p:sldId id="272" r:id="rId9"/>
    <p:sldId id="273" r:id="rId10"/>
    <p:sldId id="274" r:id="rId11"/>
    <p:sldId id="275" r:id="rId12"/>
    <p:sldId id="276" r:id="rId13"/>
    <p:sldId id="277" r:id="rId14"/>
    <p:sldId id="278" r:id="rId15"/>
    <p:sldId id="279" r:id="rId16"/>
    <p:sldId id="280" r:id="rId17"/>
    <p:sldId id="270" r:id="rId1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6987D30-E844-4EAA-9156-7F2881179886}" type="datetimeFigureOut">
              <a:rPr lang="fa-IR" smtClean="0"/>
              <a:pPr/>
              <a:t>23/09/1441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5C835CF-DDF3-48E8-AF98-01CDBC675A36}" type="slidenum">
              <a:rPr lang="fa-IR" smtClean="0"/>
              <a:pPr/>
              <a:t>‹#›</a:t>
            </a:fld>
            <a:endParaRPr lang="fa-IR"/>
          </a:p>
        </p:txBody>
      </p:sp>
    </p:spTree>
    <p:extLst>
      <p:ext uri="{BB962C8B-B14F-4D97-AF65-F5344CB8AC3E}">
        <p14:creationId xmlns:p14="http://schemas.microsoft.com/office/powerpoint/2010/main" val="37686030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a-IR" smtClean="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Titr" pitchFamily="2" charset="-78"/>
                <a:cs typeface="Titr" pitchFamily="2" charset="-78"/>
              </a:defRPr>
            </a:lvl1pPr>
            <a:lvl2pPr marL="742950" indent="-285750" eaLnBrk="0" hangingPunct="0">
              <a:defRPr>
                <a:solidFill>
                  <a:schemeClr val="tx1"/>
                </a:solidFill>
                <a:latin typeface="Titr" pitchFamily="2" charset="-78"/>
                <a:cs typeface="Titr" pitchFamily="2" charset="-78"/>
              </a:defRPr>
            </a:lvl2pPr>
            <a:lvl3pPr marL="1143000" indent="-228600" eaLnBrk="0" hangingPunct="0">
              <a:defRPr>
                <a:solidFill>
                  <a:schemeClr val="tx1"/>
                </a:solidFill>
                <a:latin typeface="Titr" pitchFamily="2" charset="-78"/>
                <a:cs typeface="Titr" pitchFamily="2" charset="-78"/>
              </a:defRPr>
            </a:lvl3pPr>
            <a:lvl4pPr marL="1600200" indent="-228600" eaLnBrk="0" hangingPunct="0">
              <a:defRPr>
                <a:solidFill>
                  <a:schemeClr val="tx1"/>
                </a:solidFill>
                <a:latin typeface="Titr" pitchFamily="2" charset="-78"/>
                <a:cs typeface="Titr" pitchFamily="2" charset="-78"/>
              </a:defRPr>
            </a:lvl4pPr>
            <a:lvl5pPr marL="2057400" indent="-228600" eaLnBrk="0" hangingPunct="0">
              <a:defRPr>
                <a:solidFill>
                  <a:schemeClr val="tx1"/>
                </a:solidFill>
                <a:latin typeface="Titr" pitchFamily="2" charset="-78"/>
                <a:cs typeface="Titr" pitchFamily="2" charset="-78"/>
              </a:defRPr>
            </a:lvl5pPr>
            <a:lvl6pPr marL="2514600" indent="-228600" algn="l" rtl="0" eaLnBrk="0" fontAlgn="base" hangingPunct="0">
              <a:spcBef>
                <a:spcPct val="0"/>
              </a:spcBef>
              <a:spcAft>
                <a:spcPct val="0"/>
              </a:spcAft>
              <a:defRPr>
                <a:solidFill>
                  <a:schemeClr val="tx1"/>
                </a:solidFill>
                <a:latin typeface="Titr" pitchFamily="2" charset="-78"/>
                <a:cs typeface="Titr" pitchFamily="2" charset="-78"/>
              </a:defRPr>
            </a:lvl6pPr>
            <a:lvl7pPr marL="2971800" indent="-228600" algn="l" rtl="0" eaLnBrk="0" fontAlgn="base" hangingPunct="0">
              <a:spcBef>
                <a:spcPct val="0"/>
              </a:spcBef>
              <a:spcAft>
                <a:spcPct val="0"/>
              </a:spcAft>
              <a:defRPr>
                <a:solidFill>
                  <a:schemeClr val="tx1"/>
                </a:solidFill>
                <a:latin typeface="Titr" pitchFamily="2" charset="-78"/>
                <a:cs typeface="Titr" pitchFamily="2" charset="-78"/>
              </a:defRPr>
            </a:lvl7pPr>
            <a:lvl8pPr marL="3429000" indent="-228600" algn="l" rtl="0" eaLnBrk="0" fontAlgn="base" hangingPunct="0">
              <a:spcBef>
                <a:spcPct val="0"/>
              </a:spcBef>
              <a:spcAft>
                <a:spcPct val="0"/>
              </a:spcAft>
              <a:defRPr>
                <a:solidFill>
                  <a:schemeClr val="tx1"/>
                </a:solidFill>
                <a:latin typeface="Titr" pitchFamily="2" charset="-78"/>
                <a:cs typeface="Titr" pitchFamily="2" charset="-78"/>
              </a:defRPr>
            </a:lvl8pPr>
            <a:lvl9pPr marL="3886200" indent="-228600" algn="l" rtl="0" eaLnBrk="0" fontAlgn="base" hangingPunct="0">
              <a:spcBef>
                <a:spcPct val="0"/>
              </a:spcBef>
              <a:spcAft>
                <a:spcPct val="0"/>
              </a:spcAft>
              <a:defRPr>
                <a:solidFill>
                  <a:schemeClr val="tx1"/>
                </a:solidFill>
                <a:latin typeface="Titr" pitchFamily="2" charset="-78"/>
                <a:cs typeface="Titr" pitchFamily="2" charset="-78"/>
              </a:defRPr>
            </a:lvl9pPr>
          </a:lstStyle>
          <a:p>
            <a:pPr eaLnBrk="1" hangingPunct="1"/>
            <a:fld id="{B58FCCA9-3C06-46EA-A8AA-88FD2DD010C6}" type="slidenum">
              <a:rPr lang="en-US" smtClean="0"/>
              <a:pPr eaLnBrk="1" hangingPunct="1"/>
              <a:t>7</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a-IR"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Titr" pitchFamily="2" charset="-78"/>
                <a:cs typeface="Titr" pitchFamily="2" charset="-78"/>
              </a:defRPr>
            </a:lvl1pPr>
            <a:lvl2pPr marL="742950" indent="-285750" eaLnBrk="0" hangingPunct="0">
              <a:defRPr>
                <a:solidFill>
                  <a:schemeClr val="tx1"/>
                </a:solidFill>
                <a:latin typeface="Titr" pitchFamily="2" charset="-78"/>
                <a:cs typeface="Titr" pitchFamily="2" charset="-78"/>
              </a:defRPr>
            </a:lvl2pPr>
            <a:lvl3pPr marL="1143000" indent="-228600" eaLnBrk="0" hangingPunct="0">
              <a:defRPr>
                <a:solidFill>
                  <a:schemeClr val="tx1"/>
                </a:solidFill>
                <a:latin typeface="Titr" pitchFamily="2" charset="-78"/>
                <a:cs typeface="Titr" pitchFamily="2" charset="-78"/>
              </a:defRPr>
            </a:lvl3pPr>
            <a:lvl4pPr marL="1600200" indent="-228600" eaLnBrk="0" hangingPunct="0">
              <a:defRPr>
                <a:solidFill>
                  <a:schemeClr val="tx1"/>
                </a:solidFill>
                <a:latin typeface="Titr" pitchFamily="2" charset="-78"/>
                <a:cs typeface="Titr" pitchFamily="2" charset="-78"/>
              </a:defRPr>
            </a:lvl4pPr>
            <a:lvl5pPr marL="2057400" indent="-228600" eaLnBrk="0" hangingPunct="0">
              <a:defRPr>
                <a:solidFill>
                  <a:schemeClr val="tx1"/>
                </a:solidFill>
                <a:latin typeface="Titr" pitchFamily="2" charset="-78"/>
                <a:cs typeface="Titr" pitchFamily="2" charset="-78"/>
              </a:defRPr>
            </a:lvl5pPr>
            <a:lvl6pPr marL="2514600" indent="-228600" algn="l" rtl="0" eaLnBrk="0" fontAlgn="base" hangingPunct="0">
              <a:spcBef>
                <a:spcPct val="0"/>
              </a:spcBef>
              <a:spcAft>
                <a:spcPct val="0"/>
              </a:spcAft>
              <a:defRPr>
                <a:solidFill>
                  <a:schemeClr val="tx1"/>
                </a:solidFill>
                <a:latin typeface="Titr" pitchFamily="2" charset="-78"/>
                <a:cs typeface="Titr" pitchFamily="2" charset="-78"/>
              </a:defRPr>
            </a:lvl6pPr>
            <a:lvl7pPr marL="2971800" indent="-228600" algn="l" rtl="0" eaLnBrk="0" fontAlgn="base" hangingPunct="0">
              <a:spcBef>
                <a:spcPct val="0"/>
              </a:spcBef>
              <a:spcAft>
                <a:spcPct val="0"/>
              </a:spcAft>
              <a:defRPr>
                <a:solidFill>
                  <a:schemeClr val="tx1"/>
                </a:solidFill>
                <a:latin typeface="Titr" pitchFamily="2" charset="-78"/>
                <a:cs typeface="Titr" pitchFamily="2" charset="-78"/>
              </a:defRPr>
            </a:lvl7pPr>
            <a:lvl8pPr marL="3429000" indent="-228600" algn="l" rtl="0" eaLnBrk="0" fontAlgn="base" hangingPunct="0">
              <a:spcBef>
                <a:spcPct val="0"/>
              </a:spcBef>
              <a:spcAft>
                <a:spcPct val="0"/>
              </a:spcAft>
              <a:defRPr>
                <a:solidFill>
                  <a:schemeClr val="tx1"/>
                </a:solidFill>
                <a:latin typeface="Titr" pitchFamily="2" charset="-78"/>
                <a:cs typeface="Titr" pitchFamily="2" charset="-78"/>
              </a:defRPr>
            </a:lvl8pPr>
            <a:lvl9pPr marL="3886200" indent="-228600" algn="l" rtl="0" eaLnBrk="0" fontAlgn="base" hangingPunct="0">
              <a:spcBef>
                <a:spcPct val="0"/>
              </a:spcBef>
              <a:spcAft>
                <a:spcPct val="0"/>
              </a:spcAft>
              <a:defRPr>
                <a:solidFill>
                  <a:schemeClr val="tx1"/>
                </a:solidFill>
                <a:latin typeface="Titr" pitchFamily="2" charset="-78"/>
                <a:cs typeface="Titr" pitchFamily="2" charset="-78"/>
              </a:defRPr>
            </a:lvl9pPr>
          </a:lstStyle>
          <a:p>
            <a:pPr eaLnBrk="1" hangingPunct="1"/>
            <a:fld id="{B16D45F1-2369-4BC6-8A35-7BD942406AC2}" type="slidenum">
              <a:rPr lang="en-US" smtClean="0"/>
              <a:pPr eaLnBrk="1" hangingPunct="1"/>
              <a:t>17</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CECFDB6-50DC-4C4C-BF0F-FA5505796BF0}"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CECFDB6-50DC-4C4C-BF0F-FA5505796BF0}" type="slidenum">
              <a:rPr lang="fa-IR" smtClean="0"/>
              <a:pPr/>
              <a:t>‹#›</a:t>
            </a:fld>
            <a:endParaRPr lang="fa-IR"/>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CECFDB6-50DC-4C4C-BF0F-FA5505796BF0}"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CECFDB6-50DC-4C4C-BF0F-FA5505796BF0}" type="slidenum">
              <a:rPr lang="fa-IR" smtClean="0"/>
              <a:pPr/>
              <a:t>‹#›</a:t>
            </a:fld>
            <a:endParaRPr lang="fa-IR"/>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CECFDB6-50DC-4C4C-BF0F-FA5505796BF0}"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CECFDB6-50DC-4C4C-BF0F-FA5505796BF0}"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CECFDB6-50DC-4C4C-BF0F-FA5505796BF0}"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CECFDB6-50DC-4C4C-BF0F-FA5505796BF0}" type="slidenum">
              <a:rPr lang="fa-IR" smtClean="0"/>
              <a:pPr/>
              <a:t>‹#›</a:t>
            </a:fld>
            <a:endParaRPr lang="fa-I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CECFDB6-50DC-4C4C-BF0F-FA5505796BF0}" type="slidenum">
              <a:rPr lang="fa-IR" smtClean="0"/>
              <a:pPr/>
              <a:t>‹#›</a:t>
            </a:fld>
            <a:endParaRPr lang="fa-I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CECFDB6-50DC-4C4C-BF0F-FA5505796BF0}"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CC7EB16A-2998-484C-9240-4B8361B986F9}"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CECFDB6-50DC-4C4C-BF0F-FA5505796BF0}" type="slidenum">
              <a:rPr lang="fa-IR" smtClean="0"/>
              <a:pPr/>
              <a:t>‹#›</a:t>
            </a:fld>
            <a:endParaRPr lang="fa-I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CC7EB16A-2998-484C-9240-4B8361B986F9}" type="datetimeFigureOut">
              <a:rPr lang="fa-IR" smtClean="0"/>
              <a:pPr/>
              <a:t>23/09/1441</a:t>
            </a:fld>
            <a:endParaRPr lang="fa-I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fa-I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0CECFDB6-50DC-4C4C-BF0F-FA5505796BF0}" type="slidenum">
              <a:rPr lang="fa-IR" smtClean="0"/>
              <a:pPr/>
              <a:t>‹#›</a:t>
            </a:fld>
            <a:endParaRPr lang="fa-I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rgbClr val="FFFFFF"/>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145845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59" y="2348880"/>
            <a:ext cx="7704857" cy="3672407"/>
          </a:xfrm>
        </p:spPr>
        <p:txBody>
          <a:bodyPr/>
          <a:lstStyle/>
          <a:p>
            <a:pPr algn="r">
              <a:spcBef>
                <a:spcPct val="50000"/>
              </a:spcBef>
            </a:pPr>
            <a:r>
              <a:rPr lang="fa-IR" dirty="0">
                <a:cs typeface="B Nazanin" pitchFamily="2" charset="-78"/>
              </a:rPr>
              <a:t> </a:t>
            </a:r>
            <a:endParaRPr lang="fa-IR" dirty="0"/>
          </a:p>
        </p:txBody>
      </p:sp>
      <p:sp>
        <p:nvSpPr>
          <p:cNvPr id="4" name="AutoShape 4"/>
          <p:cNvSpPr>
            <a:spLocks/>
          </p:cNvSpPr>
          <p:nvPr/>
        </p:nvSpPr>
        <p:spPr bwMode="auto">
          <a:xfrm>
            <a:off x="5275806" y="1340768"/>
            <a:ext cx="720725" cy="4392488"/>
          </a:xfrm>
          <a:prstGeom prst="rightBrace">
            <a:avLst>
              <a:gd name="adj1" fmla="val 21641"/>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fa-IR">
              <a:solidFill>
                <a:srgbClr val="FF3300"/>
              </a:solidFill>
            </a:endParaRPr>
          </a:p>
        </p:txBody>
      </p:sp>
      <p:sp>
        <p:nvSpPr>
          <p:cNvPr id="5" name="Text Box 3"/>
          <p:cNvSpPr txBox="1">
            <a:spLocks noChangeArrowheads="1"/>
          </p:cNvSpPr>
          <p:nvPr/>
        </p:nvSpPr>
        <p:spPr bwMode="auto">
          <a:xfrm>
            <a:off x="6009716" y="2793553"/>
            <a:ext cx="253603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fa-IR" dirty="0">
                <a:cs typeface="B Nazanin" pitchFamily="2" charset="-78"/>
              </a:rPr>
              <a:t>          </a:t>
            </a:r>
            <a:r>
              <a:rPr lang="fa-IR" sz="2800" b="1" dirty="0">
                <a:cs typeface="B Titr" pitchFamily="2" charset="-78"/>
              </a:rPr>
              <a:t>برنامه ریزی پروژه  </a:t>
            </a:r>
          </a:p>
          <a:p>
            <a:pPr algn="ctr" eaLnBrk="1" hangingPunct="1">
              <a:spcBef>
                <a:spcPct val="50000"/>
              </a:spcBef>
            </a:pPr>
            <a:r>
              <a:rPr lang="fa-IR" sz="2800" b="1" dirty="0">
                <a:cs typeface="B Titr" pitchFamily="2" charset="-78"/>
              </a:rPr>
              <a:t> ( از نظر قطعیت یا عدم قطعیت )</a:t>
            </a:r>
            <a:endParaRPr lang="en-US" sz="2800" b="1" dirty="0">
              <a:cs typeface="B Titr" pitchFamily="2" charset="-78"/>
            </a:endParaRPr>
          </a:p>
        </p:txBody>
      </p:sp>
      <p:sp>
        <p:nvSpPr>
          <p:cNvPr id="6" name="Text Box 5"/>
          <p:cNvSpPr txBox="1">
            <a:spLocks noChangeArrowheads="1"/>
          </p:cNvSpPr>
          <p:nvPr/>
        </p:nvSpPr>
        <p:spPr bwMode="auto">
          <a:xfrm>
            <a:off x="2433261" y="1916832"/>
            <a:ext cx="30972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spcBef>
                <a:spcPct val="50000"/>
              </a:spcBef>
            </a:pPr>
            <a:r>
              <a:rPr lang="fa-IR" b="1" dirty="0">
                <a:cs typeface="B Nazanin" pitchFamily="2" charset="-78"/>
              </a:rPr>
              <a:t>1- روشهای قطعی برنامه ریزی شبکه: </a:t>
            </a:r>
            <a:endParaRPr lang="en-US" b="1" dirty="0">
              <a:cs typeface="B Nazanin" pitchFamily="2" charset="-78"/>
            </a:endParaRPr>
          </a:p>
        </p:txBody>
      </p:sp>
      <p:sp>
        <p:nvSpPr>
          <p:cNvPr id="7" name="Text Box 6"/>
          <p:cNvSpPr txBox="1">
            <a:spLocks noChangeArrowheads="1"/>
          </p:cNvSpPr>
          <p:nvPr/>
        </p:nvSpPr>
        <p:spPr bwMode="auto">
          <a:xfrm>
            <a:off x="755576" y="1882148"/>
            <a:ext cx="183542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spcBef>
                <a:spcPct val="50000"/>
              </a:spcBef>
            </a:pPr>
            <a:r>
              <a:rPr lang="fa-IR" dirty="0">
                <a:cs typeface="B Nazanin" pitchFamily="2" charset="-78"/>
              </a:rPr>
              <a:t>مسیر بحرانی(cpm)</a:t>
            </a:r>
            <a:endParaRPr lang="en-US" dirty="0">
              <a:cs typeface="B Nazanin" pitchFamily="2" charset="-78"/>
            </a:endParaRPr>
          </a:p>
        </p:txBody>
      </p:sp>
      <p:sp>
        <p:nvSpPr>
          <p:cNvPr id="8" name="Text Box 7"/>
          <p:cNvSpPr txBox="1">
            <a:spLocks noChangeArrowheads="1"/>
          </p:cNvSpPr>
          <p:nvPr/>
        </p:nvSpPr>
        <p:spPr bwMode="auto">
          <a:xfrm>
            <a:off x="2879196" y="2295085"/>
            <a:ext cx="2326626"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spcBef>
                <a:spcPct val="50000"/>
              </a:spcBef>
            </a:pPr>
            <a:r>
              <a:rPr lang="fa-IR" dirty="0">
                <a:cs typeface="B Nazanin" pitchFamily="2" charset="-78"/>
              </a:rPr>
              <a:t>زمان فعالیتها قطعی است</a:t>
            </a:r>
            <a:endParaRPr lang="en-US" dirty="0">
              <a:cs typeface="B Nazanin" pitchFamily="2" charset="-78"/>
            </a:endParaRPr>
          </a:p>
        </p:txBody>
      </p:sp>
      <p:sp>
        <p:nvSpPr>
          <p:cNvPr id="9" name="Text Box 10"/>
          <p:cNvSpPr txBox="1">
            <a:spLocks noChangeArrowheads="1"/>
          </p:cNvSpPr>
          <p:nvPr/>
        </p:nvSpPr>
        <p:spPr bwMode="auto">
          <a:xfrm>
            <a:off x="342392" y="2646053"/>
            <a:ext cx="52069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spcBef>
                <a:spcPct val="50000"/>
              </a:spcBef>
            </a:pPr>
            <a:r>
              <a:rPr lang="fa-IR" dirty="0">
                <a:cs typeface="B Nazanin" pitchFamily="2" charset="-78"/>
              </a:rPr>
              <a:t>با وجودی که زمان و هزینه  احتمالی است روشهای قطعی به علت سادگی کاربرد بیشتری دارد.</a:t>
            </a:r>
            <a:endParaRPr lang="en-US" dirty="0">
              <a:cs typeface="B Nazanin" pitchFamily="2" charset="-78"/>
            </a:endParaRPr>
          </a:p>
        </p:txBody>
      </p:sp>
      <p:sp>
        <p:nvSpPr>
          <p:cNvPr id="10" name="Text Box 8"/>
          <p:cNvSpPr txBox="1">
            <a:spLocks noChangeArrowheads="1"/>
          </p:cNvSpPr>
          <p:nvPr/>
        </p:nvSpPr>
        <p:spPr bwMode="auto">
          <a:xfrm>
            <a:off x="267747" y="3819497"/>
            <a:ext cx="5347804"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spcBef>
                <a:spcPct val="50000"/>
              </a:spcBef>
            </a:pPr>
            <a:r>
              <a:rPr lang="fa-IR" sz="2000" b="1" dirty="0"/>
              <a:t>2- </a:t>
            </a:r>
            <a:r>
              <a:rPr lang="fa-IR" sz="2000" b="1" dirty="0">
                <a:cs typeface="B Nazanin" pitchFamily="2" charset="-78"/>
              </a:rPr>
              <a:t>روش احتمالی برنامه ریزی شبکه </a:t>
            </a:r>
            <a:r>
              <a:rPr lang="fa-IR" dirty="0">
                <a:cs typeface="B Nazanin" pitchFamily="2" charset="-78"/>
              </a:rPr>
              <a:t>( شبکه </a:t>
            </a:r>
            <a:r>
              <a:rPr lang="fa-IR" dirty="0" smtClean="0">
                <a:cs typeface="B Nazanin" pitchFamily="2" charset="-78"/>
              </a:rPr>
              <a:t>های </a:t>
            </a:r>
            <a:r>
              <a:rPr lang="en-US" dirty="0" smtClean="0">
                <a:cs typeface="B Nazanin" pitchFamily="2" charset="-78"/>
              </a:rPr>
              <a:t>GERT </a:t>
            </a:r>
            <a:r>
              <a:rPr lang="en-US" dirty="0">
                <a:cs typeface="B Nazanin" pitchFamily="2" charset="-78"/>
              </a:rPr>
              <a:t>PERT </a:t>
            </a:r>
            <a:r>
              <a:rPr lang="fa-IR" dirty="0">
                <a:cs typeface="B Nazanin" pitchFamily="2" charset="-78"/>
              </a:rPr>
              <a:t>)</a:t>
            </a:r>
            <a:endParaRPr lang="en-US" dirty="0">
              <a:cs typeface="B Nazanin" pitchFamily="2" charset="-78"/>
            </a:endParaRPr>
          </a:p>
        </p:txBody>
      </p:sp>
      <p:sp>
        <p:nvSpPr>
          <p:cNvPr id="11" name="Text Box 9"/>
          <p:cNvSpPr txBox="1">
            <a:spLocks noChangeArrowheads="1"/>
          </p:cNvSpPr>
          <p:nvPr/>
        </p:nvSpPr>
        <p:spPr bwMode="auto">
          <a:xfrm>
            <a:off x="251926" y="4496605"/>
            <a:ext cx="5329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spcBef>
                <a:spcPct val="50000"/>
              </a:spcBef>
            </a:pPr>
            <a:r>
              <a:rPr lang="fa-IR" dirty="0">
                <a:cs typeface="B Nazanin" pitchFamily="2" charset="-78"/>
              </a:rPr>
              <a:t>زمان فعالیتها احتمالی و یا ترکیبی از احتمالی و قطعی هستند.</a:t>
            </a:r>
            <a:endParaRPr lang="en-US" dirty="0">
              <a:cs typeface="B Nazanin" pitchFamily="2" charset="-78"/>
            </a:endParaRPr>
          </a:p>
        </p:txBody>
      </p:sp>
    </p:spTree>
    <p:extLst>
      <p:ext uri="{BB962C8B-B14F-4D97-AF65-F5344CB8AC3E}">
        <p14:creationId xmlns:p14="http://schemas.microsoft.com/office/powerpoint/2010/main" val="3511364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linds(horizont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32656"/>
            <a:ext cx="7772400" cy="1080120"/>
          </a:xfrm>
        </p:spPr>
        <p:txBody>
          <a:bodyPr/>
          <a:lstStyle/>
          <a:p>
            <a:pPr algn="r"/>
            <a:r>
              <a:rPr lang="fa-IR" dirty="0" smtClean="0">
                <a:solidFill>
                  <a:srgbClr val="FF0000"/>
                </a:solidFill>
                <a:latin typeface="Tahoma" pitchFamily="34" charset="0"/>
                <a:ea typeface="Tahoma" pitchFamily="34" charset="0"/>
                <a:cs typeface="B Titr" pitchFamily="2" charset="-78"/>
              </a:rPr>
              <a:t>زمان بندی فعالیت ها ی قطعی :</a:t>
            </a:r>
            <a:endParaRPr lang="fa-IR" dirty="0">
              <a:solidFill>
                <a:srgbClr val="FF0000"/>
              </a:solidFill>
              <a:latin typeface="Tahoma" pitchFamily="34" charset="0"/>
              <a:ea typeface="Tahoma" pitchFamily="34" charset="0"/>
              <a:cs typeface="B Titr" pitchFamily="2" charset="-78"/>
            </a:endParaRPr>
          </a:p>
        </p:txBody>
      </p:sp>
      <p:sp>
        <p:nvSpPr>
          <p:cNvPr id="3" name="Subtitle 2"/>
          <p:cNvSpPr>
            <a:spLocks noGrp="1"/>
          </p:cNvSpPr>
          <p:nvPr>
            <p:ph type="subTitle" idx="1"/>
          </p:nvPr>
        </p:nvSpPr>
        <p:spPr>
          <a:xfrm>
            <a:off x="827584" y="1700808"/>
            <a:ext cx="7488832" cy="4176464"/>
          </a:xfrm>
        </p:spPr>
        <p:txBody>
          <a:bodyPr>
            <a:normAutofit fontScale="92500" lnSpcReduction="10000"/>
          </a:bodyPr>
          <a:lstStyle/>
          <a:p>
            <a:r>
              <a:rPr lang="fa-IR" sz="3600" b="1" dirty="0" smtClean="0">
                <a:solidFill>
                  <a:schemeClr val="tx2">
                    <a:lumMod val="75000"/>
                  </a:schemeClr>
                </a:solidFill>
                <a:cs typeface="B Homa" pitchFamily="2" charset="-78"/>
              </a:rPr>
              <a:t>زمان بندی عبارتست از فرآیند تعیین زمان های </a:t>
            </a:r>
            <a:r>
              <a:rPr lang="fa-IR" sz="3600" b="1" u="sng" dirty="0" smtClean="0">
                <a:solidFill>
                  <a:schemeClr val="tx2">
                    <a:lumMod val="75000"/>
                  </a:schemeClr>
                </a:solidFill>
                <a:cs typeface="B Homa" pitchFamily="2" charset="-78"/>
              </a:rPr>
              <a:t>شروع و پایان </a:t>
            </a:r>
            <a:r>
              <a:rPr lang="fa-IR" sz="3600" b="1" dirty="0" smtClean="0">
                <a:solidFill>
                  <a:schemeClr val="tx2">
                    <a:lumMod val="75000"/>
                  </a:schemeClr>
                </a:solidFill>
                <a:cs typeface="B Homa" pitchFamily="2" charset="-78"/>
              </a:rPr>
              <a:t>هر یک از فعالیت ها .</a:t>
            </a:r>
          </a:p>
          <a:p>
            <a:endParaRPr lang="fa-IR" sz="3600" b="1" dirty="0" smtClean="0">
              <a:solidFill>
                <a:schemeClr val="tx2">
                  <a:lumMod val="75000"/>
                </a:schemeClr>
              </a:solidFill>
              <a:cs typeface="B Homa" pitchFamily="2" charset="-78"/>
            </a:endParaRPr>
          </a:p>
          <a:p>
            <a:pPr algn="r"/>
            <a:r>
              <a:rPr lang="fa-IR" sz="3600" b="1" dirty="0" smtClean="0">
                <a:solidFill>
                  <a:srgbClr val="FFC000"/>
                </a:solidFill>
                <a:cs typeface="B Titr" pitchFamily="2" charset="-78"/>
              </a:rPr>
              <a:t>اطلاعات لازم برای محاسبه :</a:t>
            </a:r>
          </a:p>
          <a:p>
            <a:pPr algn="r"/>
            <a:endParaRPr lang="fa-IR" sz="1000" b="1" dirty="0" smtClean="0">
              <a:solidFill>
                <a:srgbClr val="FFC000"/>
              </a:solidFill>
              <a:cs typeface="B Titr" pitchFamily="2" charset="-78"/>
            </a:endParaRPr>
          </a:p>
          <a:p>
            <a:pPr marL="571500" indent="-571500" algn="r">
              <a:buClr>
                <a:srgbClr val="FFFF00"/>
              </a:buClr>
              <a:buFont typeface="Wingdings" pitchFamily="2" charset="2"/>
              <a:buChar char="v"/>
            </a:pPr>
            <a:r>
              <a:rPr lang="fa-IR" sz="3600" b="1" dirty="0" smtClean="0">
                <a:solidFill>
                  <a:schemeClr val="tx2">
                    <a:lumMod val="75000"/>
                  </a:schemeClr>
                </a:solidFill>
                <a:cs typeface="B Lotus" pitchFamily="2" charset="-78"/>
              </a:rPr>
              <a:t> برآورد زمان انجام هر فعالیت </a:t>
            </a:r>
          </a:p>
          <a:p>
            <a:pPr marL="571500" indent="-571500" algn="r">
              <a:buClr>
                <a:srgbClr val="FFFF00"/>
              </a:buClr>
              <a:buFont typeface="Wingdings" pitchFamily="2" charset="2"/>
              <a:buChar char="v"/>
            </a:pPr>
            <a:r>
              <a:rPr lang="fa-IR" sz="3600" b="1" dirty="0" smtClean="0">
                <a:solidFill>
                  <a:schemeClr val="tx2">
                    <a:lumMod val="75000"/>
                  </a:schemeClr>
                </a:solidFill>
                <a:cs typeface="B Titr" pitchFamily="2" charset="-78"/>
              </a:rPr>
              <a:t> </a:t>
            </a:r>
            <a:r>
              <a:rPr lang="fa-IR" sz="3600" b="1" dirty="0" smtClean="0">
                <a:solidFill>
                  <a:schemeClr val="tx2">
                    <a:lumMod val="75000"/>
                  </a:schemeClr>
                </a:solidFill>
                <a:cs typeface="B Lotus" pitchFamily="2" charset="-78"/>
              </a:rPr>
              <a:t>فهرست فعالیت</a:t>
            </a:r>
          </a:p>
          <a:p>
            <a:pPr marL="571500" indent="-571500" algn="r">
              <a:buClr>
                <a:srgbClr val="FFFF00"/>
              </a:buClr>
              <a:buFont typeface="Wingdings" pitchFamily="2" charset="2"/>
              <a:buChar char="v"/>
            </a:pPr>
            <a:r>
              <a:rPr lang="fa-IR" sz="3600" b="1" dirty="0" smtClean="0">
                <a:solidFill>
                  <a:schemeClr val="tx2">
                    <a:lumMod val="75000"/>
                  </a:schemeClr>
                </a:solidFill>
                <a:cs typeface="B Lotus" pitchFamily="2" charset="-78"/>
              </a:rPr>
              <a:t> تهیه ی شبکه مربوطه با </a:t>
            </a:r>
            <a:r>
              <a:rPr lang="fa-IR" sz="3600" b="1" dirty="0">
                <a:solidFill>
                  <a:schemeClr val="tx2">
                    <a:lumMod val="75000"/>
                  </a:schemeClr>
                </a:solidFill>
                <a:cs typeface="B Lotus" pitchFamily="2" charset="-78"/>
              </a:rPr>
              <a:t>رعایت </a:t>
            </a:r>
            <a:r>
              <a:rPr lang="fa-IR" sz="3600" dirty="0">
                <a:solidFill>
                  <a:schemeClr val="tx2"/>
                </a:solidFill>
                <a:cs typeface="Nazanin" pitchFamily="2" charset="-78"/>
              </a:rPr>
              <a:t>تقدم و تاخر هر فعالیت</a:t>
            </a:r>
            <a:r>
              <a:rPr lang="fa-IR" sz="3600" b="1" dirty="0">
                <a:solidFill>
                  <a:schemeClr val="tx2"/>
                </a:solidFill>
                <a:cs typeface="B Lotus" pitchFamily="2" charset="-78"/>
              </a:rPr>
              <a:t> </a:t>
            </a:r>
          </a:p>
        </p:txBody>
      </p:sp>
    </p:spTree>
    <p:extLst>
      <p:ext uri="{BB962C8B-B14F-4D97-AF65-F5344CB8AC3E}">
        <p14:creationId xmlns:p14="http://schemas.microsoft.com/office/powerpoint/2010/main" val="1070449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620688"/>
            <a:ext cx="7408333" cy="5505475"/>
          </a:xfrm>
        </p:spPr>
        <p:txBody>
          <a:bodyPr/>
          <a:lstStyle/>
          <a:p>
            <a:r>
              <a:rPr lang="en-US" sz="2800" dirty="0">
                <a:solidFill>
                  <a:srgbClr val="FF0000"/>
                </a:solidFill>
                <a:cs typeface="B Homa" pitchFamily="2" charset="-78"/>
              </a:rPr>
              <a:t> </a:t>
            </a:r>
            <a:r>
              <a:rPr lang="fa-IR" sz="2800" dirty="0">
                <a:solidFill>
                  <a:srgbClr val="FF0000"/>
                </a:solidFill>
                <a:cs typeface="B Titr" pitchFamily="2" charset="-78"/>
              </a:rPr>
              <a:t>زمان‌بندي بر مبناي شروع پروژه </a:t>
            </a:r>
            <a:r>
              <a:rPr lang="en-US" sz="2800" dirty="0">
                <a:solidFill>
                  <a:srgbClr val="FF0000"/>
                </a:solidFill>
                <a:cs typeface="B Titr" pitchFamily="2" charset="-78"/>
              </a:rPr>
              <a:t> (</a:t>
            </a:r>
            <a:r>
              <a:rPr lang="en-US" sz="2800" dirty="0">
                <a:solidFill>
                  <a:srgbClr val="FF0000"/>
                </a:solidFill>
                <a:latin typeface="Times New Roman" pitchFamily="18" charset="0"/>
                <a:cs typeface="B Homa" pitchFamily="2" charset="-78"/>
              </a:rPr>
              <a:t>Start To Finish</a:t>
            </a:r>
            <a:r>
              <a:rPr lang="en-US" sz="2800" dirty="0">
                <a:solidFill>
                  <a:srgbClr val="FF0000"/>
                </a:solidFill>
                <a:cs typeface="B Homa" pitchFamily="2" charset="-78"/>
              </a:rPr>
              <a:t>)</a:t>
            </a:r>
            <a:r>
              <a:rPr lang="fa-IR" sz="2800" dirty="0">
                <a:solidFill>
                  <a:srgbClr val="FF0000"/>
                </a:solidFill>
                <a:cs typeface="B Homa" pitchFamily="2" charset="-78"/>
              </a:rPr>
              <a:t> </a:t>
            </a:r>
            <a:endParaRPr lang="fa-IR" sz="2800" dirty="0" smtClean="0">
              <a:solidFill>
                <a:srgbClr val="FF0000"/>
              </a:solidFill>
              <a:cs typeface="B Homa" pitchFamily="2" charset="-78"/>
            </a:endParaRPr>
          </a:p>
          <a:p>
            <a:pPr marL="0" indent="0">
              <a:buNone/>
            </a:pPr>
            <a:r>
              <a:rPr lang="fa-IR" dirty="0" smtClean="0">
                <a:cs typeface="B Homa" pitchFamily="2" charset="-78"/>
              </a:rPr>
              <a:t>(حرکت پیشروی یا رفت) </a:t>
            </a:r>
            <a:endParaRPr lang="fa-IR" dirty="0">
              <a:cs typeface="B Homa" pitchFamily="2" charset="-78"/>
            </a:endParaRPr>
          </a:p>
          <a:p>
            <a:pPr lvl="1"/>
            <a:r>
              <a:rPr lang="fa-IR" dirty="0">
                <a:cs typeface="B Homa" pitchFamily="2" charset="-78"/>
              </a:rPr>
              <a:t>فرض نمودن زمان شروع ---</a:t>
            </a:r>
            <a:r>
              <a:rPr lang="en-GB" dirty="0">
                <a:cs typeface="B Homa" pitchFamily="2" charset="-78"/>
              </a:rPr>
              <a:t>&lt;</a:t>
            </a:r>
            <a:r>
              <a:rPr lang="fa-IR" dirty="0">
                <a:cs typeface="B Homa" pitchFamily="2" charset="-78"/>
              </a:rPr>
              <a:t> زمان پايان پروژه</a:t>
            </a:r>
          </a:p>
          <a:p>
            <a:pPr lvl="1"/>
            <a:r>
              <a:rPr lang="fa-IR" dirty="0">
                <a:cs typeface="B Homa" pitchFamily="2" charset="-78"/>
              </a:rPr>
              <a:t>محاسبه زمان پايان پروژه براساس زمان شروع </a:t>
            </a:r>
            <a:r>
              <a:rPr lang="fa-IR" dirty="0" smtClean="0">
                <a:cs typeface="B Homa" pitchFamily="2" charset="-78"/>
              </a:rPr>
              <a:t>معين</a:t>
            </a:r>
          </a:p>
          <a:p>
            <a:pPr lvl="1"/>
            <a:endParaRPr lang="fa-IR" dirty="0">
              <a:cs typeface="B Homa" pitchFamily="2" charset="-78"/>
            </a:endParaRPr>
          </a:p>
          <a:p>
            <a:r>
              <a:rPr lang="fa-IR" sz="2800" dirty="0">
                <a:solidFill>
                  <a:srgbClr val="FF0000"/>
                </a:solidFill>
                <a:cs typeface="B Titr" pitchFamily="2" charset="-78"/>
              </a:rPr>
              <a:t>زمان‌بندي بر مبناي پايان پروژه </a:t>
            </a:r>
            <a:r>
              <a:rPr lang="en-US" sz="2800" dirty="0">
                <a:solidFill>
                  <a:srgbClr val="FF0000"/>
                </a:solidFill>
                <a:cs typeface="B Titr" pitchFamily="2" charset="-78"/>
              </a:rPr>
              <a:t>(</a:t>
            </a:r>
            <a:r>
              <a:rPr lang="en-US" sz="2800" dirty="0">
                <a:solidFill>
                  <a:srgbClr val="FF0000"/>
                </a:solidFill>
                <a:latin typeface="Times New Roman" pitchFamily="18" charset="0"/>
                <a:cs typeface="B Titr" pitchFamily="2" charset="-78"/>
              </a:rPr>
              <a:t>Finish To Start</a:t>
            </a:r>
            <a:r>
              <a:rPr lang="en-US" sz="2800" dirty="0">
                <a:solidFill>
                  <a:srgbClr val="FF0000"/>
                </a:solidFill>
                <a:cs typeface="B Titr" pitchFamily="2" charset="-78"/>
              </a:rPr>
              <a:t>)</a:t>
            </a:r>
            <a:r>
              <a:rPr lang="fa-IR" sz="2800" dirty="0">
                <a:solidFill>
                  <a:srgbClr val="FF0000"/>
                </a:solidFill>
                <a:cs typeface="B Titr" pitchFamily="2" charset="-78"/>
              </a:rPr>
              <a:t> </a:t>
            </a:r>
            <a:endParaRPr lang="fa-IR" sz="2800" dirty="0" smtClean="0">
              <a:solidFill>
                <a:srgbClr val="FF0000"/>
              </a:solidFill>
              <a:cs typeface="B Titr" pitchFamily="2" charset="-78"/>
            </a:endParaRPr>
          </a:p>
          <a:p>
            <a:pPr marL="0" indent="0">
              <a:buNone/>
            </a:pPr>
            <a:r>
              <a:rPr lang="fa-IR" dirty="0" smtClean="0">
                <a:cs typeface="B Homa" pitchFamily="2" charset="-78"/>
              </a:rPr>
              <a:t>(حرکت بازگشتی یا برگشت)</a:t>
            </a:r>
            <a:endParaRPr lang="en-US" dirty="0">
              <a:cs typeface="B Homa" pitchFamily="2" charset="-78"/>
            </a:endParaRPr>
          </a:p>
          <a:p>
            <a:pPr lvl="1"/>
            <a:r>
              <a:rPr lang="fa-IR" dirty="0">
                <a:cs typeface="B Homa" pitchFamily="2" charset="-78"/>
              </a:rPr>
              <a:t>فرض نمودن زمان پايان پروژه--</a:t>
            </a:r>
            <a:r>
              <a:rPr lang="en-GB" dirty="0">
                <a:cs typeface="B Homa" pitchFamily="2" charset="-78"/>
              </a:rPr>
              <a:t>&lt;</a:t>
            </a:r>
            <a:r>
              <a:rPr lang="fa-IR" dirty="0">
                <a:cs typeface="B Homa" pitchFamily="2" charset="-78"/>
              </a:rPr>
              <a:t> زمان شروع پروژه </a:t>
            </a:r>
          </a:p>
          <a:p>
            <a:pPr lvl="1"/>
            <a:r>
              <a:rPr lang="fa-IR" dirty="0">
                <a:cs typeface="B Homa" pitchFamily="2" charset="-78"/>
              </a:rPr>
              <a:t>محاسبه زمان شروع پروژه براي اتمام در زمان معين و فرض </a:t>
            </a:r>
            <a:r>
              <a:rPr lang="fa-IR" dirty="0" smtClean="0">
                <a:cs typeface="B Homa" pitchFamily="2" charset="-78"/>
              </a:rPr>
              <a:t>شده</a:t>
            </a:r>
          </a:p>
          <a:p>
            <a:pPr marL="301943" lvl="1" indent="0">
              <a:buNone/>
            </a:pPr>
            <a:endParaRPr lang="fa-IR" dirty="0">
              <a:cs typeface="B Homa" pitchFamily="2" charset="-78"/>
            </a:endParaRPr>
          </a:p>
          <a:p>
            <a:pPr marL="301943" lvl="1" indent="0">
              <a:buNone/>
            </a:pPr>
            <a:endParaRPr lang="fa-IR" dirty="0">
              <a:cs typeface="B Homa" pitchFamily="2" charset="-78"/>
            </a:endParaRPr>
          </a:p>
          <a:p>
            <a:endParaRPr lang="fa-IR" dirty="0"/>
          </a:p>
        </p:txBody>
      </p:sp>
    </p:spTree>
    <p:extLst>
      <p:ext uri="{BB962C8B-B14F-4D97-AF65-F5344CB8AC3E}">
        <p14:creationId xmlns:p14="http://schemas.microsoft.com/office/powerpoint/2010/main" val="93146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10336"/>
            <a:ext cx="8229600" cy="1866536"/>
          </a:xfrm>
        </p:spPr>
        <p:txBody>
          <a:bodyPr>
            <a:normAutofit fontScale="90000"/>
          </a:bodyPr>
          <a:lstStyle/>
          <a:p>
            <a:pPr lvl="1">
              <a:lnSpc>
                <a:spcPct val="90000"/>
              </a:lnSpc>
            </a:pPr>
            <a:r>
              <a:rPr lang="en-US" sz="2400" dirty="0" err="1" smtClean="0">
                <a:cs typeface="Mitra" pitchFamily="2" charset="-78"/>
              </a:rPr>
              <a:t>EFi</a:t>
            </a:r>
            <a:r>
              <a:rPr lang="fa-IR" sz="2400" dirty="0" smtClean="0">
                <a:cs typeface="Mitra" pitchFamily="2" charset="-78"/>
              </a:rPr>
              <a:t> : زودترين </a:t>
            </a:r>
            <a:r>
              <a:rPr lang="fa-IR" sz="2400" dirty="0">
                <a:cs typeface="Mitra" pitchFamily="2" charset="-78"/>
              </a:rPr>
              <a:t>زمان </a:t>
            </a:r>
            <a:r>
              <a:rPr lang="fa-IR" sz="2400" dirty="0" smtClean="0">
                <a:cs typeface="Mitra" pitchFamily="2" charset="-78"/>
              </a:rPr>
              <a:t>پایان </a:t>
            </a:r>
            <a:r>
              <a:rPr lang="fa-IR" sz="2400" dirty="0">
                <a:cs typeface="Mitra" pitchFamily="2" charset="-78"/>
              </a:rPr>
              <a:t>هر </a:t>
            </a:r>
            <a:r>
              <a:rPr lang="fa-IR" sz="2400" dirty="0" smtClean="0">
                <a:cs typeface="Mitra" pitchFamily="2" charset="-78"/>
              </a:rPr>
              <a:t>فعاليت</a:t>
            </a:r>
            <a:r>
              <a:rPr lang="fa-IR" sz="2400" dirty="0" smtClean="0"/>
              <a:t>‌                        </a:t>
            </a:r>
            <a:r>
              <a:rPr lang="en-US" sz="2400" dirty="0" err="1" smtClean="0"/>
              <a:t>EFij</a:t>
            </a:r>
            <a:r>
              <a:rPr lang="en-US" sz="2400" dirty="0" smtClean="0"/>
              <a:t>= </a:t>
            </a:r>
            <a:r>
              <a:rPr lang="en-US" sz="2400" dirty="0" err="1" smtClean="0"/>
              <a:t>ESij+Dij</a:t>
            </a:r>
            <a:r>
              <a:rPr lang="fa-IR" sz="2400" dirty="0" smtClean="0"/>
              <a:t>(محاسبه رفت)</a:t>
            </a:r>
            <a:r>
              <a:rPr lang="fa-IR" sz="2400" dirty="0">
                <a:cs typeface="Mitra" pitchFamily="2" charset="-78"/>
              </a:rPr>
              <a:t/>
            </a:r>
            <a:br>
              <a:rPr lang="fa-IR" sz="2400" dirty="0">
                <a:cs typeface="Mitra" pitchFamily="2" charset="-78"/>
              </a:rPr>
            </a:br>
            <a:r>
              <a:rPr lang="en-US" sz="2400" dirty="0" err="1" smtClean="0">
                <a:cs typeface="Mitra" pitchFamily="2" charset="-78"/>
              </a:rPr>
              <a:t>ESij</a:t>
            </a:r>
            <a:r>
              <a:rPr lang="fa-IR" sz="2400" dirty="0" smtClean="0">
                <a:cs typeface="Mitra" pitchFamily="2" charset="-78"/>
              </a:rPr>
              <a:t> : زودترين </a:t>
            </a:r>
            <a:r>
              <a:rPr lang="fa-IR" sz="2400" dirty="0">
                <a:cs typeface="Mitra" pitchFamily="2" charset="-78"/>
              </a:rPr>
              <a:t>زمان </a:t>
            </a:r>
            <a:r>
              <a:rPr lang="fa-IR" sz="2400" dirty="0" smtClean="0">
                <a:cs typeface="Mitra" pitchFamily="2" charset="-78"/>
              </a:rPr>
              <a:t>شروع  </a:t>
            </a:r>
            <a:r>
              <a:rPr lang="fa-IR" sz="2400" dirty="0">
                <a:cs typeface="Mitra" pitchFamily="2" charset="-78"/>
              </a:rPr>
              <a:t>هر فعاليت</a:t>
            </a:r>
            <a:r>
              <a:rPr lang="fa-IR" sz="2400" dirty="0"/>
              <a:t>‌</a:t>
            </a:r>
            <a:r>
              <a:rPr lang="en-US" sz="2400" dirty="0">
                <a:cs typeface="Mitra" pitchFamily="2" charset="-78"/>
              </a:rPr>
              <a:t> </a:t>
            </a:r>
            <a:r>
              <a:rPr lang="fa-IR" sz="2400" dirty="0" smtClean="0">
                <a:cs typeface="Mitra" pitchFamily="2" charset="-78"/>
              </a:rPr>
              <a:t>                                       </a:t>
            </a:r>
            <a:r>
              <a:rPr lang="en-US" sz="2400" dirty="0" err="1" smtClean="0">
                <a:cs typeface="Mitra" pitchFamily="2" charset="-78"/>
              </a:rPr>
              <a:t>LSij</a:t>
            </a:r>
            <a:r>
              <a:rPr lang="en-US" sz="2400" dirty="0" smtClean="0">
                <a:cs typeface="Mitra" pitchFamily="2" charset="-78"/>
              </a:rPr>
              <a:t>= </a:t>
            </a:r>
            <a:r>
              <a:rPr lang="en-US" sz="2400" dirty="0" err="1" smtClean="0">
                <a:cs typeface="Mitra" pitchFamily="2" charset="-78"/>
              </a:rPr>
              <a:t>LFij</a:t>
            </a:r>
            <a:r>
              <a:rPr lang="en-US" sz="2400" dirty="0" smtClean="0">
                <a:cs typeface="Mitra" pitchFamily="2" charset="-78"/>
              </a:rPr>
              <a:t> - </a:t>
            </a:r>
            <a:r>
              <a:rPr lang="en-US" sz="2400" dirty="0" err="1" smtClean="0">
                <a:cs typeface="Mitra" pitchFamily="2" charset="-78"/>
              </a:rPr>
              <a:t>Dij</a:t>
            </a:r>
            <a:r>
              <a:rPr lang="fa-IR" sz="2400" dirty="0" smtClean="0">
                <a:cs typeface="Mitra" pitchFamily="2" charset="-78"/>
              </a:rPr>
              <a:t> (محاسبه برگشت)   </a:t>
            </a:r>
            <a:r>
              <a:rPr lang="fa-IR" sz="2400" dirty="0">
                <a:cs typeface="Mitra" pitchFamily="2" charset="-78"/>
              </a:rPr>
              <a:t/>
            </a:r>
            <a:br>
              <a:rPr lang="fa-IR" sz="2400" dirty="0">
                <a:cs typeface="Mitra" pitchFamily="2" charset="-78"/>
              </a:rPr>
            </a:br>
            <a:r>
              <a:rPr lang="en-US" sz="2400" dirty="0" err="1" smtClean="0">
                <a:cs typeface="Mitra" pitchFamily="2" charset="-78"/>
              </a:rPr>
              <a:t>Dij</a:t>
            </a:r>
            <a:r>
              <a:rPr lang="fa-IR" sz="2400" dirty="0" smtClean="0">
                <a:cs typeface="Mitra" pitchFamily="2" charset="-78"/>
              </a:rPr>
              <a:t> : طول زمان لازم برای </a:t>
            </a:r>
            <a:r>
              <a:rPr lang="fa-IR" sz="2400" dirty="0">
                <a:cs typeface="Mitra" pitchFamily="2" charset="-78"/>
              </a:rPr>
              <a:t>هر فعاليت</a:t>
            </a:r>
            <a:r>
              <a:rPr lang="fa-IR" sz="2400" dirty="0"/>
              <a:t>‌</a:t>
            </a:r>
            <a:r>
              <a:rPr lang="fa-IR" sz="2400" dirty="0">
                <a:cs typeface="Mitra" pitchFamily="2" charset="-78"/>
              </a:rPr>
              <a:t/>
            </a:r>
            <a:br>
              <a:rPr lang="fa-IR" sz="2400" dirty="0">
                <a:cs typeface="Mitra" pitchFamily="2" charset="-78"/>
              </a:rPr>
            </a:br>
            <a:r>
              <a:rPr lang="en-US" sz="2400" dirty="0" smtClean="0">
                <a:cs typeface="Mitra" pitchFamily="2" charset="-78"/>
              </a:rPr>
              <a:t> : </a:t>
            </a:r>
            <a:r>
              <a:rPr lang="en-US" sz="2400" dirty="0" err="1" smtClean="0">
                <a:cs typeface="Mitra" pitchFamily="2" charset="-78"/>
              </a:rPr>
              <a:t>LSij</a:t>
            </a:r>
            <a:r>
              <a:rPr lang="fa-IR" sz="2400" dirty="0" smtClean="0">
                <a:cs typeface="Mitra" pitchFamily="2" charset="-78"/>
              </a:rPr>
              <a:t>ديرترين </a:t>
            </a:r>
            <a:r>
              <a:rPr lang="fa-IR" sz="2400" dirty="0">
                <a:cs typeface="Mitra" pitchFamily="2" charset="-78"/>
              </a:rPr>
              <a:t>زمان </a:t>
            </a:r>
            <a:r>
              <a:rPr lang="fa-IR" sz="2400" dirty="0" smtClean="0">
                <a:cs typeface="Mitra" pitchFamily="2" charset="-78"/>
              </a:rPr>
              <a:t>شروع </a:t>
            </a:r>
            <a:r>
              <a:rPr lang="fa-IR" sz="2400" dirty="0">
                <a:cs typeface="Mitra" pitchFamily="2" charset="-78"/>
              </a:rPr>
              <a:t>هر </a:t>
            </a:r>
            <a:r>
              <a:rPr lang="fa-IR" sz="2400" dirty="0" smtClean="0">
                <a:cs typeface="Mitra" pitchFamily="2" charset="-78"/>
              </a:rPr>
              <a:t>فعاليت</a:t>
            </a:r>
            <a:r>
              <a:rPr lang="fa-IR" sz="2400" dirty="0" smtClean="0"/>
              <a:t>‌</a:t>
            </a:r>
            <a:br>
              <a:rPr lang="fa-IR" sz="2400" dirty="0" smtClean="0"/>
            </a:br>
            <a:r>
              <a:rPr lang="en-US" sz="2400" dirty="0" err="1" smtClean="0"/>
              <a:t>LFij</a:t>
            </a:r>
            <a:r>
              <a:rPr lang="fa-IR" sz="2400" dirty="0" smtClean="0"/>
              <a:t> : دیرترین زمان پایان فعالیت</a:t>
            </a:r>
            <a:r>
              <a:rPr lang="fa-IR" sz="2400" dirty="0"/>
              <a:t/>
            </a:r>
            <a:br>
              <a:rPr lang="fa-IR" sz="2400" dirty="0"/>
            </a:br>
            <a:endParaRPr lang="fa-IR" dirty="0"/>
          </a:p>
        </p:txBody>
      </p:sp>
      <p:sp>
        <p:nvSpPr>
          <p:cNvPr id="4" name="Oval 3"/>
          <p:cNvSpPr/>
          <p:nvPr/>
        </p:nvSpPr>
        <p:spPr>
          <a:xfrm>
            <a:off x="1043608" y="364502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2</a:t>
            </a:r>
            <a:endParaRPr lang="fa-IR" dirty="0"/>
          </a:p>
        </p:txBody>
      </p:sp>
      <p:sp>
        <p:nvSpPr>
          <p:cNvPr id="6" name="Oval 5"/>
          <p:cNvSpPr/>
          <p:nvPr/>
        </p:nvSpPr>
        <p:spPr>
          <a:xfrm>
            <a:off x="2949791" y="325533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8</a:t>
            </a:r>
            <a:endParaRPr lang="fa-IR" dirty="0"/>
          </a:p>
        </p:txBody>
      </p:sp>
      <p:sp>
        <p:nvSpPr>
          <p:cNvPr id="7" name="Oval 6"/>
          <p:cNvSpPr/>
          <p:nvPr/>
        </p:nvSpPr>
        <p:spPr>
          <a:xfrm>
            <a:off x="2013248" y="36174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2</a:t>
            </a:r>
            <a:endParaRPr lang="fa-IR" dirty="0"/>
          </a:p>
        </p:txBody>
      </p:sp>
      <p:sp>
        <p:nvSpPr>
          <p:cNvPr id="8" name="Oval 7"/>
          <p:cNvSpPr/>
          <p:nvPr/>
        </p:nvSpPr>
        <p:spPr>
          <a:xfrm>
            <a:off x="2373288" y="425462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6</a:t>
            </a:r>
            <a:endParaRPr lang="fa-IR" dirty="0"/>
          </a:p>
        </p:txBody>
      </p:sp>
      <p:sp>
        <p:nvSpPr>
          <p:cNvPr id="9" name="Oval 8"/>
          <p:cNvSpPr/>
          <p:nvPr/>
        </p:nvSpPr>
        <p:spPr>
          <a:xfrm>
            <a:off x="3995935" y="3185864"/>
            <a:ext cx="648073" cy="4315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10</a:t>
            </a:r>
            <a:endParaRPr lang="fa-IR" dirty="0"/>
          </a:p>
        </p:txBody>
      </p:sp>
      <p:cxnSp>
        <p:nvCxnSpPr>
          <p:cNvPr id="16" name="Straight Arrow Connector 15"/>
          <p:cNvCxnSpPr/>
          <p:nvPr/>
        </p:nvCxnSpPr>
        <p:spPr>
          <a:xfrm>
            <a:off x="1403648" y="3825044"/>
            <a:ext cx="6096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733328" y="4437247"/>
            <a:ext cx="6096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3309831" y="3435356"/>
            <a:ext cx="686105"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2373288" y="3450302"/>
            <a:ext cx="576503" cy="296416"/>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267744" y="3977444"/>
            <a:ext cx="154459" cy="27718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3309831" y="3598510"/>
            <a:ext cx="830121" cy="838737"/>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1541916" y="3547932"/>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3</a:t>
            </a:r>
            <a:endParaRPr lang="fa-IR" dirty="0">
              <a:solidFill>
                <a:schemeClr val="tx2"/>
              </a:solidFill>
            </a:endParaRPr>
          </a:p>
        </p:txBody>
      </p:sp>
      <p:sp>
        <p:nvSpPr>
          <p:cNvPr id="31" name="Content Placeholder 30"/>
          <p:cNvSpPr>
            <a:spLocks noGrp="1"/>
          </p:cNvSpPr>
          <p:nvPr>
            <p:ph idx="1"/>
          </p:nvPr>
        </p:nvSpPr>
        <p:spPr>
          <a:xfrm>
            <a:off x="872067" y="2348880"/>
            <a:ext cx="8020413" cy="37772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b="1" dirty="0" smtClean="0">
                <a:solidFill>
                  <a:srgbClr val="FF0000"/>
                </a:solidFill>
                <a:cs typeface="B Lotus" pitchFamily="2" charset="-78"/>
              </a:rPr>
              <a:t>نکته: </a:t>
            </a:r>
            <a:r>
              <a:rPr lang="fa-IR" dirty="0" smtClean="0">
                <a:solidFill>
                  <a:schemeClr val="tx2"/>
                </a:solidFill>
                <a:cs typeface="B Lotus" pitchFamily="2" charset="-78"/>
              </a:rPr>
              <a:t>برای محاسبه ، یک تاریخ برای</a:t>
            </a:r>
          </a:p>
          <a:p>
            <a:pPr marL="0" indent="0">
              <a:buNone/>
            </a:pPr>
            <a:r>
              <a:rPr lang="fa-IR" dirty="0" smtClean="0">
                <a:solidFill>
                  <a:schemeClr val="tx2"/>
                </a:solidFill>
                <a:cs typeface="B Lotus" pitchFamily="2" charset="-78"/>
              </a:rPr>
              <a:t> رویداد آغازین تعیین می شود و معمولا صفر</a:t>
            </a:r>
          </a:p>
          <a:p>
            <a:pPr marL="0" indent="0">
              <a:buNone/>
            </a:pPr>
            <a:r>
              <a:rPr lang="fa-IR" dirty="0" smtClean="0">
                <a:solidFill>
                  <a:schemeClr val="tx2"/>
                </a:solidFill>
                <a:cs typeface="B Lotus" pitchFamily="2" charset="-78"/>
              </a:rPr>
              <a:t> در نظر گرفته می شود.</a:t>
            </a:r>
          </a:p>
          <a:p>
            <a:pPr marL="0" indent="0">
              <a:buNone/>
            </a:pPr>
            <a:endParaRPr lang="fa-IR" dirty="0">
              <a:solidFill>
                <a:schemeClr val="tx2"/>
              </a:solidFill>
              <a:cs typeface="B Lotus" pitchFamily="2" charset="-78"/>
            </a:endParaRPr>
          </a:p>
          <a:p>
            <a:pPr marL="0" indent="0">
              <a:buNone/>
            </a:pPr>
            <a:r>
              <a:rPr lang="fa-IR" b="1" dirty="0" smtClean="0">
                <a:solidFill>
                  <a:srgbClr val="FF0000"/>
                </a:solidFill>
                <a:cs typeface="B Lotus" pitchFamily="2" charset="-78"/>
              </a:rPr>
              <a:t>هدف محاسبات: </a:t>
            </a:r>
            <a:r>
              <a:rPr lang="fa-IR" dirty="0" smtClean="0">
                <a:solidFill>
                  <a:schemeClr val="tx2"/>
                </a:solidFill>
                <a:cs typeface="B Lotus" pitchFamily="2" charset="-78"/>
              </a:rPr>
              <a:t>تعیین رویدادهایی است که زودترین و</a:t>
            </a:r>
          </a:p>
          <a:p>
            <a:pPr marL="0" indent="0">
              <a:buNone/>
            </a:pPr>
            <a:r>
              <a:rPr lang="fa-IR" dirty="0" smtClean="0">
                <a:solidFill>
                  <a:schemeClr val="tx2"/>
                </a:solidFill>
                <a:cs typeface="B Lotus" pitchFamily="2" charset="-78"/>
              </a:rPr>
              <a:t> دیرترین تاریخ وقوع آنها یکسان باشد</a:t>
            </a:r>
            <a:r>
              <a:rPr lang="fa-IR" b="1" dirty="0" smtClean="0">
                <a:solidFill>
                  <a:srgbClr val="FF0000"/>
                </a:solidFill>
                <a:cs typeface="B Lotus" pitchFamily="2" charset="-78"/>
              </a:rPr>
              <a:t>( رویدادهای بحرانی)</a:t>
            </a:r>
            <a:endParaRPr lang="fa-IR" b="1" dirty="0">
              <a:solidFill>
                <a:srgbClr val="FF0000"/>
              </a:solidFill>
              <a:cs typeface="B Lotus" pitchFamily="2" charset="-78"/>
            </a:endParaRPr>
          </a:p>
        </p:txBody>
      </p:sp>
      <p:sp>
        <p:nvSpPr>
          <p:cNvPr id="32" name="Rectangle 31"/>
          <p:cNvSpPr/>
          <p:nvPr/>
        </p:nvSpPr>
        <p:spPr>
          <a:xfrm>
            <a:off x="3414817" y="4365172"/>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1</a:t>
            </a:r>
            <a:endParaRPr lang="fa-IR" dirty="0">
              <a:solidFill>
                <a:schemeClr val="tx2"/>
              </a:solidFill>
            </a:endParaRPr>
          </a:p>
        </p:txBody>
      </p:sp>
      <p:sp>
        <p:nvSpPr>
          <p:cNvPr id="33" name="Rectangle 32"/>
          <p:cNvSpPr/>
          <p:nvPr/>
        </p:nvSpPr>
        <p:spPr>
          <a:xfrm>
            <a:off x="2013248" y="3999080"/>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5</a:t>
            </a:r>
            <a:endParaRPr lang="fa-IR" dirty="0">
              <a:solidFill>
                <a:schemeClr val="tx2"/>
              </a:solidFill>
            </a:endParaRPr>
          </a:p>
        </p:txBody>
      </p:sp>
      <p:sp>
        <p:nvSpPr>
          <p:cNvPr id="34" name="Rectangle 33"/>
          <p:cNvSpPr/>
          <p:nvPr/>
        </p:nvSpPr>
        <p:spPr>
          <a:xfrm>
            <a:off x="3420091" y="3185864"/>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4</a:t>
            </a:r>
            <a:endParaRPr lang="fa-IR" dirty="0">
              <a:solidFill>
                <a:schemeClr val="tx2"/>
              </a:solidFill>
            </a:endParaRPr>
          </a:p>
        </p:txBody>
      </p:sp>
      <p:sp>
        <p:nvSpPr>
          <p:cNvPr id="35" name="Rectangle 34"/>
          <p:cNvSpPr/>
          <p:nvPr/>
        </p:nvSpPr>
        <p:spPr>
          <a:xfrm>
            <a:off x="2436912" y="3349018"/>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3</a:t>
            </a:r>
            <a:endParaRPr lang="fa-IR" dirty="0">
              <a:solidFill>
                <a:schemeClr val="tx2"/>
              </a:solidFill>
            </a:endParaRPr>
          </a:p>
        </p:txBody>
      </p:sp>
      <p:sp>
        <p:nvSpPr>
          <p:cNvPr id="39" name="Pentagon 38"/>
          <p:cNvSpPr/>
          <p:nvPr/>
        </p:nvSpPr>
        <p:spPr>
          <a:xfrm>
            <a:off x="971600" y="3349018"/>
            <a:ext cx="36004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0</a:t>
            </a:r>
            <a:endParaRPr lang="fa-IR" dirty="0">
              <a:solidFill>
                <a:schemeClr val="tx1"/>
              </a:solidFill>
            </a:endParaRPr>
          </a:p>
        </p:txBody>
      </p:sp>
      <p:sp>
        <p:nvSpPr>
          <p:cNvPr id="40" name="Oval 39"/>
          <p:cNvSpPr/>
          <p:nvPr/>
        </p:nvSpPr>
        <p:spPr>
          <a:xfrm>
            <a:off x="1034074" y="3617404"/>
            <a:ext cx="393307" cy="3933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2</a:t>
            </a:r>
            <a:endParaRPr lang="fa-IR" dirty="0"/>
          </a:p>
        </p:txBody>
      </p:sp>
      <p:sp>
        <p:nvSpPr>
          <p:cNvPr id="41" name="Oval 40"/>
          <p:cNvSpPr/>
          <p:nvPr/>
        </p:nvSpPr>
        <p:spPr>
          <a:xfrm>
            <a:off x="1996614" y="3600770"/>
            <a:ext cx="393307" cy="3933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4</a:t>
            </a:r>
            <a:endParaRPr lang="fa-IR" dirty="0"/>
          </a:p>
        </p:txBody>
      </p:sp>
      <p:sp>
        <p:nvSpPr>
          <p:cNvPr id="43" name="Pentagon 42"/>
          <p:cNvSpPr/>
          <p:nvPr/>
        </p:nvSpPr>
        <p:spPr>
          <a:xfrm>
            <a:off x="2013247" y="3325556"/>
            <a:ext cx="36004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3</a:t>
            </a:r>
            <a:endParaRPr lang="fa-IR" dirty="0">
              <a:solidFill>
                <a:schemeClr val="tx1"/>
              </a:solidFill>
            </a:endParaRPr>
          </a:p>
        </p:txBody>
      </p:sp>
      <p:sp>
        <p:nvSpPr>
          <p:cNvPr id="44" name="Pentagon 43"/>
          <p:cNvSpPr/>
          <p:nvPr/>
        </p:nvSpPr>
        <p:spPr>
          <a:xfrm>
            <a:off x="2988567" y="2965616"/>
            <a:ext cx="36004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8</a:t>
            </a:r>
            <a:endParaRPr lang="fa-IR" dirty="0">
              <a:solidFill>
                <a:schemeClr val="tx1"/>
              </a:solidFill>
            </a:endParaRPr>
          </a:p>
        </p:txBody>
      </p:sp>
      <p:sp>
        <p:nvSpPr>
          <p:cNvPr id="45" name="Pentagon 44"/>
          <p:cNvSpPr/>
          <p:nvPr/>
        </p:nvSpPr>
        <p:spPr>
          <a:xfrm>
            <a:off x="4279724" y="2840870"/>
            <a:ext cx="50830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12</a:t>
            </a:r>
            <a:endParaRPr lang="fa-IR" dirty="0">
              <a:solidFill>
                <a:schemeClr val="tx1"/>
              </a:solidFill>
            </a:endParaRPr>
          </a:p>
        </p:txBody>
      </p:sp>
      <p:sp>
        <p:nvSpPr>
          <p:cNvPr id="48" name="Flowchart: Stored Data 47"/>
          <p:cNvSpPr/>
          <p:nvPr/>
        </p:nvSpPr>
        <p:spPr>
          <a:xfrm>
            <a:off x="1936018" y="2965686"/>
            <a:ext cx="733686"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3</a:t>
            </a:r>
            <a:endParaRPr lang="fa-IR" dirty="0">
              <a:solidFill>
                <a:schemeClr val="tx1"/>
              </a:solidFill>
            </a:endParaRPr>
          </a:p>
        </p:txBody>
      </p:sp>
      <p:sp>
        <p:nvSpPr>
          <p:cNvPr id="49" name="Flowchart: Stored Data 48"/>
          <p:cNvSpPr/>
          <p:nvPr/>
        </p:nvSpPr>
        <p:spPr>
          <a:xfrm>
            <a:off x="894371" y="2982622"/>
            <a:ext cx="437269"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0</a:t>
            </a:r>
            <a:endParaRPr lang="fa-IR" dirty="0">
              <a:solidFill>
                <a:schemeClr val="tx1"/>
              </a:solidFill>
            </a:endParaRPr>
          </a:p>
        </p:txBody>
      </p:sp>
      <p:sp>
        <p:nvSpPr>
          <p:cNvPr id="50" name="Flowchart: Stored Data 49"/>
          <p:cNvSpPr/>
          <p:nvPr/>
        </p:nvSpPr>
        <p:spPr>
          <a:xfrm>
            <a:off x="2911176" y="2635322"/>
            <a:ext cx="736433"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8</a:t>
            </a:r>
            <a:endParaRPr lang="fa-IR" dirty="0">
              <a:solidFill>
                <a:schemeClr val="tx1"/>
              </a:solidFill>
            </a:endParaRPr>
          </a:p>
        </p:txBody>
      </p:sp>
      <p:sp>
        <p:nvSpPr>
          <p:cNvPr id="51" name="Flowchart: Stored Data 50"/>
          <p:cNvSpPr/>
          <p:nvPr/>
        </p:nvSpPr>
        <p:spPr>
          <a:xfrm>
            <a:off x="4215883" y="2492896"/>
            <a:ext cx="716157" cy="318834"/>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12</a:t>
            </a:r>
            <a:endParaRPr lang="fa-IR" dirty="0">
              <a:solidFill>
                <a:schemeClr val="tx1"/>
              </a:solidFill>
            </a:endParaRPr>
          </a:p>
        </p:txBody>
      </p:sp>
      <p:sp>
        <p:nvSpPr>
          <p:cNvPr id="52" name="Pentagon 51"/>
          <p:cNvSpPr/>
          <p:nvPr/>
        </p:nvSpPr>
        <p:spPr>
          <a:xfrm>
            <a:off x="2344973" y="4687820"/>
            <a:ext cx="388355"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8</a:t>
            </a:r>
            <a:endParaRPr lang="fa-IR" dirty="0">
              <a:solidFill>
                <a:schemeClr val="tx1"/>
              </a:solidFill>
            </a:endParaRPr>
          </a:p>
        </p:txBody>
      </p:sp>
      <p:sp>
        <p:nvSpPr>
          <p:cNvPr id="53" name="Flowchart: Stored Data 52"/>
          <p:cNvSpPr/>
          <p:nvPr/>
        </p:nvSpPr>
        <p:spPr>
          <a:xfrm>
            <a:off x="2296059" y="5013176"/>
            <a:ext cx="702980"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11</a:t>
            </a:r>
            <a:endParaRPr lang="fa-IR" dirty="0">
              <a:solidFill>
                <a:schemeClr val="tx1"/>
              </a:solidFill>
            </a:endParaRPr>
          </a:p>
        </p:txBody>
      </p:sp>
      <p:cxnSp>
        <p:nvCxnSpPr>
          <p:cNvPr id="55" name="Straight Arrow Connector 54"/>
          <p:cNvCxnSpPr>
            <a:stCxn id="8" idx="7"/>
          </p:cNvCxnSpPr>
          <p:nvPr/>
        </p:nvCxnSpPr>
        <p:spPr>
          <a:xfrm flipV="1">
            <a:off x="2680601" y="3598510"/>
            <a:ext cx="357527" cy="7088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6" name="Rectangle 55"/>
          <p:cNvSpPr/>
          <p:nvPr/>
        </p:nvSpPr>
        <p:spPr>
          <a:xfrm>
            <a:off x="2882643" y="3885965"/>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0</a:t>
            </a:r>
            <a:endParaRPr lang="fa-IR" dirty="0">
              <a:solidFill>
                <a:schemeClr val="tx2"/>
              </a:solidFill>
            </a:endParaRPr>
          </a:p>
        </p:txBody>
      </p:sp>
    </p:spTree>
    <p:extLst>
      <p:ext uri="{BB962C8B-B14F-4D97-AF65-F5344CB8AC3E}">
        <p14:creationId xmlns:p14="http://schemas.microsoft.com/office/powerpoint/2010/main" val="2719016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dirty="0" smtClean="0">
                <a:solidFill>
                  <a:srgbClr val="FF0000"/>
                </a:solidFill>
                <a:cs typeface="B Titr" pitchFamily="2" charset="-78"/>
              </a:rPr>
              <a:t>نکته: </a:t>
            </a:r>
            <a:r>
              <a:rPr lang="fa-IR" dirty="0" smtClean="0"/>
              <a:t>برای اجرای پروژه در زودترین تاریخ ممکن ، لازمست زودترین و دیرترین تاریخ های وقوع رویداد پایان شبکه با یکدیگر مساوی باشد . </a:t>
            </a:r>
            <a:endParaRPr lang="fa-IR" dirty="0"/>
          </a:p>
        </p:txBody>
      </p:sp>
      <p:sp>
        <p:nvSpPr>
          <p:cNvPr id="3" name="Title 2"/>
          <p:cNvSpPr>
            <a:spLocks noGrp="1"/>
          </p:cNvSpPr>
          <p:nvPr>
            <p:ph type="title"/>
          </p:nvPr>
        </p:nvSpPr>
        <p:spPr/>
        <p:txBody>
          <a:bodyPr/>
          <a:lstStyle/>
          <a:p>
            <a:endParaRPr lang="fa-IR"/>
          </a:p>
        </p:txBody>
      </p:sp>
    </p:spTree>
    <p:extLst>
      <p:ext uri="{BB962C8B-B14F-4D97-AF65-F5344CB8AC3E}">
        <p14:creationId xmlns:p14="http://schemas.microsoft.com/office/powerpoint/2010/main" val="3241726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872067" y="476672"/>
            <a:ext cx="7408333" cy="5649491"/>
          </a:xfrm>
          <a:noFill/>
          <a:ln>
            <a:solidFill>
              <a:schemeClr val="tx1"/>
            </a:solidFill>
            <a:miter lim="800000"/>
            <a:headEnd/>
            <a:tailEnd/>
          </a:ln>
        </p:spPr>
        <p:txBody>
          <a:bodyPr/>
          <a:lstStyle/>
          <a:p>
            <a:pPr algn="r" rtl="1" eaLnBrk="1" hangingPunct="1"/>
            <a:r>
              <a:rPr lang="fa-IR" sz="2800" dirty="0" smtClean="0">
                <a:solidFill>
                  <a:srgbClr val="FF0000"/>
                </a:solidFill>
                <a:cs typeface="B Titr" pitchFamily="2" charset="-78"/>
              </a:rPr>
              <a:t>مفهوم شناوري فعاليت‌هاي پروژه</a:t>
            </a:r>
          </a:p>
          <a:p>
            <a:pPr algn="r" rtl="1" eaLnBrk="1" hangingPunct="1"/>
            <a:endParaRPr lang="fa-IR" sz="2800" dirty="0" smtClean="0">
              <a:solidFill>
                <a:srgbClr val="FF0000"/>
              </a:solidFill>
              <a:cs typeface="B Titr" pitchFamily="2" charset="-78"/>
            </a:endParaRPr>
          </a:p>
          <a:p>
            <a:pPr lvl="1" algn="r" rtl="1" eaLnBrk="1" hangingPunct="1"/>
            <a:r>
              <a:rPr lang="fa-IR" sz="3200" dirty="0" smtClean="0">
                <a:cs typeface="Mitra" pitchFamily="2" charset="-78"/>
              </a:rPr>
              <a:t>عبارتست از مدت زمان ممكن براي تاخير در انجام هر فعاليت بنحوي كه مدت زمان كل پروژه تغيير ننمايد </a:t>
            </a:r>
            <a:r>
              <a:rPr lang="fa-IR" sz="3200" dirty="0" smtClean="0">
                <a:sym typeface="Wingdings 3" pitchFamily="18" charset="2"/>
              </a:rPr>
              <a:t></a:t>
            </a:r>
            <a:r>
              <a:rPr lang="fa-IR" sz="3200" dirty="0" smtClean="0">
                <a:cs typeface="Mitra" pitchFamily="2" charset="-78"/>
                <a:sym typeface="Wingdings 3" pitchFamily="18" charset="2"/>
              </a:rPr>
              <a:t> شناوري فعاليت‌هاي بحراني صفر است.</a:t>
            </a:r>
          </a:p>
          <a:p>
            <a:pPr lvl="1" algn="r" rtl="1" eaLnBrk="1" hangingPunct="1"/>
            <a:r>
              <a:rPr lang="fa-IR" sz="3200" dirty="0" smtClean="0">
                <a:cs typeface="Mitra" pitchFamily="2" charset="-78"/>
                <a:sym typeface="Wingdings 3" pitchFamily="18" charset="2"/>
              </a:rPr>
              <a:t>مدت زماني كه مي‌توان شروع هر فعاليت را به تاخير انداخت بطوريكه مدت انجام پروژه تغيير نكند.</a:t>
            </a:r>
          </a:p>
          <a:p>
            <a:pPr lvl="1" algn="r" rtl="1" eaLnBrk="1" hangingPunct="1"/>
            <a:r>
              <a:rPr lang="fa-IR" sz="3200" dirty="0" smtClean="0"/>
              <a:t> </a:t>
            </a:r>
            <a:r>
              <a:rPr lang="fa-IR" sz="3200" dirty="0" smtClean="0">
                <a:cs typeface="Mitra" pitchFamily="2" charset="-78"/>
                <a:sym typeface="Wingdings 3" pitchFamily="18" charset="2"/>
              </a:rPr>
              <a:t>مقدار شناوري فعاليتها مي‌توانند داراي زمانهاي متفاوتي باشند:</a:t>
            </a:r>
          </a:p>
          <a:p>
            <a:pPr lvl="2" algn="r" rtl="1" eaLnBrk="1" hangingPunct="1"/>
            <a:r>
              <a:rPr lang="fa-IR" sz="2800" dirty="0" smtClean="0">
                <a:cs typeface="Mitra" pitchFamily="2" charset="-78"/>
                <a:sym typeface="Wingdings 3" pitchFamily="18" charset="2"/>
              </a:rPr>
              <a:t>بسته به اينكه چه پيش‌ نياز و پس نيازي دارد و بسته به جايگاه فعاليت.</a:t>
            </a:r>
            <a:endParaRPr lang="en-US" sz="2800" dirty="0" smtClean="0">
              <a:cs typeface="Mitra" pitchFamily="2" charset="-78"/>
              <a:sym typeface="Wingdings 3" pitchFamily="18" charset="2"/>
            </a:endParaRPr>
          </a:p>
        </p:txBody>
      </p:sp>
    </p:spTree>
    <p:extLst>
      <p:ext uri="{BB962C8B-B14F-4D97-AF65-F5344CB8AC3E}">
        <p14:creationId xmlns:p14="http://schemas.microsoft.com/office/powerpoint/2010/main" val="23906261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pPr marL="0" indent="0">
              <a:buNone/>
            </a:pPr>
            <a:r>
              <a:rPr lang="fa-IR" dirty="0" smtClean="0">
                <a:solidFill>
                  <a:srgbClr val="FF0000"/>
                </a:solidFill>
                <a:cs typeface="B Titr" pitchFamily="2" charset="-78"/>
              </a:rPr>
              <a:t>انواع شناوری:</a:t>
            </a:r>
          </a:p>
          <a:p>
            <a:pPr marL="0" indent="0">
              <a:buNone/>
            </a:pPr>
            <a:r>
              <a:rPr lang="fa-IR" b="1" dirty="0" smtClean="0">
                <a:solidFill>
                  <a:srgbClr val="FF0000"/>
                </a:solidFill>
                <a:cs typeface="B Titr" pitchFamily="2" charset="-78"/>
              </a:rPr>
              <a:t>شناوری کلی </a:t>
            </a:r>
            <a:r>
              <a:rPr lang="en-US" b="1" dirty="0" smtClean="0">
                <a:solidFill>
                  <a:srgbClr val="FF0000"/>
                </a:solidFill>
                <a:cs typeface="B Titr" pitchFamily="2" charset="-78"/>
              </a:rPr>
              <a:t>(Total Float)</a:t>
            </a:r>
            <a:r>
              <a:rPr lang="fa-IR" b="1" dirty="0" smtClean="0">
                <a:solidFill>
                  <a:srgbClr val="FF0000"/>
                </a:solidFill>
                <a:cs typeface="B Titr" pitchFamily="2" charset="-78"/>
              </a:rPr>
              <a:t>: </a:t>
            </a:r>
            <a:r>
              <a:rPr lang="fa-IR" b="1" dirty="0" smtClean="0">
                <a:cs typeface="B Lotus" pitchFamily="2" charset="-78"/>
              </a:rPr>
              <a:t>مدت زمانی که اجرای یهک فعالیت می تداند به تعویق بیفتد بدون اینکه زمان ختم پروژه دچار تاخیر بشود.</a:t>
            </a:r>
          </a:p>
          <a:p>
            <a:pPr marL="0" indent="0">
              <a:buNone/>
            </a:pPr>
            <a:endParaRPr lang="en-US" b="1" dirty="0" smtClean="0">
              <a:cs typeface="B Lotus" pitchFamily="2" charset="-78"/>
            </a:endParaRPr>
          </a:p>
          <a:p>
            <a:pPr marL="0" indent="0">
              <a:buNone/>
            </a:pPr>
            <a:r>
              <a:rPr lang="fa-IR" dirty="0">
                <a:solidFill>
                  <a:srgbClr val="FF0000"/>
                </a:solidFill>
                <a:cs typeface="B Titr" pitchFamily="2" charset="-78"/>
              </a:rPr>
              <a:t>شناوری </a:t>
            </a:r>
            <a:r>
              <a:rPr lang="fa-IR" dirty="0" smtClean="0">
                <a:solidFill>
                  <a:srgbClr val="FF0000"/>
                </a:solidFill>
                <a:cs typeface="B Titr" pitchFamily="2" charset="-78"/>
              </a:rPr>
              <a:t>آزاد</a:t>
            </a:r>
            <a:r>
              <a:rPr lang="en-US" dirty="0" smtClean="0">
                <a:solidFill>
                  <a:srgbClr val="FF0000"/>
                </a:solidFill>
                <a:cs typeface="B Titr" pitchFamily="2" charset="-78"/>
              </a:rPr>
              <a:t>(Free Float)</a:t>
            </a:r>
            <a:r>
              <a:rPr lang="fa-IR" dirty="0" smtClean="0">
                <a:solidFill>
                  <a:srgbClr val="FF0000"/>
                </a:solidFill>
                <a:cs typeface="B Titr" pitchFamily="2" charset="-78"/>
              </a:rPr>
              <a:t> : </a:t>
            </a:r>
            <a:r>
              <a:rPr lang="fa-IR" b="1" dirty="0" smtClean="0">
                <a:cs typeface="B Lotus" pitchFamily="2" charset="-78"/>
              </a:rPr>
              <a:t>مدت زمانی است که اجرای یک فعالیت میتواند به تعویق بیقتد بدون اینکه بر مقدار شناوری فعالیت های بعد از خود اثر بگذارد.</a:t>
            </a:r>
          </a:p>
          <a:p>
            <a:pPr marL="0" indent="0">
              <a:buNone/>
            </a:pPr>
            <a:endParaRPr lang="fa-IR" sz="1600" dirty="0" smtClean="0"/>
          </a:p>
          <a:p>
            <a:pPr marL="0" indent="0">
              <a:buNone/>
            </a:pPr>
            <a:r>
              <a:rPr lang="fa-IR" dirty="0" smtClean="0">
                <a:solidFill>
                  <a:srgbClr val="FF0000"/>
                </a:solidFill>
                <a:cs typeface="B Titr" pitchFamily="2" charset="-78"/>
              </a:rPr>
              <a:t>شناوری مستقل </a:t>
            </a:r>
            <a:r>
              <a:rPr lang="en-US" dirty="0" smtClean="0">
                <a:solidFill>
                  <a:srgbClr val="FF0000"/>
                </a:solidFill>
                <a:cs typeface="B Titr" pitchFamily="2" charset="-78"/>
              </a:rPr>
              <a:t>(Independent Float)</a:t>
            </a:r>
            <a:r>
              <a:rPr lang="fa-IR" dirty="0" smtClean="0">
                <a:solidFill>
                  <a:srgbClr val="FF0000"/>
                </a:solidFill>
                <a:cs typeface="B Titr" pitchFamily="2" charset="-78"/>
              </a:rPr>
              <a:t> : </a:t>
            </a:r>
            <a:r>
              <a:rPr lang="fa-IR" b="1" dirty="0" smtClean="0">
                <a:cs typeface="B Lotus" pitchFamily="2" charset="-78"/>
              </a:rPr>
              <a:t>مدت زمانی است که یک پروژه میتواند به تعویق بیفتد </a:t>
            </a:r>
            <a:r>
              <a:rPr lang="fa-IR" b="1" dirty="0">
                <a:cs typeface="B Lotus" pitchFamily="2" charset="-78"/>
              </a:rPr>
              <a:t>بدون اینکه بر مقدار شناوری فعالیت های </a:t>
            </a:r>
            <a:r>
              <a:rPr lang="fa-IR" b="1" dirty="0" smtClean="0">
                <a:cs typeface="B Lotus" pitchFamily="2" charset="-78"/>
              </a:rPr>
              <a:t>قبل وبعد </a:t>
            </a:r>
            <a:r>
              <a:rPr lang="fa-IR" b="1" dirty="0">
                <a:cs typeface="B Lotus" pitchFamily="2" charset="-78"/>
              </a:rPr>
              <a:t>از خود اثر بگذارد</a:t>
            </a:r>
            <a:r>
              <a:rPr lang="fa-IR" b="1" dirty="0" smtClean="0">
                <a:cs typeface="B Lotus" pitchFamily="2" charset="-78"/>
              </a:rPr>
              <a:t>.(مقدار آن می تواند صفر و یا منفی هم باشد)</a:t>
            </a:r>
            <a:endParaRPr lang="fa-IR" b="1" dirty="0">
              <a:cs typeface="B Lotus" pitchFamily="2" charset="-78"/>
            </a:endParaRPr>
          </a:p>
        </p:txBody>
      </p:sp>
      <p:sp>
        <p:nvSpPr>
          <p:cNvPr id="3" name="Title 2"/>
          <p:cNvSpPr>
            <a:spLocks noGrp="1"/>
          </p:cNvSpPr>
          <p:nvPr>
            <p:ph type="title"/>
          </p:nvPr>
        </p:nvSpPr>
        <p:spPr>
          <a:xfrm>
            <a:off x="539552" y="476672"/>
            <a:ext cx="8229600" cy="1252728"/>
          </a:xfrm>
        </p:spPr>
        <p:txBody>
          <a:bodyPr>
            <a:normAutofit fontScale="90000"/>
          </a:bodyPr>
          <a:lstStyle/>
          <a:p>
            <a:r>
              <a:rPr lang="fa-IR" dirty="0">
                <a:solidFill>
                  <a:srgbClr val="FF0000"/>
                </a:solidFill>
                <a:cs typeface="B Titr" pitchFamily="2" charset="-78"/>
              </a:rPr>
              <a:t>فعالیت </a:t>
            </a:r>
            <a:r>
              <a:rPr lang="fa-IR" dirty="0" smtClean="0">
                <a:solidFill>
                  <a:srgbClr val="FF0000"/>
                </a:solidFill>
                <a:cs typeface="B Titr" pitchFamily="2" charset="-78"/>
              </a:rPr>
              <a:t>های شناور: </a:t>
            </a:r>
            <a:r>
              <a:rPr lang="fa-IR" dirty="0" smtClean="0">
                <a:solidFill>
                  <a:schemeClr val="tx2"/>
                </a:solidFill>
                <a:cs typeface="B Lotus" pitchFamily="2" charset="-78"/>
              </a:rPr>
              <a:t>فعالیت هایی که خاصیت انعطاف پذیری درتاریخ های شروع و پایان دارند.</a:t>
            </a:r>
            <a:endParaRPr lang="fa-IR" dirty="0">
              <a:solidFill>
                <a:schemeClr val="tx2"/>
              </a:solidFill>
              <a:cs typeface="B Lotus" pitchFamily="2" charset="-78"/>
            </a:endParaRPr>
          </a:p>
        </p:txBody>
      </p:sp>
    </p:spTree>
    <p:extLst>
      <p:ext uri="{BB962C8B-B14F-4D97-AF65-F5344CB8AC3E}">
        <p14:creationId xmlns:p14="http://schemas.microsoft.com/office/powerpoint/2010/main" val="3758066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43608" y="2708920"/>
            <a:ext cx="7408333" cy="3993307"/>
          </a:xfrm>
        </p:spPr>
        <p:txBody>
          <a:bodyPr/>
          <a:lstStyle/>
          <a:p>
            <a:pPr marL="0" indent="0">
              <a:buNone/>
            </a:pPr>
            <a:r>
              <a:rPr lang="fa-IR" dirty="0" smtClean="0">
                <a:solidFill>
                  <a:srgbClr val="FF0000"/>
                </a:solidFill>
                <a:cs typeface="B Titr" pitchFamily="2" charset="-78"/>
              </a:rPr>
              <a:t>نکته : </a:t>
            </a:r>
          </a:p>
          <a:p>
            <a:pPr>
              <a:buFont typeface="Wingdings" pitchFamily="2" charset="2"/>
              <a:buChar char="v"/>
            </a:pPr>
            <a:r>
              <a:rPr lang="fa-IR" sz="2800" dirty="0" smtClean="0">
                <a:cs typeface="B Lotus" pitchFamily="2" charset="-78"/>
              </a:rPr>
              <a:t>هر شبکه حداقل یک مسیر بحرانی دارد .</a:t>
            </a:r>
          </a:p>
          <a:p>
            <a:pPr>
              <a:buFont typeface="Wingdings" pitchFamily="2" charset="2"/>
              <a:buChar char="v"/>
            </a:pPr>
            <a:r>
              <a:rPr lang="fa-IR" sz="2800" dirty="0" smtClean="0">
                <a:solidFill>
                  <a:srgbClr val="FF0000"/>
                </a:solidFill>
                <a:cs typeface="B Lotus" pitchFamily="2" charset="-78"/>
              </a:rPr>
              <a:t>مسیر بحرانی </a:t>
            </a:r>
            <a:r>
              <a:rPr lang="fa-IR" sz="2800" dirty="0" smtClean="0">
                <a:cs typeface="B Lotus" pitchFamily="2" charset="-78"/>
              </a:rPr>
              <a:t>دارای </a:t>
            </a:r>
            <a:r>
              <a:rPr lang="fa-IR" sz="2800" dirty="0" smtClean="0">
                <a:solidFill>
                  <a:srgbClr val="FF0000"/>
                </a:solidFill>
                <a:cs typeface="B Lotus" pitchFamily="2" charset="-78"/>
              </a:rPr>
              <a:t>شناوری صفر </a:t>
            </a:r>
            <a:r>
              <a:rPr lang="fa-IR" sz="2800" dirty="0" smtClean="0">
                <a:cs typeface="B Lotus" pitchFamily="2" charset="-78"/>
              </a:rPr>
              <a:t>می باشد . </a:t>
            </a:r>
          </a:p>
          <a:p>
            <a:pPr>
              <a:buFont typeface="Wingdings" pitchFamily="2" charset="2"/>
              <a:buChar char="v"/>
            </a:pPr>
            <a:r>
              <a:rPr lang="fa-IR" sz="2800" dirty="0" smtClean="0">
                <a:cs typeface="B Lotus" pitchFamily="2" charset="-78"/>
              </a:rPr>
              <a:t>اگر یک مسیر بحرانی باشد همه ی فعالیت ها ی آن مسیر بحرانی است.</a:t>
            </a:r>
          </a:p>
          <a:p>
            <a:pPr>
              <a:buFont typeface="Wingdings" pitchFamily="2" charset="2"/>
              <a:buChar char="v"/>
            </a:pPr>
            <a:r>
              <a:rPr lang="fa-IR" sz="2800" dirty="0" smtClean="0">
                <a:cs typeface="B Lotus" pitchFamily="2" charset="-78"/>
              </a:rPr>
              <a:t>در نتیجه شناوری جمعی و سایر شناوری ها ی فعالیت های آن مسیر صفر می باشد .</a:t>
            </a:r>
            <a:endParaRPr lang="fa-IR" sz="2800" dirty="0">
              <a:cs typeface="B Lotus" pitchFamily="2" charset="-78"/>
            </a:endParaRPr>
          </a:p>
        </p:txBody>
      </p:sp>
      <p:sp>
        <p:nvSpPr>
          <p:cNvPr id="3" name="Title 2"/>
          <p:cNvSpPr>
            <a:spLocks noGrp="1"/>
          </p:cNvSpPr>
          <p:nvPr>
            <p:ph type="title"/>
          </p:nvPr>
        </p:nvSpPr>
        <p:spPr>
          <a:xfrm>
            <a:off x="539552" y="620688"/>
            <a:ext cx="8229600" cy="2160240"/>
          </a:xfrm>
        </p:spPr>
        <p:txBody>
          <a:bodyPr>
            <a:normAutofit/>
          </a:bodyPr>
          <a:lstStyle/>
          <a:p>
            <a:r>
              <a:rPr lang="fa-IR" dirty="0" smtClean="0">
                <a:solidFill>
                  <a:srgbClr val="FF0000"/>
                </a:solidFill>
                <a:cs typeface="B Titr" pitchFamily="2" charset="-78"/>
              </a:rPr>
              <a:t>مسیر بحرانی </a:t>
            </a:r>
            <a:r>
              <a:rPr lang="en-US" dirty="0">
                <a:solidFill>
                  <a:srgbClr val="FF0000"/>
                </a:solidFill>
              </a:rPr>
              <a:t>CPM </a:t>
            </a:r>
            <a:r>
              <a:rPr lang="en-US" dirty="0" smtClean="0">
                <a:solidFill>
                  <a:srgbClr val="FF0000"/>
                </a:solidFill>
              </a:rPr>
              <a:t>)</a:t>
            </a:r>
            <a:r>
              <a:rPr lang="fa-IR" dirty="0" smtClean="0">
                <a:solidFill>
                  <a:srgbClr val="FF0000"/>
                </a:solidFill>
              </a:rPr>
              <a:t>)</a:t>
            </a:r>
            <a:r>
              <a:rPr lang="fa-IR" dirty="0" smtClean="0">
                <a:solidFill>
                  <a:srgbClr val="FF0000"/>
                </a:solidFill>
                <a:cs typeface="B Titr" pitchFamily="2" charset="-78"/>
              </a:rPr>
              <a:t>:</a:t>
            </a:r>
            <a:r>
              <a:rPr lang="en-US" sz="4000" dirty="0" smtClean="0">
                <a:solidFill>
                  <a:srgbClr val="FF3300"/>
                </a:solidFill>
              </a:rPr>
              <a:t>Critical </a:t>
            </a:r>
            <a:r>
              <a:rPr lang="en-US" sz="4000" dirty="0">
                <a:solidFill>
                  <a:srgbClr val="FF3300"/>
                </a:solidFill>
              </a:rPr>
              <a:t>Path Method</a:t>
            </a:r>
            <a:r>
              <a:rPr lang="en-US" dirty="0">
                <a:solidFill>
                  <a:srgbClr val="FF3300"/>
                </a:solidFill>
              </a:rPr>
              <a:t/>
            </a:r>
            <a:br>
              <a:rPr lang="en-US" dirty="0">
                <a:solidFill>
                  <a:srgbClr val="FF3300"/>
                </a:solidFill>
              </a:rPr>
            </a:br>
            <a:r>
              <a:rPr lang="fa-IR" dirty="0" smtClean="0">
                <a:solidFill>
                  <a:srgbClr val="FF0000"/>
                </a:solidFill>
                <a:cs typeface="B Titr" pitchFamily="2" charset="-78"/>
              </a:rPr>
              <a:t> </a:t>
            </a:r>
            <a:r>
              <a:rPr lang="fa-IR" sz="3100" dirty="0" smtClean="0">
                <a:solidFill>
                  <a:schemeClr val="tx2"/>
                </a:solidFill>
                <a:cs typeface="B Homa" pitchFamily="2" charset="-78"/>
              </a:rPr>
              <a:t>طولانی ترین مسیر هر شبکه از نظر مجموع مدت زمان های اجرای فعالیت های آن را مسیر بحرانی می نامند</a:t>
            </a:r>
            <a:r>
              <a:rPr lang="fa-IR" sz="4000" dirty="0" smtClean="0">
                <a:solidFill>
                  <a:schemeClr val="tx2"/>
                </a:solidFill>
              </a:rPr>
              <a:t>.</a:t>
            </a:r>
            <a:endParaRPr lang="fa-IR" sz="4000" dirty="0">
              <a:solidFill>
                <a:schemeClr val="tx2"/>
              </a:solidFill>
            </a:endParaRPr>
          </a:p>
        </p:txBody>
      </p:sp>
    </p:spTree>
    <p:extLst>
      <p:ext uri="{BB962C8B-B14F-4D97-AF65-F5344CB8AC3E}">
        <p14:creationId xmlns:p14="http://schemas.microsoft.com/office/powerpoint/2010/main" val="2670117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9161" y="785777"/>
            <a:ext cx="8229600" cy="2067159"/>
          </a:xfrm>
        </p:spPr>
        <p:txBody>
          <a:bodyPr>
            <a:normAutofit fontScale="90000"/>
          </a:bodyPr>
          <a:lstStyle/>
          <a:p>
            <a:pPr algn="l" rtl="0"/>
            <a:r>
              <a:rPr lang="fa-IR" sz="3100" dirty="0" smtClean="0">
                <a:solidFill>
                  <a:srgbClr val="FF0000"/>
                </a:solidFill>
                <a:cs typeface="B Titr" pitchFamily="2" charset="-78"/>
              </a:rPr>
              <a:t>محاسبه شناوری و شناسایی مسیرهای بحرانی :</a:t>
            </a:r>
            <a:r>
              <a:rPr lang="fa-IR" sz="3100" dirty="0" smtClean="0"/>
              <a:t/>
            </a:r>
            <a:br>
              <a:rPr lang="fa-IR" sz="3100" dirty="0" smtClean="0"/>
            </a:br>
            <a:r>
              <a:rPr lang="en-US" sz="2200" dirty="0" smtClean="0">
                <a:solidFill>
                  <a:schemeClr val="tx2"/>
                </a:solidFill>
              </a:rPr>
              <a:t>F2=L2-E2=0-0=0</a:t>
            </a:r>
            <a:r>
              <a:rPr lang="en-US" dirty="0" smtClean="0"/>
              <a:t/>
            </a:r>
            <a:br>
              <a:rPr lang="en-US" dirty="0" smtClean="0"/>
            </a:br>
            <a:r>
              <a:rPr lang="en-US" sz="2700" dirty="0" smtClean="0">
                <a:solidFill>
                  <a:schemeClr val="tx2"/>
                </a:solidFill>
              </a:rPr>
              <a:t>F10=L10-E10=12-12=0</a:t>
            </a:r>
            <a:br>
              <a:rPr lang="en-US" sz="2700" dirty="0" smtClean="0">
                <a:solidFill>
                  <a:schemeClr val="tx2"/>
                </a:solidFill>
              </a:rPr>
            </a:br>
            <a:r>
              <a:rPr lang="en-US" sz="2700" dirty="0" smtClean="0">
                <a:solidFill>
                  <a:schemeClr val="tx2"/>
                </a:solidFill>
              </a:rPr>
              <a:t>FF10 2=E10-E2-D2 10=12-0-12=0</a:t>
            </a:r>
            <a:r>
              <a:rPr lang="en-US" sz="2700" dirty="0">
                <a:solidFill>
                  <a:schemeClr val="tx2"/>
                </a:solidFill>
              </a:rPr>
              <a:t/>
            </a:r>
            <a:br>
              <a:rPr lang="en-US" sz="2700" dirty="0">
                <a:solidFill>
                  <a:schemeClr val="tx2"/>
                </a:solidFill>
              </a:rPr>
            </a:br>
            <a:r>
              <a:rPr lang="en-US" sz="2700" dirty="0" smtClean="0">
                <a:solidFill>
                  <a:schemeClr val="tx2"/>
                </a:solidFill>
              </a:rPr>
              <a:t>IF10 2=E10-L2-D2 10=12-0-12=0</a:t>
            </a:r>
            <a:br>
              <a:rPr lang="en-US" sz="2700" dirty="0" smtClean="0">
                <a:solidFill>
                  <a:schemeClr val="tx2"/>
                </a:solidFill>
              </a:rPr>
            </a:br>
            <a:r>
              <a:rPr lang="en-US" sz="2700" dirty="0" smtClean="0">
                <a:solidFill>
                  <a:schemeClr val="tx2"/>
                </a:solidFill>
              </a:rPr>
              <a:t>TF10 2=L10-E2-D10 2=12-0-12=0</a:t>
            </a:r>
            <a:r>
              <a:rPr lang="fa-IR" sz="2700" dirty="0" smtClean="0">
                <a:solidFill>
                  <a:schemeClr val="tx2"/>
                </a:solidFill>
              </a:rPr>
              <a:t> </a:t>
            </a:r>
            <a:r>
              <a:rPr lang="fa-IR" sz="1600" dirty="0" smtClean="0">
                <a:solidFill>
                  <a:schemeClr val="tx2"/>
                </a:solidFill>
                <a:cs typeface="B Homa" pitchFamily="2" charset="-78"/>
              </a:rPr>
              <a:t>شناوری کلی فعالیت </a:t>
            </a:r>
            <a:r>
              <a:rPr lang="fa-IR" sz="1600" dirty="0" smtClean="0">
                <a:solidFill>
                  <a:srgbClr val="FF0000"/>
                </a:solidFill>
                <a:cs typeface="B Homa" pitchFamily="2" charset="-78"/>
              </a:rPr>
              <a:t>صفر</a:t>
            </a:r>
            <a:r>
              <a:rPr lang="fa-IR" sz="1600" dirty="0" smtClean="0">
                <a:solidFill>
                  <a:schemeClr val="tx2"/>
                </a:solidFill>
                <a:cs typeface="B Homa" pitchFamily="2" charset="-78"/>
              </a:rPr>
              <a:t> است پس این </a:t>
            </a:r>
            <a:r>
              <a:rPr lang="fa-IR" sz="1600" dirty="0" smtClean="0">
                <a:solidFill>
                  <a:srgbClr val="FF0000"/>
                </a:solidFill>
                <a:cs typeface="B Homa" pitchFamily="2" charset="-78"/>
              </a:rPr>
              <a:t>فعالیت بحرانی </a:t>
            </a:r>
            <a:r>
              <a:rPr lang="fa-IR" sz="1600" dirty="0" smtClean="0">
                <a:solidFill>
                  <a:schemeClr val="tx2"/>
                </a:solidFill>
                <a:cs typeface="B Homa" pitchFamily="2" charset="-78"/>
              </a:rPr>
              <a:t>است.        </a:t>
            </a:r>
            <a:r>
              <a:rPr lang="en-US" sz="1600" dirty="0" smtClean="0">
                <a:solidFill>
                  <a:schemeClr val="tx2"/>
                </a:solidFill>
                <a:cs typeface="B Homa" pitchFamily="2" charset="-78"/>
              </a:rPr>
              <a:t/>
            </a:r>
            <a:br>
              <a:rPr lang="en-US" sz="1600" dirty="0" smtClean="0">
                <a:solidFill>
                  <a:schemeClr val="tx2"/>
                </a:solidFill>
                <a:cs typeface="B Homa" pitchFamily="2" charset="-78"/>
              </a:rPr>
            </a:br>
            <a:endParaRPr lang="fa-IR" dirty="0">
              <a:cs typeface="B Homa" pitchFamily="2" charset="-78"/>
            </a:endParaRPr>
          </a:p>
        </p:txBody>
      </p:sp>
      <p:sp>
        <p:nvSpPr>
          <p:cNvPr id="64" name="Oval 63"/>
          <p:cNvSpPr/>
          <p:nvPr/>
        </p:nvSpPr>
        <p:spPr>
          <a:xfrm>
            <a:off x="1043608" y="4020465"/>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2</a:t>
            </a:r>
            <a:endParaRPr lang="fa-IR" dirty="0"/>
          </a:p>
        </p:txBody>
      </p:sp>
      <p:sp>
        <p:nvSpPr>
          <p:cNvPr id="65" name="Oval 64"/>
          <p:cNvSpPr/>
          <p:nvPr/>
        </p:nvSpPr>
        <p:spPr>
          <a:xfrm>
            <a:off x="2949791" y="3630777"/>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8</a:t>
            </a:r>
            <a:endParaRPr lang="fa-IR" dirty="0"/>
          </a:p>
        </p:txBody>
      </p:sp>
      <p:sp>
        <p:nvSpPr>
          <p:cNvPr id="66" name="Oval 65"/>
          <p:cNvSpPr/>
          <p:nvPr/>
        </p:nvSpPr>
        <p:spPr>
          <a:xfrm>
            <a:off x="2013248" y="3992845"/>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2</a:t>
            </a:r>
            <a:endParaRPr lang="fa-IR" dirty="0"/>
          </a:p>
        </p:txBody>
      </p:sp>
      <p:sp>
        <p:nvSpPr>
          <p:cNvPr id="67" name="Oval 66"/>
          <p:cNvSpPr/>
          <p:nvPr/>
        </p:nvSpPr>
        <p:spPr>
          <a:xfrm>
            <a:off x="2373288" y="4630065"/>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6</a:t>
            </a:r>
            <a:endParaRPr lang="fa-IR" dirty="0"/>
          </a:p>
        </p:txBody>
      </p:sp>
      <p:sp>
        <p:nvSpPr>
          <p:cNvPr id="68" name="Oval 67"/>
          <p:cNvSpPr/>
          <p:nvPr/>
        </p:nvSpPr>
        <p:spPr>
          <a:xfrm>
            <a:off x="3995935" y="3561305"/>
            <a:ext cx="648073" cy="4315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10</a:t>
            </a:r>
            <a:endParaRPr lang="fa-IR" dirty="0"/>
          </a:p>
        </p:txBody>
      </p:sp>
      <p:cxnSp>
        <p:nvCxnSpPr>
          <p:cNvPr id="69" name="Straight Arrow Connector 68"/>
          <p:cNvCxnSpPr/>
          <p:nvPr/>
        </p:nvCxnSpPr>
        <p:spPr>
          <a:xfrm>
            <a:off x="1403648" y="4200485"/>
            <a:ext cx="6096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2733328" y="4812688"/>
            <a:ext cx="6096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a:off x="3309831" y="3810797"/>
            <a:ext cx="686105"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p:nvPr/>
        </p:nvCxnSpPr>
        <p:spPr>
          <a:xfrm flipV="1">
            <a:off x="2373288" y="3825743"/>
            <a:ext cx="576503" cy="296416"/>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2267744" y="4352885"/>
            <a:ext cx="154459" cy="27718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flipV="1">
            <a:off x="3309831" y="3973951"/>
            <a:ext cx="830121" cy="838737"/>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5" name="Rectangle 74"/>
          <p:cNvSpPr/>
          <p:nvPr/>
        </p:nvSpPr>
        <p:spPr>
          <a:xfrm>
            <a:off x="1541916" y="3923373"/>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3</a:t>
            </a:r>
            <a:endParaRPr lang="fa-IR" dirty="0">
              <a:solidFill>
                <a:schemeClr val="tx2"/>
              </a:solidFill>
            </a:endParaRPr>
          </a:p>
        </p:txBody>
      </p:sp>
      <p:sp>
        <p:nvSpPr>
          <p:cNvPr id="76" name="Content Placeholder 30"/>
          <p:cNvSpPr txBox="1">
            <a:spLocks/>
          </p:cNvSpPr>
          <p:nvPr/>
        </p:nvSpPr>
        <p:spPr>
          <a:xfrm>
            <a:off x="633801" y="2492895"/>
            <a:ext cx="8020413" cy="3692075"/>
          </a:xfrm>
          <a:prstGeom prst="rect">
            <a:avLst/>
          </a:prstGeom>
          <a:noFill/>
          <a:ln w="15875"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1" fromWordArt="0" anchor="ctr" anchorCtr="0" forceAA="0" compatLnSpc="1">
            <a:prstTxWarp prst="textNoShape">
              <a:avLst/>
            </a:prstTxWarp>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lt1"/>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lt1"/>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lt1"/>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lt1"/>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lt1"/>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lt1"/>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lt1"/>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lt1"/>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lt1"/>
                </a:solidFill>
                <a:latin typeface="+mn-lt"/>
                <a:ea typeface="+mn-ea"/>
                <a:cs typeface="+mn-cs"/>
              </a:defRPr>
            </a:lvl9pPr>
          </a:lstStyle>
          <a:p>
            <a:endParaRPr lang="fa-IR" b="1" dirty="0">
              <a:solidFill>
                <a:srgbClr val="FF0000"/>
              </a:solidFill>
            </a:endParaRPr>
          </a:p>
        </p:txBody>
      </p:sp>
      <p:sp>
        <p:nvSpPr>
          <p:cNvPr id="77" name="Rectangle 76"/>
          <p:cNvSpPr/>
          <p:nvPr/>
        </p:nvSpPr>
        <p:spPr>
          <a:xfrm>
            <a:off x="3414817" y="4740613"/>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1</a:t>
            </a:r>
            <a:endParaRPr lang="fa-IR" dirty="0">
              <a:solidFill>
                <a:schemeClr val="tx2"/>
              </a:solidFill>
            </a:endParaRPr>
          </a:p>
        </p:txBody>
      </p:sp>
      <p:sp>
        <p:nvSpPr>
          <p:cNvPr id="78" name="Rectangle 77"/>
          <p:cNvSpPr/>
          <p:nvPr/>
        </p:nvSpPr>
        <p:spPr>
          <a:xfrm>
            <a:off x="2013248" y="4374521"/>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5</a:t>
            </a:r>
            <a:endParaRPr lang="fa-IR" dirty="0">
              <a:solidFill>
                <a:schemeClr val="tx2"/>
              </a:solidFill>
            </a:endParaRPr>
          </a:p>
        </p:txBody>
      </p:sp>
      <p:sp>
        <p:nvSpPr>
          <p:cNvPr id="79" name="Rectangle 78"/>
          <p:cNvSpPr/>
          <p:nvPr/>
        </p:nvSpPr>
        <p:spPr>
          <a:xfrm>
            <a:off x="3420091" y="3561305"/>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4</a:t>
            </a:r>
            <a:endParaRPr lang="fa-IR" dirty="0">
              <a:solidFill>
                <a:schemeClr val="tx2"/>
              </a:solidFill>
            </a:endParaRPr>
          </a:p>
        </p:txBody>
      </p:sp>
      <p:sp>
        <p:nvSpPr>
          <p:cNvPr id="80" name="Rectangle 79"/>
          <p:cNvSpPr/>
          <p:nvPr/>
        </p:nvSpPr>
        <p:spPr>
          <a:xfrm>
            <a:off x="2436912" y="3724459"/>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3</a:t>
            </a:r>
            <a:endParaRPr lang="fa-IR" dirty="0">
              <a:solidFill>
                <a:schemeClr val="tx2"/>
              </a:solidFill>
            </a:endParaRPr>
          </a:p>
        </p:txBody>
      </p:sp>
      <p:sp>
        <p:nvSpPr>
          <p:cNvPr id="81" name="Pentagon 80"/>
          <p:cNvSpPr/>
          <p:nvPr/>
        </p:nvSpPr>
        <p:spPr>
          <a:xfrm>
            <a:off x="971600" y="3724459"/>
            <a:ext cx="36004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0</a:t>
            </a:r>
            <a:endParaRPr lang="fa-IR" dirty="0">
              <a:solidFill>
                <a:schemeClr val="tx1"/>
              </a:solidFill>
            </a:endParaRPr>
          </a:p>
        </p:txBody>
      </p:sp>
      <p:sp>
        <p:nvSpPr>
          <p:cNvPr id="82" name="Oval 81"/>
          <p:cNvSpPr/>
          <p:nvPr/>
        </p:nvSpPr>
        <p:spPr>
          <a:xfrm>
            <a:off x="1034074" y="3992845"/>
            <a:ext cx="393307" cy="3933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2</a:t>
            </a:r>
            <a:endParaRPr lang="fa-IR" dirty="0"/>
          </a:p>
        </p:txBody>
      </p:sp>
      <p:sp>
        <p:nvSpPr>
          <p:cNvPr id="83" name="Oval 82"/>
          <p:cNvSpPr/>
          <p:nvPr/>
        </p:nvSpPr>
        <p:spPr>
          <a:xfrm>
            <a:off x="1996614" y="3976211"/>
            <a:ext cx="393307" cy="3933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4</a:t>
            </a:r>
            <a:endParaRPr lang="fa-IR" dirty="0"/>
          </a:p>
        </p:txBody>
      </p:sp>
      <p:sp>
        <p:nvSpPr>
          <p:cNvPr id="84" name="Pentagon 83"/>
          <p:cNvSpPr/>
          <p:nvPr/>
        </p:nvSpPr>
        <p:spPr>
          <a:xfrm>
            <a:off x="2013247" y="3700997"/>
            <a:ext cx="36004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3</a:t>
            </a:r>
            <a:endParaRPr lang="fa-IR" dirty="0">
              <a:solidFill>
                <a:schemeClr val="tx1"/>
              </a:solidFill>
            </a:endParaRPr>
          </a:p>
        </p:txBody>
      </p:sp>
      <p:sp>
        <p:nvSpPr>
          <p:cNvPr id="85" name="Pentagon 84"/>
          <p:cNvSpPr/>
          <p:nvPr/>
        </p:nvSpPr>
        <p:spPr>
          <a:xfrm>
            <a:off x="2988567" y="3341057"/>
            <a:ext cx="36004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8</a:t>
            </a:r>
            <a:endParaRPr lang="fa-IR" dirty="0">
              <a:solidFill>
                <a:schemeClr val="tx1"/>
              </a:solidFill>
            </a:endParaRPr>
          </a:p>
        </p:txBody>
      </p:sp>
      <p:sp>
        <p:nvSpPr>
          <p:cNvPr id="86" name="Pentagon 85"/>
          <p:cNvSpPr/>
          <p:nvPr/>
        </p:nvSpPr>
        <p:spPr>
          <a:xfrm>
            <a:off x="4279724" y="3216311"/>
            <a:ext cx="508300"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12</a:t>
            </a:r>
            <a:endParaRPr lang="fa-IR" dirty="0">
              <a:solidFill>
                <a:schemeClr val="tx1"/>
              </a:solidFill>
            </a:endParaRPr>
          </a:p>
        </p:txBody>
      </p:sp>
      <p:sp>
        <p:nvSpPr>
          <p:cNvPr id="87" name="Flowchart: Stored Data 86"/>
          <p:cNvSpPr/>
          <p:nvPr/>
        </p:nvSpPr>
        <p:spPr>
          <a:xfrm>
            <a:off x="1936018" y="3341127"/>
            <a:ext cx="733686"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3</a:t>
            </a:r>
            <a:endParaRPr lang="fa-IR" dirty="0">
              <a:solidFill>
                <a:schemeClr val="tx1"/>
              </a:solidFill>
            </a:endParaRPr>
          </a:p>
        </p:txBody>
      </p:sp>
      <p:sp>
        <p:nvSpPr>
          <p:cNvPr id="88" name="Flowchart: Stored Data 87"/>
          <p:cNvSpPr/>
          <p:nvPr/>
        </p:nvSpPr>
        <p:spPr>
          <a:xfrm>
            <a:off x="894371" y="3358063"/>
            <a:ext cx="437269"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0</a:t>
            </a:r>
            <a:endParaRPr lang="fa-IR" dirty="0">
              <a:solidFill>
                <a:schemeClr val="tx1"/>
              </a:solidFill>
            </a:endParaRPr>
          </a:p>
        </p:txBody>
      </p:sp>
      <p:sp>
        <p:nvSpPr>
          <p:cNvPr id="89" name="Flowchart: Stored Data 88"/>
          <p:cNvSpPr/>
          <p:nvPr/>
        </p:nvSpPr>
        <p:spPr>
          <a:xfrm>
            <a:off x="2911176" y="3010763"/>
            <a:ext cx="736433"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8</a:t>
            </a:r>
            <a:endParaRPr lang="fa-IR" dirty="0">
              <a:solidFill>
                <a:schemeClr val="tx1"/>
              </a:solidFill>
            </a:endParaRPr>
          </a:p>
        </p:txBody>
      </p:sp>
      <p:sp>
        <p:nvSpPr>
          <p:cNvPr id="90" name="Flowchart: Stored Data 89"/>
          <p:cNvSpPr/>
          <p:nvPr/>
        </p:nvSpPr>
        <p:spPr>
          <a:xfrm>
            <a:off x="4215883" y="2868337"/>
            <a:ext cx="716157" cy="318834"/>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12</a:t>
            </a:r>
            <a:endParaRPr lang="fa-IR" dirty="0">
              <a:solidFill>
                <a:schemeClr val="tx1"/>
              </a:solidFill>
            </a:endParaRPr>
          </a:p>
        </p:txBody>
      </p:sp>
      <p:sp>
        <p:nvSpPr>
          <p:cNvPr id="91" name="Pentagon 90"/>
          <p:cNvSpPr/>
          <p:nvPr/>
        </p:nvSpPr>
        <p:spPr>
          <a:xfrm>
            <a:off x="2344973" y="5063261"/>
            <a:ext cx="388355" cy="24949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8</a:t>
            </a:r>
            <a:endParaRPr lang="fa-IR" dirty="0">
              <a:solidFill>
                <a:schemeClr val="tx1"/>
              </a:solidFill>
            </a:endParaRPr>
          </a:p>
        </p:txBody>
      </p:sp>
      <p:sp>
        <p:nvSpPr>
          <p:cNvPr id="92" name="Flowchart: Stored Data 91"/>
          <p:cNvSpPr/>
          <p:nvPr/>
        </p:nvSpPr>
        <p:spPr>
          <a:xfrm>
            <a:off x="2296059" y="5388617"/>
            <a:ext cx="702980" cy="292970"/>
          </a:xfrm>
          <a:prstGeom prst="flowChartOnlineStorag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11</a:t>
            </a:r>
            <a:endParaRPr lang="fa-IR" dirty="0">
              <a:solidFill>
                <a:schemeClr val="tx1"/>
              </a:solidFill>
            </a:endParaRPr>
          </a:p>
        </p:txBody>
      </p:sp>
      <p:cxnSp>
        <p:nvCxnSpPr>
          <p:cNvPr id="93" name="Straight Arrow Connector 92"/>
          <p:cNvCxnSpPr>
            <a:stCxn id="67" idx="7"/>
          </p:cNvCxnSpPr>
          <p:nvPr/>
        </p:nvCxnSpPr>
        <p:spPr>
          <a:xfrm flipV="1">
            <a:off x="2680601" y="3973951"/>
            <a:ext cx="357527" cy="7088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2882643" y="4261406"/>
            <a:ext cx="232792" cy="249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0</a:t>
            </a:r>
            <a:endParaRPr lang="fa-IR" dirty="0">
              <a:solidFill>
                <a:schemeClr val="tx2"/>
              </a:solidFill>
            </a:endParaRPr>
          </a:p>
        </p:txBody>
      </p:sp>
      <p:cxnSp>
        <p:nvCxnSpPr>
          <p:cNvPr id="96" name="Straight Connector 95"/>
          <p:cNvCxnSpPr/>
          <p:nvPr/>
        </p:nvCxnSpPr>
        <p:spPr>
          <a:xfrm>
            <a:off x="1223628" y="4393319"/>
            <a:ext cx="484820" cy="1627969"/>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708448" y="6021288"/>
            <a:ext cx="182803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V="1">
            <a:off x="3536487" y="3992845"/>
            <a:ext cx="783484" cy="202844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1" name="Rectangle 100"/>
          <p:cNvSpPr/>
          <p:nvPr/>
        </p:nvSpPr>
        <p:spPr>
          <a:xfrm>
            <a:off x="2373288" y="6093296"/>
            <a:ext cx="537888"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2"/>
                </a:solidFill>
              </a:rPr>
              <a:t>12</a:t>
            </a:r>
            <a:endParaRPr lang="fa-IR" dirty="0">
              <a:solidFill>
                <a:schemeClr val="tx2"/>
              </a:solidFill>
            </a:endParaRPr>
          </a:p>
        </p:txBody>
      </p:sp>
    </p:spTree>
    <p:extLst>
      <p:ext uri="{BB962C8B-B14F-4D97-AF65-F5344CB8AC3E}">
        <p14:creationId xmlns:p14="http://schemas.microsoft.com/office/powerpoint/2010/main" val="1071430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7584" y="1916832"/>
            <a:ext cx="7408333" cy="3450696"/>
          </a:xfrm>
        </p:spPr>
        <p:txBody>
          <a:bodyPr>
            <a:noAutofit/>
          </a:bodyPr>
          <a:lstStyle/>
          <a:p>
            <a:r>
              <a:rPr lang="fa-IR" sz="2800" b="1" dirty="0" smtClean="0">
                <a:cs typeface="B Lotus" pitchFamily="2" charset="-78"/>
              </a:rPr>
              <a:t>شبکه های گره ای از دو عنصر اصلی فعالیت و بردارهای نشان دهنده  وابستگی تشکیل شده اند. کلیه ی نرم افزار های کاربردی مدیریت پروژه و طرح از این نوع شبکه ها استفاده می کنند.</a:t>
            </a:r>
          </a:p>
          <a:p>
            <a:pPr marL="0" indent="0">
              <a:buNone/>
            </a:pPr>
            <a:endParaRPr lang="fa-IR" sz="2800" b="1" dirty="0" smtClean="0">
              <a:cs typeface="B Lotus" pitchFamily="2" charset="-78"/>
            </a:endParaRPr>
          </a:p>
          <a:p>
            <a:r>
              <a:rPr lang="fa-IR" sz="2800" b="1" dirty="0" smtClean="0">
                <a:cs typeface="B Lotus" pitchFamily="2" charset="-78"/>
              </a:rPr>
              <a:t>در شبکه های گره ای فعالیت ها در درون گره ها قرار دارند و معمولا از الگوهای هندسی مختلفی مثل مستطیل یا مربع برای معرفی و نشان دادن گره و اطلاعات مربوط به آن استفاده می کنند.</a:t>
            </a:r>
            <a:endParaRPr lang="fa-IR" sz="2800" b="1" dirty="0">
              <a:cs typeface="B Lotus" pitchFamily="2" charset="-78"/>
            </a:endParaRPr>
          </a:p>
        </p:txBody>
      </p:sp>
      <p:sp>
        <p:nvSpPr>
          <p:cNvPr id="3" name="Title 2"/>
          <p:cNvSpPr>
            <a:spLocks noGrp="1"/>
          </p:cNvSpPr>
          <p:nvPr>
            <p:ph type="title"/>
          </p:nvPr>
        </p:nvSpPr>
        <p:spPr/>
        <p:txBody>
          <a:bodyPr/>
          <a:lstStyle/>
          <a:p>
            <a:r>
              <a:rPr lang="fa-IR" dirty="0" smtClean="0">
                <a:solidFill>
                  <a:srgbClr val="FF0000"/>
                </a:solidFill>
                <a:cs typeface="B Titr" pitchFamily="2" charset="-78"/>
              </a:rPr>
              <a:t>شبکه های گره ای :</a:t>
            </a:r>
            <a:endParaRPr lang="fa-IR" dirty="0">
              <a:solidFill>
                <a:srgbClr val="FF0000"/>
              </a:solidFill>
              <a:cs typeface="B Titr" pitchFamily="2" charset="-78"/>
            </a:endParaRPr>
          </a:p>
        </p:txBody>
      </p:sp>
    </p:spTree>
    <p:extLst>
      <p:ext uri="{BB962C8B-B14F-4D97-AF65-F5344CB8AC3E}">
        <p14:creationId xmlns:p14="http://schemas.microsoft.com/office/powerpoint/2010/main" val="76966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136903" cy="5001419"/>
          </a:xfrm>
        </p:spPr>
        <p:txBody>
          <a:bodyPr>
            <a:noAutofit/>
          </a:bodyPr>
          <a:lstStyle/>
          <a:p>
            <a:pPr marL="0" indent="0">
              <a:buNone/>
            </a:pPr>
            <a:r>
              <a:rPr lang="fa-IR" dirty="0" smtClean="0">
                <a:solidFill>
                  <a:schemeClr val="tx1"/>
                </a:solidFill>
                <a:cs typeface="B Lotus" pitchFamily="2" charset="-78"/>
              </a:rPr>
              <a:t>یک برنامه نرم افزاری مدیریت پروژه است که توسط مایکرو سافت طراحی ، ساخته و به فروش می رسد.این ابزار به مدیریت پروژه در توسعه یک طرح ،تخصیص منابع به فعالیت ها ،پیگیری پیشرفت پروژه ،مدیریت بودجه و تجزیه و تحلیل فعالیت ها کمک می کند. مایکرو سافت پروجکت سومین برنامه مبتنی بر ویندوز این شرکت بوده است .پسوند یا فرمت اختصاصی </a:t>
            </a:r>
            <a:r>
              <a:rPr lang="en-US" dirty="0" smtClean="0">
                <a:solidFill>
                  <a:schemeClr val="tx1"/>
                </a:solidFill>
                <a:cs typeface="B Lotus" pitchFamily="2" charset="-78"/>
              </a:rPr>
              <a:t>.</a:t>
            </a:r>
            <a:r>
              <a:rPr lang="en-US" dirty="0" err="1" smtClean="0">
                <a:solidFill>
                  <a:schemeClr val="tx1"/>
                </a:solidFill>
                <a:cs typeface="B Lotus" pitchFamily="2" charset="-78"/>
              </a:rPr>
              <a:t>mpp</a:t>
            </a:r>
            <a:r>
              <a:rPr lang="fa-IR" dirty="0" smtClean="0">
                <a:solidFill>
                  <a:schemeClr val="tx1"/>
                </a:solidFill>
                <a:cs typeface="B Lotus" pitchFamily="2" charset="-78"/>
              </a:rPr>
              <a:t> است.</a:t>
            </a:r>
          </a:p>
          <a:p>
            <a:pPr marL="0" indent="0">
              <a:buNone/>
            </a:pPr>
            <a:r>
              <a:rPr lang="fa-IR" sz="3000" b="1" dirty="0">
                <a:solidFill>
                  <a:schemeClr val="tx1"/>
                </a:solidFill>
                <a:cs typeface="B Lotus" pitchFamily="2" charset="-78"/>
              </a:rPr>
              <a:t>رسم نمودار: </a:t>
            </a:r>
            <a:r>
              <a:rPr lang="fa-IR" sz="3000" dirty="0">
                <a:solidFill>
                  <a:schemeClr val="tx1"/>
                </a:solidFill>
                <a:cs typeface="B Lotus" pitchFamily="2" charset="-78"/>
              </a:rPr>
              <a:t>نمودارهای پرت و گرت و گانت</a:t>
            </a:r>
            <a:br>
              <a:rPr lang="fa-IR" sz="3000" dirty="0">
                <a:solidFill>
                  <a:schemeClr val="tx1"/>
                </a:solidFill>
                <a:cs typeface="B Lotus" pitchFamily="2" charset="-78"/>
              </a:rPr>
            </a:br>
            <a:r>
              <a:rPr lang="fa-IR" sz="3000" b="1" dirty="0">
                <a:solidFill>
                  <a:schemeClr val="tx1"/>
                </a:solidFill>
                <a:cs typeface="B Lotus" pitchFamily="2" charset="-78"/>
              </a:rPr>
              <a:t>قابلیت‌ها/ امكانات : </a:t>
            </a:r>
            <a:r>
              <a:rPr lang="fa-IR" sz="3000" dirty="0">
                <a:solidFill>
                  <a:schemeClr val="tx1"/>
                </a:solidFill>
                <a:cs typeface="B Lotus" pitchFamily="2" charset="-78"/>
              </a:rPr>
              <a:t>به كار بردن و پروسه كردن روزهای كاری و تعطیل، محاسبه زمان پایان پروژه، محاسبه انواع شناورهای </a:t>
            </a:r>
            <a:r>
              <a:rPr lang="en-US" sz="3000" dirty="0">
                <a:solidFill>
                  <a:schemeClr val="tx1"/>
                </a:solidFill>
                <a:cs typeface="B Lotus" pitchFamily="2" charset="-78"/>
              </a:rPr>
              <a:t>LF </a:t>
            </a:r>
            <a:r>
              <a:rPr lang="fa-IR" sz="3000" dirty="0">
                <a:solidFill>
                  <a:schemeClr val="tx1"/>
                </a:solidFill>
                <a:cs typeface="B Lotus" pitchFamily="2" charset="-78"/>
              </a:rPr>
              <a:t>و </a:t>
            </a:r>
            <a:r>
              <a:rPr lang="en-US" sz="3000" dirty="0">
                <a:solidFill>
                  <a:schemeClr val="tx1"/>
                </a:solidFill>
                <a:cs typeface="B Lotus" pitchFamily="2" charset="-78"/>
              </a:rPr>
              <a:t>EF </a:t>
            </a:r>
            <a:r>
              <a:rPr lang="fa-IR" sz="3000" dirty="0">
                <a:solidFill>
                  <a:schemeClr val="tx1"/>
                </a:solidFill>
                <a:cs typeface="B Lotus" pitchFamily="2" charset="-78"/>
              </a:rPr>
              <a:t>و …، </a:t>
            </a:r>
            <a:r>
              <a:rPr lang="fa-IR" sz="3000" dirty="0" smtClean="0">
                <a:solidFill>
                  <a:schemeClr val="tx1"/>
                </a:solidFill>
                <a:cs typeface="B Lotus" pitchFamily="2" charset="-78"/>
              </a:rPr>
              <a:t>آنالیز </a:t>
            </a:r>
            <a:r>
              <a:rPr lang="fa-IR" sz="3000" dirty="0">
                <a:solidFill>
                  <a:schemeClr val="tx1"/>
                </a:solidFill>
                <a:cs typeface="B Lotus" pitchFamily="2" charset="-78"/>
              </a:rPr>
              <a:t>انواع هزینه‌ها، محاسبه هزینه‌ اضافه‌كاری، قابلیت تعریف حداكثر 9999 </a:t>
            </a:r>
            <a:r>
              <a:rPr lang="fa-IR" sz="3000" dirty="0" smtClean="0">
                <a:solidFill>
                  <a:schemeClr val="tx1"/>
                </a:solidFill>
                <a:cs typeface="B Lotus" pitchFamily="2" charset="-78"/>
              </a:rPr>
              <a:t>فعالیت، </a:t>
            </a:r>
            <a:r>
              <a:rPr lang="fa-IR" sz="3000" dirty="0">
                <a:solidFill>
                  <a:schemeClr val="tx1"/>
                </a:solidFill>
                <a:cs typeface="B Lotus" pitchFamily="2" charset="-78"/>
              </a:rPr>
              <a:t>تعریف كردن فعالیت جدید در فضای پرت و جابه‌جا كردن آنها، گزارش دادن نمودار میله‌ای منبع در مقیاس </a:t>
            </a:r>
            <a:r>
              <a:rPr lang="fa-IR" sz="3000" dirty="0" smtClean="0">
                <a:solidFill>
                  <a:schemeClr val="tx1"/>
                </a:solidFill>
                <a:cs typeface="B Lotus" pitchFamily="2" charset="-78"/>
              </a:rPr>
              <a:t>زمان</a:t>
            </a:r>
          </a:p>
        </p:txBody>
      </p:sp>
      <p:sp>
        <p:nvSpPr>
          <p:cNvPr id="3" name="Title 2"/>
          <p:cNvSpPr>
            <a:spLocks noGrp="1"/>
          </p:cNvSpPr>
          <p:nvPr>
            <p:ph type="title"/>
          </p:nvPr>
        </p:nvSpPr>
        <p:spPr>
          <a:xfrm>
            <a:off x="457200" y="338328"/>
            <a:ext cx="8229600" cy="858424"/>
          </a:xfrm>
        </p:spPr>
        <p:txBody>
          <a:bodyPr/>
          <a:lstStyle/>
          <a:p>
            <a:r>
              <a:rPr lang="en-US" dirty="0" smtClean="0">
                <a:solidFill>
                  <a:srgbClr val="FF0000"/>
                </a:solidFill>
                <a:cs typeface="B Titr" pitchFamily="2" charset="-78"/>
              </a:rPr>
              <a:t>Micro Soft Project</a:t>
            </a:r>
            <a:r>
              <a:rPr lang="fa-IR" dirty="0" smtClean="0">
                <a:solidFill>
                  <a:srgbClr val="FF0000"/>
                </a:solidFill>
                <a:cs typeface="B Titr" pitchFamily="2" charset="-78"/>
              </a:rPr>
              <a:t> چیست ؟</a:t>
            </a:r>
            <a:endParaRPr lang="fa-IR" dirty="0">
              <a:solidFill>
                <a:srgbClr val="FF0000"/>
              </a:solidFill>
              <a:cs typeface="B Titr" pitchFamily="2" charset="-78"/>
            </a:endParaRPr>
          </a:p>
        </p:txBody>
      </p:sp>
    </p:spTree>
    <p:extLst>
      <p:ext uri="{BB962C8B-B14F-4D97-AF65-F5344CB8AC3E}">
        <p14:creationId xmlns:p14="http://schemas.microsoft.com/office/powerpoint/2010/main" val="405804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71600" y="1844824"/>
            <a:ext cx="7408333" cy="4176464"/>
          </a:xfrm>
        </p:spPr>
        <p:txBody>
          <a:bodyPr>
            <a:noAutofit/>
          </a:bodyPr>
          <a:lstStyle/>
          <a:p>
            <a:r>
              <a:rPr lang="fa-IR" sz="3200" b="1" dirty="0" smtClean="0">
                <a:cs typeface="B Lotus" pitchFamily="2" charset="-78"/>
              </a:rPr>
              <a:t>به این شبکه ها ، شبکه های تقدم و تاخری هم گفته می شود. و تکامل یافته ی شبکه های گره ای است. </a:t>
            </a:r>
          </a:p>
          <a:p>
            <a:r>
              <a:rPr lang="fa-IR" sz="3200" b="1" dirty="0" smtClean="0">
                <a:cs typeface="B Lotus" pitchFamily="2" charset="-78"/>
              </a:rPr>
              <a:t>تفاوت این شبکه ها با دو مورد قبلی در این است که : در شبکه های برداری و گره ای یک فعالیت هنگامی قابل شروع شدن است که تمام فعالیت های پیش نیاز آن انجام شده باشند در صورتی که در شبکه های همپوش به موارد دیگر وابستگی مثل شروع به شروع ، شروع به پایان،پایان به پایان هم توجه می شود.</a:t>
            </a:r>
            <a:endParaRPr lang="fa-IR" sz="3200" b="1" dirty="0">
              <a:cs typeface="B Lotus" pitchFamily="2" charset="-78"/>
            </a:endParaRPr>
          </a:p>
        </p:txBody>
      </p:sp>
      <p:sp>
        <p:nvSpPr>
          <p:cNvPr id="3" name="Title 2"/>
          <p:cNvSpPr>
            <a:spLocks noGrp="1"/>
          </p:cNvSpPr>
          <p:nvPr>
            <p:ph type="title"/>
          </p:nvPr>
        </p:nvSpPr>
        <p:spPr/>
        <p:txBody>
          <a:bodyPr/>
          <a:lstStyle/>
          <a:p>
            <a:r>
              <a:rPr lang="fa-IR" dirty="0" smtClean="0">
                <a:solidFill>
                  <a:srgbClr val="FF0000"/>
                </a:solidFill>
                <a:cs typeface="B Titr" pitchFamily="2" charset="-78"/>
              </a:rPr>
              <a:t>شبکه های پیش نیازی یا همپوش</a:t>
            </a:r>
            <a:endParaRPr lang="fa-IR" dirty="0">
              <a:solidFill>
                <a:srgbClr val="FF0000"/>
              </a:solidFill>
              <a:cs typeface="B Titr" pitchFamily="2" charset="-78"/>
            </a:endParaRPr>
          </a:p>
        </p:txBody>
      </p:sp>
    </p:spTree>
    <p:extLst>
      <p:ext uri="{BB962C8B-B14F-4D97-AF65-F5344CB8AC3E}">
        <p14:creationId xmlns:p14="http://schemas.microsoft.com/office/powerpoint/2010/main" val="1219548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4035" y="2099989"/>
            <a:ext cx="7804389" cy="4353347"/>
          </a:xfrm>
        </p:spPr>
        <p:txBody>
          <a:bodyPr>
            <a:normAutofit lnSpcReduction="10000"/>
          </a:bodyPr>
          <a:lstStyle/>
          <a:p>
            <a:r>
              <a:rPr lang="fa-IR" b="1" dirty="0" smtClean="0">
                <a:cs typeface="B Lotus" pitchFamily="2" charset="-78"/>
              </a:rPr>
              <a:t>در مواردی که برآورد زمان انجام فعالیت ها به طور قطعی امکان پذیر نباشد از روش زمان بندی پرت استفاده می گردد. در این روش احتمال در نظر گرفته می شود . به این معنی که مدت زمان انجام این فعالیت احتمالیست و نمی توان دقیقا مقدار ثابت و قطعی برای آن اختصاص داد.</a:t>
            </a:r>
          </a:p>
          <a:p>
            <a:pPr marL="0" indent="0">
              <a:buNone/>
            </a:pPr>
            <a:r>
              <a:rPr lang="fa-IR" b="1" dirty="0" smtClean="0">
                <a:solidFill>
                  <a:srgbClr val="FF0000"/>
                </a:solidFill>
                <a:cs typeface="B Titr" pitchFamily="2" charset="-78"/>
              </a:rPr>
              <a:t>تفاوت مسیر بحرانی و روش پرت:</a:t>
            </a:r>
          </a:p>
          <a:p>
            <a:r>
              <a:rPr lang="fa-IR" b="1" dirty="0" smtClean="0">
                <a:cs typeface="B Lotus" pitchFamily="2" charset="-78"/>
              </a:rPr>
              <a:t>در پرت امکان محاسبه ریسک فراهم است ولی مسیر بحرانی یک زمان قطعی است.</a:t>
            </a:r>
          </a:p>
          <a:p>
            <a:r>
              <a:rPr lang="fa-IR" b="1" dirty="0" smtClean="0">
                <a:cs typeface="B Lotus" pitchFamily="2" charset="-78"/>
              </a:rPr>
              <a:t>روش پرت مناسب پروژه های توسعه و تحقیقات است و مسیر بحرانی برای پروژه های ساختمانی که وابسته بهمنافع است مناسب تراست.</a:t>
            </a:r>
          </a:p>
          <a:p>
            <a:r>
              <a:rPr lang="fa-IR" b="1" dirty="0" smtClean="0">
                <a:cs typeface="B Lotus" pitchFamily="2" charset="-78"/>
              </a:rPr>
              <a:t>روش پرت از پیشبینی های زمانی سه مرحله ای (خوش بینانه، محتمل و بدبینانه) استفاده میکند اما روش بحرانی تنها یک زمان نرمال را در نظر می گیرد .</a:t>
            </a:r>
            <a:endParaRPr lang="fa-IR" b="1" dirty="0">
              <a:cs typeface="B Lotus" pitchFamily="2" charset="-78"/>
            </a:endParaRPr>
          </a:p>
        </p:txBody>
      </p:sp>
      <p:sp>
        <p:nvSpPr>
          <p:cNvPr id="3" name="Title 2"/>
          <p:cNvSpPr>
            <a:spLocks noGrp="1"/>
          </p:cNvSpPr>
          <p:nvPr>
            <p:ph type="title"/>
          </p:nvPr>
        </p:nvSpPr>
        <p:spPr>
          <a:xfrm>
            <a:off x="467544" y="880128"/>
            <a:ext cx="8229600" cy="1252728"/>
          </a:xfrm>
        </p:spPr>
        <p:txBody>
          <a:bodyPr>
            <a:normAutofit fontScale="90000"/>
          </a:bodyPr>
          <a:lstStyle/>
          <a:p>
            <a:r>
              <a:rPr lang="fa-IR" sz="3600" dirty="0" smtClean="0">
                <a:solidFill>
                  <a:srgbClr val="FF0000"/>
                </a:solidFill>
                <a:cs typeface="B Titr" pitchFamily="2" charset="-78"/>
              </a:rPr>
              <a:t>روش زمان بندی پرت </a:t>
            </a:r>
            <a:r>
              <a:rPr lang="en-US" sz="3600" dirty="0" smtClean="0">
                <a:solidFill>
                  <a:srgbClr val="FF0000"/>
                </a:solidFill>
                <a:cs typeface="B Titr" pitchFamily="2" charset="-78"/>
              </a:rPr>
              <a:t/>
            </a:r>
            <a:br>
              <a:rPr lang="en-US" sz="3600" dirty="0" smtClean="0">
                <a:solidFill>
                  <a:srgbClr val="FF0000"/>
                </a:solidFill>
                <a:cs typeface="B Titr" pitchFamily="2" charset="-78"/>
              </a:rPr>
            </a:br>
            <a:r>
              <a:rPr lang="en-US" dirty="0" smtClean="0">
                <a:solidFill>
                  <a:schemeClr val="tx2"/>
                </a:solidFill>
              </a:rPr>
              <a:t>(PERT)</a:t>
            </a:r>
            <a:r>
              <a:rPr lang="en-US" sz="2700" dirty="0" smtClean="0">
                <a:solidFill>
                  <a:schemeClr val="tx2"/>
                </a:solidFill>
              </a:rPr>
              <a:t>:(</a:t>
            </a:r>
            <a:r>
              <a:rPr lang="en-US" sz="2700" dirty="0">
                <a:solidFill>
                  <a:schemeClr val="tx2"/>
                </a:solidFill>
              </a:rPr>
              <a:t>Program Evaluation &amp; Review Technique)</a:t>
            </a:r>
            <a:r>
              <a:rPr lang="en-US" sz="2700" dirty="0">
                <a:solidFill>
                  <a:srgbClr val="FF3300"/>
                </a:solidFill>
              </a:rPr>
              <a:t/>
            </a:r>
            <a:br>
              <a:rPr lang="en-US" sz="2700" dirty="0">
                <a:solidFill>
                  <a:srgbClr val="FF3300"/>
                </a:solidFill>
              </a:rPr>
            </a:br>
            <a:endParaRPr lang="fa-IR" dirty="0"/>
          </a:p>
        </p:txBody>
      </p:sp>
    </p:spTree>
    <p:extLst>
      <p:ext uri="{BB962C8B-B14F-4D97-AF65-F5344CB8AC3E}">
        <p14:creationId xmlns:p14="http://schemas.microsoft.com/office/powerpoint/2010/main" val="17714274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700808"/>
            <a:ext cx="8208912" cy="4536504"/>
          </a:xfrm>
        </p:spPr>
        <p:txBody>
          <a:bodyPr>
            <a:normAutofit lnSpcReduction="10000"/>
          </a:bodyPr>
          <a:lstStyle/>
          <a:p>
            <a:pPr lvl="1">
              <a:buClr>
                <a:srgbClr val="FFC000"/>
              </a:buClr>
            </a:pPr>
            <a:r>
              <a:rPr lang="fa-IR" sz="2800" dirty="0">
                <a:solidFill>
                  <a:srgbClr val="FF0000"/>
                </a:solidFill>
                <a:cs typeface="Mitra" pitchFamily="2" charset="-78"/>
              </a:rPr>
              <a:t>زمان </a:t>
            </a:r>
            <a:r>
              <a:rPr lang="fa-IR" sz="2800" dirty="0" smtClean="0">
                <a:solidFill>
                  <a:srgbClr val="FF0000"/>
                </a:solidFill>
                <a:cs typeface="Mitra" pitchFamily="2" charset="-78"/>
              </a:rPr>
              <a:t>خوش</a:t>
            </a:r>
            <a:r>
              <a:rPr lang="fa-IR" sz="2800" dirty="0" smtClean="0">
                <a:solidFill>
                  <a:srgbClr val="FF0000"/>
                </a:solidFill>
              </a:rPr>
              <a:t>‌</a:t>
            </a:r>
            <a:r>
              <a:rPr lang="fa-IR" sz="2800" dirty="0" smtClean="0">
                <a:solidFill>
                  <a:srgbClr val="FF0000"/>
                </a:solidFill>
                <a:cs typeface="Mitra" pitchFamily="2" charset="-78"/>
              </a:rPr>
              <a:t>بينانه </a:t>
            </a:r>
            <a:r>
              <a:rPr lang="en-US" sz="2800" dirty="0" smtClean="0">
                <a:cs typeface="Mitra" pitchFamily="2" charset="-78"/>
              </a:rPr>
              <a:t>(Optimistic Duration)</a:t>
            </a:r>
            <a:r>
              <a:rPr lang="fa-IR" sz="2800" dirty="0" smtClean="0">
                <a:cs typeface="Mitra" pitchFamily="2" charset="-78"/>
              </a:rPr>
              <a:t>كمترين </a:t>
            </a:r>
            <a:r>
              <a:rPr lang="fa-IR" sz="2800" dirty="0">
                <a:cs typeface="Mitra" pitchFamily="2" charset="-78"/>
              </a:rPr>
              <a:t>مدت زمان كه فعاليت در آن انجام شود.</a:t>
            </a:r>
          </a:p>
          <a:p>
            <a:pPr lvl="1">
              <a:buClr>
                <a:srgbClr val="FFC000"/>
              </a:buClr>
            </a:pPr>
            <a:r>
              <a:rPr lang="fa-IR" sz="2800" dirty="0">
                <a:solidFill>
                  <a:srgbClr val="FF0000"/>
                </a:solidFill>
                <a:cs typeface="Mitra" pitchFamily="2" charset="-78"/>
              </a:rPr>
              <a:t>زمان </a:t>
            </a:r>
            <a:r>
              <a:rPr lang="fa-IR" sz="2800" dirty="0" smtClean="0">
                <a:solidFill>
                  <a:srgbClr val="FF0000"/>
                </a:solidFill>
                <a:cs typeface="Mitra" pitchFamily="2" charset="-78"/>
              </a:rPr>
              <a:t>بدبينانه</a:t>
            </a:r>
            <a:r>
              <a:rPr lang="en-US" sz="2800" dirty="0" smtClean="0">
                <a:cs typeface="Mitra" pitchFamily="2" charset="-78"/>
              </a:rPr>
              <a:t>( Pessimistic Duration)</a:t>
            </a:r>
            <a:r>
              <a:rPr lang="fa-IR" sz="2800" dirty="0" smtClean="0">
                <a:cs typeface="Mitra" pitchFamily="2" charset="-78"/>
              </a:rPr>
              <a:t> بيشترين </a:t>
            </a:r>
            <a:r>
              <a:rPr lang="fa-IR" sz="2800" dirty="0">
                <a:cs typeface="Mitra" pitchFamily="2" charset="-78"/>
              </a:rPr>
              <a:t>مدت زمان كه فعاليت در آن انجام شود.</a:t>
            </a:r>
          </a:p>
          <a:p>
            <a:pPr lvl="1">
              <a:buClr>
                <a:srgbClr val="FFC000"/>
              </a:buClr>
            </a:pPr>
            <a:r>
              <a:rPr lang="fa-IR" sz="2800" dirty="0" smtClean="0">
                <a:solidFill>
                  <a:srgbClr val="FF0000"/>
                </a:solidFill>
                <a:cs typeface="Mitra" pitchFamily="2" charset="-78"/>
              </a:rPr>
              <a:t>محتمل ترین زمان </a:t>
            </a:r>
            <a:r>
              <a:rPr lang="en-US" sz="2800" dirty="0" smtClean="0">
                <a:cs typeface="Mitra" pitchFamily="2" charset="-78"/>
              </a:rPr>
              <a:t>( Most Likely Duration)</a:t>
            </a:r>
            <a:r>
              <a:rPr lang="fa-IR" sz="2800" dirty="0" smtClean="0">
                <a:cs typeface="Mitra" pitchFamily="2" charset="-78"/>
              </a:rPr>
              <a:t> زمانی است که بر اساس فراوانی وقوع آن ها ، فعالیت طی آن مدت انجام شده است.</a:t>
            </a:r>
          </a:p>
          <a:p>
            <a:pPr marL="301943" lvl="1" indent="0">
              <a:buClr>
                <a:srgbClr val="FFC000"/>
              </a:buClr>
              <a:buNone/>
            </a:pPr>
            <a:endParaRPr lang="fa-IR" sz="2800" dirty="0" smtClean="0">
              <a:cs typeface="Mitra" pitchFamily="2" charset="-78"/>
            </a:endParaRPr>
          </a:p>
          <a:p>
            <a:pPr lvl="1">
              <a:buClr>
                <a:srgbClr val="FFC000"/>
              </a:buClr>
            </a:pPr>
            <a:r>
              <a:rPr lang="fa-IR" sz="2800" dirty="0" smtClean="0">
                <a:cs typeface="Mitra" pitchFamily="2" charset="-78"/>
              </a:rPr>
              <a:t>در محاسبه زمان فعالیت به روش پرت از میانگین و واریانس در محاسبات مقدماتی و از محاسبات حرکت رفت و برگشت در شبکه براساس میانگین مدت زمان اجرای هر فعالیت و محاسبه واریانس زمان وقوع هر گره  در محاسبات دسته دوم استفاده میشود.</a:t>
            </a:r>
            <a:endParaRPr lang="fa-IR" sz="2800" dirty="0">
              <a:cs typeface="Mitra" pitchFamily="2" charset="-78"/>
            </a:endParaRPr>
          </a:p>
          <a:p>
            <a:endParaRPr lang="fa-IR" dirty="0"/>
          </a:p>
        </p:txBody>
      </p:sp>
      <p:sp>
        <p:nvSpPr>
          <p:cNvPr id="3" name="Title 2"/>
          <p:cNvSpPr>
            <a:spLocks noGrp="1"/>
          </p:cNvSpPr>
          <p:nvPr>
            <p:ph type="title"/>
          </p:nvPr>
        </p:nvSpPr>
        <p:spPr/>
        <p:txBody>
          <a:bodyPr>
            <a:normAutofit fontScale="90000"/>
          </a:bodyPr>
          <a:lstStyle/>
          <a:p>
            <a:r>
              <a:rPr lang="fa-IR" dirty="0" smtClean="0">
                <a:solidFill>
                  <a:srgbClr val="FF0000"/>
                </a:solidFill>
                <a:cs typeface="B Titr" pitchFamily="2" charset="-78"/>
              </a:rPr>
              <a:t>مقادیر زمانی مورد استفاده در روش پرت :</a:t>
            </a:r>
            <a:endParaRPr lang="fa-IR" dirty="0">
              <a:solidFill>
                <a:srgbClr val="FF0000"/>
              </a:solidFill>
              <a:cs typeface="B Titr" pitchFamily="2" charset="-78"/>
            </a:endParaRPr>
          </a:p>
        </p:txBody>
      </p:sp>
    </p:spTree>
    <p:extLst>
      <p:ext uri="{BB962C8B-B14F-4D97-AF65-F5344CB8AC3E}">
        <p14:creationId xmlns:p14="http://schemas.microsoft.com/office/powerpoint/2010/main" val="3851580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dirty="0" smtClean="0">
                <a:cs typeface="B Homa" pitchFamily="2" charset="-78"/>
              </a:rPr>
              <a:t>برای شبکه های دارای فعالیت های احتمای مورد استفاده است </a:t>
            </a:r>
          </a:p>
          <a:p>
            <a:r>
              <a:rPr lang="fa-IR" dirty="0" smtClean="0">
                <a:cs typeface="B Homa" pitchFamily="2" charset="-78"/>
              </a:rPr>
              <a:t>مشابه روش پرت است ولی توانایی های بیشتری مثا ساخت زیر پروژه های مرکب و ساخت چرخه ها دارد.</a:t>
            </a:r>
          </a:p>
          <a:p>
            <a:pPr marL="0" indent="0">
              <a:buNone/>
            </a:pPr>
            <a:endParaRPr lang="fa-IR" dirty="0" smtClean="0">
              <a:cs typeface="B Homa" pitchFamily="2" charset="-78"/>
            </a:endParaRPr>
          </a:p>
          <a:p>
            <a:r>
              <a:rPr lang="fa-IR" dirty="0">
                <a:cs typeface="B Homa" pitchFamily="2" charset="-78"/>
              </a:rPr>
              <a:t>در گرت فعالیتها احتمالی هستند و ممکن است یک فعالیت انجام نشود . زمانها می توانند دارای هر توزیع پیوسته ای باشند و محدودیتهای مسیر بحرانی , شبکه پیش نیازی و پرت وجود ندارد.</a:t>
            </a:r>
            <a:endParaRPr lang="en-US" dirty="0">
              <a:cs typeface="B Homa" pitchFamily="2" charset="-78"/>
            </a:endParaRPr>
          </a:p>
          <a:p>
            <a:endParaRPr lang="fa-IR" dirty="0" smtClean="0">
              <a:cs typeface="B Homa" pitchFamily="2" charset="-78"/>
            </a:endParaRPr>
          </a:p>
          <a:p>
            <a:endParaRPr lang="fa-IR" dirty="0"/>
          </a:p>
        </p:txBody>
      </p:sp>
      <p:sp>
        <p:nvSpPr>
          <p:cNvPr id="3" name="Title 2"/>
          <p:cNvSpPr>
            <a:spLocks noGrp="1"/>
          </p:cNvSpPr>
          <p:nvPr>
            <p:ph type="title"/>
          </p:nvPr>
        </p:nvSpPr>
        <p:spPr>
          <a:xfrm>
            <a:off x="539552" y="908720"/>
            <a:ext cx="8229600" cy="1252728"/>
          </a:xfrm>
        </p:spPr>
        <p:txBody>
          <a:bodyPr>
            <a:normAutofit fontScale="90000"/>
          </a:bodyPr>
          <a:lstStyle/>
          <a:p>
            <a:r>
              <a:rPr lang="fa-IR" dirty="0" smtClean="0">
                <a:solidFill>
                  <a:srgbClr val="FF0000"/>
                </a:solidFill>
                <a:cs typeface="B Titr" pitchFamily="2" charset="-78"/>
              </a:rPr>
              <a:t>روش گرت </a:t>
            </a:r>
            <a:r>
              <a:rPr lang="en-US" dirty="0" smtClean="0">
                <a:solidFill>
                  <a:srgbClr val="FF0000"/>
                </a:solidFill>
                <a:cs typeface="B Titr" pitchFamily="2" charset="-78"/>
              </a:rPr>
              <a:t/>
            </a:r>
            <a:br>
              <a:rPr lang="en-US" dirty="0" smtClean="0">
                <a:solidFill>
                  <a:srgbClr val="FF0000"/>
                </a:solidFill>
                <a:cs typeface="B Titr" pitchFamily="2" charset="-78"/>
              </a:rPr>
            </a:br>
            <a:r>
              <a:rPr lang="en-US" dirty="0" smtClean="0">
                <a:solidFill>
                  <a:srgbClr val="FF0000"/>
                </a:solidFill>
                <a:cs typeface="B Titr" pitchFamily="2" charset="-78"/>
              </a:rPr>
              <a:t>(GERT)</a:t>
            </a:r>
            <a:r>
              <a:rPr lang="en-US" dirty="0">
                <a:solidFill>
                  <a:srgbClr val="3333FF"/>
                </a:solidFill>
              </a:rPr>
              <a:t> </a:t>
            </a:r>
            <a:r>
              <a:rPr lang="en-US" sz="3600" dirty="0" smtClean="0">
                <a:solidFill>
                  <a:srgbClr val="3333FF"/>
                </a:solidFill>
              </a:rPr>
              <a:t>:</a:t>
            </a:r>
            <a:r>
              <a:rPr lang="en-US" sz="3600" dirty="0" smtClean="0">
                <a:solidFill>
                  <a:srgbClr val="FF3300"/>
                </a:solidFill>
              </a:rPr>
              <a:t>(</a:t>
            </a:r>
            <a:r>
              <a:rPr lang="en-US" sz="3600" dirty="0">
                <a:solidFill>
                  <a:srgbClr val="FF3300"/>
                </a:solidFill>
              </a:rPr>
              <a:t>Graphical Evaluation &amp; Review Technique)</a:t>
            </a:r>
            <a:br>
              <a:rPr lang="en-US" sz="3600" dirty="0">
                <a:solidFill>
                  <a:srgbClr val="FF3300"/>
                </a:solidFill>
              </a:rPr>
            </a:br>
            <a:endParaRPr lang="fa-IR" dirty="0">
              <a:solidFill>
                <a:srgbClr val="FF0000"/>
              </a:solidFill>
              <a:cs typeface="B Titr" pitchFamily="2" charset="-78"/>
            </a:endParaRPr>
          </a:p>
        </p:txBody>
      </p:sp>
    </p:spTree>
    <p:extLst>
      <p:ext uri="{BB962C8B-B14F-4D97-AF65-F5344CB8AC3E}">
        <p14:creationId xmlns:p14="http://schemas.microsoft.com/office/powerpoint/2010/main" val="11146330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5613" y="273050"/>
            <a:ext cx="8231187" cy="1144588"/>
          </a:xfrm>
          <a:noFill/>
          <a:ln w="19050" cap="flat">
            <a:solidFill>
              <a:schemeClr val="tx1"/>
            </a:solidFill>
            <a:miter lim="800000"/>
            <a:headEnd/>
            <a:tailEnd/>
          </a:ln>
        </p:spPr>
        <p:txBody>
          <a:bodyPr lIns="90000" tIns="46800" rIns="90000" bIns="46800"/>
          <a:lstStyle/>
          <a:p>
            <a:pPr rtl="1" eaLnBrk="1" hangingPunct="1"/>
            <a:r>
              <a:rPr lang="fa-IR" sz="3200" b="1" smtClean="0">
                <a:cs typeface="Zar" pitchFamily="2" charset="-78"/>
              </a:rPr>
              <a:t>جدول حالات مختلف پروژه و روش زمان‌بندي مرتبط</a:t>
            </a:r>
            <a:r>
              <a:rPr lang="en-US" sz="3200" b="1" smtClean="0">
                <a:cs typeface="Zar" pitchFamily="2" charset="-78"/>
              </a:rPr>
              <a:t> </a:t>
            </a:r>
            <a:r>
              <a:rPr lang="fa-IR" sz="3200" b="1" smtClean="0">
                <a:cs typeface="Zar" pitchFamily="2" charset="-78"/>
              </a:rPr>
              <a:t> </a:t>
            </a:r>
            <a:endParaRPr lang="en-US" sz="3200" b="1" smtClean="0">
              <a:cs typeface="Zar" pitchFamily="2" charset="-78"/>
            </a:endParaRPr>
          </a:p>
        </p:txBody>
      </p:sp>
      <p:sp>
        <p:nvSpPr>
          <p:cNvPr id="9219" name="Rectangle 3"/>
          <p:cNvSpPr>
            <a:spLocks noGrp="1" noChangeArrowheads="1"/>
          </p:cNvSpPr>
          <p:nvPr>
            <p:ph type="body" idx="1"/>
          </p:nvPr>
        </p:nvSpPr>
        <p:spPr>
          <a:xfrm>
            <a:off x="457200" y="5000625"/>
            <a:ext cx="8229600" cy="1125538"/>
          </a:xfrm>
          <a:noFill/>
          <a:ln>
            <a:solidFill>
              <a:schemeClr val="tx1"/>
            </a:solidFill>
            <a:miter lim="800000"/>
            <a:headEnd/>
            <a:tailEnd/>
          </a:ln>
        </p:spPr>
        <p:txBody>
          <a:bodyPr anchor="ctr"/>
          <a:lstStyle/>
          <a:p>
            <a:pPr algn="r" rtl="1" eaLnBrk="1" hangingPunct="1"/>
            <a:r>
              <a:rPr lang="fa-IR" sz="2000" smtClean="0">
                <a:cs typeface="B Koodak" pitchFamily="2" charset="-78"/>
              </a:rPr>
              <a:t> زمانها و فعاليتها و توالي آنها را با قاعده خاصی دائماً توليد كنيم. (زمانها انجام فعاليتها، و توالي انجام آنها) زمانهاي شروع و پايان را بدست آورده و آمار مي‌گيريم.</a:t>
            </a:r>
          </a:p>
        </p:txBody>
      </p:sp>
      <p:graphicFrame>
        <p:nvGraphicFramePr>
          <p:cNvPr id="4" name="Group 41"/>
          <p:cNvGraphicFramePr>
            <a:graphicFrameLocks/>
          </p:cNvGraphicFramePr>
          <p:nvPr/>
        </p:nvGraphicFramePr>
        <p:xfrm>
          <a:off x="500063" y="1604963"/>
          <a:ext cx="8075612" cy="3181351"/>
        </p:xfrm>
        <a:graphic>
          <a:graphicData uri="http://schemas.openxmlformats.org/drawingml/2006/table">
            <a:tbl>
              <a:tblPr/>
              <a:tblGrid>
                <a:gridCol w="2692400"/>
                <a:gridCol w="2690812"/>
                <a:gridCol w="2692400"/>
              </a:tblGrid>
              <a:tr h="785924">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B Titr" pitchFamily="2" charset="-78"/>
                          <a:cs typeface="B Titr" pitchFamily="2" charset="-78"/>
                        </a:rPr>
                        <a:t>احتمالي</a:t>
                      </a:r>
                      <a:endParaRPr kumimoji="0" lang="en-US" sz="2400" b="0" i="0" u="none" strike="noStrike" cap="none" normalizeH="0" baseline="0" dirty="0" smtClean="0">
                        <a:ln>
                          <a:noFill/>
                        </a:ln>
                        <a:solidFill>
                          <a:schemeClr val="tx1"/>
                        </a:solidFill>
                        <a:effectLst/>
                        <a:latin typeface="B Titr" pitchFamily="2" charset="-78"/>
                        <a:cs typeface="B Titr" pitchFamily="2" charset="-78"/>
                      </a:endParaRPr>
                    </a:p>
                  </a:txBody>
                  <a:tcPr marL="90000" marR="90000" marT="46806" marB="4680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B Titr" pitchFamily="2" charset="-78"/>
                          <a:cs typeface="B Titr" pitchFamily="2" charset="-78"/>
                        </a:rPr>
                        <a:t>قطعي</a:t>
                      </a:r>
                      <a:endParaRPr kumimoji="0" lang="en-US" sz="2400" b="0" i="0" u="none" strike="noStrike" cap="none" normalizeH="0" baseline="0" dirty="0" smtClean="0">
                        <a:ln>
                          <a:noFill/>
                        </a:ln>
                        <a:solidFill>
                          <a:schemeClr val="tx1"/>
                        </a:solidFill>
                        <a:effectLst/>
                        <a:latin typeface="B Titr" pitchFamily="2" charset="-78"/>
                        <a:cs typeface="B Titr" pitchFamily="2" charset="-78"/>
                      </a:endParaRPr>
                    </a:p>
                  </a:txBody>
                  <a:tcPr marL="90000" marR="90000" marT="46806" marB="4680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1200" b="0" i="0" u="none" strike="noStrike" cap="none" normalizeH="0" baseline="0" dirty="0" smtClean="0">
                          <a:ln>
                            <a:noFill/>
                          </a:ln>
                          <a:solidFill>
                            <a:schemeClr val="tx1"/>
                          </a:solidFill>
                          <a:effectLst/>
                          <a:latin typeface="B Titr" pitchFamily="2" charset="-78"/>
                          <a:cs typeface="B Titr" pitchFamily="2" charset="-78"/>
                        </a:rPr>
                        <a:t>مدت زمان انجام فعاليت‌ها</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100" b="0" i="0" u="none" strike="noStrike" cap="none" normalizeH="0" baseline="0" dirty="0" smtClean="0">
                          <a:ln>
                            <a:noFill/>
                          </a:ln>
                          <a:solidFill>
                            <a:schemeClr val="tx1"/>
                          </a:solidFill>
                          <a:effectLst/>
                          <a:latin typeface="B Titr" pitchFamily="2" charset="-78"/>
                          <a:cs typeface="B Titr" pitchFamily="2" charset="-78"/>
                        </a:rPr>
                        <a:t>فعاليت‌ها يا توالي انجام آنها</a:t>
                      </a:r>
                      <a:endParaRPr kumimoji="0" lang="en-US" sz="1100" b="0" i="0" u="none" strike="noStrike" cap="none" normalizeH="0" baseline="0" dirty="0" smtClean="0">
                        <a:ln>
                          <a:noFill/>
                        </a:ln>
                        <a:solidFill>
                          <a:schemeClr val="tx1"/>
                        </a:solidFill>
                        <a:effectLst/>
                        <a:latin typeface="B Titr" pitchFamily="2" charset="-78"/>
                        <a:cs typeface="B Titr" pitchFamily="2" charset="-78"/>
                      </a:endParaRPr>
                    </a:p>
                  </a:txBody>
                  <a:tcPr marL="90000" marR="90000" marT="46806" marB="4680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12977">
                <a:tc>
                  <a:txBody>
                    <a:bodyPr/>
                    <a:lstStyle/>
                    <a:p>
                      <a:pPr>
                        <a:spcBef>
                          <a:spcPct val="50000"/>
                        </a:spcBef>
                      </a:pPr>
                      <a:r>
                        <a:rPr lang="en-US" sz="2000" dirty="0" smtClean="0">
                          <a:latin typeface="Times New Roman" pitchFamily="18" charset="0"/>
                          <a:cs typeface="Mitra" pitchFamily="2" charset="-78"/>
                        </a:rPr>
                        <a:t>PERT:</a:t>
                      </a:r>
                    </a:p>
                    <a:p>
                      <a:pPr>
                        <a:spcBef>
                          <a:spcPct val="50000"/>
                        </a:spcBef>
                      </a:pPr>
                      <a:r>
                        <a:rPr lang="en-US" sz="2000" dirty="0" smtClean="0">
                          <a:latin typeface="Times New Roman" pitchFamily="18" charset="0"/>
                          <a:cs typeface="Mitra" pitchFamily="2" charset="-78"/>
                        </a:rPr>
                        <a:t>Program evaluation and review technique</a:t>
                      </a:r>
                    </a:p>
                  </a:txBody>
                  <a:tcPr marL="90000" marR="90000" marT="46806" marB="4680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spcBef>
                          <a:spcPct val="50000"/>
                        </a:spcBef>
                      </a:pPr>
                      <a:r>
                        <a:rPr lang="en-US" sz="2000" dirty="0" smtClean="0">
                          <a:latin typeface="Times New Roman" pitchFamily="18" charset="0"/>
                          <a:cs typeface="Times New Roman" pitchFamily="18" charset="0"/>
                        </a:rPr>
                        <a:t>CPM:</a:t>
                      </a:r>
                    </a:p>
                    <a:p>
                      <a:pPr>
                        <a:spcBef>
                          <a:spcPct val="50000"/>
                        </a:spcBef>
                      </a:pPr>
                      <a:r>
                        <a:rPr lang="en-US" sz="2000" dirty="0" smtClean="0">
                          <a:latin typeface="Times New Roman" pitchFamily="18" charset="0"/>
                          <a:cs typeface="Times New Roman" pitchFamily="18" charset="0"/>
                        </a:rPr>
                        <a:t>Critical path method </a:t>
                      </a:r>
                    </a:p>
                    <a:p>
                      <a:pPr algn="r" rtl="1">
                        <a:spcBef>
                          <a:spcPct val="50000"/>
                        </a:spcBef>
                      </a:pPr>
                      <a:r>
                        <a:rPr lang="fa-IR" sz="2000" dirty="0" smtClean="0">
                          <a:latin typeface="Times New Roman" pitchFamily="18" charset="0"/>
                          <a:cs typeface="Mitra" pitchFamily="2" charset="-78"/>
                        </a:rPr>
                        <a:t>روش مسير بحراني</a:t>
                      </a:r>
                      <a:endParaRPr lang="en-US" sz="2000" dirty="0" smtClean="0">
                        <a:latin typeface="Times New Roman" pitchFamily="18" charset="0"/>
                        <a:cs typeface="Mitra" pitchFamily="2" charset="-78"/>
                      </a:endParaRPr>
                    </a:p>
                  </a:txBody>
                  <a:tcPr marL="90000" marR="90000" marT="46806" marB="4680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B Titr" pitchFamily="2" charset="-78"/>
                          <a:cs typeface="B Titr" pitchFamily="2" charset="-78"/>
                        </a:rPr>
                        <a:t>قطعي</a:t>
                      </a:r>
                      <a:endParaRPr kumimoji="0" lang="en-US" sz="2400" b="0" i="0" u="none" strike="noStrike" cap="none" normalizeH="0" baseline="0" dirty="0" smtClean="0">
                        <a:ln>
                          <a:noFill/>
                        </a:ln>
                        <a:solidFill>
                          <a:schemeClr val="tx1"/>
                        </a:solidFill>
                        <a:effectLst/>
                        <a:latin typeface="B Titr" pitchFamily="2" charset="-78"/>
                        <a:cs typeface="B Titr" pitchFamily="2" charset="-78"/>
                      </a:endParaRPr>
                    </a:p>
                  </a:txBody>
                  <a:tcPr marL="90000" marR="90000" marT="46806" marB="4680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2450">
                <a:tc>
                  <a:txBody>
                    <a:bodyPr/>
                    <a:lstStyle/>
                    <a:p>
                      <a:pPr algn="r" rtl="1">
                        <a:spcBef>
                          <a:spcPct val="50000"/>
                        </a:spcBef>
                      </a:pPr>
                      <a:r>
                        <a:rPr lang="fa-IR" sz="2000" dirty="0" smtClean="0">
                          <a:latin typeface="Times New Roman" pitchFamily="18" charset="0"/>
                          <a:cs typeface="Mitra" pitchFamily="2" charset="-78"/>
                        </a:rPr>
                        <a:t>مبناي كار شبيه سازي </a:t>
                      </a:r>
                      <a:r>
                        <a:rPr lang="fa-IR" sz="2000" dirty="0" smtClean="0">
                          <a:latin typeface="Wingdings 3" pitchFamily="18" charset="2"/>
                          <a:sym typeface="Wingdings 3" pitchFamily="18" charset="2"/>
                        </a:rPr>
                        <a:t></a:t>
                      </a:r>
                      <a:r>
                        <a:rPr lang="fa-IR" sz="2000" dirty="0" smtClean="0">
                          <a:sym typeface="Wingdings 3" pitchFamily="18" charset="2"/>
                        </a:rPr>
                        <a:t> </a:t>
                      </a:r>
                      <a:r>
                        <a:rPr lang="en-US" sz="2000" dirty="0" smtClean="0">
                          <a:latin typeface="Times New Roman" pitchFamily="18" charset="0"/>
                          <a:cs typeface="Times New Roman" pitchFamily="18" charset="0"/>
                          <a:sym typeface="Wingdings 3" pitchFamily="18" charset="2"/>
                        </a:rPr>
                        <a:t>GERT</a:t>
                      </a:r>
                      <a:endParaRPr lang="fa-IR" sz="2000" dirty="0" smtClean="0">
                        <a:latin typeface="Times New Roman" pitchFamily="18" charset="0"/>
                        <a:cs typeface="Times New Roman" pitchFamily="18" charset="0"/>
                        <a:sym typeface="Wingdings 3" pitchFamily="18" charset="2"/>
                      </a:endParaRPr>
                    </a:p>
                    <a:p>
                      <a:pPr algn="ctr" rtl="1">
                        <a:spcBef>
                          <a:spcPct val="50000"/>
                        </a:spcBef>
                      </a:pPr>
                      <a:r>
                        <a:rPr lang="fa-IR" sz="2000" b="1" dirty="0" smtClean="0">
                          <a:latin typeface="Times New Roman" pitchFamily="18" charset="0"/>
                          <a:cs typeface="Mitra" pitchFamily="2" charset="-78"/>
                          <a:sym typeface="Wingdings 3" pitchFamily="18" charset="2"/>
                        </a:rPr>
                        <a:t>در پيچيده‌ترين حالات</a:t>
                      </a:r>
                      <a:endParaRPr lang="en-US" sz="2000" b="1" dirty="0" smtClean="0">
                        <a:latin typeface="Times New Roman" pitchFamily="18" charset="0"/>
                        <a:cs typeface="Mitra" pitchFamily="2" charset="-78"/>
                        <a:sym typeface="Wingdings 3" pitchFamily="18" charset="2"/>
                      </a:endParaRPr>
                    </a:p>
                  </a:txBody>
                  <a:tcPr marL="90000" marR="90000" marT="46806" marB="4680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US" sz="2400" dirty="0" smtClean="0">
                          <a:latin typeface="Times New Roman" pitchFamily="18" charset="0"/>
                          <a:cs typeface="Mitra" pitchFamily="2" charset="-78"/>
                        </a:rPr>
                        <a:t>GERT:</a:t>
                      </a:r>
                    </a:p>
                  </a:txBody>
                  <a:tcPr marL="90000" marR="90000" marT="46806" marB="4680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B Titr" pitchFamily="2" charset="-78"/>
                          <a:cs typeface="B Titr" pitchFamily="2" charset="-78"/>
                        </a:rPr>
                        <a:t>احتمالي</a:t>
                      </a:r>
                      <a:endParaRPr kumimoji="0" lang="en-US" sz="2400" b="0" i="0" u="none" strike="noStrike" cap="none" normalizeH="0" baseline="0" dirty="0" smtClean="0">
                        <a:ln>
                          <a:noFill/>
                        </a:ln>
                        <a:solidFill>
                          <a:schemeClr val="tx1"/>
                        </a:solidFill>
                        <a:effectLst/>
                        <a:latin typeface="B Titr" pitchFamily="2" charset="-78"/>
                        <a:cs typeface="B Titr" pitchFamily="2" charset="-78"/>
                      </a:endParaRPr>
                    </a:p>
                  </a:txBody>
                  <a:tcPr marL="90000" marR="90000" marT="46806" marB="4680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cxnSp>
        <p:nvCxnSpPr>
          <p:cNvPr id="3" name="Straight Connector 2"/>
          <p:cNvCxnSpPr/>
          <p:nvPr/>
        </p:nvCxnSpPr>
        <p:spPr>
          <a:xfrm flipH="1">
            <a:off x="5868144" y="1628800"/>
            <a:ext cx="2664296" cy="72008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9528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249</TotalTime>
  <Words>1237</Words>
  <Application>Microsoft Office PowerPoint</Application>
  <PresentationFormat>On-screen Show (4:3)</PresentationFormat>
  <Paragraphs>148</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Waveform</vt:lpstr>
      <vt:lpstr>بنام خدا</vt:lpstr>
      <vt:lpstr>PowerPoint Presentation</vt:lpstr>
      <vt:lpstr>زمان بندی فعالیت ها ی قطعی :</vt:lpstr>
      <vt:lpstr>PowerPoint Presentation</vt:lpstr>
      <vt:lpstr>EFi : زودترين زمان پایان هر فعاليت‌                        EFij= ESij+Dij(محاسبه رفت) ESij : زودترين زمان شروع  هر فعاليت‌                                        LSij= LFij - Dij (محاسبه برگشت)    Dij : طول زمان لازم برای هر فعاليت‌  : LSijديرترين زمان شروع هر فعاليت‌ LFij : دیرترین زمان پایان فعالیت </vt:lpstr>
      <vt:lpstr>PowerPoint Presentation</vt:lpstr>
      <vt:lpstr>PowerPoint Presentation</vt:lpstr>
      <vt:lpstr>فعالیت های شناور: فعالیت هایی که خاصیت انعطاف پذیری درتاریخ های شروع و پایان دارند.</vt:lpstr>
      <vt:lpstr>مسیر بحرانی CPM )):Critical Path Method  طولانی ترین مسیر هر شبکه از نظر مجموع مدت زمان های اجرای فعالیت های آن را مسیر بحرانی می نامند.</vt:lpstr>
      <vt:lpstr>محاسبه شناوری و شناسایی مسیرهای بحرانی : F2=L2-E2=0-0=0 F10=L10-E10=12-12=0 FF10 2=E10-E2-D2 10=12-0-12=0 IF10 2=E10-L2-D2 10=12-0-12=0 TF10 2=L10-E2-D10 2=12-0-12=0 شناوری کلی فعالیت صفر است پس این فعالیت بحرانی است.         </vt:lpstr>
      <vt:lpstr>شبکه های گره ای :</vt:lpstr>
      <vt:lpstr>Micro Soft Project چیست ؟</vt:lpstr>
      <vt:lpstr>شبکه های پیش نیازی یا همپوش</vt:lpstr>
      <vt:lpstr>روش زمان بندی پرت  (PERT):(Program Evaluation &amp; Review Technique) </vt:lpstr>
      <vt:lpstr>مقادیر زمانی مورد استفاده در روش پرت :</vt:lpstr>
      <vt:lpstr>روش گرت  (GERT) :(Graphical Evaluation &amp; Review Technique) </vt:lpstr>
      <vt:lpstr>جدول حالات مختلف پروژه و روش زمان‌بندي مرتبط  </vt:lpstr>
    </vt:vector>
  </TitlesOfParts>
  <Company>Novin Pendar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گام پنجم : زمان بندی فعالیت ها</dc:title>
  <dc:creator>Novin Pendar</dc:creator>
  <cp:lastModifiedBy>Windows User</cp:lastModifiedBy>
  <cp:revision>34</cp:revision>
  <dcterms:created xsi:type="dcterms:W3CDTF">2015-12-02T04:13:06Z</dcterms:created>
  <dcterms:modified xsi:type="dcterms:W3CDTF">2020-05-15T03:34:27Z</dcterms:modified>
</cp:coreProperties>
</file>