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20" r:id="rId2"/>
    <p:sldId id="262" r:id="rId3"/>
    <p:sldId id="263" r:id="rId4"/>
    <p:sldId id="257" r:id="rId5"/>
    <p:sldId id="302" r:id="rId6"/>
    <p:sldId id="258" r:id="rId7"/>
    <p:sldId id="259" r:id="rId8"/>
    <p:sldId id="264" r:id="rId9"/>
    <p:sldId id="260" r:id="rId10"/>
    <p:sldId id="261" r:id="rId11"/>
    <p:sldId id="265" r:id="rId12"/>
    <p:sldId id="303" r:id="rId13"/>
    <p:sldId id="266" r:id="rId14"/>
    <p:sldId id="267" r:id="rId15"/>
    <p:sldId id="268" r:id="rId16"/>
    <p:sldId id="269" r:id="rId17"/>
    <p:sldId id="304" r:id="rId18"/>
    <p:sldId id="270" r:id="rId19"/>
    <p:sldId id="271" r:id="rId20"/>
    <p:sldId id="272" r:id="rId21"/>
    <p:sldId id="273" r:id="rId22"/>
    <p:sldId id="274" r:id="rId23"/>
    <p:sldId id="275" r:id="rId24"/>
    <p:sldId id="305" r:id="rId25"/>
    <p:sldId id="277" r:id="rId26"/>
    <p:sldId id="276" r:id="rId27"/>
    <p:sldId id="278" r:id="rId28"/>
    <p:sldId id="306" r:id="rId29"/>
    <p:sldId id="311" r:id="rId30"/>
    <p:sldId id="312" r:id="rId31"/>
    <p:sldId id="313" r:id="rId32"/>
    <p:sldId id="314" r:id="rId33"/>
    <p:sldId id="279" r:id="rId34"/>
    <p:sldId id="315" r:id="rId35"/>
    <p:sldId id="316" r:id="rId36"/>
    <p:sldId id="317" r:id="rId37"/>
    <p:sldId id="318" r:id="rId38"/>
    <p:sldId id="280" r:id="rId39"/>
    <p:sldId id="281" r:id="rId40"/>
    <p:sldId id="282" r:id="rId41"/>
    <p:sldId id="283" r:id="rId42"/>
    <p:sldId id="284" r:id="rId43"/>
    <p:sldId id="285" r:id="rId44"/>
    <p:sldId id="298" r:id="rId45"/>
    <p:sldId id="287" r:id="rId46"/>
    <p:sldId id="299" r:id="rId47"/>
    <p:sldId id="286" r:id="rId48"/>
    <p:sldId id="300" r:id="rId49"/>
    <p:sldId id="319" r:id="rId50"/>
    <p:sldId id="288" r:id="rId51"/>
    <p:sldId id="289" r:id="rId52"/>
    <p:sldId id="310" r:id="rId53"/>
    <p:sldId id="290" r:id="rId54"/>
    <p:sldId id="291" r:id="rId55"/>
    <p:sldId id="292" r:id="rId56"/>
    <p:sldId id="293" r:id="rId57"/>
    <p:sldId id="301" r:id="rId58"/>
    <p:sldId id="307" r:id="rId59"/>
    <p:sldId id="294" r:id="rId60"/>
    <p:sldId id="308" r:id="rId61"/>
    <p:sldId id="295" r:id="rId62"/>
    <p:sldId id="309"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48A0BFE-726B-4124-A081-43B0C6BBFCD3}" type="datetimeFigureOut">
              <a:rPr lang="en-US" smtClean="0"/>
              <a:pPr/>
              <a:t>4/26/2020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6A05C9BD-1B68-4DD9-B7CB-E513CD70E675}"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rtl="1">
              <a:defRPr/>
            </a:lvl1pPr>
          </a:lstStyle>
          <a:p>
            <a:r>
              <a:rPr kumimoji="0" lang="en-US" dirty="0" smtClean="0"/>
              <a:t>Click to edit Master title style</a:t>
            </a:r>
            <a:endParaRPr kumimoji="0" lang="en-US" dirty="0"/>
          </a:p>
        </p:txBody>
      </p:sp>
      <p:sp>
        <p:nvSpPr>
          <p:cNvPr id="4" name="Date Placeholder 3"/>
          <p:cNvSpPr>
            <a:spLocks noGrp="1"/>
          </p:cNvSpPr>
          <p:nvPr>
            <p:ph type="dt" sz="half" idx="10"/>
          </p:nvPr>
        </p:nvSpPr>
        <p:spPr/>
        <p:txBody>
          <a:bodyPr/>
          <a:lstStyle/>
          <a:p>
            <a:fld id="{F48A0BFE-726B-4124-A081-43B0C6BBFCD3}"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05C9BD-1B68-4DD9-B7CB-E513CD70E675}"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lvl1pPr algn="r" rtl="1">
              <a:defRPr/>
            </a:lvl1pPr>
            <a:lvl2pPr algn="r" rtl="1">
              <a:defRPr/>
            </a:lvl2pPr>
            <a:lvl3pPr algn="r" rtl="1">
              <a:defRPr/>
            </a:lvl3pPr>
            <a:lvl4pPr algn="r" rtl="1">
              <a:defRPr/>
            </a:lvl4pPr>
            <a:lvl5pPr algn="r" rtl="1">
              <a:defRPr/>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lgn="r" rtl="1">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dirty="0" smtClean="0"/>
              <a:t>Click to edit Master text styles</a:t>
            </a:r>
          </a:p>
        </p:txBody>
      </p:sp>
      <p:sp>
        <p:nvSpPr>
          <p:cNvPr id="4" name="Date Placeholder 3"/>
          <p:cNvSpPr>
            <a:spLocks noGrp="1"/>
          </p:cNvSpPr>
          <p:nvPr>
            <p:ph type="dt" sz="half" idx="10"/>
          </p:nvPr>
        </p:nvSpPr>
        <p:spPr/>
        <p:txBody>
          <a:bodyPr/>
          <a:lstStyle/>
          <a:p>
            <a:fld id="{F48A0BFE-726B-4124-A081-43B0C6BBFCD3}" type="datetimeFigureOut">
              <a:rPr lang="en-US" smtClean="0"/>
              <a:pPr/>
              <a:t>4/26/2020</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6A05C9BD-1B68-4DD9-B7CB-E513CD70E67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48A0BFE-726B-4124-A081-43B0C6BBFCD3}"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05C9BD-1B68-4DD9-B7CB-E513CD70E675}"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lvl1pPr algn="r" rtl="1">
              <a:defRPr/>
            </a:lvl1pPr>
            <a:lvl2pPr algn="r" rtl="1">
              <a:defRPr/>
            </a:lvl2pPr>
            <a:lvl3pPr algn="r" rtl="1">
              <a:defRPr/>
            </a:lvl3pPr>
            <a:lvl4pPr algn="r" rtl="1">
              <a:defRPr/>
            </a:lvl4pPr>
            <a:lvl5pPr algn="r" rtl="1">
              <a:defRPr/>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F48A0BFE-726B-4124-A081-43B0C6BBFCD3}" type="datetimeFigureOut">
              <a:rPr lang="en-US" smtClean="0"/>
              <a:pPr/>
              <a:t>4/26/2020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05C9BD-1B68-4DD9-B7CB-E513CD70E675}"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48A0BFE-726B-4124-A081-43B0C6BBFCD3}" type="datetimeFigureOut">
              <a:rPr lang="en-US" smtClean="0"/>
              <a:pPr/>
              <a:t>4/26/2020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05C9BD-1B68-4DD9-B7CB-E513CD70E67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8A0BFE-726B-4124-A081-43B0C6BBFCD3}" type="datetimeFigureOut">
              <a:rPr lang="en-US" smtClean="0"/>
              <a:pPr/>
              <a:t>4/26/2020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05C9BD-1B68-4DD9-B7CB-E513CD70E67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48A0BFE-726B-4124-A081-43B0C6BBFCD3}"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05C9BD-1B68-4DD9-B7CB-E513CD70E675}"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48A0BFE-726B-4124-A081-43B0C6BBFCD3}" type="datetimeFigureOut">
              <a:rPr lang="en-US" smtClean="0"/>
              <a:pPr/>
              <a:t>4/26/2020</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6A05C9BD-1B68-4DD9-B7CB-E513CD70E675}"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48A0BFE-726B-4124-A081-43B0C6BBFCD3}"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05C9BD-1B68-4DD9-B7CB-E513CD70E67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48A0BFE-726B-4124-A081-43B0C6BBFCD3}"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05C9BD-1B68-4DD9-B7CB-E513CD70E67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48A0BFE-726B-4124-A081-43B0C6BBFCD3}" type="datetimeFigureOut">
              <a:rPr lang="en-US" smtClean="0"/>
              <a:pPr/>
              <a:t>4/26/2020</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6A05C9BD-1B68-4DD9-B7CB-E513CD70E67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1193551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ctr">
              <a:buNone/>
            </a:pPr>
            <a:r>
              <a:rPr lang="fa-IR" sz="4800" dirty="0" smtClean="0"/>
              <a:t>مفهوم </a:t>
            </a:r>
            <a:r>
              <a:rPr lang="fa-IR" sz="4800" dirty="0" smtClean="0"/>
              <a:t>یا پنداشت از خود</a:t>
            </a:r>
            <a:endParaRPr lang="en-US" sz="4800" dirty="0" smtClean="0"/>
          </a:p>
          <a:p>
            <a:pPr>
              <a:buNone/>
            </a:pP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buNone/>
            </a:pPr>
            <a:r>
              <a:rPr lang="fa-IR" dirty="0" smtClean="0">
                <a:cs typeface="2  Homa" pitchFamily="2" charset="-78"/>
              </a:rPr>
              <a:t>مرد جوانی پس از تصادف با اتومبیل دجار آسیب به طناب نخاعی از ناحیه کمر و فلج پاها شده است.</a:t>
            </a:r>
          </a:p>
          <a:p>
            <a:pPr algn="r" rtl="1">
              <a:buNone/>
            </a:pPr>
            <a:endParaRPr lang="fa-IR" dirty="0" smtClean="0">
              <a:cs typeface="2  Homa" pitchFamily="2" charset="-78"/>
            </a:endParaRPr>
          </a:p>
          <a:p>
            <a:pPr algn="r" rtl="1">
              <a:buNone/>
            </a:pPr>
            <a:r>
              <a:rPr lang="fa-IR" dirty="0" smtClean="0">
                <a:cs typeface="2  Homa" pitchFamily="2" charset="-78"/>
              </a:rPr>
              <a:t>آقای میانسال به دلیل زخم پای دیابتی تحت عمل جراحی آمپوتاسیون پا از زیر زانو قرار گرفته است.</a:t>
            </a:r>
          </a:p>
          <a:p>
            <a:pPr algn="r" rtl="1">
              <a:buNone/>
            </a:pPr>
            <a:endParaRPr lang="fa-IR" dirty="0" smtClean="0">
              <a:cs typeface="2  Homa" pitchFamily="2" charset="-78"/>
            </a:endParaRPr>
          </a:p>
          <a:p>
            <a:pPr algn="r" rtl="1">
              <a:buNone/>
            </a:pPr>
            <a:r>
              <a:rPr lang="fa-IR" dirty="0" smtClean="0">
                <a:cs typeface="2  Homa" pitchFamily="2" charset="-78"/>
              </a:rPr>
              <a:t>خانم میانسال به دلیل کانسر برست تحت عمل جراحی ماستکتومی توتال قرار گرفته است.</a:t>
            </a:r>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 concept</a:t>
            </a:r>
            <a:endParaRPr lang="en-US" dirty="0"/>
          </a:p>
        </p:txBody>
      </p:sp>
      <p:sp>
        <p:nvSpPr>
          <p:cNvPr id="3" name="Content Placeholder 2"/>
          <p:cNvSpPr>
            <a:spLocks noGrp="1"/>
          </p:cNvSpPr>
          <p:nvPr>
            <p:ph sz="quarter" idx="1"/>
          </p:nvPr>
        </p:nvSpPr>
        <p:spPr/>
        <p:txBody>
          <a:bodyPr>
            <a:normAutofit/>
          </a:bodyPr>
          <a:lstStyle/>
          <a:p>
            <a:pPr algn="just"/>
            <a:r>
              <a:rPr lang="fa-IR" dirty="0" smtClean="0"/>
              <a:t>مفهوم یا پنداشت خود یک فرد، تصویری ذهنی یا تصویری از خود است که میتواند منجر به تقویت یا تضعیف رشد فردی شود.</a:t>
            </a:r>
          </a:p>
          <a:p>
            <a:pPr marL="0" indent="0" algn="just">
              <a:buNone/>
            </a:pPr>
            <a:endParaRPr lang="en-US" dirty="0" smtClean="0"/>
          </a:p>
          <a:p>
            <a:pPr algn="just"/>
            <a:r>
              <a:rPr lang="fa-IR" dirty="0" smtClean="0"/>
              <a:t>مفهوم خود یا تصویر از خود برای سلامتی و بهبودی در طول زندگی ضروری هستند.</a:t>
            </a:r>
          </a:p>
          <a:p>
            <a:pPr algn="just">
              <a:buNone/>
            </a:pPr>
            <a:endParaRPr lang="en-US" dirty="0" smtClean="0"/>
          </a:p>
          <a:p>
            <a:pPr algn="just"/>
            <a:r>
              <a:rPr lang="fa-IR" dirty="0" smtClean="0"/>
              <a:t>افراد با مفهوم خود پایین ممکن است انگیزه برای یادگیری رفتارهای مراقبت از خود نداشته باشند.</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ctr">
              <a:buNone/>
            </a:pPr>
            <a:r>
              <a:rPr lang="fa-IR" dirty="0" smtClean="0">
                <a:cs typeface="2  Homa" pitchFamily="2" charset="-78"/>
              </a:rPr>
              <a:t>چرا مفهوم پنداشت خود برای پرستاران دارای اهمیت است؟</a:t>
            </a:r>
            <a:endParaRPr lang="en-US" dirty="0">
              <a:cs typeface="2  Hom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just"/>
            <a:r>
              <a:rPr lang="fa-IR" dirty="0"/>
              <a:t>بعضی از بیماران جنبه های منفی مفهوم خود را در نظر میگیرند که بر رفتارهای سلامتی آنها تاثیر میگذارد.</a:t>
            </a:r>
          </a:p>
          <a:p>
            <a:pPr algn="just"/>
            <a:endParaRPr lang="fa-IR" dirty="0" smtClean="0"/>
          </a:p>
          <a:p>
            <a:pPr algn="just"/>
            <a:r>
              <a:rPr lang="fa-IR" dirty="0" smtClean="0"/>
              <a:t>تجربه بیماری، تستهای تشخیصی، و درمان به میزان زیادی مفهوم خود بیمار را تهدید میکند.</a:t>
            </a:r>
          </a:p>
          <a:p>
            <a:pPr algn="just">
              <a:buNone/>
            </a:pPr>
            <a:endParaRPr lang="en-US" dirty="0" smtClean="0"/>
          </a:p>
          <a:p>
            <a:pPr algn="just"/>
            <a:r>
              <a:rPr lang="en-US" dirty="0" smtClean="0"/>
              <a:t> </a:t>
            </a:r>
            <a:r>
              <a:rPr lang="fa-IR" dirty="0" smtClean="0"/>
              <a:t> پرستاران باید به بیانات بیمار در مورد مفهوم خود حساس باشند تا به بیمار در حل اختلالات مفهوم خود کمک کنند.</a:t>
            </a:r>
            <a:endParaRPr lang="en-US" dirty="0" smtClean="0"/>
          </a:p>
          <a:p>
            <a:pPr algn="just"/>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buNone/>
            </a:pPr>
            <a:r>
              <a:rPr lang="fa-IR" b="1" i="1" dirty="0" smtClean="0"/>
              <a:t>مفهوم خود شامل:</a:t>
            </a:r>
          </a:p>
          <a:p>
            <a:pPr>
              <a:buNone/>
            </a:pPr>
            <a:r>
              <a:rPr lang="fa-IR" b="1" i="1" dirty="0" smtClean="0"/>
              <a:t>ادراک خود-ظاهر</a:t>
            </a:r>
          </a:p>
          <a:p>
            <a:pPr>
              <a:buNone/>
            </a:pPr>
            <a:r>
              <a:rPr lang="fa-IR" b="1" i="1" dirty="0" smtClean="0"/>
              <a:t>ارزشها</a:t>
            </a:r>
          </a:p>
          <a:p>
            <a:pPr>
              <a:buNone/>
            </a:pPr>
            <a:r>
              <a:rPr lang="fa-IR" b="1" i="1" dirty="0" smtClean="0"/>
              <a:t>اعتقادات</a:t>
            </a:r>
          </a:p>
          <a:p>
            <a:pPr>
              <a:buNone/>
            </a:pPr>
            <a:r>
              <a:rPr lang="fa-IR" b="1" i="1" dirty="0" smtClean="0"/>
              <a:t> است که رفتار را تحت تاثیر قرار میدهد و وقتی </a:t>
            </a:r>
            <a:r>
              <a:rPr lang="fa-IR" b="1" i="1" u="sng" dirty="0" smtClean="0"/>
              <a:t>کلمه من را استفاده میکنیم به آن اشاره میکنیم</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buNone/>
            </a:pPr>
            <a:r>
              <a:rPr lang="fa-IR" dirty="0" smtClean="0"/>
              <a:t>مفهوم خود موارد زیر را تحت تاثیر قرار میدهد:</a:t>
            </a:r>
          </a:p>
          <a:p>
            <a:pPr>
              <a:buFont typeface="Wingdings" pitchFamily="2" charset="2"/>
              <a:buChar char="§"/>
            </a:pPr>
            <a:r>
              <a:rPr lang="fa-IR" dirty="0" smtClean="0"/>
              <a:t>چگونه یک فرد فکر میکند، صحبت میکند و عمل میکند</a:t>
            </a:r>
          </a:p>
          <a:p>
            <a:pPr>
              <a:buFont typeface="Wingdings" pitchFamily="2" charset="2"/>
              <a:buChar char="§"/>
            </a:pPr>
            <a:r>
              <a:rPr lang="fa-IR" dirty="0" smtClean="0"/>
              <a:t>چگونه یک فرد می بیند و با دیگران ارتباط برقرار میکند</a:t>
            </a:r>
          </a:p>
          <a:p>
            <a:pPr>
              <a:buFont typeface="Wingdings" pitchFamily="2" charset="2"/>
              <a:buChar char="§"/>
            </a:pPr>
            <a:r>
              <a:rPr lang="fa-IR" dirty="0" smtClean="0"/>
              <a:t>انتخابهایی که فرد انجام میدهد</a:t>
            </a:r>
          </a:p>
          <a:p>
            <a:pPr>
              <a:buFont typeface="Wingdings" pitchFamily="2" charset="2"/>
              <a:buChar char="§"/>
            </a:pPr>
            <a:r>
              <a:rPr lang="fa-IR" dirty="0" smtClean="0"/>
              <a:t>توانایی برای دریافت و ابراز دوست داشتن</a:t>
            </a:r>
          </a:p>
          <a:p>
            <a:pPr>
              <a:buFont typeface="Wingdings" pitchFamily="2" charset="2"/>
              <a:buChar char="§"/>
            </a:pPr>
            <a:r>
              <a:rPr lang="fa-IR" dirty="0" smtClean="0"/>
              <a:t>توانایی برای عمل و تغییر چیزها</a:t>
            </a:r>
            <a:endParaRPr lang="en-US" dirty="0" smtClean="0"/>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62" y="500042"/>
            <a:ext cx="7772400" cy="1143000"/>
          </a:xfrm>
        </p:spPr>
        <p:txBody>
          <a:bodyPr>
            <a:normAutofit fontScale="90000"/>
          </a:bodyPr>
          <a:lstStyle/>
          <a:p>
            <a:pPr algn="r"/>
            <a:r>
              <a:rPr lang="fa-IR" dirty="0" smtClean="0"/>
              <a:t/>
            </a:r>
            <a:br>
              <a:rPr lang="fa-IR" dirty="0" smtClean="0"/>
            </a:br>
            <a:r>
              <a:rPr lang="fa-IR" dirty="0" smtClean="0"/>
              <a:t>چهار بعد مفهوم خود</a:t>
            </a:r>
            <a:endParaRPr lang="en-US" dirty="0"/>
          </a:p>
        </p:txBody>
      </p:sp>
      <p:sp>
        <p:nvSpPr>
          <p:cNvPr id="3" name="Content Placeholder 2"/>
          <p:cNvSpPr>
            <a:spLocks noGrp="1"/>
          </p:cNvSpPr>
          <p:nvPr>
            <p:ph sz="quarter" idx="1"/>
          </p:nvPr>
        </p:nvSpPr>
        <p:spPr/>
        <p:txBody>
          <a:bodyPr>
            <a:normAutofit/>
          </a:bodyPr>
          <a:lstStyle/>
          <a:p>
            <a:pPr>
              <a:buNone/>
            </a:pPr>
            <a:endParaRPr lang="en-US" dirty="0"/>
          </a:p>
          <a:p>
            <a:pPr>
              <a:buNone/>
            </a:pPr>
            <a:r>
              <a:rPr lang="en-US" dirty="0"/>
              <a:t>• </a:t>
            </a:r>
            <a:r>
              <a:rPr lang="fa-IR" dirty="0" smtClean="0"/>
              <a:t> دانش خود: بصیرت در مورد توانایی ها، طبیعت و محدودیتهای خود</a:t>
            </a:r>
          </a:p>
          <a:p>
            <a:pPr>
              <a:buNone/>
            </a:pPr>
            <a:endParaRPr lang="en-US" dirty="0"/>
          </a:p>
          <a:p>
            <a:pPr>
              <a:buNone/>
            </a:pPr>
            <a:r>
              <a:rPr lang="en-US" dirty="0" smtClean="0"/>
              <a:t>•</a:t>
            </a:r>
            <a:r>
              <a:rPr lang="fa-IR" dirty="0" smtClean="0"/>
              <a:t> انتظارات از خود: چیزی که یک نفر از خود انتظار دارد. ممکن است انتظارات واقعی یا غیرواقعی باشد.</a:t>
            </a:r>
          </a:p>
          <a:p>
            <a:pPr>
              <a:buNone/>
            </a:pPr>
            <a:endParaRPr lang="en-US" dirty="0"/>
          </a:p>
          <a:p>
            <a:pPr>
              <a:buNone/>
            </a:pPr>
            <a:r>
              <a:rPr lang="en-US" dirty="0" smtClean="0"/>
              <a:t>•</a:t>
            </a:r>
            <a:r>
              <a:rPr lang="fa-IR" dirty="0" smtClean="0"/>
              <a:t> </a:t>
            </a:r>
            <a:r>
              <a:rPr lang="fa-IR" i="1" dirty="0" smtClean="0"/>
              <a:t>خود اجتماعی: چگونه یک نفر توسط دیگران و جامعه درک میشود.</a:t>
            </a:r>
          </a:p>
          <a:p>
            <a:pPr>
              <a:buNone/>
            </a:pPr>
            <a:endParaRPr lang="en-US" b="1" i="1" dirty="0" smtClean="0"/>
          </a:p>
          <a:p>
            <a:pPr>
              <a:buClrTx/>
              <a:buFont typeface="Arial" pitchFamily="34" charset="0"/>
              <a:buChar char="•"/>
            </a:pPr>
            <a:r>
              <a:rPr lang="fa-IR" dirty="0" smtClean="0"/>
              <a:t>ارزشیابی اجتماعی: نقد خود در روابط با دیگران، وقایع یا موقعیتها</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buNone/>
            </a:pPr>
            <a:endParaRPr lang="fa-IR" dirty="0" smtClean="0"/>
          </a:p>
          <a:p>
            <a:r>
              <a:rPr lang="fa-IR" dirty="0" smtClean="0"/>
              <a:t>مفهوم خود مثبت متمرکز بر من است و با ارجاع محدود به نظرات دیگران شکل میگیرد</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r>
              <a:rPr lang="fa-IR" dirty="0" smtClean="0"/>
              <a:t>حفظ و ارزشیابی مفهوم خود یک فرایند در حال ایجاد و مداوم است.</a:t>
            </a:r>
            <a:endParaRPr lang="en-US" dirty="0" smtClean="0"/>
          </a:p>
          <a:p>
            <a:pPr>
              <a:buNone/>
            </a:pPr>
            <a:endParaRPr lang="en-US" dirty="0" smtClean="0"/>
          </a:p>
          <a:p>
            <a:r>
              <a:rPr lang="fa-IR" dirty="0" smtClean="0"/>
              <a:t>وقایع یا موقعیتها ممکن است سطح مفهوم خود را در طول زمان تغییر دهد.</a:t>
            </a:r>
            <a:endParaRPr lang="en-US" dirty="0" smtClean="0"/>
          </a:p>
          <a:p>
            <a:pPr>
              <a:buNone/>
            </a:pPr>
            <a:endParaRPr lang="fa-IR" dirty="0" smtClean="0"/>
          </a:p>
          <a:p>
            <a:r>
              <a:rPr lang="fa-IR" dirty="0" smtClean="0"/>
              <a:t>داشتن مفهوم خود پایه شامل این است که ما خودمان را چگونه می بینیم و چگونه توسط دیگران دیده میشویم.</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Ideal self</a:t>
            </a:r>
            <a:r>
              <a:rPr lang="fa-IR" dirty="0" smtClean="0"/>
              <a:t/>
            </a:r>
            <a:br>
              <a:rPr lang="fa-IR" dirty="0" smtClean="0"/>
            </a:br>
            <a:r>
              <a:rPr lang="fa-IR" dirty="0" smtClean="0"/>
              <a:t>خود ایده ال</a:t>
            </a:r>
            <a:endParaRPr lang="en-US" dirty="0"/>
          </a:p>
        </p:txBody>
      </p:sp>
      <p:sp>
        <p:nvSpPr>
          <p:cNvPr id="3" name="Content Placeholder 2"/>
          <p:cNvSpPr>
            <a:spLocks noGrp="1"/>
          </p:cNvSpPr>
          <p:nvPr>
            <p:ph sz="quarter" idx="1"/>
          </p:nvPr>
        </p:nvSpPr>
        <p:spPr>
          <a:xfrm>
            <a:off x="357158" y="1447800"/>
            <a:ext cx="8329642" cy="5267348"/>
          </a:xfrm>
        </p:spPr>
        <p:txBody>
          <a:bodyPr>
            <a:normAutofit/>
          </a:bodyPr>
          <a:lstStyle/>
          <a:p>
            <a:r>
              <a:rPr lang="fa-IR" dirty="0" smtClean="0"/>
              <a:t>چگونه ما باید یا ترجیح میدهیم که باشیم.</a:t>
            </a:r>
            <a:r>
              <a:rPr lang="en-US" dirty="0" smtClean="0"/>
              <a:t> </a:t>
            </a:r>
          </a:p>
          <a:p>
            <a:r>
              <a:rPr lang="fa-IR" dirty="0" smtClean="0"/>
              <a:t>خود ایده ال درک فردی از این که فرد باید بر اساس استانداردهای فردی، اهداف و ارزشها رفتار کند</a:t>
            </a:r>
            <a:endParaRPr lang="en-US" dirty="0" smtClean="0"/>
          </a:p>
          <a:p>
            <a:r>
              <a:rPr lang="fa-IR" dirty="0" smtClean="0"/>
              <a:t>گاهی اوقات خود ایده ال واقعی و گاهی اوقات غیرواقعی است</a:t>
            </a:r>
            <a:endParaRPr lang="en-US" dirty="0" smtClean="0"/>
          </a:p>
          <a:p>
            <a:r>
              <a:rPr lang="fa-IR" dirty="0" smtClean="0"/>
              <a:t>وقتی خود درک شده نزدیک به خود ایده ال باشد افراد ارزو نمیکنند که متفاوت از چیزی که هستند باشند</a:t>
            </a:r>
            <a:endParaRPr lang="en-US" dirty="0" smtClean="0"/>
          </a:p>
          <a:p>
            <a:r>
              <a:rPr lang="fa-IR" dirty="0" smtClean="0"/>
              <a:t>تفاوت بین خود ایده ال و خود درک شده میتواند عامل اصلاح خود باشد</a:t>
            </a:r>
            <a:endParaRPr lang="en-US" dirty="0" smtClean="0"/>
          </a:p>
          <a:p>
            <a:r>
              <a:rPr lang="fa-IR" dirty="0" smtClean="0"/>
              <a:t>به هر حال وقتی که تفاوت زیاد باشد میتواند منجر به کاهش اعتماد به نفس شود</a:t>
            </a:r>
            <a:endParaRPr lang="en-US" dirty="0" smtClean="0"/>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
            </a:r>
            <a:br>
              <a:rPr lang="fa-IR" dirty="0" smtClean="0"/>
            </a:br>
            <a:r>
              <a:rPr lang="fa-IR" dirty="0" smtClean="0"/>
              <a:t>اجزای مفهوم خود</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r>
              <a:rPr lang="fa-IR" dirty="0" smtClean="0"/>
              <a:t>چهار جز مفهوم خود شامل:</a:t>
            </a:r>
          </a:p>
          <a:p>
            <a:r>
              <a:rPr lang="fa-IR" dirty="0" smtClean="0"/>
              <a:t>هویت فردی</a:t>
            </a:r>
            <a:r>
              <a:rPr lang="en-US" dirty="0" smtClean="0"/>
              <a:t>personal identity</a:t>
            </a:r>
            <a:endParaRPr lang="fa-IR" dirty="0" smtClean="0"/>
          </a:p>
          <a:p>
            <a:r>
              <a:rPr lang="fa-IR" dirty="0" smtClean="0"/>
              <a:t>تصویر از بدن</a:t>
            </a:r>
            <a:r>
              <a:rPr lang="en-US" dirty="0" smtClean="0"/>
              <a:t>body image</a:t>
            </a:r>
          </a:p>
          <a:p>
            <a:r>
              <a:rPr lang="en-US" dirty="0" smtClean="0"/>
              <a:t>role performance</a:t>
            </a:r>
            <a:r>
              <a:rPr lang="fa-IR" dirty="0" smtClean="0"/>
              <a:t> ایفای نقش</a:t>
            </a:r>
          </a:p>
          <a:p>
            <a:r>
              <a:rPr lang="en-US" dirty="0" smtClean="0"/>
              <a:t>self-esteem </a:t>
            </a:r>
            <a:r>
              <a:rPr lang="fa-IR" dirty="0" smtClean="0"/>
              <a:t>اعتماد به نفس</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20688"/>
            <a:ext cx="7772400" cy="1143000"/>
          </a:xfrm>
        </p:spPr>
        <p:txBody>
          <a:bodyPr>
            <a:normAutofit fontScale="90000"/>
          </a:bodyPr>
          <a:lstStyle/>
          <a:p>
            <a:r>
              <a:rPr lang="en-US" dirty="0" smtClean="0"/>
              <a:t>Personal Identity</a:t>
            </a:r>
            <a:r>
              <a:rPr lang="fa-IR" dirty="0" smtClean="0"/>
              <a:t/>
            </a:r>
            <a:br>
              <a:rPr lang="fa-IR" dirty="0" smtClean="0"/>
            </a:br>
            <a:r>
              <a:rPr lang="fa-IR" dirty="0" smtClean="0"/>
              <a:t>هویت فردی</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r>
              <a:rPr lang="fa-IR" dirty="0" smtClean="0"/>
              <a:t>حس هوشیارانه از فردیت و بی نظیری</a:t>
            </a:r>
            <a:endParaRPr lang="en-US" dirty="0" smtClean="0"/>
          </a:p>
          <a:p>
            <a:r>
              <a:rPr lang="fa-IR" dirty="0" smtClean="0"/>
              <a:t>افراد اغلب هویتشان را در نام، جنسیت، سن، نژاد، فرهنگ، شغل یا نقشها، استعدادها و دیگر خصوصیات موقعیتی(وضعیت تاهل، آموزش) می بینند. </a:t>
            </a:r>
            <a:endParaRPr lang="en-US" dirty="0" smtClean="0"/>
          </a:p>
          <a:p>
            <a:r>
              <a:rPr lang="fa-IR" dirty="0" smtClean="0"/>
              <a:t>هویت فردی همچنین شامل اعتقادات و ارزشها، شخصیت و خصوصیات است.</a:t>
            </a:r>
          </a:p>
          <a:p>
            <a:r>
              <a:rPr lang="fa-IR" dirty="0" smtClean="0"/>
              <a:t>هویت فردی بنابراین شامل خصوصیات ملموس و واقعی نظیر نام، جنس و  هم خصوصیات نامحسوس نظیر ارزشها و اعتقادات است.</a:t>
            </a:r>
          </a:p>
          <a:p>
            <a:r>
              <a:rPr lang="fa-IR" dirty="0" smtClean="0"/>
              <a:t>هویت چیزی است که خود را از دیگرا متمایز میکند.</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r>
              <a:rPr lang="fa-IR" dirty="0" smtClean="0"/>
              <a:t>یک فرد با حس قوی از هویت تصویر از بدن، ایفای نقش و اعتماد به نفس را در یک مفهوم خود کامل مرتبط میکند. </a:t>
            </a:r>
          </a:p>
          <a:p>
            <a:pPr marL="0" indent="0">
              <a:buNone/>
            </a:pPr>
            <a:endParaRPr lang="en-US" dirty="0" smtClean="0"/>
          </a:p>
          <a:p>
            <a:r>
              <a:rPr lang="fa-IR" dirty="0" smtClean="0"/>
              <a:t>این حس از هویت موجب احساس تمامیت و وحدت در شخصیت در فرد میشود</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692696"/>
            <a:ext cx="7772400" cy="1143000"/>
          </a:xfrm>
        </p:spPr>
        <p:txBody>
          <a:bodyPr>
            <a:normAutofit fontScale="90000"/>
          </a:bodyPr>
          <a:lstStyle/>
          <a:p>
            <a:r>
              <a:rPr lang="en-US" dirty="0" smtClean="0"/>
              <a:t>Body Image</a:t>
            </a:r>
            <a:r>
              <a:rPr lang="fa-IR" dirty="0" smtClean="0"/>
              <a:t/>
            </a:r>
            <a:br>
              <a:rPr lang="fa-IR" dirty="0" smtClean="0"/>
            </a:br>
            <a:r>
              <a:rPr lang="fa-IR" dirty="0" smtClean="0"/>
              <a:t>تصویز از بدن</a:t>
            </a:r>
            <a:r>
              <a:rPr lang="en-US" dirty="0" smtClean="0"/>
              <a:t/>
            </a:r>
            <a:br>
              <a:rPr lang="en-US" dirty="0" smtClean="0"/>
            </a:br>
            <a:endParaRPr lang="en-US" dirty="0"/>
          </a:p>
        </p:txBody>
      </p:sp>
      <p:sp>
        <p:nvSpPr>
          <p:cNvPr id="3" name="Content Placeholder 2"/>
          <p:cNvSpPr>
            <a:spLocks noGrp="1"/>
          </p:cNvSpPr>
          <p:nvPr>
            <p:ph sz="quarter" idx="1"/>
          </p:nvPr>
        </p:nvSpPr>
        <p:spPr>
          <a:xfrm>
            <a:off x="683568" y="1844824"/>
            <a:ext cx="7772400" cy="4572000"/>
          </a:xfrm>
        </p:spPr>
        <p:txBody>
          <a:bodyPr>
            <a:normAutofit/>
          </a:bodyPr>
          <a:lstStyle/>
          <a:p>
            <a:pPr algn="just"/>
            <a:r>
              <a:rPr lang="fa-IR" dirty="0" smtClean="0"/>
              <a:t>تصویر از خود جسمانی، یا تصوبر از بدن شامل چگونگی درک سایز، ظاهر و عملکرد بدن و اجزای آن است</a:t>
            </a:r>
          </a:p>
          <a:p>
            <a:pPr algn="just"/>
            <a:r>
              <a:rPr lang="fa-IR" dirty="0" smtClean="0"/>
              <a:t>تصویر از بدن میتواند شامل جنبه های شناختی و عاطفی میباشد</a:t>
            </a:r>
          </a:p>
          <a:p>
            <a:pPr algn="just"/>
            <a:r>
              <a:rPr lang="fa-IR" dirty="0" smtClean="0"/>
              <a:t>جز شناختی شامل دانش از بدن فیزیکی، جز عاطفی شامل احساسات بدن نظیر درد، خستگی و حرکت جسمانی است.</a:t>
            </a:r>
            <a:endParaRPr lang="en-US" dirty="0" smtClean="0"/>
          </a:p>
          <a:p>
            <a:pPr algn="just"/>
            <a:r>
              <a:rPr lang="fa-IR" dirty="0" smtClean="0"/>
              <a:t>تصویر ذهنی از بدن شامل مجموع این نگرشها به صورت هوشیار یا غیر هوشیار(غیراگاهانه) است که فرد نسبت به بدن خود دارد.</a:t>
            </a:r>
            <a:endParaRPr lang="en-US" dirty="0" smtClean="0"/>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r>
              <a:rPr lang="fa-IR" dirty="0" smtClean="0"/>
              <a:t>تصویر از بدن شامل لباس پوشیدن، آرایش، سبک آرایش مو و جواهرات و .... است.</a:t>
            </a:r>
            <a:endParaRPr lang="en-US" dirty="0" smtClean="0"/>
          </a:p>
          <a:p>
            <a:r>
              <a:rPr lang="fa-IR" dirty="0" smtClean="0"/>
              <a:t>تصویر ذهنی از بدن همچنین شامل پروتزهای بدن نظیر اندام مصنوعی، مو مصنوعی و همچنین وسایل مورد نیاز برای عملکرد نظیر ویلچیر، عصا و عینک است.</a:t>
            </a:r>
          </a:p>
          <a:p>
            <a:r>
              <a:rPr lang="fa-IR" dirty="0" smtClean="0"/>
              <a:t>اداراکات گذشته و همچنین حال و چگونگی تغییرات بدن در طول زمان اجزای تصویر از بدن یک فرد است.</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just"/>
            <a:r>
              <a:rPr lang="fa-IR" dirty="0" smtClean="0"/>
              <a:t>تصویر ذهنی از بدن یک فرد تا حدودی ناشی از نگرش و پاسخهای دیگران به بدن فرد و تا حدی ناشی از بررسی بدن توسط خود فرد است</a:t>
            </a:r>
            <a:endParaRPr lang="en-US" dirty="0" smtClean="0"/>
          </a:p>
          <a:p>
            <a:pPr algn="just"/>
            <a:r>
              <a:rPr lang="fa-IR" dirty="0" smtClean="0"/>
              <a:t>اطلاعات متعدد و وسایل سرگرم کننده در سالهای اخیر بر این که چگونه افراد خود و دیگران را ببینند تاثیر داشته است</a:t>
            </a:r>
            <a:endParaRPr lang="en-US" dirty="0" smtClean="0"/>
          </a:p>
          <a:p>
            <a:pPr algn="just"/>
            <a:r>
              <a:rPr lang="fa-IR" dirty="0" smtClean="0"/>
              <a:t>اگر تصویر ذهنی از بدن یک فرد نزدیک به ایده ال فرد باشد به احتمال زیادتری فرد به طور مثبت به اجزای جسمانی و غیر جسمانی خود فکر میکند</a:t>
            </a:r>
            <a:endParaRPr lang="en-US" dirty="0" smtClean="0"/>
          </a:p>
          <a:p>
            <a:pPr algn="just"/>
            <a:r>
              <a:rPr lang="fa-IR" dirty="0" smtClean="0"/>
              <a:t>بدن ایده ال عمدتا تحت تاثیر استانداردهای فرهنگی است</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lnSpcReduction="10000"/>
          </a:bodyPr>
          <a:lstStyle/>
          <a:p>
            <a:pPr algn="just"/>
            <a:r>
              <a:rPr lang="fa-IR" dirty="0" smtClean="0"/>
              <a:t>جنبه دیگر تصویر دهنی از بدن درک این موضوع است که قسمتهای مختلف بدن برای افراد متفاوت ارزش متفاوت دارد. برای مثال وقوع موی سفید ممکن است برای یک فرد آسیب زننده باشد در حالی که برای یک فرد دیگر مهم نباشد.</a:t>
            </a:r>
            <a:endParaRPr lang="en-US" dirty="0" smtClean="0"/>
          </a:p>
          <a:p>
            <a:pPr algn="just"/>
            <a:r>
              <a:rPr lang="fa-IR" dirty="0" smtClean="0"/>
              <a:t>فردی با تصویر ذهنی سالم از بدن به طور نرمال نگرانی در مورد سلامتی و ظاهر را نشان خواهد داد.</a:t>
            </a:r>
            <a:endParaRPr lang="en-US" dirty="0" smtClean="0"/>
          </a:p>
          <a:p>
            <a:pPr algn="just"/>
            <a:r>
              <a:rPr lang="fa-IR" dirty="0" smtClean="0"/>
              <a:t>این فرد در صورتی که بیمار شود به دنبال کمک خواهد رفت و عملکردهای ارتقای سلامت را در فعالیتهای روزمره  خود انجام خواهد داد.</a:t>
            </a:r>
            <a:r>
              <a:rPr lang="en-US" dirty="0" smtClean="0"/>
              <a:t> </a:t>
            </a:r>
            <a:r>
              <a:rPr lang="fa-IR" dirty="0" smtClean="0"/>
              <a:t>فردی که تصویر ناسالم از بدن خود دارد به میزان زیادی با بیماری خفیف نگران خواهد شد و از انجام فعالیتهایی نظیر خواب و تغذیه سالم که برای سلامتی مهم هستند غفلت میکند.</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buNone/>
            </a:pPr>
            <a:endParaRPr lang="fa-IR" dirty="0" smtClean="0"/>
          </a:p>
          <a:p>
            <a:pPr algn="just"/>
            <a:r>
              <a:rPr lang="fa-IR" dirty="0" smtClean="0"/>
              <a:t>فردی که اختلال در تصویر ذهنی از بدن دارد ممکن است به قسمتی که از بدن که در اثر تروما یا بیماری تغییر کرده نگاه نکند یا آن را لمس نکند و یا مخفی کند.</a:t>
            </a:r>
            <a:endParaRPr lang="en-US" dirty="0" smtClean="0"/>
          </a:p>
          <a:p>
            <a:pPr algn="just">
              <a:buNone/>
            </a:pPr>
            <a:endParaRPr lang="fa-IR" dirty="0" smtClean="0"/>
          </a:p>
          <a:p>
            <a:pPr algn="just"/>
            <a:r>
              <a:rPr lang="fa-IR" dirty="0" smtClean="0"/>
              <a:t> بعضی افراد ممکن است همچنین احساس درماندگی، ناامیدی، فقدان قدرت و آسیب پذیری را بیان کنند و ممکن است رفتارهای خود تخریبی نظیر خوردن زیاد یا کم خوردن یا اقدام به خودکشی را نشان دهند.</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620688"/>
            <a:ext cx="7772400" cy="1143000"/>
          </a:xfrm>
        </p:spPr>
        <p:txBody>
          <a:bodyPr>
            <a:normAutofit fontScale="90000"/>
          </a:bodyPr>
          <a:lstStyle/>
          <a:p>
            <a:r>
              <a:rPr lang="en-US" dirty="0" smtClean="0"/>
              <a:t>Role Performance</a:t>
            </a:r>
            <a:r>
              <a:rPr lang="fa-IR" dirty="0" smtClean="0"/>
              <a:t/>
            </a:r>
            <a:br>
              <a:rPr lang="fa-IR" dirty="0" smtClean="0"/>
            </a:br>
            <a:r>
              <a:rPr lang="fa-IR" dirty="0" smtClean="0"/>
              <a:t>ایفای نقش</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pPr algn="just"/>
            <a:r>
              <a:rPr lang="fa-IR" dirty="0" smtClean="0"/>
              <a:t>در طول زندگی افراد تغییرات متعددی در نقش دارند.</a:t>
            </a:r>
            <a:endParaRPr lang="en-US" dirty="0" smtClean="0"/>
          </a:p>
          <a:p>
            <a:pPr algn="just"/>
            <a:r>
              <a:rPr lang="fa-IR" dirty="0" smtClean="0"/>
              <a:t>یک نقش مجموعه ای از انتظارات است در مورد این که چگونه فردی که یک موقعیت خاص را دارد رفتار کند.</a:t>
            </a:r>
          </a:p>
          <a:p>
            <a:pPr algn="just"/>
            <a:r>
              <a:rPr lang="fa-IR" dirty="0" smtClean="0"/>
              <a:t>عملکرد نقش شامل این است که چگونه یک فرد در یک نقش خاص رفتار میکند در مقایسه با رفتارهایی که از آن نقش انتظار میرود.</a:t>
            </a:r>
            <a:endParaRPr lang="en-US" dirty="0" smtClean="0"/>
          </a:p>
          <a:p>
            <a:pPr algn="just"/>
            <a:r>
              <a:rPr lang="fa-IR" dirty="0" smtClean="0"/>
              <a:t>تسلط بر نقش به این معنا است که رفتارهای فرد انتظارات نقش را برآورده میکند.</a:t>
            </a:r>
            <a:endParaRPr lang="en-US" dirty="0" smtClean="0"/>
          </a:p>
          <a:p>
            <a:pPr algn="just"/>
            <a:r>
              <a:rPr lang="fa-IR" dirty="0" smtClean="0"/>
              <a:t>انتظارات یا استانداردهای رفتار یک نقش توسط جامعه، گروه فرهنگی یا گروه های کوچکتر که فرد به آن تعلق دارد تنظیم میشود.</a:t>
            </a:r>
            <a:endParaRPr lang="en-US"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r>
              <a:rPr lang="fa-IR" dirty="0" smtClean="0"/>
              <a:t>برای عمل به طور مناسب افراد نیاز دارند که بدانند آنها در ارتباط با چه کسانی هستند و جامعه چه انتظاری از آنها دارد.</a:t>
            </a:r>
          </a:p>
          <a:p>
            <a:pPr marL="0" indent="0">
              <a:buNone/>
            </a:pPr>
            <a:r>
              <a:rPr lang="fa-IR" dirty="0" smtClean="0"/>
              <a:t> </a:t>
            </a:r>
            <a:endParaRPr lang="en-US" dirty="0" smtClean="0"/>
          </a:p>
          <a:p>
            <a:r>
              <a:rPr lang="fa-IR" dirty="0" smtClean="0"/>
              <a:t>ابهام نقش زمانی رخ میدهد که انتظارات واضح نیستند و افراد نمیدانند که چگونه عمل کنند و قادر به پیش بینی عکس العملهای دیگران نسبت به رفتارشان نیستند.</a:t>
            </a:r>
          </a:p>
          <a:p>
            <a:pPr marL="0" indent="0">
              <a:buNone/>
            </a:pPr>
            <a:r>
              <a:rPr lang="fa-IR" dirty="0" smtClean="0"/>
              <a:t> </a:t>
            </a:r>
            <a:endParaRPr lang="en-US" dirty="0" smtClean="0"/>
          </a:p>
          <a:p>
            <a:r>
              <a:rPr lang="fa-IR" dirty="0" smtClean="0"/>
              <a:t>شکست در مهارت در یک نقش موجب ناامیدی و احساس عدم کفایت میشود که اغلب همراه با کاهش اعتماد به نفس است.</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r>
              <a:rPr lang="fa-IR" dirty="0" smtClean="0"/>
              <a:t>مفهوم خود همچنین تحت تاثیر فشار نقش و چالشهای تقش قرار میگیرد.</a:t>
            </a:r>
          </a:p>
          <a:p>
            <a:pPr marL="0" indent="0">
              <a:buNone/>
            </a:pPr>
            <a:endParaRPr lang="en-US" dirty="0" smtClean="0"/>
          </a:p>
          <a:p>
            <a:r>
              <a:rPr lang="fa-IR" dirty="0" smtClean="0"/>
              <a:t>افراد تحت فشار نقش ناامید میشوند چون آنها احساس میکنند برای نقش مورد نظر کفایت ندارند یا مناسب نیستند.</a:t>
            </a:r>
          </a:p>
          <a:p>
            <a:pPr marL="0" indent="0">
              <a:buNone/>
            </a:pPr>
            <a:endParaRPr lang="en-US" dirty="0" smtClean="0"/>
          </a:p>
          <a:p>
            <a:r>
              <a:rPr lang="en-US" dirty="0" smtClean="0"/>
              <a:t> </a:t>
            </a:r>
            <a:r>
              <a:rPr lang="fa-IR" dirty="0" smtClean="0"/>
              <a:t>فشار نقش غالبا همراه با کلیشه ای جنسیتی است برای مثال زنان در یک نقش به عنوان با دانش و مهارت کم  در مقایسه با مردان در همان نقش در نظر گرفته میشوند.</a:t>
            </a:r>
          </a:p>
          <a:p>
            <a:pPr marL="0" indent="0">
              <a:buNone/>
            </a:pPr>
            <a:endParaRPr lang="en-US" dirty="0" smtClean="0"/>
          </a:p>
          <a:p>
            <a:r>
              <a:rPr lang="fa-IR" dirty="0" smtClean="0"/>
              <a:t>چالش نقش ناشی از انتظارات مخالف یا ناقص ایجاد میشود.</a:t>
            </a:r>
            <a:endParaRPr lang="en-US"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just"/>
            <a:r>
              <a:rPr lang="fa-IR" dirty="0" smtClean="0"/>
              <a:t>هر فردی چندین نقش دارد نظیر همسر، والد، برادر، پسر، کارمند، دوست، پرستار و ...</a:t>
            </a:r>
            <a:endParaRPr lang="en-US" dirty="0" smtClean="0"/>
          </a:p>
          <a:p>
            <a:pPr algn="just"/>
            <a:r>
              <a:rPr lang="fa-IR" dirty="0" smtClean="0"/>
              <a:t>بعضی از نقشها برای مدت محدودی پذیرفته میشود نظیر مددجو، دانش آموز و فرد بیمار</a:t>
            </a:r>
            <a:endParaRPr lang="en-US" dirty="0" smtClean="0"/>
          </a:p>
          <a:p>
            <a:pPr algn="just"/>
            <a:r>
              <a:rPr lang="fa-IR" dirty="0" smtClean="0"/>
              <a:t>توسعه نقش شامل ورود و اجتماعی شدن در یک نقش خاص است. به عنوان مثال دانشجویان پرستاری با پرستاری از طریق مواجهه با مربی، تجربه بالینی، کلاس، آزمایشگاه و سمینار اجتماعی میشوند.</a:t>
            </a:r>
            <a:endParaRPr lang="en-US" dirty="0" smtClean="0"/>
          </a:p>
          <a:p>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92500" lnSpcReduction="10000"/>
          </a:bodyPr>
          <a:lstStyle/>
          <a:p>
            <a:pPr algn="just"/>
            <a:r>
              <a:rPr lang="fa-IR" dirty="0" smtClean="0"/>
              <a:t>در چالشهای بین فردی افراد انتظارات متفاوتی از یک نقش خاص دارند. برای مثال یک پدربزرگ ممکن است انتظارات متفاوتی نسبت به مادر در شیوه مراقبت از فرزند داشته باشد.</a:t>
            </a:r>
          </a:p>
          <a:p>
            <a:pPr algn="just"/>
            <a:r>
              <a:rPr lang="fa-IR" dirty="0" smtClean="0"/>
              <a:t>انتظارات نقش یک فرد یا گروه ممکن است از انتظارات فرد یا گروه دیگر متفاوت باشد. برای مثال یک خانم با انعطاف پذیری کم در برنامه شغل تمام وقت چالش نقش با همسرش دارد اگر همسرش انتظار داشته باشد که او تمام مشکلات بچه ها را رفع کند. </a:t>
            </a:r>
            <a:endParaRPr lang="en-US" dirty="0" smtClean="0"/>
          </a:p>
          <a:p>
            <a:pPr algn="just"/>
            <a:r>
              <a:rPr lang="fa-IR" dirty="0" smtClean="0"/>
              <a:t>گاهی اوقات انتظارات نقش ارزشها یا باورهای فرد را نقض میکند. برای مثال ممکن است از یک پرستار که در  کلینیک تنظیم خانواده کار میکند انتظار داشته باشند که در مورد روشهای کنترل به زوجین آموزش دهد که با سیستمهای ارزشی پرستار در مورد پیشگیری یا مدیریت حاملگی ناخواسته سازگار نیست. </a:t>
            </a:r>
            <a:endParaRPr lang="en-US" dirty="0" smtClean="0"/>
          </a:p>
          <a:p>
            <a:pPr algn="just"/>
            <a:r>
              <a:rPr lang="fa-IR" dirty="0" smtClean="0"/>
              <a:t>چالش نقش میتواند منجر به تنش، کاهش اعتماد به نفس و خجالت شود.</a:t>
            </a:r>
            <a:endParaRPr lang="en-US" dirty="0" smtClean="0"/>
          </a:p>
          <a:p>
            <a:pPr algn="just"/>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اعتماد به نفس</a:t>
            </a:r>
            <a:r>
              <a:rPr lang="en-US" dirty="0" smtClean="0"/>
              <a:t/>
            </a:r>
            <a:br>
              <a:rPr lang="en-US" dirty="0" smtClean="0"/>
            </a:br>
            <a:endParaRPr lang="en-US" dirty="0"/>
          </a:p>
        </p:txBody>
      </p:sp>
      <p:sp>
        <p:nvSpPr>
          <p:cNvPr id="3" name="Content Placeholder 2"/>
          <p:cNvSpPr>
            <a:spLocks noGrp="1"/>
          </p:cNvSpPr>
          <p:nvPr>
            <p:ph sz="quarter" idx="1"/>
          </p:nvPr>
        </p:nvSpPr>
        <p:spPr>
          <a:xfrm>
            <a:off x="428596" y="1447800"/>
            <a:ext cx="8258204" cy="5077544"/>
          </a:xfrm>
        </p:spPr>
        <p:txBody>
          <a:bodyPr>
            <a:normAutofit fontScale="92500" lnSpcReduction="10000"/>
          </a:bodyPr>
          <a:lstStyle/>
          <a:p>
            <a:pPr algn="just"/>
            <a:r>
              <a:rPr lang="fa-IR" dirty="0" smtClean="0"/>
              <a:t>اعتماد به نفس قضاوت فرد در مورد ارزش خود است، چگونه استانداردهای و عملکردهای فرد در مقایسه با استانداردهای دیگران و خود ایده ال فرد مقایسه میشود.</a:t>
            </a:r>
            <a:endParaRPr lang="en-US" dirty="0" smtClean="0"/>
          </a:p>
          <a:p>
            <a:pPr algn="just"/>
            <a:r>
              <a:rPr lang="fa-IR" dirty="0" smtClean="0"/>
              <a:t>اگر اعتماد به نفس یک فرد با خود ایده ال تطابق نداشته باشد منجر به کاهش مفهوم خود میشود.</a:t>
            </a:r>
            <a:endParaRPr lang="en-US" dirty="0" smtClean="0"/>
          </a:p>
          <a:p>
            <a:pPr algn="just"/>
            <a:r>
              <a:rPr lang="fa-IR" dirty="0" smtClean="0"/>
              <a:t>دو نوع اعتماد به نفس شامل کلی و ویژه است</a:t>
            </a:r>
          </a:p>
          <a:p>
            <a:pPr algn="just"/>
            <a:r>
              <a:rPr lang="fa-IR" dirty="0" smtClean="0"/>
              <a:t>اعتماد به نفس کلی این است که چگونه یک فرد به خودش به صورت یک کل نگاه میکند.</a:t>
            </a:r>
            <a:endParaRPr lang="en-US" dirty="0" smtClean="0"/>
          </a:p>
          <a:p>
            <a:pPr algn="just"/>
            <a:r>
              <a:rPr lang="fa-IR" dirty="0" smtClean="0"/>
              <a:t>اعتماد به نفس اختصاصی این است که چگونه یک قسمت خاص خود را تایید میکند.</a:t>
            </a:r>
            <a:endParaRPr lang="en-US" dirty="0" smtClean="0"/>
          </a:p>
          <a:p>
            <a:pPr algn="just"/>
            <a:r>
              <a:rPr lang="fa-IR" dirty="0" smtClean="0"/>
              <a:t>اعتماد به نفس کلی تحت تاثیر اعتماد به نفس اختصاصی است. برای مثال اگر یک نفر ارزش کمی به مهارت آشپزی خود بدهد آشپزی او خوب یا بد باشد تاثیر خیلی کمی بر اعتماد به نفس کلی او خواهد داشت.</a:t>
            </a:r>
            <a:endParaRPr lang="en-US"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r>
              <a:rPr lang="fa-IR" dirty="0" smtClean="0"/>
              <a:t>اعتماد به نفس از خود و دیگران منشا میگیرد.</a:t>
            </a:r>
            <a:endParaRPr lang="en-US" dirty="0" smtClean="0"/>
          </a:p>
          <a:p>
            <a:r>
              <a:rPr lang="en-US" dirty="0" smtClean="0"/>
              <a:t>  </a:t>
            </a:r>
            <a:r>
              <a:rPr lang="fa-IR" dirty="0" smtClean="0"/>
              <a:t>در دوران شیرخواری اعتماد به نفس وابسته به ارزشیابی و پذیرش مراقبین است.</a:t>
            </a:r>
          </a:p>
          <a:p>
            <a:r>
              <a:rPr lang="fa-IR" dirty="0" smtClean="0"/>
              <a:t>بعد اعتماد به نفس کودک تحت تاثیر رقابت با دیگران قرار میگیرد.</a:t>
            </a:r>
            <a:endParaRPr lang="en-US" dirty="0" smtClean="0"/>
          </a:p>
          <a:p>
            <a:pPr>
              <a:buFont typeface="Arial" pitchFamily="34" charset="0"/>
              <a:buChar char="•"/>
            </a:pPr>
            <a:r>
              <a:rPr lang="fa-IR" dirty="0" smtClean="0"/>
              <a:t>به عنوان یک بزرگسال فردی که اعتماد به نفس بالا دارد احساس مهم بودن، شایستگی، توانایی سازگاری با زندگی و کنترل بر سرنوشت خود است.</a:t>
            </a:r>
          </a:p>
          <a:p>
            <a:pPr>
              <a:buFont typeface="Arial" pitchFamily="34" charset="0"/>
              <a:buChar char="•"/>
            </a:pPr>
            <a:r>
              <a:rPr lang="fa-IR" dirty="0" smtClean="0"/>
              <a:t>پایه(چارچوب) اعتماد به نفس در تجارب ابتدایی زندگی ریخته میشود که اغلب این تجارب در ساختار خانواده کسب میشود.</a:t>
            </a:r>
            <a:endParaRPr lang="en-US" dirty="0" smtClean="0"/>
          </a:p>
          <a:p>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just"/>
            <a:r>
              <a:rPr lang="fa-IR" dirty="0" smtClean="0"/>
              <a:t>به هر حل سطح اعتماد به نفس کلی یک بزرگسال ممکن است از روز به روز و لحظه به لحظه تغییر کند.</a:t>
            </a:r>
            <a:endParaRPr lang="en-US" dirty="0" smtClean="0"/>
          </a:p>
          <a:p>
            <a:pPr algn="just"/>
            <a:r>
              <a:rPr lang="fa-IR" dirty="0" smtClean="0"/>
              <a:t>استرس شدید مثلا استرس مرتبط با بیماری یا بیکاری میتواند منجر به اعتماد به نفس پایین شود</a:t>
            </a:r>
            <a:r>
              <a:rPr lang="fa-IR" dirty="0"/>
              <a:t>.</a:t>
            </a:r>
            <a:endParaRPr lang="fa-IR" dirty="0" smtClean="0"/>
          </a:p>
          <a:p>
            <a:pPr algn="just"/>
            <a:r>
              <a:rPr lang="fa-IR" dirty="0" smtClean="0"/>
              <a:t>افرادی که معتقد هستند وضعیتشان به طور منفی توسط جامعه در نظر گرفته میشود ممکن است اعتماد به نفس پایین تری داشته باشند.</a:t>
            </a:r>
            <a:endParaRPr lang="en-US" dirty="0" smtClean="0"/>
          </a:p>
          <a:p>
            <a:pPr algn="just"/>
            <a:r>
              <a:rPr lang="fa-IR" dirty="0" smtClean="0"/>
              <a:t>افراد به طور مکرر بر جنبه های منفی تمرکز میکنند و زمان کمتری را بر جنبه های مثبت خود میگذرانند. مهم است که هم نقاط قوت و ضعف تعیین شوند.</a:t>
            </a:r>
            <a:endParaRPr lang="en-US" dirty="0" smtClean="0"/>
          </a:p>
          <a:p>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تشکیل مفهوم خود</a:t>
            </a:r>
            <a:r>
              <a:rPr lang="en-US" b="1" dirty="0" smtClean="0"/>
              <a:t/>
            </a:r>
            <a:br>
              <a:rPr lang="en-US" b="1" dirty="0" smtClean="0"/>
            </a:br>
            <a:endParaRPr lang="en-US" dirty="0"/>
          </a:p>
        </p:txBody>
      </p:sp>
      <p:sp>
        <p:nvSpPr>
          <p:cNvPr id="3" name="Content Placeholder 2"/>
          <p:cNvSpPr>
            <a:spLocks noGrp="1"/>
          </p:cNvSpPr>
          <p:nvPr>
            <p:ph sz="quarter" idx="1"/>
          </p:nvPr>
        </p:nvSpPr>
        <p:spPr/>
        <p:txBody>
          <a:bodyPr>
            <a:normAutofit/>
          </a:bodyPr>
          <a:lstStyle/>
          <a:p>
            <a:pPr algn="just"/>
            <a:r>
              <a:rPr lang="fa-IR" dirty="0" smtClean="0"/>
              <a:t>مفهوم خود به طور عمده در روابط اجتماعی ایجاد میشود و در تعامل با دیگران توسعه می یابد.</a:t>
            </a:r>
            <a:endParaRPr lang="en-US" dirty="0" smtClean="0"/>
          </a:p>
          <a:p>
            <a:pPr algn="just"/>
            <a:r>
              <a:rPr lang="en-US" dirty="0" smtClean="0"/>
              <a:t> </a:t>
            </a:r>
            <a:r>
              <a:rPr lang="fa-IR" dirty="0" smtClean="0"/>
              <a:t>محققین پرستاری مشخص کردند که ویژگیهای هنگام تولد نظیر خلق و خو در هنگام تعامل و تجارب بین فردی و اجتماعی برای تشکیل مفهوم خود مهم هستند</a:t>
            </a:r>
            <a:endParaRPr lang="en-US" dirty="0" smtClean="0"/>
          </a:p>
          <a:p>
            <a:pPr algn="just"/>
            <a:r>
              <a:rPr lang="fa-IR" dirty="0" smtClean="0"/>
              <a:t>تحلیلگران روانی همچنین بر اهمیت ویژگیهای زمان تولد نظیر پرخاشگری تاکید میکنند چون این ویژگیها بر تجارب بین فردی کودک و شکل گیری مفهوم خود تاثیر میگذارد</a:t>
            </a:r>
            <a:endParaRPr lang="en-US"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lnSpcReduction="10000"/>
          </a:bodyPr>
          <a:lstStyle/>
          <a:p>
            <a:r>
              <a:rPr lang="fa-IR" dirty="0" smtClean="0"/>
              <a:t>شکل گیری مفهوم از خود شامل مراحل زیر است:</a:t>
            </a:r>
          </a:p>
          <a:p>
            <a:pPr marL="0" indent="0" algn="just">
              <a:buNone/>
            </a:pPr>
            <a:r>
              <a:rPr lang="fa-IR" dirty="0"/>
              <a:t>1</a:t>
            </a:r>
            <a:r>
              <a:rPr lang="fa-IR" dirty="0" smtClean="0"/>
              <a:t>- یک شیرخوار یاد میگیرد که خود جسمانی متفاوت از محیط است. اگر نیازهای پایه براورده شوند گرمی و عطوفت را تجربه می کند و اضطراب مراقب کم میشود سپس بچه زندگی را با احساس مثبت نسبت به خودش آغاز میکند</a:t>
            </a:r>
            <a:r>
              <a:rPr lang="en-US" dirty="0" smtClean="0"/>
              <a:t>.</a:t>
            </a:r>
          </a:p>
          <a:p>
            <a:pPr algn="just">
              <a:buNone/>
            </a:pPr>
            <a:r>
              <a:rPr lang="fa-IR" dirty="0" smtClean="0"/>
              <a:t>2- کودک بعدا نگرشهای افراد دیگر نسبت به خودش را درونی میکند که شامل نگرشهای مربوط به ویژگیهای ذاتی مثل خلق و خو و پرخاشگری است. درونی سازی پایه مفهوم خود را شکل میدهد. والدین یا مراقبین دیگر نقش تاثیرگذار زیادی دارند. همتایان نقش دوم مهم را دارند. بعدا کودک به گونه ای رفتار میکند تا این مفهوم خود ابتدایی را تایید کند.</a:t>
            </a:r>
            <a:endParaRPr lang="en-US" dirty="0" smtClean="0"/>
          </a:p>
          <a:p>
            <a:pPr algn="just">
              <a:buNone/>
            </a:pPr>
            <a:r>
              <a:rPr lang="fa-IR" dirty="0" smtClean="0"/>
              <a:t>3- کودک یا بزرگسال استانداردهای جامعه را درونی میکند.</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just"/>
            <a:r>
              <a:rPr lang="fa-IR" dirty="0" smtClean="0"/>
              <a:t>مراحل توسعه خود شامل خوداگاهی(نوزادی)، خودشناسی(18 ماهگی) و تعریف خود(3 سالگی) و مفهوم خود(6 تا 7 سالگی)</a:t>
            </a:r>
            <a:endParaRPr lang="en-US" dirty="0" smtClean="0"/>
          </a:p>
          <a:p>
            <a:pPr algn="just">
              <a:buFont typeface="Arial" pitchFamily="34" charset="0"/>
              <a:buChar char="•"/>
            </a:pPr>
            <a:r>
              <a:rPr lang="fa-IR" dirty="0" smtClean="0"/>
              <a:t>وضعیتهای روانی که توسعه سالم خود را در کودک موجب میشود شامل:</a:t>
            </a:r>
          </a:p>
          <a:p>
            <a:pPr algn="just">
              <a:buNone/>
            </a:pPr>
            <a:r>
              <a:rPr lang="fa-IR" dirty="0" smtClean="0"/>
              <a:t>گرمی عاطفی و پذیرش</a:t>
            </a:r>
          </a:p>
          <a:p>
            <a:pPr algn="just">
              <a:buNone/>
            </a:pPr>
            <a:r>
              <a:rPr lang="fa-IR" dirty="0" smtClean="0"/>
              <a:t>ساختار و دیسپلین موثر</a:t>
            </a:r>
          </a:p>
          <a:p>
            <a:pPr algn="just">
              <a:buNone/>
            </a:pPr>
            <a:r>
              <a:rPr lang="fa-IR" dirty="0" smtClean="0"/>
              <a:t>استانداردها و محدودیتها واضح به گونه ای که کودک درک کند که چه اهداف و روشهایی قابل قبول هستند</a:t>
            </a:r>
          </a:p>
          <a:p>
            <a:pPr algn="just">
              <a:buNone/>
            </a:pPr>
            <a:r>
              <a:rPr lang="fa-IR" dirty="0" smtClean="0"/>
              <a:t>نقشهای مشخص برای کودکان کم سن و کودکان با سن بیشتر در خانواده </a:t>
            </a:r>
          </a:p>
          <a:p>
            <a:pPr>
              <a:buNone/>
            </a:pPr>
            <a:endParaRPr lang="fa-IR" dirty="0" smtClean="0"/>
          </a:p>
          <a:p>
            <a:pPr>
              <a:buNone/>
            </a:pPr>
            <a:endParaRPr lang="en-US"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just">
              <a:buNone/>
            </a:pPr>
            <a:r>
              <a:rPr lang="en-US" dirty="0" smtClean="0"/>
              <a:t>• </a:t>
            </a:r>
            <a:r>
              <a:rPr lang="fa-IR" dirty="0" smtClean="0"/>
              <a:t>روشهایی که موجب ایجاد رفتار مطلوب، ترک رفتار نامطلوب میشود شامل:</a:t>
            </a:r>
          </a:p>
          <a:p>
            <a:pPr algn="just">
              <a:buNone/>
            </a:pPr>
            <a:r>
              <a:rPr lang="fa-IR" dirty="0" smtClean="0"/>
              <a:t>تشویق شایستگی و اعتماد به خود</a:t>
            </a:r>
          </a:p>
          <a:p>
            <a:pPr algn="just">
              <a:buNone/>
            </a:pPr>
            <a:r>
              <a:rPr lang="fa-IR" dirty="0" smtClean="0"/>
              <a:t>کمک به کودک برای مقابله با چالشها</a:t>
            </a:r>
          </a:p>
          <a:p>
            <a:pPr algn="just">
              <a:buNone/>
            </a:pPr>
            <a:r>
              <a:rPr lang="fa-IR" dirty="0" smtClean="0"/>
              <a:t>الگوی نقش مناسب</a:t>
            </a:r>
          </a:p>
          <a:p>
            <a:pPr algn="just">
              <a:buNone/>
            </a:pPr>
            <a:r>
              <a:rPr lang="fa-IR" dirty="0" smtClean="0"/>
              <a:t>محیط محرک و پاسخگو</a:t>
            </a:r>
            <a:endParaRPr lang="en-US" dirty="0" smtClean="0"/>
          </a:p>
          <a:p>
            <a:pPr algn="just"/>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
            </a:r>
            <a:br>
              <a:rPr lang="fa-IR" dirty="0" smtClean="0"/>
            </a:br>
            <a:r>
              <a:rPr lang="fa-IR" dirty="0" smtClean="0"/>
              <a:t>عوامل موثر بر مفهوم خود</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r>
              <a:rPr lang="fa-IR" dirty="0" smtClean="0"/>
              <a:t>مراحل ایجاد</a:t>
            </a:r>
          </a:p>
          <a:p>
            <a:r>
              <a:rPr lang="fa-IR" dirty="0" smtClean="0"/>
              <a:t>خانواده و فرهنگ</a:t>
            </a:r>
          </a:p>
          <a:p>
            <a:r>
              <a:rPr lang="fa-IR" dirty="0" smtClean="0"/>
              <a:t>منابع</a:t>
            </a:r>
          </a:p>
          <a:p>
            <a:r>
              <a:rPr lang="fa-IR" dirty="0" smtClean="0"/>
              <a:t>سابقه موفقیت و شکست</a:t>
            </a:r>
          </a:p>
          <a:p>
            <a:r>
              <a:rPr lang="fa-IR" dirty="0" smtClean="0"/>
              <a:t>بیماری</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استرسورهای هویت:</a:t>
            </a:r>
            <a:br>
              <a:rPr lang="fa-IR" dirty="0"/>
            </a:br>
            <a:endParaRPr lang="en-US" dirty="0"/>
          </a:p>
        </p:txBody>
      </p:sp>
      <p:sp>
        <p:nvSpPr>
          <p:cNvPr id="3" name="Content Placeholder 2"/>
          <p:cNvSpPr>
            <a:spLocks noGrp="1"/>
          </p:cNvSpPr>
          <p:nvPr>
            <p:ph sz="quarter" idx="1"/>
          </p:nvPr>
        </p:nvSpPr>
        <p:spPr/>
        <p:txBody>
          <a:bodyPr/>
          <a:lstStyle/>
          <a:p>
            <a:endParaRPr lang="fa-IR" dirty="0" smtClean="0"/>
          </a:p>
          <a:p>
            <a:r>
              <a:rPr lang="fa-IR" dirty="0" smtClean="0"/>
              <a:t>تغییر در ظاهر فیزیکی</a:t>
            </a:r>
          </a:p>
          <a:p>
            <a:r>
              <a:rPr lang="fa-IR" dirty="0" smtClean="0"/>
              <a:t>کاهش توانایی های جسمانی، ذهنی و  یا حسی</a:t>
            </a:r>
          </a:p>
          <a:p>
            <a:r>
              <a:rPr lang="fa-IR" dirty="0" smtClean="0"/>
              <a:t>ناتوانی برای رسیدن به اهداف</a:t>
            </a:r>
          </a:p>
          <a:p>
            <a:r>
              <a:rPr lang="fa-IR" dirty="0" smtClean="0"/>
              <a:t>مشکلات ارتباطی</a:t>
            </a:r>
          </a:p>
          <a:p>
            <a:r>
              <a:rPr lang="fa-IR" dirty="0" smtClean="0"/>
              <a:t>مشکلات جنسی</a:t>
            </a:r>
          </a:p>
          <a:p>
            <a:r>
              <a:rPr lang="fa-IR" dirty="0" smtClean="0"/>
              <a:t>خود ایده ال غیر واقعی</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استرسورهای تصویر از بدن</a:t>
            </a:r>
            <a:br>
              <a:rPr lang="fa-IR" dirty="0"/>
            </a:br>
            <a:endParaRPr lang="en-US" dirty="0"/>
          </a:p>
        </p:txBody>
      </p:sp>
      <p:sp>
        <p:nvSpPr>
          <p:cNvPr id="3" name="Content Placeholder 2"/>
          <p:cNvSpPr>
            <a:spLocks noGrp="1"/>
          </p:cNvSpPr>
          <p:nvPr>
            <p:ph sz="quarter" idx="1"/>
          </p:nvPr>
        </p:nvSpPr>
        <p:spPr/>
        <p:txBody>
          <a:bodyPr/>
          <a:lstStyle/>
          <a:p>
            <a:r>
              <a:rPr lang="fa-IR" dirty="0" smtClean="0"/>
              <a:t>از دست دادن قسمتی از بدن(آمپوتاسیون، ماستکتومی، هیسترکتومی)</a:t>
            </a:r>
          </a:p>
          <a:p>
            <a:r>
              <a:rPr lang="fa-IR" dirty="0" smtClean="0"/>
              <a:t>از دست دادن عملکردهای بدن(سکته مغزی، ضایعات طناب نخاعی، ارتریت و کاهش تواناییهای ذهنی و یا حسی)</a:t>
            </a:r>
          </a:p>
          <a:p>
            <a:r>
              <a:rPr lang="fa-IR" dirty="0" smtClean="0"/>
              <a:t>تغییر در شکل ظاهری بدن(حاملگی، سوختگی، ضایعات پوستی ، کلستومی، تراکئوستومی)</a:t>
            </a:r>
          </a:p>
          <a:p>
            <a:r>
              <a:rPr lang="fa-IR" dirty="0" smtClean="0"/>
              <a:t>بدن ایده ال غیر واقعی</a:t>
            </a:r>
          </a:p>
          <a:p>
            <a:endParaRPr lang="fa-IR" dirty="0" smtClean="0"/>
          </a:p>
          <a:p>
            <a:endParaRPr lang="fa-IR" dirty="0" smtClean="0"/>
          </a:p>
          <a:p>
            <a:endParaRPr lang="fa-IR" dirty="0" smtClean="0"/>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استرسورهای نقش</a:t>
            </a:r>
            <a:br>
              <a:rPr lang="fa-IR" dirty="0"/>
            </a:br>
            <a:endParaRPr lang="en-US" dirty="0"/>
          </a:p>
        </p:txBody>
      </p:sp>
      <p:sp>
        <p:nvSpPr>
          <p:cNvPr id="3" name="Content Placeholder 2"/>
          <p:cNvSpPr>
            <a:spLocks noGrp="1"/>
          </p:cNvSpPr>
          <p:nvPr>
            <p:ph sz="quarter" idx="1"/>
          </p:nvPr>
        </p:nvSpPr>
        <p:spPr/>
        <p:txBody>
          <a:bodyPr/>
          <a:lstStyle/>
          <a:p>
            <a:r>
              <a:rPr lang="fa-IR" dirty="0" smtClean="0"/>
              <a:t>از دست دادن والدین، همسر، کودک یا دوست صمیمی</a:t>
            </a:r>
          </a:p>
          <a:p>
            <a:r>
              <a:rPr lang="fa-IR" dirty="0" smtClean="0"/>
              <a:t>از دست دادن کار یا هر نقش دیگر</a:t>
            </a:r>
          </a:p>
          <a:p>
            <a:r>
              <a:rPr lang="fa-IR" dirty="0" smtClean="0"/>
              <a:t>طلاق</a:t>
            </a:r>
          </a:p>
          <a:p>
            <a:r>
              <a:rPr lang="fa-IR" dirty="0" smtClean="0"/>
              <a:t>بیماری خود و یا دیگران که بر ایفای نقش تاثیر گذارد</a:t>
            </a:r>
          </a:p>
          <a:p>
            <a:r>
              <a:rPr lang="fa-IR" dirty="0" smtClean="0"/>
              <a:t>انتظارات نقش مبهم و یا چالش برانگیز</a:t>
            </a:r>
          </a:p>
          <a:p>
            <a:r>
              <a:rPr lang="fa-IR" dirty="0" smtClean="0"/>
              <a:t>ناتوانی برای براورده کردن انتظارات نقش</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استرسورهای اعتماد به نفس</a:t>
            </a:r>
            <a:br>
              <a:rPr lang="fa-IR" dirty="0"/>
            </a:br>
            <a:endParaRPr lang="en-US" dirty="0"/>
          </a:p>
        </p:txBody>
      </p:sp>
      <p:sp>
        <p:nvSpPr>
          <p:cNvPr id="3" name="Content Placeholder 2"/>
          <p:cNvSpPr>
            <a:spLocks noGrp="1"/>
          </p:cNvSpPr>
          <p:nvPr>
            <p:ph sz="quarter" idx="1"/>
          </p:nvPr>
        </p:nvSpPr>
        <p:spPr/>
        <p:txBody>
          <a:bodyPr/>
          <a:lstStyle/>
          <a:p>
            <a:r>
              <a:rPr lang="fa-IR" dirty="0" smtClean="0"/>
              <a:t>عدم دریافت فیدبک از افراد دیگر</a:t>
            </a:r>
          </a:p>
          <a:p>
            <a:r>
              <a:rPr lang="fa-IR" dirty="0" smtClean="0"/>
              <a:t>شکستهای مکرر</a:t>
            </a:r>
          </a:p>
          <a:p>
            <a:r>
              <a:rPr lang="fa-IR" dirty="0" smtClean="0"/>
              <a:t>انتظارات غیرواقعی</a:t>
            </a:r>
          </a:p>
          <a:p>
            <a:r>
              <a:rPr lang="fa-IR" dirty="0" smtClean="0"/>
              <a:t>ارتباطات سوء استفاده گرایانه</a:t>
            </a:r>
          </a:p>
          <a:p>
            <a:r>
              <a:rPr lang="fa-IR" dirty="0" smtClean="0"/>
              <a:t>فقدان امنیت مالی</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ctr">
              <a:buNone/>
            </a:pPr>
            <a:r>
              <a:rPr lang="en-US" sz="4400" dirty="0" smtClean="0"/>
              <a:t>NURSING MANAGEMENT</a:t>
            </a:r>
          </a:p>
          <a:p>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24" y="857232"/>
            <a:ext cx="7772400" cy="582594"/>
          </a:xfrm>
        </p:spPr>
        <p:txBody>
          <a:bodyPr>
            <a:normAutofit fontScale="90000"/>
          </a:bodyPr>
          <a:lstStyle/>
          <a:p>
            <a:r>
              <a:rPr lang="fa-IR" dirty="0" smtClean="0"/>
              <a:t>بررسی</a:t>
            </a:r>
            <a:r>
              <a:rPr lang="en-US" dirty="0" smtClean="0"/>
              <a:t/>
            </a:r>
            <a:br>
              <a:rPr lang="en-US" dirty="0" smtClean="0"/>
            </a:br>
            <a:endParaRPr lang="en-US" dirty="0"/>
          </a:p>
        </p:txBody>
      </p:sp>
      <p:sp>
        <p:nvSpPr>
          <p:cNvPr id="3" name="Content Placeholder 2"/>
          <p:cNvSpPr>
            <a:spLocks noGrp="1"/>
          </p:cNvSpPr>
          <p:nvPr>
            <p:ph sz="quarter" idx="1"/>
          </p:nvPr>
        </p:nvSpPr>
        <p:spPr>
          <a:xfrm>
            <a:off x="914400" y="1500174"/>
            <a:ext cx="7772400" cy="4519626"/>
          </a:xfrm>
        </p:spPr>
        <p:txBody>
          <a:bodyPr>
            <a:normAutofit/>
          </a:bodyPr>
          <a:lstStyle/>
          <a:p>
            <a:pPr algn="just"/>
            <a:r>
              <a:rPr lang="fa-IR" dirty="0" smtClean="0"/>
              <a:t>بررسی دقیق شامل بررسی روانی اجتماعی مددجود و خانواده یا فرد حامی است چون میتواند به تعیین مشکلات بالفعل و بالقوه کمک کند</a:t>
            </a:r>
          </a:p>
          <a:p>
            <a:pPr algn="just"/>
            <a:r>
              <a:rPr lang="fa-IR" dirty="0" smtClean="0"/>
              <a:t>بررسی مفهوم خود توسط پرستار براجزای فرد شامل هویت فردی، تصویر از بدن، ایفای نقش و اعتماد به نفس متمرکز است.</a:t>
            </a:r>
          </a:p>
          <a:p>
            <a:pPr algn="just"/>
            <a:r>
              <a:rPr lang="fa-IR" dirty="0" smtClean="0"/>
              <a:t>قبل از انجام بررسی روانی اجتماعی پرستار باید اطمینان بیمار را جلب کند و ارتباط حرفه ای با مددجو برقرار کند.</a:t>
            </a:r>
            <a:endParaRPr lang="en-US" dirty="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marL="0" indent="0">
              <a:buNone/>
            </a:pPr>
            <a:r>
              <a:rPr lang="fa-IR" dirty="0" smtClean="0"/>
              <a:t>راهنمای بررسی روانی اجتماعی شامل موارد زیر است:</a:t>
            </a:r>
          </a:p>
          <a:p>
            <a:r>
              <a:rPr lang="fa-IR" dirty="0" smtClean="0"/>
              <a:t>فراهم کردن محیط ارام و خصوصی</a:t>
            </a:r>
          </a:p>
          <a:p>
            <a:r>
              <a:rPr lang="fa-IR" dirty="0" smtClean="0"/>
              <a:t>کاهش قطع صحبت تا حد امکان</a:t>
            </a:r>
          </a:p>
          <a:p>
            <a:r>
              <a:rPr lang="fa-IR" dirty="0" smtClean="0"/>
              <a:t>برقراری تماس چشمی مناسب</a:t>
            </a:r>
          </a:p>
          <a:p>
            <a:r>
              <a:rPr lang="fa-IR" dirty="0" smtClean="0"/>
              <a:t>نشستن هم سطح مددجو</a:t>
            </a:r>
          </a:p>
          <a:p>
            <a:r>
              <a:rPr lang="fa-IR" dirty="0" smtClean="0"/>
              <a:t>نشان دادن علاقه به مسائل مددجو</a:t>
            </a:r>
          </a:p>
          <a:p>
            <a:r>
              <a:rPr lang="fa-IR" dirty="0" smtClean="0"/>
              <a:t>نشان دادن پدیرش نه انتقاد یا شوک شدن</a:t>
            </a:r>
          </a:p>
          <a:p>
            <a:r>
              <a:rPr lang="fa-IR" dirty="0" smtClean="0"/>
              <a:t>پرسیدن سوالات باز</a:t>
            </a:r>
            <a:endParaRPr lang="en-US" dirty="0" smtClean="0"/>
          </a:p>
          <a:p>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راهنمای بررسی روانی اجتماعی</a:t>
            </a:r>
            <a:endParaRPr lang="en-US" dirty="0"/>
          </a:p>
        </p:txBody>
      </p:sp>
      <p:sp>
        <p:nvSpPr>
          <p:cNvPr id="3" name="Content Placeholder 2"/>
          <p:cNvSpPr>
            <a:spLocks noGrp="1"/>
          </p:cNvSpPr>
          <p:nvPr>
            <p:ph sz="quarter" idx="1"/>
          </p:nvPr>
        </p:nvSpPr>
        <p:spPr/>
        <p:txBody>
          <a:bodyPr>
            <a:normAutofit/>
          </a:bodyPr>
          <a:lstStyle/>
          <a:p>
            <a:r>
              <a:rPr lang="fa-IR" dirty="0" smtClean="0"/>
              <a:t>خودداری از پرسیدن سوالات شخصی که واقعا مورد نیاز نیستند.</a:t>
            </a:r>
            <a:endParaRPr lang="en-US" dirty="0" smtClean="0"/>
          </a:p>
          <a:p>
            <a:r>
              <a:rPr lang="fa-IR" dirty="0" smtClean="0"/>
              <a:t>به حداقل رساندن نوشتن هنگام مصاحبه</a:t>
            </a:r>
            <a:endParaRPr lang="en-US" dirty="0" smtClean="0"/>
          </a:p>
          <a:p>
            <a:r>
              <a:rPr lang="fa-IR" dirty="0" smtClean="0"/>
              <a:t>تعیین کنید که ایا خانواده میتواند اطلاعات بیشتری فراهم کنند.</a:t>
            </a:r>
            <a:endParaRPr lang="en-US" dirty="0" smtClean="0"/>
          </a:p>
          <a:p>
            <a:r>
              <a:rPr lang="fa-IR" dirty="0" smtClean="0"/>
              <a:t>محرمانه بودن اطلاعات را حفظ کنید.</a:t>
            </a:r>
            <a:endParaRPr lang="en-US" dirty="0" smtClean="0"/>
          </a:p>
          <a:p>
            <a:r>
              <a:rPr lang="fa-IR" dirty="0" smtClean="0"/>
              <a:t>از سوگیریهای خود که میتواند بر روی بررسی اثر بگذارد اگاه باشید.</a:t>
            </a:r>
            <a:endParaRPr lang="en-US" dirty="0" smtClean="0"/>
          </a:p>
          <a:p>
            <a:r>
              <a:rPr lang="fa-IR" dirty="0" smtClean="0"/>
              <a:t>در نظر بگیرید که چگونه رفتار مددجو توسط فرهنگ تحت تاثیر قرار میگیرد.</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just"/>
            <a:r>
              <a:rPr lang="fa-IR" dirty="0" smtClean="0"/>
              <a:t>وقتی استرسورها تعیین شدند پرستار نیاز دارد که تعیین کند چگونه مددجو استرسور را درک میکند.</a:t>
            </a:r>
            <a:endParaRPr lang="en-US" dirty="0" smtClean="0"/>
          </a:p>
          <a:p>
            <a:pPr algn="just"/>
            <a:r>
              <a:rPr lang="fa-IR" dirty="0" smtClean="0"/>
              <a:t>درک مثبت از وقایع استرسزا ارزش خود را تقویت میکند ولی درک منفی منجر به کاهش اعتماد به نفس میشود.</a:t>
            </a:r>
            <a:endParaRPr lang="en-US" dirty="0" smtClean="0"/>
          </a:p>
          <a:p>
            <a:pPr algn="just"/>
            <a:r>
              <a:rPr lang="fa-IR" dirty="0" smtClean="0"/>
              <a:t>پرستار باید همچنین سبک سازگاری مددجو را تعیین کند و این که این سبک موثر است با پرسیدن سوالاتی نظیر:</a:t>
            </a:r>
          </a:p>
          <a:p>
            <a:pPr algn="just"/>
            <a:r>
              <a:rPr lang="fa-IR" dirty="0" smtClean="0"/>
              <a:t>وقتی شما مشکلی دارید یا با واقعه استرسزا مواجه میشوید چگونه با آن برخورد میکنید</a:t>
            </a:r>
          </a:p>
          <a:p>
            <a:pPr algn="just"/>
            <a:r>
              <a:rPr lang="fa-IR" dirty="0" smtClean="0"/>
              <a:t>اثر این روش چگونه است؟</a:t>
            </a:r>
            <a:endParaRPr lang="en-US" dirty="0" smtClean="0"/>
          </a:p>
          <a:p>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هویت فردی</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r>
              <a:rPr lang="fa-IR" dirty="0" smtClean="0"/>
              <a:t>هنگام بررسی مفهوم خود اطلاعاتی که پرستار در ابتدا نیاز دارد مربوط به هویت فردی مددجو است</a:t>
            </a:r>
            <a:endParaRPr lang="en-US" dirty="0" smtClean="0"/>
          </a:p>
          <a:p>
            <a:r>
              <a:rPr lang="fa-IR" dirty="0" smtClean="0"/>
              <a:t>بررسی هویت شامل این است که مددجو معتقد است او کیست</a:t>
            </a:r>
            <a:endParaRPr lang="en-US" dirty="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fa-IR" dirty="0"/>
              <a:t>سوالات هویت فردی</a:t>
            </a:r>
            <a:br>
              <a:rPr lang="fa-IR" dirty="0"/>
            </a:br>
            <a:endParaRPr lang="en-US" dirty="0"/>
          </a:p>
        </p:txBody>
      </p:sp>
      <p:sp>
        <p:nvSpPr>
          <p:cNvPr id="7" name="Content Placeholder 6"/>
          <p:cNvSpPr>
            <a:spLocks noGrp="1"/>
          </p:cNvSpPr>
          <p:nvPr>
            <p:ph sz="half" idx="4"/>
          </p:nvPr>
        </p:nvSpPr>
        <p:spPr>
          <a:xfrm>
            <a:off x="611560" y="1628800"/>
            <a:ext cx="8075240" cy="4505300"/>
          </a:xfrm>
        </p:spPr>
        <p:txBody>
          <a:bodyPr>
            <a:normAutofit/>
          </a:bodyPr>
          <a:lstStyle/>
          <a:p>
            <a:pPr algn="r" rtl="1"/>
            <a:r>
              <a:rPr lang="fa-IR" dirty="0" smtClean="0"/>
              <a:t>چگونه خود یا خصوصیات خود را توصیف میکنید؟ یا خود را به عنوان یک فرد چگونه می بینید؟</a:t>
            </a:r>
          </a:p>
          <a:p>
            <a:pPr algn="r" rtl="1"/>
            <a:r>
              <a:rPr lang="fa-IR" dirty="0" smtClean="0"/>
              <a:t>دیگران چگونه شما را به عنوان یک فرد توصیف میکنند؟</a:t>
            </a:r>
          </a:p>
          <a:p>
            <a:pPr algn="r" rtl="1"/>
            <a:r>
              <a:rPr lang="fa-IR" dirty="0" smtClean="0"/>
              <a:t>آیا خودتان را دوست دارید؟</a:t>
            </a:r>
          </a:p>
          <a:p>
            <a:pPr algn="r" rtl="1"/>
            <a:r>
              <a:rPr lang="fa-IR" dirty="0" smtClean="0"/>
              <a:t>نقاط قوت، ویژگیها و تواناییهای شما چیست؟</a:t>
            </a:r>
          </a:p>
          <a:p>
            <a:pPr algn="r" rtl="1"/>
            <a:r>
              <a:rPr lang="fa-IR" dirty="0" smtClean="0"/>
              <a:t>چه چیزی را در مورد خودتان تغییر میدادید اگر میتوانستید؟</a:t>
            </a:r>
          </a:p>
          <a:p>
            <a:pPr algn="r" rtl="1"/>
            <a:r>
              <a:rPr lang="fa-IR" dirty="0" smtClean="0"/>
              <a:t>چه احساسی خواهید داشت اگر شما فکر کنید که یک نفر شما را دوست ندارد؟</a:t>
            </a: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تصویر ذهنی از بدن</a:t>
            </a:r>
            <a:endParaRPr lang="en-US" dirty="0"/>
          </a:p>
        </p:txBody>
      </p:sp>
      <p:sp>
        <p:nvSpPr>
          <p:cNvPr id="3" name="Content Placeholder 2"/>
          <p:cNvSpPr>
            <a:spLocks noGrp="1"/>
          </p:cNvSpPr>
          <p:nvPr>
            <p:ph sz="quarter" idx="1"/>
          </p:nvPr>
        </p:nvSpPr>
        <p:spPr/>
        <p:txBody>
          <a:bodyPr>
            <a:normAutofit/>
          </a:bodyPr>
          <a:lstStyle/>
          <a:p>
            <a:r>
              <a:rPr lang="fa-IR" dirty="0" smtClean="0"/>
              <a:t>اگر شواهد اختلال در تصویر ذهنی از بدن وجود داشت پرستار باید به طور دقیق مددجو را برای مشکلات احتمالی عملکرد یا جسمانی بررسی کند.</a:t>
            </a:r>
          </a:p>
          <a:p>
            <a:pPr marL="0" indent="0">
              <a:buNone/>
            </a:pPr>
            <a:endParaRPr lang="fa-IR" dirty="0" smtClean="0"/>
          </a:p>
          <a:p>
            <a:r>
              <a:rPr lang="fa-IR" dirty="0" smtClean="0"/>
              <a:t>اختلال ممکن است ناشی از دفرمیتی(تغییر شکل) موجود یا عملکرد نامناسب یا پیش بینی این موارد باشد.</a:t>
            </a:r>
          </a:p>
          <a:p>
            <a:pPr marL="0" indent="0">
              <a:buNone/>
            </a:pPr>
            <a:endParaRPr lang="fa-IR" dirty="0" smtClean="0"/>
          </a:p>
          <a:p>
            <a:r>
              <a:rPr lang="fa-IR" dirty="0" smtClean="0"/>
              <a:t>علاوه بر پاسخهای بیان شده در مورد مشکل مهم است پرستار رفتار مرتبط را بررسی کند.</a:t>
            </a:r>
            <a:endParaRPr lang="en-US" dirty="0" smtClean="0"/>
          </a:p>
          <a:p>
            <a:pPr marL="0" indent="0">
              <a:buNone/>
            </a:pP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fa-IR" dirty="0"/>
              <a:t>بررسی تصویر دهنی از بدن:</a:t>
            </a:r>
            <a:br>
              <a:rPr lang="fa-IR" dirty="0"/>
            </a:br>
            <a:endParaRPr lang="en-US" dirty="0"/>
          </a:p>
        </p:txBody>
      </p:sp>
      <p:sp>
        <p:nvSpPr>
          <p:cNvPr id="7" name="Content Placeholder 6"/>
          <p:cNvSpPr>
            <a:spLocks noGrp="1"/>
          </p:cNvSpPr>
          <p:nvPr>
            <p:ph sz="half" idx="4"/>
          </p:nvPr>
        </p:nvSpPr>
        <p:spPr>
          <a:xfrm>
            <a:off x="1187624" y="1268760"/>
            <a:ext cx="7499176" cy="4865340"/>
          </a:xfrm>
        </p:spPr>
        <p:txBody>
          <a:bodyPr>
            <a:normAutofit/>
          </a:bodyPr>
          <a:lstStyle/>
          <a:p>
            <a:pPr algn="r" rtl="1"/>
            <a:r>
              <a:rPr lang="fa-IR" dirty="0" smtClean="0"/>
              <a:t>آیا دوست دارید قسمتی از بدن شما تغییر کند؟</a:t>
            </a:r>
          </a:p>
          <a:p>
            <a:pPr algn="r" rtl="1"/>
            <a:r>
              <a:rPr lang="fa-IR" dirty="0"/>
              <a:t>آ</a:t>
            </a:r>
            <a:r>
              <a:rPr lang="fa-IR" dirty="0" smtClean="0"/>
              <a:t>یا شما احساس میکنید که متفاوت و یا کمتر از بقیه افراد هستید؟</a:t>
            </a:r>
          </a:p>
          <a:p>
            <a:pPr algn="r" rtl="1"/>
            <a:r>
              <a:rPr lang="fa-IR" dirty="0" smtClean="0"/>
              <a:t>نظرتان در مورد ظاهرتان چیست؟</a:t>
            </a:r>
          </a:p>
          <a:p>
            <a:pPr algn="r" rtl="1"/>
            <a:r>
              <a:rPr lang="fa-IR" dirty="0" smtClean="0"/>
              <a:t>چه تغییری در بدن خود انتظار دارید بعد از انجام جراحی/درمان/ بیماری رخ دهد؟</a:t>
            </a:r>
          </a:p>
          <a:p>
            <a:pPr algn="r" rtl="1"/>
            <a:r>
              <a:rPr lang="fa-IR" dirty="0" smtClean="0"/>
              <a:t>چگونه اعضای خانواده و یا دوستان به تغییرات بدن شما واکنش نشان میدهند؟</a:t>
            </a: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ایفای نقش</a:t>
            </a:r>
            <a:r>
              <a:rPr lang="en-US" dirty="0"/>
              <a:t/>
            </a:r>
            <a:br>
              <a:rPr lang="en-US" dirty="0"/>
            </a:br>
            <a:endParaRPr lang="en-US" dirty="0"/>
          </a:p>
        </p:txBody>
      </p:sp>
      <p:sp>
        <p:nvSpPr>
          <p:cNvPr id="3" name="Content Placeholder 2"/>
          <p:cNvSpPr>
            <a:spLocks noGrp="1"/>
          </p:cNvSpPr>
          <p:nvPr>
            <p:ph sz="quarter" idx="1"/>
          </p:nvPr>
        </p:nvSpPr>
        <p:spPr/>
        <p:txBody>
          <a:bodyPr>
            <a:normAutofit/>
          </a:bodyPr>
          <a:lstStyle/>
          <a:p>
            <a:r>
              <a:rPr lang="fa-IR" dirty="0" smtClean="0"/>
              <a:t>پرستار رضایت مددجو و نارضایتی مرتبط با مسئولیتهای نقش و ارتباطات نظیر نقش های خانوادگی، نقشهای کاری، نقشهای دانشجویی و اجتماعی را میپرسد.</a:t>
            </a:r>
          </a:p>
          <a:p>
            <a:r>
              <a:rPr lang="fa-IR" dirty="0" smtClean="0"/>
              <a:t>نقشهای خانوادگی خصوصا برای مردم مهم هستند چون ارتباطات خانوادگی خیلی نزدیک هستند</a:t>
            </a:r>
            <a:endParaRPr lang="en-US" dirty="0" smtClean="0"/>
          </a:p>
          <a:p>
            <a:r>
              <a:rPr lang="fa-IR" dirty="0" smtClean="0"/>
              <a:t>ارتباطات میتواند حمایتی و باعث رشد باشد یا در جهت مخالف بسیار استرسزا و موجب سوء استفاده یا خشونت شود.</a:t>
            </a:r>
            <a:endParaRPr lang="en-US" dirty="0" smtClean="0"/>
          </a:p>
          <a:p>
            <a:r>
              <a:rPr lang="fa-IR" dirty="0" smtClean="0"/>
              <a:t>بررسی ارتباطات نقش خانواده ممکن است با جنبه های ساختاری نظیر تعداد اعضای خانواده، سن و محل سکونت شروع شود.</a:t>
            </a: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fa-IR" dirty="0"/>
              <a:t/>
            </a:r>
            <a:br>
              <a:rPr lang="fa-IR" dirty="0"/>
            </a:br>
            <a:r>
              <a:rPr lang="fa-IR" dirty="0"/>
              <a:t>سوالات ایفای نقش</a:t>
            </a:r>
            <a:br>
              <a:rPr lang="fa-IR" dirty="0"/>
            </a:br>
            <a:endParaRPr lang="en-US" dirty="0"/>
          </a:p>
        </p:txBody>
      </p:sp>
      <p:sp>
        <p:nvSpPr>
          <p:cNvPr id="5" name="Text Placeholder 4"/>
          <p:cNvSpPr>
            <a:spLocks noGrp="1"/>
          </p:cNvSpPr>
          <p:nvPr>
            <p:ph type="body" idx="1"/>
          </p:nvPr>
        </p:nvSpPr>
        <p:spPr/>
        <p:txBody>
          <a:bodyPr/>
          <a:lstStyle/>
          <a:p>
            <a:endParaRPr lang="en-US"/>
          </a:p>
        </p:txBody>
      </p:sp>
      <p:sp>
        <p:nvSpPr>
          <p:cNvPr id="6" name="Text Placeholder 5"/>
          <p:cNvSpPr>
            <a:spLocks noGrp="1"/>
          </p:cNvSpPr>
          <p:nvPr>
            <p:ph type="body" sz="half" idx="3"/>
          </p:nvPr>
        </p:nvSpPr>
        <p:spPr/>
        <p:txBody>
          <a:bodyPr/>
          <a:lstStyle/>
          <a:p>
            <a:pPr algn="r"/>
            <a:r>
              <a:rPr lang="fa-IR" dirty="0"/>
              <a:t>روابط </a:t>
            </a:r>
            <a:r>
              <a:rPr lang="fa-IR" dirty="0" smtClean="0"/>
              <a:t>خانوادگی</a:t>
            </a:r>
            <a:endParaRPr lang="fa-IR" dirty="0"/>
          </a:p>
          <a:p>
            <a:endParaRPr lang="en-US" dirty="0"/>
          </a:p>
        </p:txBody>
      </p:sp>
      <p:sp>
        <p:nvSpPr>
          <p:cNvPr id="7" name="Content Placeholder 6"/>
          <p:cNvSpPr>
            <a:spLocks noGrp="1"/>
          </p:cNvSpPr>
          <p:nvPr>
            <p:ph sz="half" idx="4"/>
          </p:nvPr>
        </p:nvSpPr>
        <p:spPr>
          <a:xfrm>
            <a:off x="500034" y="2204864"/>
            <a:ext cx="8186766" cy="4438846"/>
          </a:xfrm>
        </p:spPr>
        <p:txBody>
          <a:bodyPr>
            <a:normAutofit fontScale="92500" lnSpcReduction="10000"/>
          </a:bodyPr>
          <a:lstStyle/>
          <a:p>
            <a:pPr algn="r" rtl="1"/>
            <a:r>
              <a:rPr lang="fa-IR" dirty="0" smtClean="0"/>
              <a:t>به من در مورد خانواده ات بگو</a:t>
            </a:r>
          </a:p>
          <a:p>
            <a:pPr algn="r" rtl="1"/>
            <a:r>
              <a:rPr lang="fa-IR" dirty="0" smtClean="0"/>
              <a:t>خانه شما شبیه به چیست؟</a:t>
            </a:r>
          </a:p>
          <a:p>
            <a:pPr algn="r" rtl="1"/>
            <a:r>
              <a:rPr lang="fa-IR" dirty="0" smtClean="0"/>
              <a:t>ارتباط شما با همسر/اعضای دیگر خانواده چگونه است؟</a:t>
            </a:r>
          </a:p>
          <a:p>
            <a:pPr algn="r" rtl="1"/>
            <a:r>
              <a:rPr lang="fa-IR" dirty="0" smtClean="0"/>
              <a:t>ارتباط شما با بستگان دیگر چگونه است؟ </a:t>
            </a:r>
          </a:p>
          <a:p>
            <a:pPr algn="r" rtl="1"/>
            <a:r>
              <a:rPr lang="fa-IR" dirty="0" smtClean="0"/>
              <a:t>چگونه تصمیمات مهم در خانواده گرفته میشود؟</a:t>
            </a:r>
          </a:p>
          <a:p>
            <a:pPr algn="r" rtl="1"/>
            <a:r>
              <a:rPr lang="fa-IR" dirty="0" smtClean="0"/>
              <a:t>مسئولیتهای شما در خانواده چیست؟</a:t>
            </a:r>
          </a:p>
          <a:p>
            <a:pPr algn="r" rtl="1"/>
            <a:r>
              <a:rPr lang="fa-IR" dirty="0" smtClean="0"/>
              <a:t>شما چه احساسی در مورد این که مواردی که از شما انتظار میرود را میتوانید انجام دهید دارید؟</a:t>
            </a:r>
          </a:p>
          <a:p>
            <a:pPr algn="r" rtl="1"/>
            <a:r>
              <a:rPr lang="fa-IR" dirty="0"/>
              <a:t>چ</a:t>
            </a:r>
            <a:r>
              <a:rPr lang="fa-IR" dirty="0" smtClean="0"/>
              <a:t>ه چیزی در مورد نقش یا مسئولیتهاتان را دوست دارید تغییر دهید؟</a:t>
            </a:r>
          </a:p>
          <a:p>
            <a:pPr algn="r" rtl="1"/>
            <a:r>
              <a:rPr lang="fa-IR" dirty="0" smtClean="0"/>
              <a:t>آیا شما به اعضای خانواده تان افتخار میکنید؟</a:t>
            </a:r>
          </a:p>
          <a:p>
            <a:pPr algn="r" rtl="1"/>
            <a:r>
              <a:rPr lang="fa-IR" dirty="0" smtClean="0"/>
              <a:t>آیا شما احساس میکنید که اعضای خانواده به شما افتخار میکنند؟</a:t>
            </a:r>
          </a:p>
          <a:p>
            <a:endParaRPr lang="fa-IR" dirty="0" smtClean="0"/>
          </a:p>
          <a:p>
            <a:endParaRPr lang="fa-IR" dirty="0" smtClean="0"/>
          </a:p>
          <a:p>
            <a:endParaRPr lang="fa-IR" dirty="0" smtClean="0"/>
          </a:p>
          <a:p>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fa-IR" dirty="0"/>
              <a:t>سوالات ایفای نقش</a:t>
            </a:r>
            <a:br>
              <a:rPr lang="fa-IR" dirty="0"/>
            </a:br>
            <a:endParaRPr lang="en-US" dirty="0"/>
          </a:p>
        </p:txBody>
      </p:sp>
      <p:sp>
        <p:nvSpPr>
          <p:cNvPr id="5" name="Text Placeholder 4"/>
          <p:cNvSpPr>
            <a:spLocks noGrp="1"/>
          </p:cNvSpPr>
          <p:nvPr>
            <p:ph type="body" idx="1"/>
          </p:nvPr>
        </p:nvSpPr>
        <p:spPr/>
        <p:txBody>
          <a:bodyPr/>
          <a:lstStyle/>
          <a:p>
            <a:endParaRPr lang="en-US"/>
          </a:p>
        </p:txBody>
      </p:sp>
      <p:sp>
        <p:nvSpPr>
          <p:cNvPr id="6" name="Text Placeholder 5"/>
          <p:cNvSpPr>
            <a:spLocks noGrp="1"/>
          </p:cNvSpPr>
          <p:nvPr>
            <p:ph type="body" sz="half" idx="3"/>
          </p:nvPr>
        </p:nvSpPr>
        <p:spPr/>
        <p:txBody>
          <a:bodyPr/>
          <a:lstStyle/>
          <a:p>
            <a:r>
              <a:rPr lang="fa-IR" dirty="0"/>
              <a:t>نقشهای کاری و اجتماعی</a:t>
            </a:r>
          </a:p>
          <a:p>
            <a:endParaRPr lang="en-US" dirty="0"/>
          </a:p>
        </p:txBody>
      </p:sp>
      <p:sp>
        <p:nvSpPr>
          <p:cNvPr id="7" name="Content Placeholder 6"/>
          <p:cNvSpPr>
            <a:spLocks noGrp="1"/>
          </p:cNvSpPr>
          <p:nvPr>
            <p:ph sz="half" idx="4"/>
          </p:nvPr>
        </p:nvSpPr>
        <p:spPr>
          <a:xfrm>
            <a:off x="500034" y="2636912"/>
            <a:ext cx="8186766" cy="4006798"/>
          </a:xfrm>
        </p:spPr>
        <p:txBody>
          <a:bodyPr>
            <a:normAutofit/>
          </a:bodyPr>
          <a:lstStyle/>
          <a:p>
            <a:pPr algn="r" rtl="1"/>
            <a:r>
              <a:rPr lang="fa-IR" dirty="0" smtClean="0"/>
              <a:t>آیا شما کارتان را دوست دارید؟</a:t>
            </a:r>
          </a:p>
          <a:p>
            <a:pPr algn="r" rtl="1"/>
            <a:r>
              <a:rPr lang="fa-IR" dirty="0" smtClean="0"/>
              <a:t>چه موردی از کارتان را شما دوست دارید تغییر دهید اگر میتوانستید؟</a:t>
            </a:r>
          </a:p>
          <a:p>
            <a:pPr algn="r" rtl="1"/>
            <a:r>
              <a:rPr lang="fa-IR" dirty="0" smtClean="0"/>
              <a:t>اوقات فراغت خود را چگونه میگذارنید؟</a:t>
            </a:r>
          </a:p>
          <a:p>
            <a:pPr algn="r" rtl="1"/>
            <a:r>
              <a:rPr lang="fa-IR" dirty="0" smtClean="0"/>
              <a:t>آیا شما عضو هیچ گروه اجتماعی هستید؟</a:t>
            </a:r>
          </a:p>
          <a:p>
            <a:pPr algn="r" rtl="1"/>
            <a:r>
              <a:rPr lang="fa-IR" dirty="0" smtClean="0"/>
              <a:t>ایا شما به تنهایی راحت هستید یا در یک گروه؟</a:t>
            </a:r>
          </a:p>
          <a:p>
            <a:pPr algn="r" rtl="1"/>
            <a:r>
              <a:rPr lang="fa-IR" dirty="0" smtClean="0"/>
              <a:t>چه کسی برای شما بسیار مهم است؟</a:t>
            </a:r>
          </a:p>
          <a:p>
            <a:pPr algn="r" rtl="1"/>
            <a:r>
              <a:rPr lang="fa-IR" dirty="0" smtClean="0"/>
              <a:t>از چه کسی شما کمک میگیرید؟</a:t>
            </a: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اعتماد به نفس</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r>
              <a:rPr lang="fa-IR" dirty="0" smtClean="0"/>
              <a:t>پرستار باید سوالات زیر را در مورد بررسی اعتماد به نفس بپرسد:</a:t>
            </a:r>
          </a:p>
          <a:p>
            <a:pPr>
              <a:buFont typeface="Wingdings" pitchFamily="2" charset="2"/>
              <a:buChar char="§"/>
            </a:pPr>
            <a:r>
              <a:rPr lang="fa-IR" dirty="0" smtClean="0"/>
              <a:t>آیا شما از زندگیتان راضی هستید؟</a:t>
            </a:r>
          </a:p>
          <a:p>
            <a:pPr>
              <a:buFont typeface="Wingdings" pitchFamily="2" charset="2"/>
              <a:buChar char="§"/>
            </a:pPr>
            <a:r>
              <a:rPr lang="fa-IR" dirty="0" smtClean="0"/>
              <a:t>احساس شما در مورد خودتان چیست؟</a:t>
            </a:r>
          </a:p>
          <a:p>
            <a:pPr>
              <a:buFont typeface="Wingdings" pitchFamily="2" charset="2"/>
              <a:buChar char="§"/>
            </a:pPr>
            <a:r>
              <a:rPr lang="fa-IR" dirty="0" smtClean="0"/>
              <a:t>آیا شما آن چیزی که میخواستید را انجام داده اید؟</a:t>
            </a:r>
          </a:p>
          <a:p>
            <a:pPr>
              <a:buFont typeface="Wingdings" pitchFamily="2" charset="2"/>
              <a:buChar char="§"/>
            </a:pPr>
            <a:r>
              <a:rPr lang="fa-IR" dirty="0"/>
              <a:t>چ</a:t>
            </a:r>
            <a:r>
              <a:rPr lang="fa-IR" dirty="0" smtClean="0"/>
              <a:t>ه اهدافی برای شما در زندگی مهم هستند؟</a:t>
            </a:r>
          </a:p>
          <a:p>
            <a:pPr marL="0" indent="0">
              <a:buNone/>
            </a:pPr>
            <a:endParaRPr lang="fa-IR" dirty="0" smtClean="0"/>
          </a:p>
          <a:p>
            <a:r>
              <a:rPr lang="fa-IR" dirty="0" smtClean="0"/>
              <a:t>برای پرستار مهم است که زمینه فرهنگی مددجو را تعیین کند تا رفتارهای خاص را سوء تعبیر نکند.</a:t>
            </a:r>
            <a:endParaRPr lang="en-US" dirty="0"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92500" lnSpcReduction="20000"/>
          </a:bodyPr>
          <a:lstStyle/>
          <a:p>
            <a:pPr marL="0" indent="0">
              <a:buNone/>
            </a:pPr>
            <a:r>
              <a:rPr lang="fa-IR" dirty="0" smtClean="0"/>
              <a:t>رفتارهای زیر ممکن ست نشانه اعتماد به نفس پایین باشد یا ممکن است ناشی از زمینه فرهنگی مددجو اشتباه تفسیر شود</a:t>
            </a:r>
            <a:endParaRPr lang="en-US" dirty="0" smtClean="0"/>
          </a:p>
          <a:p>
            <a:r>
              <a:rPr lang="fa-IR" dirty="0" smtClean="0"/>
              <a:t>خودداری از تماس چشمی</a:t>
            </a:r>
            <a:endParaRPr lang="en-US" dirty="0" smtClean="0"/>
          </a:p>
          <a:p>
            <a:r>
              <a:rPr lang="fa-IR" dirty="0" smtClean="0"/>
              <a:t>داشتن وضعیت خاص و حرکت به کندی</a:t>
            </a:r>
            <a:endParaRPr lang="en-US" dirty="0" smtClean="0"/>
          </a:p>
          <a:p>
            <a:r>
              <a:rPr lang="fa-IR" dirty="0" smtClean="0"/>
              <a:t>وضعیت ضعیف بهداشتی و آرایشی</a:t>
            </a:r>
            <a:endParaRPr lang="en-US" dirty="0" smtClean="0"/>
          </a:p>
          <a:p>
            <a:r>
              <a:rPr lang="fa-IR" dirty="0" smtClean="0"/>
              <a:t>تامل یا توقف صحبت</a:t>
            </a:r>
            <a:endParaRPr lang="en-US" dirty="0" smtClean="0"/>
          </a:p>
          <a:p>
            <a:r>
              <a:rPr lang="fa-IR" dirty="0" smtClean="0"/>
              <a:t>انتقاد زیاد نسبت به خود نظیر من خوب نیستم، من زشت هستم یا مردم من را دوست ندارند</a:t>
            </a:r>
            <a:endParaRPr lang="en-US" dirty="0" smtClean="0"/>
          </a:p>
          <a:p>
            <a:r>
              <a:rPr lang="fa-IR" dirty="0" smtClean="0"/>
              <a:t>انتقاد زیاد دیگران</a:t>
            </a:r>
            <a:endParaRPr lang="en-US" dirty="0" smtClean="0"/>
          </a:p>
          <a:p>
            <a:r>
              <a:rPr lang="fa-IR" dirty="0"/>
              <a:t>ع</a:t>
            </a:r>
            <a:r>
              <a:rPr lang="fa-IR" dirty="0" smtClean="0"/>
              <a:t>دم پذیرش جنبه های مثبت خود</a:t>
            </a:r>
            <a:endParaRPr lang="en-US" dirty="0" smtClean="0"/>
          </a:p>
          <a:p>
            <a:r>
              <a:rPr lang="fa-IR" dirty="0" smtClean="0"/>
              <a:t>معذرتخواهی زیاد</a:t>
            </a:r>
            <a:endParaRPr lang="en-US" dirty="0" smtClean="0"/>
          </a:p>
          <a:p>
            <a:r>
              <a:rPr lang="fa-IR" dirty="0" smtClean="0"/>
              <a:t>بیان ناامیدی، عدم توانایی و قدرت</a:t>
            </a: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170" name="Picture 2"/>
          <p:cNvPicPr>
            <a:picLocks noGrp="1" noChangeAspect="1" noChangeArrowheads="1"/>
          </p:cNvPicPr>
          <p:nvPr>
            <p:ph sz="quarter" idx="1"/>
          </p:nvPr>
        </p:nvPicPr>
        <p:blipFill>
          <a:blip r:embed="rId2"/>
          <a:srcRect/>
          <a:stretch>
            <a:fillRect/>
          </a:stretch>
        </p:blipFill>
        <p:spPr bwMode="auto">
          <a:xfrm>
            <a:off x="500034" y="857232"/>
            <a:ext cx="7929618" cy="50006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Nursing diagnosis</a:t>
            </a:r>
            <a:endParaRPr lang="en-US" dirty="0"/>
          </a:p>
        </p:txBody>
      </p:sp>
      <p:sp>
        <p:nvSpPr>
          <p:cNvPr id="3" name="Content Placeholder 2"/>
          <p:cNvSpPr>
            <a:spLocks noGrp="1"/>
          </p:cNvSpPr>
          <p:nvPr>
            <p:ph sz="quarter" idx="1"/>
          </p:nvPr>
        </p:nvSpPr>
        <p:spPr/>
        <p:txBody>
          <a:bodyPr/>
          <a:lstStyle/>
          <a:p>
            <a:r>
              <a:rPr lang="fa-IR" i="1" dirty="0" smtClean="0"/>
              <a:t>تشخیصهای پرستاری:</a:t>
            </a:r>
          </a:p>
          <a:p>
            <a:r>
              <a:rPr lang="fa-IR" i="1" dirty="0" smtClean="0"/>
              <a:t>اختلال در تصویر ذهنی از بدن</a:t>
            </a:r>
          </a:p>
          <a:p>
            <a:r>
              <a:rPr lang="fa-IR" i="1" dirty="0" smtClean="0"/>
              <a:t>ایفای نقش غیر موثر</a:t>
            </a:r>
          </a:p>
          <a:p>
            <a:r>
              <a:rPr lang="fa-IR" i="1" dirty="0" smtClean="0"/>
              <a:t>اعتماد به نفس پایین مزمن( و در خطر برای کاهش اعتماد به نفس)</a:t>
            </a:r>
            <a:endParaRPr lang="en-US" i="1"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تشخیصهای پرستاری بیشتر</a:t>
            </a:r>
            <a:endParaRPr lang="en-US" dirty="0"/>
          </a:p>
        </p:txBody>
      </p:sp>
      <p:sp>
        <p:nvSpPr>
          <p:cNvPr id="3" name="Content Placeholder 2"/>
          <p:cNvSpPr>
            <a:spLocks noGrp="1"/>
          </p:cNvSpPr>
          <p:nvPr>
            <p:ph sz="quarter" idx="1"/>
          </p:nvPr>
        </p:nvSpPr>
        <p:spPr/>
        <p:txBody>
          <a:bodyPr>
            <a:normAutofit fontScale="92500" lnSpcReduction="10000"/>
          </a:bodyPr>
          <a:lstStyle/>
          <a:p>
            <a:r>
              <a:rPr lang="fa-IR" i="1" dirty="0" smtClean="0"/>
              <a:t>اختلال در هویت فردی(و در خطر....)</a:t>
            </a:r>
            <a:endParaRPr lang="en-US" i="1" dirty="0" smtClean="0"/>
          </a:p>
          <a:p>
            <a:r>
              <a:rPr lang="fa-IR" dirty="0" smtClean="0"/>
              <a:t>اضطراب مرتبط با تغییر در ظاهر جسمانی(مثل آمپوتاسیون، ماستکتومی)</a:t>
            </a:r>
            <a:endParaRPr lang="en-US" dirty="0" smtClean="0"/>
          </a:p>
          <a:p>
            <a:r>
              <a:rPr lang="fa-IR" i="1" dirty="0" smtClean="0"/>
              <a:t>سازگاری غیرموثر با تغییر نقش مرتبط با مرگ همسر</a:t>
            </a:r>
            <a:endParaRPr lang="en-US" i="1" dirty="0" smtClean="0"/>
          </a:p>
          <a:p>
            <a:r>
              <a:rPr lang="fa-IR" dirty="0" smtClean="0"/>
              <a:t>اندوه مرتبط با تغییر در ظاهر جسمانی</a:t>
            </a:r>
            <a:endParaRPr lang="en-US" dirty="0" smtClean="0"/>
          </a:p>
          <a:p>
            <a:r>
              <a:rPr lang="fa-IR" i="1" dirty="0" smtClean="0"/>
              <a:t>ناامیدی</a:t>
            </a:r>
            <a:endParaRPr lang="en-US" i="1" dirty="0" smtClean="0"/>
          </a:p>
          <a:p>
            <a:r>
              <a:rPr lang="fa-IR" i="1" dirty="0" smtClean="0"/>
              <a:t>عدم قدرت( و در خطر)</a:t>
            </a:r>
            <a:endParaRPr lang="en-US" i="1" dirty="0" smtClean="0"/>
          </a:p>
          <a:p>
            <a:r>
              <a:rPr lang="fa-IR" i="1" dirty="0" smtClean="0"/>
              <a:t>چالش نقش والدینی</a:t>
            </a:r>
            <a:endParaRPr lang="en-US" i="1" dirty="0" smtClean="0"/>
          </a:p>
          <a:p>
            <a:r>
              <a:rPr lang="fa-IR" i="1" dirty="0" smtClean="0"/>
              <a:t>آماه برای ارتقای مفهوم خود</a:t>
            </a:r>
            <a:endParaRPr lang="en-US" i="1" dirty="0" smtClean="0"/>
          </a:p>
          <a:p>
            <a:r>
              <a:rPr lang="fa-IR" i="1" dirty="0" smtClean="0"/>
              <a:t>اختلال در الگوی خواب</a:t>
            </a:r>
            <a:endParaRPr lang="en-US" i="1" dirty="0" smtClean="0"/>
          </a:p>
          <a:p>
            <a:r>
              <a:rPr lang="fa-IR" i="1" dirty="0" smtClean="0"/>
              <a:t>تنهایی اجتماعی</a:t>
            </a:r>
            <a:endParaRPr lang="en-US" i="1" dirty="0" smtClean="0"/>
          </a:p>
          <a:p>
            <a:r>
              <a:rPr lang="fa-IR" i="1" dirty="0" smtClean="0"/>
              <a:t>دیسترس معنوی</a:t>
            </a:r>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برنامه ریزی</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r>
              <a:rPr lang="fa-IR" dirty="0" smtClean="0"/>
              <a:t>پرستار برنامه هایی را با مشارکت مددجو و افراد حمایتی در صورت امکان بر اساس وضعیت مددجو در زمینه سلامتی، سطح اضطراب، منابع، مکانیمسهای سازگاری و عوامل فرهنگی اجتماعی و </a:t>
            </a:r>
            <a:r>
              <a:rPr lang="fa-IR" dirty="0"/>
              <a:t>مذهبی ایجاد </a:t>
            </a:r>
            <a:r>
              <a:rPr lang="fa-IR" dirty="0" smtClean="0"/>
              <a:t>میکند. </a:t>
            </a:r>
            <a:endParaRPr lang="en-US" dirty="0" smtClean="0"/>
          </a:p>
          <a:p>
            <a:r>
              <a:rPr lang="fa-IR" dirty="0" smtClean="0"/>
              <a:t>پرستار و مددجو اهداف را برای ارتقای مفهوم خود مددجو تنظیم میکنند</a:t>
            </a:r>
            <a:endParaRPr lang="en-US" dirty="0" smtClean="0"/>
          </a:p>
          <a:p>
            <a:r>
              <a:rPr lang="fa-IR" dirty="0" smtClean="0"/>
              <a:t>اهداف یا پیامدهای مطلوب میتواند بر اساس تشخیصها و خصوصیات هر فرد متفاوت باشد.</a:t>
            </a:r>
            <a:endParaRPr lang="en-US" dirty="0" smtClean="0"/>
          </a:p>
          <a:p>
            <a:r>
              <a:rPr lang="fa-IR" dirty="0" smtClean="0"/>
              <a:t>مداخلات پرستاری اختصاصی میتواند انتخاب شود تا نیازهای مددجو را براورده کند.</a:t>
            </a:r>
            <a:endParaRPr lang="en-US"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اجرا</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r>
              <a:rPr lang="fa-IR" dirty="0" smtClean="0"/>
              <a:t>مداخلات پرستاری برای ارتقا یا افزایش مفهوم خود مثبت شامل کمک به مددجو برای تعیین نقاط قوت است. به علاوه برای مددجویانی که تغییر در مفهوم خود دارند پرستار باید ارتباط درمانی برقرار کند و به مددجو کمک کند تا خود را ارزشیابی کند و تغییرات رفتاری را ایجاد کند</a:t>
            </a:r>
            <a:endParaRPr lang="en-US" dirty="0" smtClean="0"/>
          </a:p>
          <a:p>
            <a:r>
              <a:rPr lang="fa-IR" dirty="0" smtClean="0"/>
              <a:t>نقاط قوت را تعیین کنید</a:t>
            </a:r>
            <a:endParaRPr lang="en-US" dirty="0" smtClean="0"/>
          </a:p>
          <a:p>
            <a:r>
              <a:rPr lang="fa-IR" dirty="0" smtClean="0"/>
              <a:t>افراد اغلب مشکلات و ضعفهایشان را بهتر از نقاط قوتشان درک میکنند. افراد با اعتماد به نفس پایین تمایل دارند که بیشتر بر محدودیتهایشان تمرکز کنند و کمتر از نقاط قوت خود اطلاع دارند</a:t>
            </a:r>
            <a:r>
              <a:rPr lang="en-US" dirty="0" smtClean="0"/>
              <a:t> </a:t>
            </a:r>
          </a:p>
          <a:p>
            <a:r>
              <a:rPr lang="fa-IR" dirty="0" smtClean="0"/>
              <a:t>وقتی یک مددجود در تعیین نقاط قوت خود مشکل دارد پرستار راهنماها یا چارچوبهایی برای تعیین نقاط قوت فردی برای مددجو فراهم میکند</a:t>
            </a:r>
            <a:endParaRPr lang="en-US" dirty="0" smtClean="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146" name="Picture 2"/>
          <p:cNvPicPr>
            <a:picLocks noGrp="1" noChangeAspect="1" noChangeArrowheads="1"/>
          </p:cNvPicPr>
          <p:nvPr>
            <p:ph sz="quarter" idx="1"/>
          </p:nvPr>
        </p:nvPicPr>
        <p:blipFill>
          <a:blip r:embed="rId2"/>
          <a:srcRect/>
          <a:stretch>
            <a:fillRect/>
          </a:stretch>
        </p:blipFill>
        <p:spPr bwMode="auto">
          <a:xfrm>
            <a:off x="1000100" y="1000108"/>
            <a:ext cx="6429420" cy="5500726"/>
          </a:xfrm>
          <a:prstGeom prst="rect">
            <a:avLst/>
          </a:prstGeom>
          <a:noFill/>
          <a:ln w="9525">
            <a:noFill/>
            <a:miter lim="800000"/>
            <a:headEnd/>
            <a:tailEnd/>
          </a:ln>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r>
              <a:rPr lang="fa-IR" dirty="0" smtClean="0"/>
              <a:t>پرستار میتواند استراتژیهای زیر را برای تقویت نقاط قوت استفاده کند:</a:t>
            </a:r>
          </a:p>
          <a:p>
            <a:r>
              <a:rPr lang="fa-IR" dirty="0" smtClean="0"/>
              <a:t>بر تفکر مثبت به جای نگرش منفی به خود تاکید کنید</a:t>
            </a:r>
          </a:p>
          <a:p>
            <a:r>
              <a:rPr lang="fa-IR" dirty="0" smtClean="0"/>
              <a:t>به صورت کلامی نقاط قوت مددجو را تقویت کنید</a:t>
            </a:r>
          </a:p>
          <a:p>
            <a:r>
              <a:rPr lang="fa-IR" dirty="0" smtClean="0"/>
              <a:t>اهدافی که به دست آمده اند را تقدیر کنید</a:t>
            </a:r>
          </a:p>
          <a:p>
            <a:r>
              <a:rPr lang="fa-IR" dirty="0" smtClean="0"/>
              <a:t>فیدیک مثبت و صادقانه فراهم کنید</a:t>
            </a:r>
            <a:endParaRPr lang="en-US"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ارتقای اعتماد به نفس</a:t>
            </a:r>
            <a:r>
              <a:rPr lang="en-US" dirty="0" smtClean="0"/>
              <a:t/>
            </a:r>
            <a:br>
              <a:rPr lang="en-US" dirty="0" smtClean="0"/>
            </a:br>
            <a:endParaRPr lang="en-US" dirty="0"/>
          </a:p>
        </p:txBody>
      </p:sp>
      <p:sp>
        <p:nvSpPr>
          <p:cNvPr id="3" name="Content Placeholder 2"/>
          <p:cNvSpPr>
            <a:spLocks noGrp="1"/>
          </p:cNvSpPr>
          <p:nvPr>
            <p:ph sz="quarter" idx="1"/>
          </p:nvPr>
        </p:nvSpPr>
        <p:spPr>
          <a:xfrm>
            <a:off x="914400" y="1447800"/>
            <a:ext cx="7772400" cy="5124472"/>
          </a:xfrm>
        </p:spPr>
        <p:txBody>
          <a:bodyPr>
            <a:normAutofit/>
          </a:bodyPr>
          <a:lstStyle/>
          <a:p>
            <a:r>
              <a:rPr lang="fa-IR" dirty="0" smtClean="0"/>
              <a:t>پرستارانی که به مددجوی دچار تغییر در مفهوم خود یا اعتماد به نفس کمک میکند باید ارتباط درمانی با مددجو برقرار کند</a:t>
            </a:r>
            <a:endParaRPr lang="en-US" dirty="0" smtClean="0"/>
          </a:p>
          <a:p>
            <a:r>
              <a:rPr lang="fa-IR" dirty="0" smtClean="0"/>
              <a:t>برای انجام آن باید پرستار خوداگاهی و مهارتهای ارتباط موثر را داشته باشد</a:t>
            </a:r>
            <a:endParaRPr lang="en-US" dirty="0" smtClean="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395536" y="1447800"/>
            <a:ext cx="8291264" cy="5077544"/>
          </a:xfrm>
        </p:spPr>
        <p:txBody>
          <a:bodyPr>
            <a:normAutofit fontScale="92500"/>
          </a:bodyPr>
          <a:lstStyle/>
          <a:p>
            <a:pPr>
              <a:buNone/>
            </a:pPr>
            <a:r>
              <a:rPr lang="fa-IR" dirty="0"/>
              <a:t>تکنیکهای پرستاری زیر میتواند به مددجو برای تحلیل مشکلات و افزایش اعتماد به نفس کمک کند</a:t>
            </a:r>
          </a:p>
          <a:p>
            <a:pPr>
              <a:buFont typeface="Wingdings" pitchFamily="2" charset="2"/>
              <a:buChar char="§"/>
            </a:pPr>
            <a:r>
              <a:rPr lang="fa-IR" dirty="0"/>
              <a:t>به مددجو کمک کنید تا موقعیت را نقد کند و احساساتش را بیان کند</a:t>
            </a:r>
            <a:endParaRPr lang="en-US" dirty="0"/>
          </a:p>
          <a:p>
            <a:pPr>
              <a:buFont typeface="Wingdings" pitchFamily="2" charset="2"/>
              <a:buChar char="§"/>
            </a:pPr>
            <a:r>
              <a:rPr lang="fa-IR" dirty="0"/>
              <a:t>مددجو را تشویق کنید که از استاندارهای نامناسب یا غیرواقعی و برچسبهای غلط در کلامش اگاه باشد</a:t>
            </a:r>
            <a:endParaRPr lang="en-US" dirty="0"/>
          </a:p>
          <a:p>
            <a:pPr>
              <a:buFont typeface="Wingdings" pitchFamily="2" charset="2"/>
              <a:buChar char="§"/>
            </a:pPr>
            <a:r>
              <a:rPr lang="fa-IR" dirty="0" smtClean="0"/>
              <a:t>ویژگیهای مثبت و نقاط قوت مددجو را بررسی کنید</a:t>
            </a:r>
          </a:p>
          <a:p>
            <a:pPr>
              <a:buFont typeface="Wingdings" pitchFamily="2" charset="2"/>
              <a:buChar char="§"/>
            </a:pPr>
            <a:r>
              <a:rPr lang="fa-IR" dirty="0" smtClean="0"/>
              <a:t>مددجو را تشویق کنید که ارزشیابی مثبت خود را بیشتر بیان کند تا ارزشیابی منفی</a:t>
            </a:r>
          </a:p>
          <a:p>
            <a:pPr>
              <a:buFont typeface="Wingdings" pitchFamily="2" charset="2"/>
              <a:buChar char="§"/>
            </a:pPr>
            <a:r>
              <a:rPr lang="fa-IR" dirty="0" smtClean="0"/>
              <a:t>از انتقاد بپرهیزید</a:t>
            </a:r>
          </a:p>
          <a:p>
            <a:pPr>
              <a:buFont typeface="Wingdings" pitchFamily="2" charset="2"/>
              <a:buChar char="§"/>
            </a:pPr>
            <a:r>
              <a:rPr lang="fa-IR" dirty="0" smtClean="0"/>
              <a:t>به مددجو یاد دهید که صحبت در مورد خود منفی(من نمیتوانم تا فروشگاه بروم) را با صحبت در مورد خود مثبت(من میتوانم نیمی از یک بلوک را هر روز صبح بروم) تعویض کند. صحبت خود منفی مفهوم خود منفی را تقویت میکند.</a:t>
            </a:r>
            <a:endParaRPr lang="en-US" dirty="0" smtClean="0"/>
          </a:p>
          <a:p>
            <a:endParaRPr lang="en-US"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ارزشیابی</a:t>
            </a:r>
            <a:r>
              <a:rPr lang="en-US" dirty="0" smtClean="0"/>
              <a:t/>
            </a:r>
            <a:br>
              <a:rPr lang="en-US" dirty="0" smtClean="0"/>
            </a:br>
            <a:endParaRPr lang="en-US" dirty="0"/>
          </a:p>
        </p:txBody>
      </p:sp>
      <p:sp>
        <p:nvSpPr>
          <p:cNvPr id="3" name="Content Placeholder 2"/>
          <p:cNvSpPr>
            <a:spLocks noGrp="1"/>
          </p:cNvSpPr>
          <p:nvPr>
            <p:ph sz="quarter" idx="1"/>
          </p:nvPr>
        </p:nvSpPr>
        <p:spPr>
          <a:xfrm>
            <a:off x="467544" y="1447800"/>
            <a:ext cx="8219256" cy="4572000"/>
          </a:xfrm>
        </p:spPr>
        <p:txBody>
          <a:bodyPr>
            <a:normAutofit/>
          </a:bodyPr>
          <a:lstStyle/>
          <a:p>
            <a:r>
              <a:rPr lang="fa-IR" dirty="0" smtClean="0"/>
              <a:t>برای تعیین این که اهداف یا پیامدهای مطلوب مددجو به دست آمده اند پرستار از اطلاعات جمع اوری شده در حین تعامل با مددجو و اعضای خانواده استفاده میکند.</a:t>
            </a:r>
            <a:endParaRPr lang="en-US" dirty="0" smtClean="0"/>
          </a:p>
          <a:p>
            <a:r>
              <a:rPr lang="fa-IR" dirty="0" smtClean="0"/>
              <a:t>اگر پیامدها به دست نیامده باشند پرستار باید دلایل آن را بررسی کند با پرسیدن سولاتی نظیر:</a:t>
            </a:r>
            <a:endParaRPr lang="en-US" dirty="0" smtClean="0"/>
          </a:p>
          <a:p>
            <a:pPr>
              <a:buFont typeface="Wingdings" pitchFamily="2" charset="2"/>
              <a:buChar char="§"/>
            </a:pPr>
            <a:r>
              <a:rPr lang="fa-IR" dirty="0" smtClean="0"/>
              <a:t>آیا موقعیت قبلی، احساسات یا رفتارهای شروع کننده مرتبط با کاهش اعتماد به نفس بازگشته است</a:t>
            </a:r>
            <a:endParaRPr lang="en-US" dirty="0" smtClean="0"/>
          </a:p>
          <a:p>
            <a:pPr>
              <a:buFont typeface="Wingdings" pitchFamily="2" charset="2"/>
              <a:buChar char="§"/>
            </a:pPr>
            <a:r>
              <a:rPr lang="fa-IR" dirty="0" smtClean="0"/>
              <a:t>آیا موقعیت استرسزای جدیدی رخ داده که مددجو قادر به سازگاری با آن نبوده و منجر به ادامه یا بازگشت اعتماد به نفس پایین شده است.</a:t>
            </a:r>
            <a:endParaRPr lang="en-US" dirty="0"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buNone/>
            </a:pPr>
            <a:r>
              <a:rPr lang="fa-IR" dirty="0" smtClean="0"/>
              <a:t>آیا یک نقش جدید یا اضافی منجر به افزایش استرس در سازگاری شده است؟</a:t>
            </a:r>
            <a:endParaRPr lang="en-US" dirty="0" smtClean="0"/>
          </a:p>
          <a:p>
            <a:pPr>
              <a:buNone/>
            </a:pPr>
            <a:r>
              <a:rPr lang="fa-IR" dirty="0" smtClean="0"/>
              <a:t>آیا اعضای خانواده به میزان کافی از مددجو جهت اصلاح اعتماد به نفس حمایت کرده اند؟</a:t>
            </a:r>
            <a:endParaRPr lang="en-US" dirty="0" smtClean="0"/>
          </a:p>
          <a:p>
            <a:pPr>
              <a:buNone/>
            </a:pPr>
            <a:r>
              <a:rPr lang="fa-IR" dirty="0" smtClean="0"/>
              <a:t>آیا مددجو مراجعه به آژانسهای مرتبط را انجام داده است؟</a:t>
            </a:r>
            <a:endParaRPr lang="en-US" dirty="0" smtClean="0"/>
          </a:p>
          <a:p>
            <a:pPr>
              <a:buNone/>
            </a:pPr>
            <a:r>
              <a:rPr lang="fa-IR" dirty="0" smtClean="0"/>
              <a:t>آیا آزانسها خدمات مورد انتظار را ارائه کرده اند؟</a:t>
            </a:r>
            <a:endParaRPr lang="en-US" dirty="0" smtClean="0"/>
          </a:p>
          <a:p>
            <a:pPr>
              <a:buNone/>
            </a:pPr>
            <a:r>
              <a:rPr lang="fa-IR" dirty="0" smtClean="0"/>
              <a:t>آیا انتظارات مددجو در ارتباط با زمان مورد نیاز برای برطرف شدن موفقیت آمیز مشکلات اعتماد به نفس زیاد نیست؟</a:t>
            </a:r>
            <a:endParaRPr lang="en-US"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Custom 9">
      <a:majorFont>
        <a:latin typeface="Calibri"/>
        <a:ea typeface=""/>
        <a:cs typeface="2  Titr"/>
      </a:majorFont>
      <a:minorFont>
        <a:latin typeface="Calibri"/>
        <a:ea typeface=""/>
        <a:cs typeface="B Lotus"/>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749</TotalTime>
  <Words>3918</Words>
  <Application>Microsoft Office PowerPoint</Application>
  <PresentationFormat>On-screen Show (4:3)</PresentationFormat>
  <Paragraphs>326</Paragraphs>
  <Slides>62</Slides>
  <Notes>0</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Equity</vt:lpstr>
      <vt:lpstr>بنام خدا</vt:lpstr>
      <vt:lpstr>PowerPoint Presentation</vt:lpstr>
      <vt:lpstr>PowerPoint Presentation</vt:lpstr>
      <vt:lpstr>Self concept</vt:lpstr>
      <vt:lpstr>PowerPoint Presentation</vt:lpstr>
      <vt:lpstr>PowerPoint Presentation</vt:lpstr>
      <vt:lpstr>PowerPoint Presentation</vt:lpstr>
      <vt:lpstr>PowerPoint Presentation</vt:lpstr>
      <vt:lpstr> چهار بعد مفهوم خود</vt:lpstr>
      <vt:lpstr>PowerPoint Presentation</vt:lpstr>
      <vt:lpstr>PowerPoint Presentation</vt:lpstr>
      <vt:lpstr>Ideal self خود ایده ال</vt:lpstr>
      <vt:lpstr> اجزای مفهوم خود </vt:lpstr>
      <vt:lpstr>Personal Identity هویت فردی </vt:lpstr>
      <vt:lpstr>PowerPoint Presentation</vt:lpstr>
      <vt:lpstr>Body Image تصویز از بدن </vt:lpstr>
      <vt:lpstr>PowerPoint Presentation</vt:lpstr>
      <vt:lpstr>PowerPoint Presentation</vt:lpstr>
      <vt:lpstr>PowerPoint Presentation</vt:lpstr>
      <vt:lpstr>PowerPoint Presentation</vt:lpstr>
      <vt:lpstr>Role Performance ایفای نقش </vt:lpstr>
      <vt:lpstr>PowerPoint Presentation</vt:lpstr>
      <vt:lpstr>PowerPoint Presentation</vt:lpstr>
      <vt:lpstr>PowerPoint Presentation</vt:lpstr>
      <vt:lpstr>PowerPoint Presentation</vt:lpstr>
      <vt:lpstr>اعتماد به نفس </vt:lpstr>
      <vt:lpstr>PowerPoint Presentation</vt:lpstr>
      <vt:lpstr>PowerPoint Presentation</vt:lpstr>
      <vt:lpstr>تشکیل مفهوم خود </vt:lpstr>
      <vt:lpstr>PowerPoint Presentation</vt:lpstr>
      <vt:lpstr>PowerPoint Presentation</vt:lpstr>
      <vt:lpstr>PowerPoint Presentation</vt:lpstr>
      <vt:lpstr> عوامل موثر بر مفهوم خود </vt:lpstr>
      <vt:lpstr>استرسورهای هویت: </vt:lpstr>
      <vt:lpstr>استرسورهای تصویر از بدن </vt:lpstr>
      <vt:lpstr>استرسورهای نقش </vt:lpstr>
      <vt:lpstr>استرسورهای اعتماد به نفس </vt:lpstr>
      <vt:lpstr>PowerPoint Presentation</vt:lpstr>
      <vt:lpstr>بررسی </vt:lpstr>
      <vt:lpstr>PowerPoint Presentation</vt:lpstr>
      <vt:lpstr>راهنمای بررسی روانی اجتماعی</vt:lpstr>
      <vt:lpstr>PowerPoint Presentation</vt:lpstr>
      <vt:lpstr>هویت فردی </vt:lpstr>
      <vt:lpstr>سوالات هویت فردی </vt:lpstr>
      <vt:lpstr>تصویر ذهنی از بدن</vt:lpstr>
      <vt:lpstr>بررسی تصویر دهنی از بدن: </vt:lpstr>
      <vt:lpstr>ایفای نقش </vt:lpstr>
      <vt:lpstr> سوالات ایفای نقش </vt:lpstr>
      <vt:lpstr>سوالات ایفای نقش </vt:lpstr>
      <vt:lpstr>اعتماد به نفس </vt:lpstr>
      <vt:lpstr>PowerPoint Presentation</vt:lpstr>
      <vt:lpstr>PowerPoint Presentation</vt:lpstr>
      <vt:lpstr>Nursing diagnosis</vt:lpstr>
      <vt:lpstr>تشخیصهای پرستاری بیشتر</vt:lpstr>
      <vt:lpstr>برنامه ریزی </vt:lpstr>
      <vt:lpstr>اجرا </vt:lpstr>
      <vt:lpstr>PowerPoint Presentation</vt:lpstr>
      <vt:lpstr>PowerPoint Presentation</vt:lpstr>
      <vt:lpstr>ارتقای اعتماد به نفس </vt:lpstr>
      <vt:lpstr>PowerPoint Presentation</vt:lpstr>
      <vt:lpstr>ارزشیابی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mina</dc:creator>
  <cp:lastModifiedBy>Windows User</cp:lastModifiedBy>
  <cp:revision>69</cp:revision>
  <dcterms:created xsi:type="dcterms:W3CDTF">2017-11-08T13:08:40Z</dcterms:created>
  <dcterms:modified xsi:type="dcterms:W3CDTF">2020-04-26T00:46:25Z</dcterms:modified>
</cp:coreProperties>
</file>