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3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9" autoAdjust="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606655F-9A7D-49ED-AE96-195310B85081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B35C8B2-EAE3-47E0-A647-D3076C35D65E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381000" y="762000"/>
            <a:ext cx="8088220" cy="1752600"/>
          </a:xfrm>
        </p:spPr>
        <p:txBody>
          <a:bodyPr/>
          <a:lstStyle/>
          <a:p>
            <a:r>
              <a:rPr lang="fa-IR" sz="4800" b="1" cap="all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3" dir="5400000" sy="-100000" algn="bl"/>
                </a:effectLst>
                <a:latin typeface="Britannic Bold" pitchFamily="34" charset="0"/>
              </a:rPr>
              <a:t>بسم الله الرحمن الرحیم</a:t>
            </a:r>
            <a:endParaRPr lang="en-US" sz="48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3" dir="5400000" sy="-100000" algn="bl"/>
              </a:effectLst>
              <a:latin typeface="Britannic Bold" pitchFamily="34" charset="0"/>
              <a:cs typeface="Angsana New" pitchFamily="18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07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ctr">
              <a:buNone/>
            </a:pPr>
            <a:endParaRPr lang="fa-IR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marL="64008" indent="0" algn="ctr">
              <a:buNone/>
            </a:pPr>
            <a:r>
              <a:rPr lang="fa-I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parajita" pitchFamily="34" charset="0"/>
                <a:cs typeface="Aparajita" pitchFamily="34" charset="0"/>
              </a:rPr>
              <a:t>مفهوم چشم </a:t>
            </a:r>
            <a:r>
              <a:rPr lang="fa-I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parajita" pitchFamily="34" charset="0"/>
                <a:cs typeface="Aparajita" pitchFamily="34" charset="0"/>
              </a:rPr>
              <a:t>انداز</a:t>
            </a:r>
            <a:endParaRPr lang="fa-IR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31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تعریف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r">
              <a:buNone/>
            </a:pPr>
            <a:r>
              <a:rPr lang="fa-IR" sz="2000" b="1" dirty="0">
                <a:solidFill>
                  <a:srgbClr val="00B0F0"/>
                </a:solidFill>
              </a:rPr>
              <a:t>چشم انداز یک آینده واقع گرایانه معتبر و جذاب برای سازمان </a:t>
            </a:r>
            <a:r>
              <a:rPr lang="fa-IR" sz="2000" b="1" dirty="0" smtClean="0">
                <a:solidFill>
                  <a:srgbClr val="00B0F0"/>
                </a:solidFill>
              </a:rPr>
              <a:t>(</a:t>
            </a:r>
            <a:r>
              <a:rPr lang="fa-IR" sz="2000" b="1" dirty="0">
                <a:solidFill>
                  <a:srgbClr val="00B0F0"/>
                </a:solidFill>
              </a:rPr>
              <a:t>کشور)است</a:t>
            </a:r>
            <a:r>
              <a:rPr lang="fa-IR" sz="2000" b="1" dirty="0" smtClean="0">
                <a:solidFill>
                  <a:srgbClr val="00B0F0"/>
                </a:solidFill>
              </a:rPr>
              <a:t>.</a:t>
            </a:r>
            <a:endParaRPr lang="fa-IR" sz="2000" dirty="0" smtClean="0">
              <a:solidFill>
                <a:srgbClr val="00B0F0"/>
              </a:solidFill>
            </a:endParaRP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-چشم انداز نمادی جذاب از تمامی مسایلی است که برای سازمان ممکن است.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-چشم انداز سرنوشت درخشان و راه مشخصی است که هیچ سازمان دیگری حتی سازمانی که دقیقا در همان کار فعالیت دارد نمی تواند دارای همان چشم انداز باشد.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-آینده واقع گرایانه قابل تحقق و جذاب برای سازمان.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-بیان صریح سرنوشتی که سازمان باید به آن سو حرکت کند.</a:t>
            </a:r>
          </a:p>
        </p:txBody>
      </p:sp>
    </p:spTree>
    <p:extLst>
      <p:ext uri="{BB962C8B-B14F-4D97-AF65-F5344CB8AC3E}">
        <p14:creationId xmlns:p14="http://schemas.microsoft.com/office/powerpoint/2010/main" val="105846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21408"/>
          </a:xfrm>
        </p:spPr>
        <p:txBody>
          <a:bodyPr>
            <a:normAutofit/>
          </a:bodyPr>
          <a:lstStyle/>
          <a:p>
            <a:pPr marL="64008" indent="0" algn="r">
              <a:buNone/>
            </a:pPr>
            <a:r>
              <a:rPr lang="en-US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art of seeing invisible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هنر دیدن نادیدنی ها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مفهوم معنی آفرینی چشم انداز.</a:t>
            </a:r>
            <a:endParaRPr lang="fa-I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4008" indent="0" algn="r">
              <a:buNone/>
            </a:pPr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معنی آفرینی چشم انداز یعنی آن که چشم انداز:</a:t>
            </a:r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-برای ما چرایی شیوه امور را بیان میکند.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-به ما میگوید که چرا بعضی کارها خوب و مثبت تلقی میشود و مورد تشویق قرار میگیرد.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-به افراد کمک میکند تا با دیدن تصویر بزرگ ارتباط میان کارهای خود و چشم انداز را مشاهده کند.</a:t>
            </a:r>
          </a:p>
          <a:p>
            <a:pPr marL="64008" indent="0" algn="r">
              <a:buNone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256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b="1" dirty="0" smtClean="0"/>
              <a:t>انواع چشم انداز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به طور کلی چهارنوع چشم انداز اساسی را میتوان تعریف کرد که عبارتند از: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۱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-نو آوری در خدمت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چشم اندازهایی که هدف خود را تغییر در خدمات ارائه شده متوسط سازمان تعیین می کنند.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۲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-نو آوری در مخاطبان و ارباب رجوع: 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چشم اندازهایی که هدف آنها متحول کردن تعاملات با مخاطبان و ارباب رجوع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۳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-تغییر پوشش جغرافیایی و جمعیتی: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چشم اندازهایی که مرزهای جغرافیایی فعالیت هدف خود را توسعه میدهند یا محدود میسازند.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۴</a:t>
            </a:r>
            <a:r>
              <a:rPr lang="fa-I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-نو آوری در عملیات یا فنآوری: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چشم اندازهایی که هدف از آن تدوین برنامه های سازمانی جدید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برخی از چشم اندازها ممکن است ترکیبی از چهار نوع چشم انداز باشند.هر نوع چشم انداز را می توان بر حسب «بهبود» یا «تحول» جامعه تعیین کرد.  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837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b="1" dirty="0" smtClean="0"/>
              <a:t>آینده چشم انداز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برای ترسیم چشم انداز توانایی های فکری فراوانی لازم است. رهبران باید دارای آینده نگری باشند به طوری که بتوانند درباره تناسب آن چشم انداز و نحوه سیر تکاملی محیط قضاوت کنند.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انواع آینده که در چشم انداز به آن پرداخته میشود: در سه دسته طبقه بندی میشود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آینده ممکن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محتمل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مطلوب</a:t>
            </a:r>
          </a:p>
          <a:p>
            <a:pPr algn="r"/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874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21408"/>
          </a:xfrm>
        </p:spPr>
        <p:txBody>
          <a:bodyPr>
            <a:norm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ممکن: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شامل تمامی آینده هایی است که می توانند اتفاق بیافتند. مهم نیست که این آینده ها تا چه حد احتمال وقوع داشته باشند و یا حتی دست نیافتنی باشند.</a:t>
            </a:r>
          </a:p>
          <a:p>
            <a:pPr algn="r"/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های محتمل: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آنچه به احتمال بسیار زیاده در آینده به وقوع خواهد پیوست.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fa-I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های مطلوب: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آنچه مطلوب ترین و مرجع ترین رویداد آینده بشمار میرود.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948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600" b="1" dirty="0" smtClean="0">
                <a:solidFill>
                  <a:srgbClr val="7030A0"/>
                </a:solidFill>
              </a:rPr>
              <a:t>ابعاد </a:t>
            </a:r>
            <a:r>
              <a:rPr lang="fa-IR" sz="3600" dirty="0" smtClean="0">
                <a:solidFill>
                  <a:srgbClr val="7030A0"/>
                </a:solidFill>
              </a:rPr>
              <a:t>مکانی و زمانی آینده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ابعاد مکانی تدوین چشم انداز را میتوان این چنین طبقه بندی کرد.</a:t>
            </a:r>
          </a:p>
          <a:p>
            <a:pPr marL="64008" indent="0" algn="r">
              <a:buNone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محلی</a:t>
            </a: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کشوری</a:t>
            </a: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آینده منطقه ای </a:t>
            </a: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جهانی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ابعاد زمانی آینده نیز عبارتند از: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-آینده نزدیک:حداکثر یک سال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کوتاه: بین یک تا پنج سال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میان مدت: بین پنج تا بیست سال </a:t>
            </a:r>
          </a:p>
          <a:p>
            <a:pPr marL="64008" indent="0" algn="r">
              <a:buNone/>
            </a:pPr>
            <a:r>
              <a:rPr lang="fa-I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آینده دراز مدت بین بیست تا پنجاه سال</a:t>
            </a:r>
            <a:endParaRPr lang="en-U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357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مفهوم چالش آفرینی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چشم انداز چالشی ارزشمند ایجاد میکند یعنی: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-موفقیت مشترک  را به افراد نشان میدهد. که میتوان جزو آن باشند.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رشد و کمال آنان را توسعه می دهد.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موجب میشود تا فرد از اینکه عضو تیمی است دارای هدفی مفید است احساس غرور کند.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به افراد احساس مهم بودن می دهد.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افراد را به سطوح عالی تر تعهد و عملکرد رهنمون می سازد.  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20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چشم انداز تولید نیرو و انرژی میکند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مساله ای را خلق میکند که می توان به آن ایمان داشت.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نشاط بخش و هیجان آفرین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با انرژی بخشی باعث تعهد بیشتر میشود.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جرقه موتور تغییر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روحیه خطر پذیری و تجربه گرایی را تشویق میکند.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الهام بخش راه های جدیدی برای تفکره رفتار و یادگیری است.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730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مفهوم تبدیل آینده به حال توسط چشم انداز 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هنگامی که فردی آینده ای را برای خود تصور و آن را نام گذاری می کند. آن آینده بی فاصله واقعی می شود آن قدر واقعی که میتوان: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-به یک سرمشق تبدیل شود.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-ضرورت ها را تعریف میکند.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-تصمیم های امروز را تغییر می دهد.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-برداشت و نگرش ها را تغییر می دهد.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-عوامل آشفتگی را نشان می دهد.</a:t>
            </a:r>
            <a:endParaRPr lang="fa-I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مفهوم هویت مشترک در چشم انداز:</a:t>
            </a:r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-افراد با یک حس مالکیت مشترک و سرنوشت مشترک با یکدیگر همکاری می کنند.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-چشم انداز توانایی های افراد را در یک جهت مشترک هدایت می کند.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228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کارکرد چشم انداز جذاب و روشن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-الهام بخش به پیروان که کار آنان دارای معنی است و نسبت به نیاز های اساسی انسان  مهم جذاب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-ایجاد احساس مفید بودن و خود را بخشی از یک سازمان ارزشمند یافتن.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-تسهیل تصمیم گیری ها ابداعات و آینده نگری ها از سوی کارکنان در تمامی سطوح سازمان.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تشخیص خوب بودن یا بد بودن مهم بودن پیش پا افتاده بودن مسائل (در سازمان)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525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روش های ساده دست یابی به چشم انداز توسط رهبران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ایجاد شبکه های رسمی و غیر رسمی با افراد درون و بیرون سازمان و ملاقات با آن ها به طور رسمی و غیر رسمی.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توجه به عقاید و آرای افراد به خصوص آرا و عقاید جدید و ابتکاری.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-انتخاب چشم انداز از میان این آرا.</a:t>
            </a:r>
            <a:endParaRPr lang="fa-I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ویژگی های چشم انداز ایده آل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مناسب با زمان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مناسب با سازمان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-مطلوب برای افرادی که در سازمان کار می کنند.</a:t>
            </a:r>
          </a:p>
        </p:txBody>
      </p:sp>
    </p:spTree>
    <p:extLst>
      <p:ext uri="{BB962C8B-B14F-4D97-AF65-F5344CB8AC3E}">
        <p14:creationId xmlns:p14="http://schemas.microsoft.com/office/powerpoint/2010/main" val="3811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الزامات طراحی چشم انداز برای رهبران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داشتن قدرت تجزیه و تحلیل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داشتن قدرت نبوغ و خلاقیت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داشتن هنر خاص معرفی چشم انداز ساده همه فهم و جذاب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-معتبر که دیگران را متعهد و پایند سازدو دست یابی به آن هم  قابل تصور و امکان پذیر باشد.</a:t>
            </a:r>
            <a:endParaRPr lang="fa-I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موانع ارائه چشم انداز روشن برای سازمان ها و کاهش اثر بخشی آنان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-تغییر ارزش ها اجتماعی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-بین المللی شدن تجارت و کسب و کار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-سرعت تغییرات فناوری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-تناقضات و اختلافات روز افزون به خاطر نفوذ شرکت های ائتلافی و تکمیلی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-کوتاه نگری و منفعت طلبی عجولانه در بین بسیاری از مدیران ارشد اجرایی و اتحادیه های قوی خارجی(سها م داران و ...)</a:t>
            </a:r>
          </a:p>
        </p:txBody>
      </p:sp>
    </p:spTree>
    <p:extLst>
      <p:ext uri="{BB962C8B-B14F-4D97-AF65-F5344CB8AC3E}">
        <p14:creationId xmlns:p14="http://schemas.microsoft.com/office/powerpoint/2010/main" val="131728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انتقال و نعادینه سازی چشم انداز در فرهنگ سازمان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(انتقال آرمان باید با) ترغیب و الهام بخشی به دیگران باشد نه با فشار و اجبار.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استفاده از شیوه های جذابی مانند سخنرانی های فصیح استعاره ها شعارها نشانه ها و آداب و رسوم.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-تقویت چشم انداز با اعمال و تصمیمات رهبر.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-ایجاد تغییرات در ساختار سازمانی و فرایند مدیریتی در قالب ارزش ها و اهداف چشم انداز جدید.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مشارکت سایر مدیران در شکل دهی مجدد به فرهنگ سازمانی و وارد کردن چشم انداز جدید در آن.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عدم تفویض وظیفه ی اولیه انجام مسئولیت معرفی چشم انداز جدید به دیگران.</a:t>
            </a:r>
          </a:p>
          <a:p>
            <a:pPr algn="r"/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350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موانع فهم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-فقدان تجربه قبلی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-فقدان مداخله و مشارکت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-چشم انداز فاقد جذابیت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-ایمان اندک قهرمان تغییر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-نوگرایی تهدید تلقی می شود.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-انسان هاو هبران آینده پرداز نادرند.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-تفهیم چشم انداز کم اهمیت تلقی می شود.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دلایل عدم پذیرش چشم انداز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سازمان سرسختی نشان می دهد.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فقدان جوشش در سازمان و افراد.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اعتقاد به این که تغییر هیچ گاه برای من اتفاد نمی افتد.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-وجود ارزش های متضاد.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-مخالفت با تغییر.</a:t>
            </a:r>
          </a:p>
        </p:txBody>
      </p:sp>
    </p:spTree>
    <p:extLst>
      <p:ext uri="{BB962C8B-B14F-4D97-AF65-F5344CB8AC3E}">
        <p14:creationId xmlns:p14="http://schemas.microsoft.com/office/powerpoint/2010/main" val="229041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الزامات فهم و تحقق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همه باید در چشم انداز سهیم شوند.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-چشم انداز در سطحی گسترده باید مورد پذیرش قرار گیرد.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افراد باید احساس کنند که خود صاحب آن چشم انداز هستند.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نسبت به تحقق آن متعهد باشند.</a:t>
            </a:r>
            <a:endParaRPr lang="fa-I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روش های فراهم کردن زمینه پذیرش چشم انداز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۱-با شناسایی و ارائه مدارک و مستنداتی چون: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-خوش بینی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غرور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همدردی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اعتماد</a:t>
            </a:r>
          </a:p>
        </p:txBody>
      </p:sp>
    </p:spTree>
    <p:extLst>
      <p:ext uri="{BB962C8B-B14F-4D97-AF65-F5344CB8AC3E}">
        <p14:creationId xmlns:p14="http://schemas.microsoft.com/office/powerpoint/2010/main" val="63929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49808"/>
          </a:xfrm>
        </p:spPr>
        <p:txBody>
          <a:bodyPr>
            <a:norm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۲- متعهد بودن آنان به چشم انداز را در برابر: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تصمیم ها و طرح های جدید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-تغییر در سیاست ها و اقدامات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روش ها و نگرش ها</a:t>
            </a:r>
            <a:endParaRPr lang="fa-I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914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ده فرمان جلب حمایت دیگران از چشم انداز شما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۱-چشم انداز خود را مورد توجه دیگران قرار دهید.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۲- چشم انداز خود را به سادگی و روشنی تبیین کنید.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۳-نشان دهید که تحقق چشم انداز به نفع همه است.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۴- مشارکت را تقویت کنید.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۵-در قبال چشم انداز خود رفتاری ثابت داشته باشید.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۶- از میزان تهدید چشم انداز خود بکاهید.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۷- دیگران را تشویق کنید تا چشم انداز های سازمانی مربوط به بخش خود را نیز بیان کنند.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۸-از کسانی که در قبال  چشم انداز  متعهد هستند حمایت کنید.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۹-قهرمانان چشم انداز را مشخص کنید.</a:t>
            </a: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۱۰- به دنبال اقبال و پذیرش چشم انداز باشید.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594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روش های ایجاد و جلب توجه دیگران به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-چشم انداز خود را به شکل چشم گیری اعلام کنید.</a:t>
            </a:r>
          </a:p>
          <a:p>
            <a:pPr algn="r">
              <a:buFontTx/>
              <a:buChar char="-"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-آن رادر رأس موضوعات جلسات و شوراها قرار دهید.</a:t>
            </a:r>
          </a:p>
          <a:p>
            <a:pPr algn="r">
              <a:buFontTx/>
              <a:buChar char="-"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برای چشم انداز خود یک پایگاه حمایتی ایجاد کنید.</a:t>
            </a:r>
          </a:p>
          <a:p>
            <a:pPr algn="r">
              <a:buFontTx/>
              <a:buChar char="-"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FontTx/>
              <a:buChar char="-"/>
            </a:pP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تایید اعضای مافوق- هیأت مدیره-سرمایه گذاران خارجی و رهبران فکری را درباره چشم انداز خود جلب کنید</a:t>
            </a:r>
          </a:p>
          <a:p>
            <a:pPr algn="r">
              <a:buFontTx/>
              <a:buChar char="-"/>
            </a:pP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>
              <a:buFontTx/>
              <a:buChar char="-"/>
            </a:pPr>
            <a:r>
              <a:rPr lang="fa-IR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چشم انداز را در نشریه ها و اطلاعیه های رسمی درج کنید. </a:t>
            </a:r>
          </a:p>
          <a:p>
            <a:pPr marL="64008" indent="0" algn="r">
              <a:buNone/>
            </a:pP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546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عناصر چشم انداز مطلوب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توصیه شده است چشم انداز از لحاظ محتوایی باید حداقل سه عنصر ذیل را روشن سازد:</a:t>
            </a:r>
            <a:endParaRPr lang="fa-I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۱-صحنه و یا مرزهای رقابتی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۲-مزیت رقابت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۳- قابلیت رقابتی یا شایستگی های محوری 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۴-حال و آینده را بهم پیوند می دهد 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496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7030A0"/>
                </a:solidFill>
              </a:rPr>
              <a:t>کارکرد های چشم انداز</a:t>
            </a:r>
            <a:endParaRPr lang="en-US" sz="32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تعهد ایجاد می کند و انرژی می دهد.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-به زندگی کارکنان معنی می بخشد.</a:t>
            </a:r>
          </a:p>
          <a:p>
            <a:pPr algn="r"/>
            <a:endParaRPr lang="fa-I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fa-I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-استاندارد برتر را شناسایی می کند.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560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fa-IR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درسنامه های کمسیون تحویل اداری(راضیه مومن)</a:t>
            </a:r>
          </a:p>
          <a:p>
            <a:pPr algn="r"/>
            <a:r>
              <a:rPr lang="en-US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</a:t>
            </a:r>
            <a:r>
              <a:rPr lang="en-US" sz="2000" b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//roshanrasahang1390.blogfa.com</a:t>
            </a:r>
            <a:r>
              <a:rPr lang="fa-IR" sz="2000" b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n-US" sz="2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rgbClr val="92D050"/>
                </a:solidFill>
              </a:rPr>
              <a:t>منابع</a:t>
            </a:r>
            <a:endParaRPr lang="en-US" sz="32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55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192</TotalTime>
  <Words>1638</Words>
  <Application>Microsoft Office PowerPoint</Application>
  <PresentationFormat>On-screen Show (4:3)</PresentationFormat>
  <Paragraphs>171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Verve</vt:lpstr>
      <vt:lpstr>PowerPoint Presentation</vt:lpstr>
      <vt:lpstr>PowerPoint Presentation</vt:lpstr>
      <vt:lpstr>تعریف چشم انداز</vt:lpstr>
      <vt:lpstr>PowerPoint Presentation</vt:lpstr>
      <vt:lpstr>انواع چشم انداز</vt:lpstr>
      <vt:lpstr>آینده چشم انداز </vt:lpstr>
      <vt:lpstr>PowerPoint Presentation</vt:lpstr>
      <vt:lpstr>ابعاد مکانی و زمانی آینده</vt:lpstr>
      <vt:lpstr>مفهوم چالش آفرینی چشم انداز</vt:lpstr>
      <vt:lpstr>چشم انداز تولید نیرو و انرژی میکند</vt:lpstr>
      <vt:lpstr>مفهوم تبدیل آینده به حال توسط چشم انداز </vt:lpstr>
      <vt:lpstr>کارکرد چشم انداز جذاب و روشن</vt:lpstr>
      <vt:lpstr>روش های ساده دست یابی به چشم انداز توسط رهبران</vt:lpstr>
      <vt:lpstr>الزامات طراحی چشم انداز برای رهبران</vt:lpstr>
      <vt:lpstr>انتقال و نعادینه سازی چشم انداز در فرهنگ سازمان</vt:lpstr>
      <vt:lpstr>موانع فهم چشم انداز</vt:lpstr>
      <vt:lpstr>الزامات فهم و تحقق چشم انداز</vt:lpstr>
      <vt:lpstr>PowerPoint Presentation</vt:lpstr>
      <vt:lpstr>ده فرمان جلب حمایت دیگران از چشم انداز شما</vt:lpstr>
      <vt:lpstr>روش های ایجاد و جلب توجه دیگران به چشم انداز</vt:lpstr>
      <vt:lpstr>عناصر چشم انداز مطلوب</vt:lpstr>
      <vt:lpstr>کارکرد های چشم انداز</vt:lpstr>
      <vt:lpstr>منابع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lenovo-pc</dc:creator>
  <cp:lastModifiedBy>Windows User</cp:lastModifiedBy>
  <cp:revision>23</cp:revision>
  <dcterms:created xsi:type="dcterms:W3CDTF">2015-10-16T12:53:59Z</dcterms:created>
  <dcterms:modified xsi:type="dcterms:W3CDTF">2020-05-13T11:56:46Z</dcterms:modified>
</cp:coreProperties>
</file>