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notesMasterIdLst>
    <p:notesMasterId r:id="rId31"/>
  </p:notesMasterIdLst>
  <p:sldIdLst>
    <p:sldId id="28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83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0A15E61A-08EF-4D63-A463-D649CF5EA839}" type="datetimeFigureOut">
              <a:rPr lang="fa-IR" smtClean="0"/>
              <a:t>10/09/1441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668542C-09D5-4148-8F04-94FA33779BD3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5488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D126101-C05B-4F86-948C-4EBE64D45419}" type="datetime8">
              <a:rPr lang="fa-IR" smtClean="0"/>
              <a:t>2 مه 20</a:t>
            </a:fld>
            <a:endParaRPr lang="fa-I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3196B9-5669-44DF-B938-2A27F66E525D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E5568C6-7F7F-4F9C-9A3A-70920F482EF1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9FDDCBB-367E-4502-8F8B-670F165383EA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86EC0AC-2F7B-41B0-9D00-7B9B7C2D21BF}" type="datetime8">
              <a:rPr lang="fa-IR" smtClean="0"/>
              <a:t>2 مه 20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95929FB-712E-4287-ABC0-B564245099A8}" type="datetime8">
              <a:rPr lang="fa-IR" smtClean="0"/>
              <a:t>2 مه 20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25EFFE2-1A0A-4EE3-9B04-724474893C8B}" type="datetime8">
              <a:rPr lang="fa-IR" smtClean="0"/>
              <a:t>2 مه 20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E213DD8-B223-4B6C-BB2E-18E45CAE56A4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8EB1F14-DD48-44DC-B710-16ED3AD76992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C010B3D-D0A8-438F-8026-6099BA50959E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4F580B-5318-47DA-A90B-9D0973780A8F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23BE384-C8B7-4CA4-86D7-76759238259B}" type="datetime8">
              <a:rPr lang="fa-IR" smtClean="0"/>
              <a:t>2 مه 20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2D5DC6-0D50-4632-9100-BEA49B151138}" type="slidenum">
              <a:rPr lang="fa-IR" smtClean="0"/>
              <a:t>‹#›</a:t>
            </a:fld>
            <a:endParaRPr lang="fa-I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/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B681C9-5E57-4AF5-A81E-50C513B87A45}" type="datetime8">
              <a:rPr lang="fa-IR" smtClean="0"/>
              <a:t>2 مه 20</a:t>
            </a:fld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25884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03648" y="2780928"/>
            <a:ext cx="7200800" cy="896120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fa-IR" b="1" dirty="0" smtClean="0">
                <a:solidFill>
                  <a:schemeClr val="bg2">
                    <a:lumMod val="10000"/>
                  </a:schemeClr>
                </a:solidFill>
              </a:rPr>
              <a:t>مفهوم تغذیه در مراقبت از مددجویان</a:t>
            </a:r>
            <a:endParaRPr lang="fa-IR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B24F7-CCC7-4391-98A6-894F7D85E63A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89435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dirty="0" smtClean="0">
                <a:cs typeface="B Mitra" pitchFamily="2" charset="-78"/>
              </a:rPr>
              <a:t>تعریف واژه تغذیه(</a:t>
            </a:r>
            <a:r>
              <a:rPr lang="en-US" sz="4000" dirty="0" smtClean="0">
                <a:cs typeface="B Mitra" pitchFamily="2" charset="-78"/>
              </a:rPr>
              <a:t>Nutrition</a:t>
            </a:r>
            <a:r>
              <a:rPr lang="fa-IR" sz="4000" dirty="0" smtClean="0">
                <a:cs typeface="B Mitra" pitchFamily="2" charset="-78"/>
              </a:rPr>
              <a:t>)</a:t>
            </a:r>
            <a:endParaRPr lang="fa-IR" sz="4000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واژه </a:t>
            </a:r>
            <a:r>
              <a:rPr lang="en-US" dirty="0" smtClean="0"/>
              <a:t>Nutrition</a:t>
            </a:r>
            <a:r>
              <a:rPr lang="fa-IR" dirty="0" smtClean="0"/>
              <a:t>از ریشه لاتین </a:t>
            </a:r>
            <a:r>
              <a:rPr lang="en-US" dirty="0" smtClean="0"/>
              <a:t>Nutr</a:t>
            </a:r>
            <a:r>
              <a:rPr lang="fa-IR" dirty="0" smtClean="0"/>
              <a:t> به </a:t>
            </a:r>
            <a:r>
              <a:rPr lang="fa-IR" dirty="0"/>
              <a:t>معني غذا </a:t>
            </a:r>
            <a:r>
              <a:rPr lang="fa-IR" dirty="0" smtClean="0"/>
              <a:t>گرفته </a:t>
            </a:r>
            <a:r>
              <a:rPr lang="fa-IR" dirty="0"/>
              <a:t>شده است. تغذيه عبارت است از رساندن مواد غذايي به بدن به مقادير متناسب و انتخاب انواع غذاها به نحوي كه احتياجات روزانه انسان به مواد مغذي برآورده شود.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2D18C-F04D-406F-89B5-A997962A7824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6204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5400" b="1" dirty="0" smtClean="0">
                <a:cs typeface="B Mitra" pitchFamily="2" charset="-78"/>
              </a:rPr>
              <a:t>هضم</a:t>
            </a:r>
          </a:p>
          <a:p>
            <a:r>
              <a:rPr lang="fa-IR" sz="5400" b="1" dirty="0" smtClean="0">
                <a:cs typeface="B Mitra" pitchFamily="2" charset="-78"/>
              </a:rPr>
              <a:t>جذب</a:t>
            </a:r>
          </a:p>
          <a:p>
            <a:r>
              <a:rPr lang="fa-IR" sz="5400" b="1" dirty="0" smtClean="0">
                <a:cs typeface="B Mitra" pitchFamily="2" charset="-78"/>
              </a:rPr>
              <a:t>متابولیسم</a:t>
            </a:r>
            <a:endParaRPr lang="fa-IR" sz="5400" b="1" dirty="0"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9EF4F-6829-4158-ABC4-0B96DBBDC3FC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1154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b="1" dirty="0" smtClean="0">
                <a:cs typeface="B Mitra" pitchFamily="2" charset="-78"/>
              </a:rPr>
              <a:t>هضم</a:t>
            </a:r>
            <a:endParaRPr lang="fa-IR" sz="44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cs typeface="B Mitra" pitchFamily="2" charset="-78"/>
              </a:rPr>
              <a:t>فرآيندي است كه طي آن مواد غذايي پيچيده به انواع ساده تر و قابل جذب آن تبديل شده، و وارد گردش </a:t>
            </a:r>
            <a:r>
              <a:rPr lang="fa-IR" sz="3600" dirty="0" smtClean="0">
                <a:cs typeface="B Mitra" pitchFamily="2" charset="-78"/>
              </a:rPr>
              <a:t>خون مي </a:t>
            </a:r>
            <a:r>
              <a:rPr lang="fa-IR" sz="3600" dirty="0">
                <a:cs typeface="B Mitra" pitchFamily="2" charset="-78"/>
              </a:rPr>
              <a:t>شوند. هضم شامل دو بخش مكانيكي و شيميايي مي باشد.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429B4-F891-4CDF-B87B-5D3682C8BDAB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88880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4000" dirty="0" smtClean="0">
                <a:cs typeface="B Mitra" pitchFamily="2" charset="-78"/>
              </a:rPr>
              <a:t>هضم مکانیکی</a:t>
            </a:r>
          </a:p>
          <a:p>
            <a:r>
              <a:rPr lang="fa-IR" sz="4000" dirty="0" smtClean="0">
                <a:cs typeface="B Mitra" pitchFamily="2" charset="-78"/>
              </a:rPr>
              <a:t>هضم شیمیایی</a:t>
            </a:r>
            <a:endParaRPr lang="fa-IR" sz="4000" dirty="0"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EA64A-FA8B-4105-8B4E-AF77AD648BDF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563480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 smtClean="0">
                <a:cs typeface="B Mitra" pitchFamily="2" charset="-78"/>
              </a:rPr>
              <a:t>دهان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شكستن </a:t>
            </a:r>
            <a:r>
              <a:rPr lang="fa-IR" dirty="0"/>
              <a:t>مواد غذايي به اجزاي </a:t>
            </a:r>
            <a:r>
              <a:rPr lang="fa-IR" dirty="0" smtClean="0"/>
              <a:t>كوچكتر</a:t>
            </a:r>
          </a:p>
          <a:p>
            <a:pPr marL="82296" indent="0">
              <a:buNone/>
            </a:pPr>
            <a:endParaRPr lang="fa-IR" dirty="0" smtClean="0"/>
          </a:p>
          <a:p>
            <a:r>
              <a:rPr lang="fa-IR" dirty="0"/>
              <a:t>تولید بزاق(1/5لیتر روزانه) كه حاوي آب و موكوس </a:t>
            </a:r>
            <a:r>
              <a:rPr lang="fa-IR" dirty="0" smtClean="0"/>
              <a:t>و </a:t>
            </a:r>
            <a:r>
              <a:rPr lang="fa-IR" dirty="0"/>
              <a:t>پتيالين </a:t>
            </a:r>
            <a:r>
              <a:rPr lang="fa-IR" dirty="0" smtClean="0"/>
              <a:t>يا </a:t>
            </a:r>
            <a:r>
              <a:rPr lang="fa-IR" dirty="0"/>
              <a:t>آميلاز بزاقي. پتيالين به هضم مواد </a:t>
            </a:r>
            <a:r>
              <a:rPr lang="fa-IR" dirty="0" smtClean="0"/>
              <a:t>نشاسته ای کمک می کند.</a:t>
            </a:r>
          </a:p>
          <a:p>
            <a:pPr marL="82296" indent="0">
              <a:buNone/>
            </a:pPr>
            <a:endParaRPr lang="fa-IR" dirty="0" smtClean="0"/>
          </a:p>
          <a:p>
            <a:r>
              <a:rPr lang="fa-IR" dirty="0" smtClean="0"/>
              <a:t>مخلوط </a:t>
            </a:r>
            <a:r>
              <a:rPr lang="fa-IR" dirty="0"/>
              <a:t>غذا با بزاق جهت تسهيل در عمل بلع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91664-ECA1-4C0C-99AC-FBA4D49379B7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0247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400" b="1" dirty="0" smtClean="0">
                <a:cs typeface="B Mitra" pitchFamily="2" charset="-78"/>
              </a:rPr>
              <a:t>مری</a:t>
            </a:r>
            <a:endParaRPr lang="fa-IR" sz="44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cs typeface="B Mitra" pitchFamily="2" charset="-78"/>
              </a:rPr>
              <a:t>فرستادن غذا به سمت معده با استفاده از حركات موجي شكل يا </a:t>
            </a:r>
            <a:r>
              <a:rPr lang="fa-IR" sz="3600" dirty="0" smtClean="0">
                <a:cs typeface="B Mitra" pitchFamily="2" charset="-78"/>
              </a:rPr>
              <a:t>پريستالتيك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Peristaltic </a:t>
            </a:r>
            <a:r>
              <a:rPr lang="fa-IR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3600" dirty="0" smtClean="0">
                <a:latin typeface="Times New Roman" pitchFamily="18" charset="0"/>
                <a:cs typeface="B Mitra" pitchFamily="2" charset="-78"/>
              </a:rPr>
              <a:t>در طول مری</a:t>
            </a:r>
            <a:endParaRPr lang="fa-IR" sz="3600" dirty="0">
              <a:latin typeface="Times New Roman" pitchFamily="18" charset="0"/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E2888-72B6-4F56-B2B2-51C044C7B7D4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58125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 smtClean="0">
                <a:cs typeface="B Mitra" pitchFamily="2" charset="-78"/>
              </a:rPr>
              <a:t>معده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cs typeface="B Mitra" pitchFamily="2" charset="-78"/>
              </a:rPr>
              <a:t>معده:توليد شيره گوارشي (اسيد كلريدريك- پروتئاز- موكوس- فاكتور داخلي)</a:t>
            </a:r>
          </a:p>
          <a:p>
            <a:r>
              <a:rPr lang="fa-IR" sz="3600" dirty="0">
                <a:cs typeface="B Mitra" pitchFamily="2" charset="-78"/>
              </a:rPr>
              <a:t>جذب آب و الكل و بعضي از داروها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C54E1-B9B8-4984-814E-FFF5C61523AC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0370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 smtClean="0">
                <a:cs typeface="B Mitra" pitchFamily="2" charset="-78"/>
              </a:rPr>
              <a:t>کبد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cs typeface="B Mitra" pitchFamily="2" charset="-78"/>
              </a:rPr>
              <a:t>توليد صفرا</a:t>
            </a:r>
          </a:p>
          <a:p>
            <a:r>
              <a:rPr lang="fa-IR" sz="3600" dirty="0">
                <a:cs typeface="B Mitra" pitchFamily="2" charset="-78"/>
              </a:rPr>
              <a:t>- متابوليسم كربوهيدرات ها- پروتئين ها- چربي ها</a:t>
            </a:r>
          </a:p>
          <a:p>
            <a:r>
              <a:rPr lang="fa-IR" sz="3600" dirty="0">
                <a:cs typeface="B Mitra" pitchFamily="2" charset="-78"/>
              </a:rPr>
              <a:t>- تحويل داروها و مواد زايد به خون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FC752-8141-4307-BF09-A7C93501AA66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22846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cs typeface="B Mitra" pitchFamily="2" charset="-78"/>
              </a:rPr>
              <a:t>كيسه صفرا:تغليظ و ذخيره صفرا</a:t>
            </a:r>
          </a:p>
          <a:p>
            <a:r>
              <a:rPr lang="fa-IR" sz="3600" dirty="0">
                <a:cs typeface="B Mitra" pitchFamily="2" charset="-78"/>
              </a:rPr>
              <a:t>لوزالمعده</a:t>
            </a:r>
            <a:r>
              <a:rPr lang="fa-IR" sz="3600" dirty="0" smtClean="0">
                <a:cs typeface="B Mitra" pitchFamily="2" charset="-78"/>
              </a:rPr>
              <a:t>: توليد </a:t>
            </a:r>
            <a:r>
              <a:rPr lang="fa-IR" sz="3600" dirty="0">
                <a:cs typeface="B Mitra" pitchFamily="2" charset="-78"/>
              </a:rPr>
              <a:t>و ترشح آنزيم هاي هضم كننده پروتئاز (هضم پروتئين)- ليپاز (هضم چربي ها)- آميلاز (هضم نشاسته)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164BD0-7872-464C-A0D8-FD6C68E72DCF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07485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 smtClean="0">
                <a:cs typeface="B Mitra" pitchFamily="2" charset="-78"/>
              </a:rPr>
              <a:t>روده کوچک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>
                <a:cs typeface="B Mitra" pitchFamily="2" charset="-78"/>
              </a:rPr>
              <a:t>شامل </a:t>
            </a:r>
            <a:r>
              <a:rPr lang="fa-IR" dirty="0" smtClean="0">
                <a:cs typeface="B Mitra" pitchFamily="2" charset="-78"/>
              </a:rPr>
              <a:t>دئودنوم ، </a:t>
            </a:r>
            <a:r>
              <a:rPr lang="fa-IR" dirty="0">
                <a:cs typeface="B Mitra" pitchFamily="2" charset="-78"/>
              </a:rPr>
              <a:t>ژژنوم </a:t>
            </a:r>
            <a:r>
              <a:rPr lang="fa-IR" dirty="0" smtClean="0">
                <a:cs typeface="B Mitra" pitchFamily="2" charset="-78"/>
              </a:rPr>
              <a:t>و </a:t>
            </a:r>
            <a:r>
              <a:rPr lang="fa-IR" dirty="0">
                <a:cs typeface="B Mitra" pitchFamily="2" charset="-78"/>
              </a:rPr>
              <a:t>ايلئوم </a:t>
            </a:r>
            <a:r>
              <a:rPr lang="fa-IR" dirty="0" smtClean="0">
                <a:cs typeface="B Mitra" pitchFamily="2" charset="-78"/>
              </a:rPr>
              <a:t>است</a:t>
            </a:r>
            <a:r>
              <a:rPr lang="fa-IR" dirty="0">
                <a:cs typeface="B Mitra" pitchFamily="2" charset="-78"/>
              </a:rPr>
              <a:t>.</a:t>
            </a:r>
          </a:p>
          <a:p>
            <a:r>
              <a:rPr lang="fa-IR" dirty="0">
                <a:cs typeface="B Mitra" pitchFamily="2" charset="-78"/>
              </a:rPr>
              <a:t>- ترشح هورمون هاي موثر بر لوزالمعده</a:t>
            </a:r>
          </a:p>
          <a:p>
            <a:r>
              <a:rPr lang="fa-IR" dirty="0">
                <a:cs typeface="B Mitra" pitchFamily="2" charset="-78"/>
              </a:rPr>
              <a:t>- ترشح آنزيم هاي هضمي پپتيداز- دي ساكاريداز</a:t>
            </a:r>
          </a:p>
          <a:p>
            <a:r>
              <a:rPr lang="fa-IR" dirty="0">
                <a:cs typeface="B Mitra" pitchFamily="2" charset="-78"/>
              </a:rPr>
              <a:t>- جذب آهن- منيزيوم- كلسيم از دئودنوم</a:t>
            </a:r>
          </a:p>
          <a:p>
            <a:r>
              <a:rPr lang="fa-IR" dirty="0">
                <a:cs typeface="B Mitra" pitchFamily="2" charset="-78"/>
              </a:rPr>
              <a:t>قند هاي ساده- سديم و كلر از ژژنوم </a:t>
            </a:r>
            <a:r>
              <a:rPr lang="fa-IR" dirty="0" smtClean="0">
                <a:cs typeface="B Mitra" pitchFamily="2" charset="-78"/>
              </a:rPr>
              <a:t>-جذب </a:t>
            </a:r>
            <a:r>
              <a:rPr lang="fa-IR" dirty="0">
                <a:cs typeface="B Mitra" pitchFamily="2" charset="-78"/>
              </a:rPr>
              <a:t>ويتامين هاي محلول در </a:t>
            </a:r>
            <a:r>
              <a:rPr lang="fa-IR" dirty="0" smtClean="0">
                <a:cs typeface="B Mitra" pitchFamily="2" charset="-78"/>
              </a:rPr>
              <a:t>آب(</a:t>
            </a:r>
            <a:r>
              <a:rPr lang="en-US" dirty="0" smtClean="0">
                <a:cs typeface="B Mitra" pitchFamily="2" charset="-78"/>
              </a:rPr>
              <a:t>B-C</a:t>
            </a:r>
            <a:r>
              <a:rPr lang="fa-IR" dirty="0" smtClean="0">
                <a:cs typeface="B Mitra" pitchFamily="2" charset="-78"/>
              </a:rPr>
              <a:t>)</a:t>
            </a:r>
            <a:endParaRPr lang="fa-IR" dirty="0">
              <a:cs typeface="B Mitra" pitchFamily="2" charset="-78"/>
            </a:endParaRPr>
          </a:p>
          <a:p>
            <a:r>
              <a:rPr lang="fa-IR" dirty="0">
                <a:cs typeface="B Mitra" pitchFamily="2" charset="-78"/>
              </a:rPr>
              <a:t>كلسترول- </a:t>
            </a:r>
            <a:r>
              <a:rPr lang="fa-IR" dirty="0" smtClean="0">
                <a:cs typeface="B Mitra" pitchFamily="2" charset="-78"/>
              </a:rPr>
              <a:t>املاح صفراوي -جذب </a:t>
            </a:r>
            <a:r>
              <a:rPr lang="fa-IR" dirty="0">
                <a:cs typeface="B Mitra" pitchFamily="2" charset="-78"/>
              </a:rPr>
              <a:t>آمينو اسيدها- پپتيدها- ويتامين هاي محلول در </a:t>
            </a:r>
            <a:r>
              <a:rPr lang="fa-IR" dirty="0" smtClean="0">
                <a:cs typeface="B Mitra" pitchFamily="2" charset="-78"/>
              </a:rPr>
              <a:t>چربي(</a:t>
            </a:r>
            <a:r>
              <a:rPr lang="en-US" dirty="0" smtClean="0">
                <a:cs typeface="B Mitra" pitchFamily="2" charset="-78"/>
              </a:rPr>
              <a:t>A-D-E-K</a:t>
            </a:r>
            <a:r>
              <a:rPr lang="fa-IR" dirty="0" smtClean="0">
                <a:cs typeface="B Mitra" pitchFamily="2" charset="-78"/>
              </a:rPr>
              <a:t>)از </a:t>
            </a:r>
            <a:r>
              <a:rPr lang="fa-IR" dirty="0">
                <a:cs typeface="B Mitra" pitchFamily="2" charset="-78"/>
              </a:rPr>
              <a:t>ايلئوم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D8D185-9E34-4CA3-9718-30BD00D64FA4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48271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 smtClean="0">
                <a:cs typeface="B Mitra" pitchFamily="2" charset="-78"/>
              </a:rPr>
              <a:t>روده بزرگ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>
                <a:cs typeface="B Mitra" pitchFamily="2" charset="-78"/>
              </a:rPr>
              <a:t>جذب آب و الكتروليت ها و </a:t>
            </a:r>
            <a:r>
              <a:rPr lang="fa-IR" sz="3600" dirty="0" smtClean="0">
                <a:cs typeface="B Mitra" pitchFamily="2" charset="-78"/>
              </a:rPr>
              <a:t>ويتامين </a:t>
            </a:r>
            <a:r>
              <a:rPr lang="en-US" sz="3600" dirty="0" smtClean="0">
                <a:cs typeface="B Mitra" pitchFamily="2" charset="-78"/>
              </a:rPr>
              <a:t> K</a:t>
            </a:r>
            <a:r>
              <a:rPr lang="fa-IR" sz="3600" dirty="0">
                <a:cs typeface="B Mitra" pitchFamily="2" charset="-78"/>
              </a:rPr>
              <a:t>تشكيل شده توسط باكتري هاي </a:t>
            </a:r>
            <a:r>
              <a:rPr lang="fa-IR" sz="3600" dirty="0" smtClean="0">
                <a:cs typeface="B Mitra" pitchFamily="2" charset="-78"/>
              </a:rPr>
              <a:t>روده</a:t>
            </a:r>
          </a:p>
          <a:p>
            <a:r>
              <a:rPr lang="fa-IR" sz="3600" dirty="0">
                <a:cs typeface="B Mitra" pitchFamily="2" charset="-78"/>
              </a:rPr>
              <a:t>دفع مواد زايد </a:t>
            </a:r>
            <a:r>
              <a:rPr lang="fa-IR" sz="3600" dirty="0" smtClean="0">
                <a:cs typeface="B Mitra" pitchFamily="2" charset="-78"/>
              </a:rPr>
              <a:t>جامد</a:t>
            </a:r>
          </a:p>
          <a:p>
            <a:r>
              <a:rPr lang="fa-IR" sz="3600" dirty="0">
                <a:cs typeface="B Mitra" pitchFamily="2" charset="-78"/>
              </a:rPr>
              <a:t>توليد </a:t>
            </a:r>
            <a:r>
              <a:rPr lang="fa-IR" sz="3600" dirty="0" smtClean="0">
                <a:cs typeface="B Mitra" pitchFamily="2" charset="-78"/>
              </a:rPr>
              <a:t>ويتامين </a:t>
            </a:r>
            <a:r>
              <a:rPr lang="en-US" sz="3600" dirty="0" smtClean="0">
                <a:cs typeface="B Mitra" pitchFamily="2" charset="-78"/>
              </a:rPr>
              <a:t>K</a:t>
            </a:r>
            <a:r>
              <a:rPr lang="fa-IR" sz="3600" dirty="0" smtClean="0">
                <a:cs typeface="B Mitra" pitchFamily="2" charset="-78"/>
              </a:rPr>
              <a:t> توسط </a:t>
            </a:r>
            <a:r>
              <a:rPr lang="fa-IR" sz="3600" dirty="0">
                <a:cs typeface="B Mitra" pitchFamily="2" charset="-78"/>
              </a:rPr>
              <a:t>باكتري هاي كولون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3765E-B299-479C-AA01-D6307034B46F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13927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 smtClean="0">
                <a:cs typeface="B Mitra" pitchFamily="2" charset="-78"/>
              </a:rPr>
              <a:t>جذب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جذب فرآيندي است كه طي آن مواد غذايي وارد گردش خون سيستميك يا لنفاوي مي شود. سطح مخاطي </a:t>
            </a:r>
            <a:r>
              <a:rPr lang="fa-IR" dirty="0" smtClean="0"/>
              <a:t>پرز(</a:t>
            </a:r>
            <a:r>
              <a:rPr lang="en-US" dirty="0" smtClean="0"/>
              <a:t>Villi</a:t>
            </a:r>
            <a:r>
              <a:rPr lang="fa-IR" dirty="0"/>
              <a:t>) مانند روده كوچك سبب تسهيل جذب مواد غذايي مي شود.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ED2DF-48BD-4C89-A825-EF3868F13216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7929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 smtClean="0">
                <a:cs typeface="B Mitra" pitchFamily="2" charset="-78"/>
              </a:rPr>
              <a:t>متابولیسم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9592" y="1447800"/>
            <a:ext cx="8034096" cy="4800600"/>
          </a:xfrm>
        </p:spPr>
        <p:txBody>
          <a:bodyPr>
            <a:normAutofit/>
          </a:bodyPr>
          <a:lstStyle/>
          <a:p>
            <a:r>
              <a:rPr lang="fa-IR" sz="3600" dirty="0">
                <a:cs typeface="B Mitra" pitchFamily="2" charset="-78"/>
              </a:rPr>
              <a:t>منظور از متابوليسم، ايجاد انرژي توسط مواد غذايي ساده حاصل از سوخت و ساز مواد غذايي پيچيده است.</a:t>
            </a:r>
          </a:p>
          <a:p>
            <a:r>
              <a:rPr lang="fa-IR" sz="3600" dirty="0">
                <a:cs typeface="B Mitra" pitchFamily="2" charset="-78"/>
              </a:rPr>
              <a:t>متابوليسم فرآيندي پويايي است كه شامل دو بخش كاتابوليسم و آنابوليسم.</a:t>
            </a:r>
          </a:p>
          <a:p>
            <a:r>
              <a:rPr lang="fa-IR" sz="3600" dirty="0">
                <a:cs typeface="B Mitra" pitchFamily="2" charset="-78"/>
              </a:rPr>
              <a:t>در كاتابوليسم مواد از طريق شكستن و اكسيد شدن توليد انرژي مي كنند و در آنابوليسم، اين انرژي در ساخت آنزيم </a:t>
            </a:r>
            <a:r>
              <a:rPr lang="fa-IR" sz="3600" dirty="0" smtClean="0">
                <a:cs typeface="B Mitra" pitchFamily="2" charset="-78"/>
              </a:rPr>
              <a:t>هاو </a:t>
            </a:r>
            <a:r>
              <a:rPr lang="fa-IR" sz="3600" dirty="0">
                <a:cs typeface="B Mitra" pitchFamily="2" charset="-78"/>
              </a:rPr>
              <a:t>پروتئين هاي مورد نياز سلول هاي بدن به كار گرفته مي شود.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60EF7-B715-4A62-ADD3-6368687484EB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962709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390" y="163986"/>
            <a:ext cx="7604074" cy="6145334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F89C6-D24C-49E1-B242-ABBBACEAEE59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82359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4000" b="1" dirty="0">
                <a:effectLst/>
                <a:cs typeface="B Mitra" pitchFamily="2" charset="-78"/>
              </a:rPr>
              <a:t>ميزان متابولسيم </a:t>
            </a:r>
            <a:r>
              <a:rPr lang="fa-IR" sz="4000" b="1" dirty="0" smtClean="0">
                <a:effectLst/>
                <a:cs typeface="B Mitra" pitchFamily="2" charset="-78"/>
              </a:rPr>
              <a:t>پايه</a:t>
            </a:r>
            <a:r>
              <a:rPr lang="en-US" sz="4000" b="1" dirty="0" smtClean="0">
                <a:effectLst/>
                <a:cs typeface="B Mitra" pitchFamily="2" charset="-78"/>
              </a:rPr>
              <a:t>BMR </a:t>
            </a:r>
            <a:endParaRPr lang="fa-IR" sz="4000" b="1" dirty="0">
              <a:effectLst/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>
                <a:cs typeface="B Mitra" pitchFamily="2" charset="-78"/>
              </a:rPr>
              <a:t>نيازهاي انرژي شخص است كه براي پيش بردن فعاليتهاي غيرارادي بدن در حالت استراحت از جمله تامين </a:t>
            </a:r>
            <a:r>
              <a:rPr lang="fa-IR" dirty="0" smtClean="0">
                <a:cs typeface="B Mitra" pitchFamily="2" charset="-78"/>
              </a:rPr>
              <a:t>درجه حرارت </a:t>
            </a:r>
            <a:r>
              <a:rPr lang="fa-IR" dirty="0">
                <a:cs typeface="B Mitra" pitchFamily="2" charset="-78"/>
              </a:rPr>
              <a:t>بدن، تون عضلات، توليد وآزاد كردن ترشحات، حركت دادن غذا در دستگاه گوارش باز نگه داشتن ريه ها </a:t>
            </a:r>
            <a:r>
              <a:rPr lang="fa-IR" dirty="0" smtClean="0">
                <a:cs typeface="B Mitra" pitchFamily="2" charset="-78"/>
              </a:rPr>
              <a:t>وبرقراري </a:t>
            </a:r>
            <a:r>
              <a:rPr lang="fa-IR" dirty="0">
                <a:cs typeface="B Mitra" pitchFamily="2" charset="-78"/>
              </a:rPr>
              <a:t>تنفس و ضربان قلب لازم است.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719CE-7265-449B-B598-1DFBE0B16B27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6178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 smtClean="0">
                <a:cs typeface="B Mitra" pitchFamily="2" charset="-78"/>
              </a:rPr>
              <a:t>عوامل موثر بر </a:t>
            </a:r>
            <a:r>
              <a:rPr lang="en-US" sz="4000" b="1" dirty="0" smtClean="0">
                <a:cs typeface="B Mitra" pitchFamily="2" charset="-78"/>
              </a:rPr>
              <a:t>BMR</a:t>
            </a: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 smtClean="0">
                <a:cs typeface="B Mitra" pitchFamily="2" charset="-78"/>
              </a:rPr>
              <a:t>سن                                       - فعالیت هورمون تیروئید</a:t>
            </a:r>
          </a:p>
          <a:p>
            <a:r>
              <a:rPr lang="fa-IR" dirty="0" smtClean="0">
                <a:cs typeface="B Mitra" pitchFamily="2" charset="-78"/>
              </a:rPr>
              <a:t>جنس                                      -حاملگی وشیردهی</a:t>
            </a:r>
          </a:p>
          <a:p>
            <a:r>
              <a:rPr lang="fa-IR" dirty="0" smtClean="0">
                <a:cs typeface="B Mitra" pitchFamily="2" charset="-78"/>
              </a:rPr>
              <a:t>درجه حرارت بدن ومحیط</a:t>
            </a:r>
          </a:p>
          <a:p>
            <a:r>
              <a:rPr lang="fa-IR" dirty="0" smtClean="0">
                <a:cs typeface="B Mitra" pitchFamily="2" charset="-78"/>
              </a:rPr>
              <a:t>فعالیت</a:t>
            </a:r>
          </a:p>
          <a:p>
            <a:r>
              <a:rPr lang="en-US" dirty="0" smtClean="0">
                <a:cs typeface="B Mitra" pitchFamily="2" charset="-78"/>
              </a:rPr>
              <a:t>BMI</a:t>
            </a:r>
          </a:p>
          <a:p>
            <a:r>
              <a:rPr lang="fa-IR" dirty="0" smtClean="0">
                <a:cs typeface="B Mitra" pitchFamily="2" charset="-78"/>
              </a:rPr>
              <a:t>مراحل رشد وتکامل</a:t>
            </a:r>
          </a:p>
          <a:p>
            <a:r>
              <a:rPr lang="fa-IR" dirty="0" smtClean="0">
                <a:cs typeface="B Mitra" pitchFamily="2" charset="-78"/>
              </a:rPr>
              <a:t>شرایط روحی وروانی</a:t>
            </a:r>
          </a:p>
          <a:p>
            <a:r>
              <a:rPr lang="fa-IR" dirty="0" smtClean="0">
                <a:cs typeface="B Mitra" pitchFamily="2" charset="-78"/>
              </a:rPr>
              <a:t>وضع تغذیه</a:t>
            </a:r>
          </a:p>
          <a:p>
            <a:r>
              <a:rPr lang="fa-IR" dirty="0" smtClean="0">
                <a:cs typeface="B Mitra" pitchFamily="2" charset="-78"/>
              </a:rPr>
              <a:t>وضعیت کلی سلامت</a:t>
            </a:r>
            <a:endParaRPr lang="fa-IR" dirty="0"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98E5A-EE06-41C6-BAF4-8A220F2F9DF7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0940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>
                <a:cs typeface="B Mitra" pitchFamily="2" charset="-78"/>
              </a:rPr>
              <a:t>نقش مواد غذايي در بدن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>
                <a:cs typeface="B Mitra" pitchFamily="2" charset="-78"/>
              </a:rPr>
              <a:t>تامين انرژي و سوخت مورد نياز بدن</a:t>
            </a:r>
          </a:p>
          <a:p>
            <a:r>
              <a:rPr lang="fa-IR" dirty="0" smtClean="0">
                <a:cs typeface="B Mitra" pitchFamily="2" charset="-78"/>
              </a:rPr>
              <a:t>تامين </a:t>
            </a:r>
            <a:r>
              <a:rPr lang="fa-IR" dirty="0">
                <a:cs typeface="B Mitra" pitchFamily="2" charset="-78"/>
              </a:rPr>
              <a:t>مواد لازم جهت رشد، نمو و ترميم بافتهاي آسيب ديده</a:t>
            </a:r>
          </a:p>
          <a:p>
            <a:r>
              <a:rPr lang="fa-IR" dirty="0" smtClean="0">
                <a:cs typeface="B Mitra" pitchFamily="2" charset="-78"/>
              </a:rPr>
              <a:t>تامين </a:t>
            </a:r>
            <a:r>
              <a:rPr lang="fa-IR" dirty="0">
                <a:cs typeface="B Mitra" pitchFamily="2" charset="-78"/>
              </a:rPr>
              <a:t>ويتامين ها و مواد معدني كه براي رشد و تنظيم واكنشهاي مختلف بدن ضروري است.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90705-2A34-4F2D-9D5E-9066ED066BA5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19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9153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dirty="0">
                <a:cs typeface="B Mitra" pitchFamily="2" charset="-78"/>
              </a:rPr>
              <a:t>كربوهيدراتها 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>
                <a:cs typeface="B Mitra" pitchFamily="2" charset="-78"/>
              </a:rPr>
              <a:t>كربوهيدراتها شامل سه دسته :</a:t>
            </a:r>
          </a:p>
          <a:p>
            <a:r>
              <a:rPr lang="fa-IR" dirty="0">
                <a:cs typeface="B Mitra" pitchFamily="2" charset="-78"/>
              </a:rPr>
              <a:t>مونوساكاريدها(گلولز، گالاكتوز، فروكتوز)</a:t>
            </a:r>
          </a:p>
          <a:p>
            <a:r>
              <a:rPr lang="fa-IR" dirty="0">
                <a:cs typeface="B Mitra" pitchFamily="2" charset="-78"/>
              </a:rPr>
              <a:t>دي ساكاريدها(لاكتوز يا قند شير ومالتوز يا قند نشاسته)</a:t>
            </a:r>
          </a:p>
          <a:p>
            <a:r>
              <a:rPr lang="fa-IR" dirty="0">
                <a:cs typeface="B Mitra" pitchFamily="2" charset="-78"/>
              </a:rPr>
              <a:t>پلي ساكاريدها(گليكوژن، نشاسته، فيبرهاي غذايي مثل سلولز و پكتين)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0F1A3-50E3-476A-BDFC-4DAD5CC03BDA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20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8124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fa-IR" sz="4000" b="1" dirty="0">
                <a:cs typeface="B Mitra" pitchFamily="2" charset="-78"/>
              </a:rPr>
              <a:t>عملكرد مواد فيبري</a:t>
            </a:r>
            <a:br>
              <a:rPr lang="fa-IR" sz="4000" b="1" dirty="0">
                <a:cs typeface="B Mitra" pitchFamily="2" charset="-78"/>
              </a:rPr>
            </a:br>
            <a:endParaRPr lang="fa-IR" sz="4000" b="1" dirty="0">
              <a:cs typeface="B 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>
                <a:cs typeface="B Mitra" pitchFamily="2" charset="-78"/>
              </a:rPr>
              <a:t>حجم مواد دفعي را افزايش مي دهد</a:t>
            </a:r>
            <a:r>
              <a:rPr lang="fa-IR" dirty="0" smtClean="0">
                <a:cs typeface="B Mitra" pitchFamily="2" charset="-78"/>
              </a:rPr>
              <a:t>.</a:t>
            </a:r>
          </a:p>
          <a:p>
            <a:r>
              <a:rPr lang="fa-IR" dirty="0">
                <a:cs typeface="B Mitra" pitchFamily="2" charset="-78"/>
              </a:rPr>
              <a:t>به بهبود فرايند هضم و جذب كمك مي كند.</a:t>
            </a:r>
          </a:p>
          <a:p>
            <a:r>
              <a:rPr lang="fa-IR" dirty="0" smtClean="0">
                <a:cs typeface="B Mitra" pitchFamily="2" charset="-78"/>
              </a:rPr>
              <a:t>حركات </a:t>
            </a:r>
            <a:r>
              <a:rPr lang="fa-IR" dirty="0">
                <a:cs typeface="B Mitra" pitchFamily="2" charset="-78"/>
              </a:rPr>
              <a:t>دودي را بيشتر مي كند.</a:t>
            </a:r>
          </a:p>
          <a:p>
            <a:r>
              <a:rPr lang="fa-IR" dirty="0" smtClean="0">
                <a:cs typeface="B Mitra" pitchFamily="2" charset="-78"/>
              </a:rPr>
              <a:t>از </a:t>
            </a:r>
            <a:r>
              <a:rPr lang="fa-IR" dirty="0">
                <a:cs typeface="B Mitra" pitchFamily="2" charset="-78"/>
              </a:rPr>
              <a:t>يبوست جلوگيري مي كند.</a:t>
            </a:r>
          </a:p>
          <a:p>
            <a:r>
              <a:rPr lang="fa-IR" dirty="0" smtClean="0">
                <a:cs typeface="B Mitra" pitchFamily="2" charset="-78"/>
              </a:rPr>
              <a:t>از </a:t>
            </a:r>
            <a:r>
              <a:rPr lang="fa-IR" dirty="0">
                <a:cs typeface="B Mitra" pitchFamily="2" charset="-78"/>
              </a:rPr>
              <a:t>سرطان دستگاه گوارش پيشگيري مي كند.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B67FAF-D3B9-4365-89AE-3B2AEC862E4A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21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05591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>
                <a:cs typeface="B Mitra" pitchFamily="2" charset="-78"/>
              </a:rPr>
              <a:t>پروتئين ها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>
                <a:cs typeface="B Mitra" pitchFamily="2" charset="-78"/>
              </a:rPr>
              <a:t>پروتئين ها در منابع حيواني و گياهي مثل گوشت، ماهي، مرغ، تخم مرغ و حبوباتي مثل نخود فرنگي، لوبيا، فندق و </a:t>
            </a:r>
            <a:r>
              <a:rPr lang="fa-IR" dirty="0" smtClean="0">
                <a:cs typeface="B Mitra" pitchFamily="2" charset="-78"/>
              </a:rPr>
              <a:t>دانه هاي </a:t>
            </a:r>
            <a:r>
              <a:rPr lang="fa-IR" dirty="0">
                <a:cs typeface="B Mitra" pitchFamily="2" charset="-78"/>
              </a:rPr>
              <a:t>گياهي يافت مي شود. هرگرم ماده پروتئيني 4 كيلوكالري انرژي توليد مي كند</a:t>
            </a:r>
            <a:r>
              <a:rPr lang="fa-IR" dirty="0" smtClean="0">
                <a:cs typeface="B Mitra" pitchFamily="2" charset="-78"/>
              </a:rPr>
              <a:t>.</a:t>
            </a:r>
          </a:p>
          <a:p>
            <a:r>
              <a:rPr lang="fa-IR" dirty="0">
                <a:cs typeface="B Mitra" pitchFamily="2" charset="-78"/>
              </a:rPr>
              <a:t>آلبومين و گلوبولين به عنوان دو نوع پروتئين ساده خوني در حفظ تعادل مايعات داخل سلولي و خارج سلولي </a:t>
            </a:r>
            <a:r>
              <a:rPr lang="fa-IR" dirty="0" smtClean="0">
                <a:cs typeface="B Mitra" pitchFamily="2" charset="-78"/>
              </a:rPr>
              <a:t>نقش دارند.</a:t>
            </a:r>
          </a:p>
          <a:p>
            <a:r>
              <a:rPr lang="fa-IR" dirty="0" smtClean="0">
                <a:cs typeface="B Mitra" pitchFamily="2" charset="-78"/>
              </a:rPr>
              <a:t>انسولین وهورمون های تیروئید</a:t>
            </a:r>
            <a:endParaRPr lang="fa-IR" dirty="0"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5CC163-6021-40C8-B391-CD76B60543B0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22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5472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>
                <a:cs typeface="B Mitra" pitchFamily="2" charset="-78"/>
              </a:rPr>
              <a:t>تعادل بين دريافت نيتروژن و دفع نيتروژن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Mitra" pitchFamily="2" charset="-78"/>
              </a:rPr>
              <a:t>تعادل مثبت نیتروژن</a:t>
            </a:r>
          </a:p>
          <a:p>
            <a:r>
              <a:rPr lang="fa-IR" dirty="0" smtClean="0">
                <a:cs typeface="B Mitra" pitchFamily="2" charset="-78"/>
              </a:rPr>
              <a:t>تعادل منفی نیتروژن</a:t>
            </a:r>
            <a:endParaRPr lang="fa-IR" dirty="0"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AC38F4-9FEE-4881-9C9E-8E51C2763DB3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23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6703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4000" b="1" dirty="0">
                <a:cs typeface="B Mitra" pitchFamily="2" charset="-78"/>
              </a:rPr>
              <a:t>چربي ها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>
                <a:cs typeface="B Mitra" pitchFamily="2" charset="-78"/>
              </a:rPr>
              <a:t>چربي ها مثل كربوهيدرات ها از كربن، هيدروژن و اكسيژن تشكيل شده شده اند. چربي ها به دليل </a:t>
            </a:r>
            <a:r>
              <a:rPr lang="fa-IR" dirty="0" smtClean="0">
                <a:cs typeface="B Mitra" pitchFamily="2" charset="-78"/>
              </a:rPr>
              <a:t>ارزش انرژي </a:t>
            </a:r>
            <a:r>
              <a:rPr lang="fa-IR" dirty="0">
                <a:cs typeface="B Mitra" pitchFamily="2" charset="-78"/>
              </a:rPr>
              <a:t>زايي اهميت خاص در جيره غذايي دارند. </a:t>
            </a:r>
            <a:endParaRPr lang="fa-IR" dirty="0" smtClean="0">
              <a:cs typeface="B Mitra" pitchFamily="2" charset="-78"/>
            </a:endParaRPr>
          </a:p>
          <a:p>
            <a:r>
              <a:rPr lang="fa-IR" dirty="0" smtClean="0">
                <a:cs typeface="B Mitra" pitchFamily="2" charset="-78"/>
              </a:rPr>
              <a:t>ارزش </a:t>
            </a:r>
            <a:r>
              <a:rPr lang="fa-IR" dirty="0">
                <a:cs typeface="B Mitra" pitchFamily="2" charset="-78"/>
              </a:rPr>
              <a:t>انرژي زايي چربي ها معادل دو برابر قند ها يا پروتئين ها بوده وبرابر 9 كيلوكالري در هر گرم است. در شرايط طبيعي حدود 20 تا 25 درصد كالري مورد نياز بدن از چربي ها تامين </a:t>
            </a:r>
            <a:r>
              <a:rPr lang="fa-IR" dirty="0" smtClean="0">
                <a:cs typeface="B Mitra" pitchFamily="2" charset="-78"/>
              </a:rPr>
              <a:t>مي شود.</a:t>
            </a:r>
          </a:p>
          <a:p>
            <a:endParaRPr lang="fa-IR" dirty="0" smtClean="0">
              <a:cs typeface="B Mitra" pitchFamily="2" charset="-78"/>
            </a:endParaRPr>
          </a:p>
          <a:p>
            <a:r>
              <a:rPr lang="fa-IR" dirty="0" smtClean="0">
                <a:cs typeface="B Mitra" pitchFamily="2" charset="-78"/>
              </a:rPr>
              <a:t> </a:t>
            </a:r>
            <a:r>
              <a:rPr lang="fa-IR" dirty="0">
                <a:cs typeface="B Mitra" pitchFamily="2" charset="-78"/>
              </a:rPr>
              <a:t>چربي ها علاوه بر انرژي زايي در ساختمان سلولها نيز شركت دارند. چربي زيرپوستي يك ماده پر از انرژي فشرده </a:t>
            </a:r>
            <a:r>
              <a:rPr lang="fa-IR" dirty="0" smtClean="0">
                <a:cs typeface="B Mitra" pitchFamily="2" charset="-78"/>
              </a:rPr>
              <a:t>وبدون </a:t>
            </a:r>
            <a:r>
              <a:rPr lang="fa-IR" dirty="0">
                <a:cs typeface="B Mitra" pitchFamily="2" charset="-78"/>
              </a:rPr>
              <a:t>آب محسوب مي شود. اين چربي در تامين انرژي به ويژه در ورزش هاي طولاني مدت و استقامتي بكار گرفته </a:t>
            </a:r>
            <a:r>
              <a:rPr lang="fa-IR" dirty="0" smtClean="0">
                <a:cs typeface="B Mitra" pitchFamily="2" charset="-78"/>
              </a:rPr>
              <a:t>مي شود</a:t>
            </a:r>
            <a:r>
              <a:rPr lang="fa-IR" dirty="0">
                <a:cs typeface="B Mitra" pitchFamily="2" charset="-78"/>
              </a:rPr>
              <a:t>. بعلاوه چربي زيرپوستي متعادل كننده حرارت بدن است.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3F4BD9-BAA2-4450-9496-2F9F12E12926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24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33626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/>
              <a:t>نقش ليپيدها در بدن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>
                <a:cs typeface="B Mitra" pitchFamily="2" charset="-78"/>
              </a:rPr>
              <a:t>انتقال هورمون ها </a:t>
            </a:r>
          </a:p>
          <a:p>
            <a:r>
              <a:rPr lang="fa-IR" dirty="0">
                <a:cs typeface="B Mitra" pitchFamily="2" charset="-78"/>
              </a:rPr>
              <a:t>انتقال ويتامين هاي محلول در چربي </a:t>
            </a:r>
          </a:p>
          <a:p>
            <a:r>
              <a:rPr lang="fa-IR" dirty="0">
                <a:cs typeface="B Mitra" pitchFamily="2" charset="-78"/>
              </a:rPr>
              <a:t>توليد اسيدآمينه هاي ضروري </a:t>
            </a:r>
          </a:p>
          <a:p>
            <a:r>
              <a:rPr lang="fa-IR" dirty="0">
                <a:cs typeface="B Mitra" pitchFamily="2" charset="-78"/>
              </a:rPr>
              <a:t>دفع مواد زايد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D61351-E319-4A1B-935D-847EC54B9FB1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25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99575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ویتامین ها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>
                <a:cs typeface="B Mitra" pitchFamily="2" charset="-78"/>
              </a:rPr>
              <a:t>ويتامين ها تركيباتي هستند شيميايي كه براي سلامت و رشد و بقاي حيات انسان ضرور ياند. ويتامين ها رشد </a:t>
            </a:r>
            <a:r>
              <a:rPr lang="fa-IR" dirty="0" smtClean="0">
                <a:cs typeface="B Mitra" pitchFamily="2" charset="-78"/>
              </a:rPr>
              <a:t>طبيعي بافتهاي </a:t>
            </a:r>
            <a:r>
              <a:rPr lang="fa-IR" dirty="0">
                <a:cs typeface="B Mitra" pitchFamily="2" charset="-78"/>
              </a:rPr>
              <a:t>مختلف بدن را تامين ميكنند. آنها همچنين باعث مي شوند كه اعصاب و عضلات بطور صحيح وظايف خود </a:t>
            </a:r>
            <a:r>
              <a:rPr lang="fa-IR" dirty="0" smtClean="0">
                <a:cs typeface="B Mitra" pitchFamily="2" charset="-78"/>
              </a:rPr>
              <a:t>راانجام </a:t>
            </a:r>
            <a:r>
              <a:rPr lang="fa-IR" dirty="0">
                <a:cs typeface="B Mitra" pitchFamily="2" charset="-78"/>
              </a:rPr>
              <a:t>دهند</a:t>
            </a:r>
            <a:r>
              <a:rPr lang="fa-IR" dirty="0" smtClean="0">
                <a:cs typeface="B Mitra" pitchFamily="2" charset="-78"/>
              </a:rPr>
              <a:t>.</a:t>
            </a:r>
          </a:p>
          <a:p>
            <a:endParaRPr lang="fa-IR" dirty="0">
              <a:cs typeface="B Mitra" pitchFamily="2" charset="-78"/>
            </a:endParaRPr>
          </a:p>
          <a:p>
            <a:r>
              <a:rPr lang="fa-IR" dirty="0">
                <a:cs typeface="B Mitra" pitchFamily="2" charset="-78"/>
              </a:rPr>
              <a:t>كمبود ويتامين ها در رفتار و شخصيت افراد نيز اثر مي گذارد. بي اشتهايي ، تحريك پذيري و بي خوابي از </a:t>
            </a:r>
            <a:r>
              <a:rPr lang="fa-IR" dirty="0" smtClean="0">
                <a:cs typeface="B Mitra" pitchFamily="2" charset="-78"/>
              </a:rPr>
              <a:t>جمله</a:t>
            </a:r>
            <a:r>
              <a:rPr lang="en-US" dirty="0" smtClean="0">
                <a:cs typeface="B Mitra" pitchFamily="2" charset="-78"/>
              </a:rPr>
              <a:t>B</a:t>
            </a:r>
            <a:r>
              <a:rPr lang="fa-IR" dirty="0" smtClean="0">
                <a:cs typeface="B Mitra" pitchFamily="2" charset="-78"/>
              </a:rPr>
              <a:t>و</a:t>
            </a:r>
            <a:r>
              <a:rPr lang="en-US" dirty="0" smtClean="0">
                <a:cs typeface="B Mitra" pitchFamily="2" charset="-78"/>
              </a:rPr>
              <a:t>C</a:t>
            </a:r>
            <a:r>
              <a:rPr lang="fa-IR" dirty="0" smtClean="0">
                <a:cs typeface="B Mitra" pitchFamily="2" charset="-78"/>
              </a:rPr>
              <a:t>در رفنار شخص پیدا می شود.</a:t>
            </a:r>
            <a:endParaRPr lang="fa-IR" dirty="0"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B7FA44-6E1F-40F3-B300-FD0D648DD202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26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17717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b="1" dirty="0" smtClean="0"/>
              <a:t>آب</a:t>
            </a:r>
            <a:endParaRPr lang="fa-IR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dirty="0">
                <a:cs typeface="B Mitra" pitchFamily="2" charset="-78"/>
              </a:rPr>
              <a:t>آب يك تركيب حياتي بدن است زيرا عملكرد سلولها در محيط مايع صورت مي گيرد.</a:t>
            </a:r>
          </a:p>
          <a:p>
            <a:r>
              <a:rPr lang="fa-IR" dirty="0">
                <a:cs typeface="B Mitra" pitchFamily="2" charset="-78"/>
              </a:rPr>
              <a:t>60 درصد وزن كل بدن يك فرد بالغ و 80 تا 70 درصد وزن كل بدن يك نوزاد فول ترم را آب تشكيل مي دهد.</a:t>
            </a:r>
          </a:p>
          <a:p>
            <a:r>
              <a:rPr lang="fa-IR" dirty="0">
                <a:cs typeface="B Mitra" pitchFamily="2" charset="-78"/>
              </a:rPr>
              <a:t>هنگام محروميت از آب فرد نمي تواند براي بيشتر از چند روز زنده باقي بمانند.</a:t>
            </a:r>
          </a:p>
          <a:p>
            <a:r>
              <a:rPr lang="fa-IR" dirty="0">
                <a:cs typeface="B Mitra" pitchFamily="2" charset="-78"/>
              </a:rPr>
              <a:t>برخلاف عقيده رايج آب بدن افراد لاغر بيشتر از افراد چاق مي باشد.</a:t>
            </a:r>
          </a:p>
          <a:p>
            <a:r>
              <a:rPr lang="fa-IR" dirty="0">
                <a:cs typeface="B Mitra" pitchFamily="2" charset="-78"/>
              </a:rPr>
              <a:t>بدن نوزادان بيشترين مقدار ذخيره اي آب و بدن كهنسالان كمترين ميزان را دارد.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1F36A-BFB1-4222-8E25-E4AD50CFFEB0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27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2638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/>
              <a:t>تامين غذا در موقعيت هاي خاص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>
                <a:cs typeface="B Mitra" pitchFamily="2" charset="-78"/>
              </a:rPr>
              <a:t>رژيم </a:t>
            </a:r>
            <a:r>
              <a:rPr lang="fa-IR" dirty="0" smtClean="0">
                <a:cs typeface="B Mitra" pitchFamily="2" charset="-78"/>
              </a:rPr>
              <a:t>مايعات</a:t>
            </a:r>
          </a:p>
          <a:p>
            <a:r>
              <a:rPr lang="fa-IR" dirty="0">
                <a:cs typeface="B Mitra" pitchFamily="2" charset="-78"/>
              </a:rPr>
              <a:t>رژيم </a:t>
            </a:r>
            <a:r>
              <a:rPr lang="fa-IR" dirty="0" smtClean="0">
                <a:cs typeface="B Mitra" pitchFamily="2" charset="-78"/>
              </a:rPr>
              <a:t>نرم</a:t>
            </a:r>
          </a:p>
          <a:p>
            <a:r>
              <a:rPr lang="fa-IR" dirty="0">
                <a:cs typeface="B Mitra" pitchFamily="2" charset="-78"/>
              </a:rPr>
              <a:t>رژيم غذاي </a:t>
            </a:r>
            <a:r>
              <a:rPr lang="fa-IR" dirty="0" smtClean="0">
                <a:cs typeface="B Mitra" pitchFamily="2" charset="-78"/>
              </a:rPr>
              <a:t>پرفيبر</a:t>
            </a:r>
          </a:p>
          <a:p>
            <a:r>
              <a:rPr lang="fa-IR" dirty="0">
                <a:cs typeface="B Mitra" pitchFamily="2" charset="-78"/>
              </a:rPr>
              <a:t>رژيم </a:t>
            </a:r>
            <a:r>
              <a:rPr lang="fa-IR" dirty="0" smtClean="0">
                <a:cs typeface="B Mitra" pitchFamily="2" charset="-78"/>
              </a:rPr>
              <a:t>غذايي معمولی</a:t>
            </a:r>
            <a:endParaRPr lang="fa-IR" dirty="0">
              <a:cs typeface="B Mitra" pitchFamily="2" charset="-78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A4B47-212A-4ABE-8639-A272D6A6599C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28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53139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dirty="0" smtClean="0"/>
              <a:t>NPO(Nil Per </a:t>
            </a:r>
            <a:r>
              <a:rPr lang="en-US" dirty="0" err="1" smtClean="0"/>
              <a:t>Os</a:t>
            </a:r>
            <a:r>
              <a:rPr lang="en-US" dirty="0" smtClean="0"/>
              <a:t>)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خوردن غذا، قبل از عمل جهت جلوگيري از آسپيراسيون در هنگام بيهوشي و پس از عمل جراحي تا زمان </a:t>
            </a:r>
            <a:r>
              <a:rPr lang="fa-IR" dirty="0" smtClean="0"/>
              <a:t>برگشت صداهاي </a:t>
            </a:r>
            <a:r>
              <a:rPr lang="fa-IR" dirty="0"/>
              <a:t>روده ممنوع مي باشد</a:t>
            </a:r>
            <a:r>
              <a:rPr lang="fa-IR" dirty="0" smtClean="0"/>
              <a:t>.</a:t>
            </a:r>
          </a:p>
          <a:p>
            <a:endParaRPr lang="fa-IR" dirty="0"/>
          </a:p>
          <a:p>
            <a:r>
              <a:rPr lang="fa-IR" dirty="0"/>
              <a:t>قبل از انجام برخي آزمايشات هنگام تهوع و استفراغ شديد، ناتواني در بلع وجويدن، كما، ناهنجاري هاي مختلف حاد </a:t>
            </a:r>
            <a:r>
              <a:rPr lang="fa-IR" dirty="0" smtClean="0"/>
              <a:t>ومزمن دستگاه گوارش </a:t>
            </a:r>
            <a:r>
              <a:rPr lang="en-US" dirty="0" smtClean="0"/>
              <a:t>NPO </a:t>
            </a:r>
            <a:r>
              <a:rPr lang="fa-IR" dirty="0" smtClean="0"/>
              <a:t>بودن ضروری است.</a:t>
            </a:r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5E5EB-0E2B-46DD-804E-8ED97EFA8B94}" type="datetime8">
              <a:rPr lang="fa-IR" smtClean="0"/>
              <a:t>2 مه 20</a:t>
            </a:fld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5DC6-0D50-4632-9100-BEA49B151138}" type="slidenum">
              <a:rPr lang="fa-IR" smtClean="0"/>
              <a:t>29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22103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625</TotalTime>
  <Words>1156</Words>
  <Application>Microsoft Office PowerPoint</Application>
  <PresentationFormat>On-screen Show (4:3)</PresentationFormat>
  <Paragraphs>166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Solstice</vt:lpstr>
      <vt:lpstr>بنام خدا</vt:lpstr>
      <vt:lpstr>مفهوم تغذیه در مراقبت از مددجویان</vt:lpstr>
      <vt:lpstr>تعریف واژه تغذیه(Nutrition)</vt:lpstr>
      <vt:lpstr>PowerPoint Presentation</vt:lpstr>
      <vt:lpstr>هضم</vt:lpstr>
      <vt:lpstr>PowerPoint Presentation</vt:lpstr>
      <vt:lpstr>دهان</vt:lpstr>
      <vt:lpstr>مری</vt:lpstr>
      <vt:lpstr>معده</vt:lpstr>
      <vt:lpstr>کبد</vt:lpstr>
      <vt:lpstr>PowerPoint Presentation</vt:lpstr>
      <vt:lpstr>روده کوچک</vt:lpstr>
      <vt:lpstr>روده بزرگ</vt:lpstr>
      <vt:lpstr>جذب</vt:lpstr>
      <vt:lpstr>متابولیسم</vt:lpstr>
      <vt:lpstr>PowerPoint Presentation</vt:lpstr>
      <vt:lpstr>ميزان متابولسيم پايهBMR </vt:lpstr>
      <vt:lpstr>عوامل موثر بر BMR</vt:lpstr>
      <vt:lpstr>نقش مواد غذايي در بدن</vt:lpstr>
      <vt:lpstr>كربوهيدراتها :</vt:lpstr>
      <vt:lpstr>عملكرد مواد فيبري </vt:lpstr>
      <vt:lpstr>پروتئين ها</vt:lpstr>
      <vt:lpstr>تعادل بين دريافت نيتروژن و دفع نيتروژن</vt:lpstr>
      <vt:lpstr>چربي ها</vt:lpstr>
      <vt:lpstr>نقش ليپيدها در بدن</vt:lpstr>
      <vt:lpstr>ویتامین ها</vt:lpstr>
      <vt:lpstr>آب</vt:lpstr>
      <vt:lpstr>تامين غذا در موقعيت هاي خاص</vt:lpstr>
      <vt:lpstr>NPO(Nil Per Os)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مفهوم تغذیه در مراقبت از مددجویان</dc:title>
  <dc:creator>pishro system</dc:creator>
  <cp:lastModifiedBy>Windows User</cp:lastModifiedBy>
  <cp:revision>18</cp:revision>
  <dcterms:created xsi:type="dcterms:W3CDTF">2017-10-23T20:19:53Z</dcterms:created>
  <dcterms:modified xsi:type="dcterms:W3CDTF">2020-05-01T20:07:29Z</dcterms:modified>
</cp:coreProperties>
</file>