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4" r:id="rId2"/>
  </p:sldMasterIdLst>
  <p:sldIdLst>
    <p:sldId id="256" r:id="rId3"/>
    <p:sldId id="257" r:id="rId4"/>
    <p:sldId id="258" r:id="rId5"/>
    <p:sldId id="262" r:id="rId6"/>
    <p:sldId id="259" r:id="rId7"/>
    <p:sldId id="260" r:id="rId8"/>
    <p:sldId id="261" r:id="rId9"/>
    <p:sldId id="264" r:id="rId10"/>
    <p:sldId id="263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74" autoAdjust="0"/>
    <p:restoredTop sz="94660"/>
  </p:normalViewPr>
  <p:slideViewPr>
    <p:cSldViewPr snapToGrid="0">
      <p:cViewPr varScale="1">
        <p:scale>
          <a:sx n="66" d="100"/>
          <a:sy n="66" d="100"/>
        </p:scale>
        <p:origin x="-99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028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4780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951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3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940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446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62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2170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2903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4593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323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19562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89073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6818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97437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437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176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8783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822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9142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4260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441091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40746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96510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57378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52410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74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508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07714-8512-46A9-B858-33B024F5EB3B}" type="datetimeFigureOut">
              <a:rPr lang="en-US" smtClean="0"/>
              <a:t>4/27/2020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E6A83FF4-6173-4843-B98B-151F739666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752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5671930" cy="1655762"/>
          </a:xfrm>
        </p:spPr>
        <p:txBody>
          <a:bodyPr/>
          <a:lstStyle/>
          <a:p>
            <a:endParaRPr lang="en-US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571293"/>
            <a:ext cx="10131287" cy="5877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861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8898" y="1357745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مفهــــوم بیمــــاری</a:t>
            </a:r>
            <a:endParaRPr lang="en-US" sz="6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Badr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461" y="3355399"/>
            <a:ext cx="7399866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40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917" y="1642666"/>
            <a:ext cx="9393381" cy="3782292"/>
          </a:xfrm>
        </p:spPr>
        <p:txBody>
          <a:bodyPr>
            <a:noAutofit/>
          </a:bodyPr>
          <a:lstStyle/>
          <a:p>
            <a:pPr algn="ctr"/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بیماری دلالت بر شرایطی دارد که جسم انسان</a:t>
            </a:r>
            <a:r>
              <a:rPr lang="fa-IR" sz="5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را مریض کرده و عملکرد طبیعی بدن را بهم</a:t>
            </a:r>
            <a:r>
              <a:rPr lang="fa-IR" sz="5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میزند.</a:t>
            </a:r>
            <a:b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008823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3596" y="2319131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ساده ترین تعریف بیماری آن است که نقطه مقابل سلامتی است.</a:t>
            </a: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01180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791" y="966203"/>
            <a:ext cx="9038475" cy="1320800"/>
          </a:xfrm>
        </p:spPr>
        <p:txBody>
          <a:bodyPr>
            <a:noAutofit/>
          </a:bodyPr>
          <a:lstStyle/>
          <a:p>
            <a:pPr algn="r"/>
            <a:r>
              <a:rPr lang="fa-IR" sz="5400" b="1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تعریف فرهنگ وبستر: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حالتی که طی آن سلامت بدن کاهش یافته و از وضعیت سلامتی و سالم دور شده باشد و تغییر وضعیت بدن موجب قطع عملکرد اعمال حیاتی شود.</a:t>
            </a: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9715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7091" y="1311966"/>
            <a:ext cx="8596668" cy="1320800"/>
          </a:xfrm>
        </p:spPr>
        <p:txBody>
          <a:bodyPr>
            <a:noAutofit/>
          </a:bodyPr>
          <a:lstStyle/>
          <a:p>
            <a:pPr algn="r"/>
            <a:r>
              <a:rPr lang="fa-IR" sz="5400" b="1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تعریف فرهنگ آکسفورد: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 </a:t>
            </a:r>
            <a:r>
              <a:rPr lang="fa-IR" sz="5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حالتی که بدن یا بخشی از اندام های بدن دچار قطع عمل شوند یا از کار بیفتند.</a:t>
            </a: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483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087" y="1457739"/>
            <a:ext cx="8757167" cy="1320800"/>
          </a:xfrm>
        </p:spPr>
        <p:txBody>
          <a:bodyPr>
            <a:noAutofit/>
          </a:bodyPr>
          <a:lstStyle/>
          <a:p>
            <a:pPr algn="r"/>
            <a:r>
              <a:rPr lang="fa-IR" sz="5400" b="1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از دیدگاه اکولوژی: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2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</a:t>
            </a:r>
            <a:r>
              <a:rPr lang="fa-IR" sz="2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2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بیماری عبارت است از بدی تنظیم عمل اندام های انسانی در رابطه با محیط زیست.</a:t>
            </a: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174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5530" y="1603514"/>
            <a:ext cx="9552298" cy="1320800"/>
          </a:xfrm>
        </p:spPr>
        <p:txBody>
          <a:bodyPr>
            <a:noAutofit/>
          </a:bodyPr>
          <a:lstStyle/>
          <a:p>
            <a:pPr algn="r"/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سازمان جهانی بهداشت،سلامت را تعریف کرده ولی بیماری را تعریف نکرده است.زیرا بیماری اشکال مختلف دارد و از حالت ابتلای بدون نشانه بالینی تا بیماری شدید را در بر دارد.</a:t>
            </a: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293072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6847" y="1842051"/>
            <a:ext cx="8596668" cy="2941983"/>
          </a:xfrm>
        </p:spPr>
        <p:txBody>
          <a:bodyPr>
            <a:noAutofit/>
          </a:bodyPr>
          <a:lstStyle/>
          <a:p>
            <a:pPr algn="ctr"/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بین کلمات </a:t>
            </a:r>
            <a:r>
              <a:rPr lang="fa-IR" sz="5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ناراحتی 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، </a:t>
            </a:r>
            <a:r>
              <a:rPr lang="fa-IR" sz="5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ناخوشی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و </a:t>
            </a:r>
            <a:r>
              <a:rPr lang="fa-IR" sz="5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بیماری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تفاوت هایی وجود دارد:</a:t>
            </a:r>
            <a:endParaRPr lang="en-US" sz="54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9412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325" y="1444487"/>
            <a:ext cx="8596668" cy="1320800"/>
          </a:xfrm>
        </p:spPr>
        <p:txBody>
          <a:bodyPr>
            <a:normAutofit fontScale="90000"/>
          </a:bodyPr>
          <a:lstStyle/>
          <a:p>
            <a:pPr algn="r"/>
            <a:r>
              <a:rPr lang="fa-IR" sz="5400" b="1" dirty="0" smtClean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ناراحتی:</a:t>
            </a:r>
            <a:br>
              <a:rPr lang="fa-IR" sz="5400" b="1" dirty="0" smtClean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b="1" dirty="0" smtClean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    </a:t>
            </a:r>
            <a:r>
              <a:rPr lang="fa-IR" b="1" dirty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/>
            </a:r>
            <a:br>
              <a:rPr lang="fa-IR" b="1" dirty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rgbClr val="54A021">
                    <a:lumMod val="50000"/>
                  </a:srgbClr>
                </a:solidFill>
                <a:cs typeface="2  Badr" panose="00000400000000000000" pitchFamily="2" charset="-78"/>
              </a:rPr>
              <a:t>یکی از اعمال بدن درست کار نمیکند.(اختلال عمل فیزیولوژیک یا روان شناختی)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0598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791" y="649357"/>
            <a:ext cx="9234245" cy="1320800"/>
          </a:xfrm>
        </p:spPr>
        <p:txBody>
          <a:bodyPr>
            <a:noAutofit/>
          </a:bodyPr>
          <a:lstStyle/>
          <a:p>
            <a:pPr algn="r"/>
            <a:r>
              <a:rPr lang="fa-IR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ناخوشی:</a:t>
            </a:r>
            <a:br>
              <a:rPr lang="fa-IR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4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    </a:t>
            </a:r>
            <a:r>
              <a:rPr lang="fa-IR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/>
            </a:r>
            <a:br>
              <a:rPr lang="fa-IR" sz="4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48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نه تنها به هنگام </a:t>
            </a:r>
            <a:r>
              <a:rPr lang="fa-IR" sz="48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وجود ناراحتی خاص در بدن بلکه برای ادراک شخصی از آن ناراحتی و رفتار شخصی در برابر آن است و نشانه تاثیر ناراحتی بر محیط روانی و اجتماعی شخص هم هست (حالات ذهنی شخص که احساس می‌کند حالش خوب نیست). </a:t>
            </a:r>
            <a:r>
              <a:rPr lang="fa-IR" sz="48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</a:t>
            </a:r>
            <a:endParaRPr lang="en-US" sz="48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688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19269" y="1113183"/>
            <a:ext cx="9724576" cy="1320800"/>
          </a:xfrm>
        </p:spPr>
        <p:txBody>
          <a:bodyPr>
            <a:noAutofit/>
          </a:bodyPr>
          <a:lstStyle/>
          <a:p>
            <a:pPr algn="r"/>
            <a:r>
              <a:rPr lang="fa-IR" sz="5400" b="1" dirty="0" smtClean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بیماری:</a:t>
            </a:r>
            <a:br>
              <a:rPr lang="fa-IR" sz="5400" b="1" dirty="0" smtClean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2400" b="1" dirty="0" smtClean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      </a:t>
            </a:r>
            <a:r>
              <a:rPr lang="fa-IR" sz="5400" b="1" dirty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/>
            </a:r>
            <a:br>
              <a:rPr lang="fa-IR" sz="5400" b="1" dirty="0">
                <a:solidFill>
                  <a:srgbClr val="54A021">
                    <a:lumMod val="5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5400" dirty="0" smtClean="0">
                <a:solidFill>
                  <a:srgbClr val="54A021">
                    <a:lumMod val="50000"/>
                  </a:srgbClr>
                </a:solidFill>
                <a:cs typeface="2  Badr" panose="00000400000000000000" pitchFamily="2" charset="-78"/>
              </a:rPr>
              <a:t>حالتی است که عملکرد جسمی، روحی،عاطفی، ذهنی، اجتماعی و رشدی شخص در مقایسه با تجربه شخصی او از بین رفته یا صدمه دیده است.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432658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15617"/>
            <a:ext cx="9645063" cy="1320800"/>
          </a:xfrm>
        </p:spPr>
        <p:txBody>
          <a:bodyPr>
            <a:noAutofit/>
          </a:bodyPr>
          <a:lstStyle/>
          <a:p>
            <a:pPr algn="r"/>
            <a:r>
              <a:rPr lang="fa-IR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انواع بیماری:</a:t>
            </a:r>
            <a:br>
              <a:rPr lang="fa-IR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     </a:t>
            </a:r>
            <a:r>
              <a:rPr lang="fa-IR" sz="6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/>
            </a:r>
            <a:br>
              <a:rPr lang="fa-IR" sz="6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</a:br>
            <a:r>
              <a:rPr lang="fa-IR" sz="6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Arshia" panose="00000400000000000000" pitchFamily="2" charset="-78"/>
              </a:rPr>
              <a:t>*</a:t>
            </a:r>
            <a:r>
              <a:rPr lang="fa-IR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بیماری حاد: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معمولا کوتاه مدت و شدید است و علائم آن سریع ظاهر میشود.</a:t>
            </a:r>
            <a:b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Arshia" panose="00000400000000000000" pitchFamily="2" charset="-78"/>
              </a:rPr>
              <a:t>*</a:t>
            </a:r>
            <a:r>
              <a:rPr lang="fa-IR" sz="6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بیماری مزمن:</a:t>
            </a:r>
            <a:r>
              <a:rPr lang="fa-IR" sz="5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معمولا بیشتر از 6ماه طول میکشد و بر عملکرد فرد تاثیر میگذارد.</a:t>
            </a:r>
            <a:endParaRPr lang="en-US" sz="5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4601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783" y="662609"/>
            <a:ext cx="9194489" cy="1320800"/>
          </a:xfrm>
        </p:spPr>
        <p:txBody>
          <a:bodyPr>
            <a:noAutofit/>
          </a:bodyPr>
          <a:lstStyle/>
          <a:p>
            <a:pPr algn="r"/>
            <a:r>
              <a:rPr lang="fa-IR" sz="4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2  Badr" panose="00000400000000000000" pitchFamily="2" charset="-78"/>
              </a:rPr>
              <a:t>عوامل موثر بر بیماری: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400" dirty="0" smtClean="0">
                <a:solidFill>
                  <a:schemeClr val="accent2">
                    <a:lumMod val="75000"/>
                  </a:schemeClr>
                </a:solidFill>
                <a:cs typeface="2  Badr" panose="00000400000000000000" pitchFamily="2" charset="-78"/>
              </a:rPr>
              <a:t>الف)عوامل بیماری زای زیست شناختی</a:t>
            </a:r>
            <a:br>
              <a:rPr lang="fa-IR" sz="4400" dirty="0" smtClean="0">
                <a:solidFill>
                  <a:schemeClr val="accent2">
                    <a:lumMod val="75000"/>
                  </a:schemeClr>
                </a:solidFill>
                <a:cs typeface="2  Badr" panose="00000400000000000000" pitchFamily="2" charset="-78"/>
              </a:rPr>
            </a:br>
            <a:r>
              <a:rPr lang="fa-IR" sz="1800" dirty="0">
                <a:solidFill>
                  <a:schemeClr val="accent2">
                    <a:lumMod val="75000"/>
                  </a:schemeClr>
                </a:solidFill>
                <a:cs typeface="2  Badr" panose="00000400000000000000" pitchFamily="2" charset="-78"/>
              </a:rPr>
              <a:t> </a:t>
            </a:r>
            <a:r>
              <a:rPr lang="fa-IR" sz="1800" dirty="0" smtClean="0">
                <a:solidFill>
                  <a:schemeClr val="accent2">
                    <a:lumMod val="75000"/>
                  </a:schemeClr>
                </a:solidFill>
                <a:cs typeface="2  Badr" panose="00000400000000000000" pitchFamily="2" charset="-78"/>
              </a:rPr>
              <a:t>  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1.موجودات زنده مثل ویروس ها،قارچ ها،میکروب ها و...   </a:t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1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</a:t>
            </a:r>
            <a:r>
              <a:rPr lang="fa-IR" sz="11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2.عوامل فیزیکی مثل سرما و گرمای شدید،فشار،پرتو ها، الکتریسیته و ...</a:t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1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</a:t>
            </a:r>
            <a:r>
              <a:rPr lang="fa-IR" sz="11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3.عوامل تغذیه ای که هر گونه افزایش یا کمبود در خوردن غذا موجب اختلال میشود.</a:t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endParaRPr lang="en-US" sz="40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4919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1139688"/>
            <a:ext cx="9313758" cy="1320800"/>
          </a:xfrm>
        </p:spPr>
        <p:txBody>
          <a:bodyPr>
            <a:noAutofit/>
          </a:bodyPr>
          <a:lstStyle/>
          <a:p>
            <a:pPr algn="r"/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4.عوامل </a:t>
            </a:r>
            <a:r>
              <a:rPr lang="fa-IR" sz="40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شیمیایی مثل اوره،کربنات کلسیم (داخل بدن) و مواد آلرژی زا، حشره کش ها(خارج از بدن)و... 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05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 </a:t>
            </a:r>
            <a:r>
              <a:rPr lang="fa-IR" sz="40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0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5.عوامل مکانیکی مثل عوامل ساینده،له کننده و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...</a:t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05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 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0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6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.کمبود یا افزایش و یا نبود یک عامل لازم برای سلامتی مثل هورمون ها و آنزیم ها،فقدان اندام مانند تیموس و...</a:t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05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</a:t>
            </a: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7.عوامل اجتماعی مثل فقر،اعتیاد به دارو و الکل و...</a:t>
            </a:r>
            <a:br>
              <a:rPr lang="fa-IR" sz="40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endParaRPr lang="en-US" sz="4000" dirty="0">
              <a:solidFill>
                <a:schemeClr val="accent2">
                  <a:lumMod val="50000"/>
                </a:schemeClr>
              </a:solidFill>
              <a:cs typeface="2  Badr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40835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15618"/>
            <a:ext cx="9472784" cy="1320800"/>
          </a:xfrm>
        </p:spPr>
        <p:txBody>
          <a:bodyPr>
            <a:normAutofit fontScale="90000"/>
          </a:bodyPr>
          <a:lstStyle/>
          <a:p>
            <a:pPr algn="r"/>
            <a:r>
              <a:rPr lang="fa-IR" sz="4900" dirty="0" smtClean="0">
                <a:solidFill>
                  <a:schemeClr val="accent2">
                    <a:lumMod val="75000"/>
                  </a:schemeClr>
                </a:solidFill>
                <a:cs typeface="2  Badr" panose="00000400000000000000" pitchFamily="2" charset="-78"/>
              </a:rPr>
              <a:t>ب)عوامل مربوط به میزبان</a:t>
            </a:r>
            <a: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1.ویژگی های جمعیت شناختی مثل سن،جنس و نژاد</a:t>
            </a:r>
            <a:b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2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</a:t>
            </a:r>
            <a:r>
              <a:rPr lang="fa-IR" sz="4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2.ویژگی های زیست شناختی مثل عوامل ژنتیک،گروه های خونی و آنزیمی و...</a:t>
            </a:r>
            <a:b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2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  </a:t>
            </a:r>
            <a:r>
              <a:rPr lang="fa-IR" sz="4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3.ویژگی های اقتصادی-اجتماعی مثل آموزش،شغل،استرس و...</a:t>
            </a:r>
            <a:b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12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      </a:t>
            </a:r>
            <a:r>
              <a:rPr lang="fa-IR" sz="4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/>
            </a:r>
            <a:br>
              <a:rPr lang="fa-IR" sz="4400" dirty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</a:br>
            <a:r>
              <a:rPr lang="fa-IR" sz="4400" dirty="0" smtClean="0">
                <a:solidFill>
                  <a:schemeClr val="accent2">
                    <a:lumMod val="50000"/>
                  </a:schemeClr>
                </a:solidFill>
                <a:cs typeface="2  Badr" panose="00000400000000000000" pitchFamily="2" charset="-78"/>
              </a:rPr>
              <a:t>4.عوامل مربوط به سبک زندگی مثل وضع تغذیه،صفات شخصیتی،ورزش و...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68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0076" y="5002696"/>
            <a:ext cx="2775441" cy="15611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2034" y="413387"/>
            <a:ext cx="2623930" cy="31779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8671" y="1239985"/>
            <a:ext cx="7870971" cy="390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0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115</Words>
  <Application>Microsoft Office PowerPoint</Application>
  <PresentationFormat>Custom</PresentationFormat>
  <Paragraphs>15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Facet</vt:lpstr>
      <vt:lpstr>PowerPoint Presentation</vt:lpstr>
      <vt:lpstr>مفهــــوم بیمــــاری</vt:lpstr>
      <vt:lpstr>بیماری دلالت بر شرایطی دارد که جسم انسان  را مریض کرده و عملکرد طبیعی بدن را بهم  میزند. </vt:lpstr>
      <vt:lpstr>ساده ترین تعریف بیماری آن است که نقطه مقابل سلامتی است.</vt:lpstr>
      <vt:lpstr>تعریف فرهنگ وبستر:      حالتی که طی آن سلامت بدن کاهش یافته و از وضعیت سلامتی و سالم دور شده باشد و تغییر وضعیت بدن موجب قطع عملکرد اعمال حیاتی شود.</vt:lpstr>
      <vt:lpstr>تعریف فرهنگ آکسفورد:        حالتی که بدن یا بخشی از اندام های بدن دچار قطع عمل شوند یا از کار بیفتند.</vt:lpstr>
      <vt:lpstr>از دیدگاه اکولوژی:       بیماری عبارت است از بدی تنظیم عمل اندام های انسانی در رابطه با محیط زیست.</vt:lpstr>
      <vt:lpstr>سازمان جهانی بهداشت،سلامت را تعریف کرده ولی بیماری را تعریف نکرده است.زیرا بیماری اشکال مختلف دارد و از حالت ابتلای بدون نشانه بالینی تا بیماری شدید را در بر دارد.</vt:lpstr>
      <vt:lpstr>بین کلمات ناراحتی ، ناخوشی و بیماری تفاوت هایی وجود دارد:</vt:lpstr>
      <vt:lpstr>ناراحتی:      یکی از اعمال بدن درست کار نمیکند.(اختلال عمل فیزیولوژیک یا روان شناختی)</vt:lpstr>
      <vt:lpstr>ناخوشی:      نه تنها به هنگام وجود ناراحتی خاص در بدن بلکه برای ادراک شخصی از آن ناراحتی و رفتار شخصی در برابر آن است و نشانه تاثیر ناراحتی بر محیط روانی و اجتماعی شخص هم هست (حالات ذهنی شخص که احساس می‌کند حالش خوب نیست).  </vt:lpstr>
      <vt:lpstr>بیماری:        حالتی است که عملکرد جسمی، روحی،عاطفی، ذهنی، اجتماعی و رشدی شخص در مقایسه با تجربه شخصی او از بین رفته یا صدمه دیده است.</vt:lpstr>
      <vt:lpstr>انواع بیماری:       *بیماری حاد:معمولا کوتاه مدت و شدید است و علائم آن سریع ظاهر میشود. *بیماری مزمن:معمولا بیشتر از 6ماه طول میکشد و بر عملکرد فرد تاثیر میگذارد.</vt:lpstr>
      <vt:lpstr>عوامل موثر بر بیماری: الف)عوامل بیماری زای زیست شناختی     1.موجودات زنده مثل ویروس ها،قارچ ها،میکروب ها و...         2.عوامل فیزیکی مثل سرما و گرمای شدید،فشار،پرتو ها، الکتریسیته و ...       3.عوامل تغذیه ای که هر گونه افزایش یا کمبود در خوردن غذا موجب اختلال میشود. </vt:lpstr>
      <vt:lpstr>4.عوامل شیمیایی مثل اوره،کربنات کلسیم (داخل بدن) و مواد آلرژی زا، حشره کش ها(خارج از بدن)و...         5.عوامل مکانیکی مثل عوامل ساینده،له کننده و...        6.کمبود یا افزایش و یا نبود یک عامل لازم برای سلامتی مثل هورمون ها و آنزیم ها،فقدان اندام مانند تیموس و...       7.عوامل اجتماعی مثل فقر،اعتیاد به دارو و الکل و... </vt:lpstr>
      <vt:lpstr>ب)عوامل مربوط به میزبان 1.ویژگی های جمعیت شناختی مثل سن،جنس و نژاد       2.ویژگی های زیست شناختی مثل عوامل ژنتیک،گروه های خونی و آنزیمی و...         3.ویژگی های اقتصادی-اجتماعی مثل آموزش،شغل،استرس و...        4.عوامل مربوط به سبک زندگی مثل وضع تغذیه،صفات شخصیتی،ورزش و...</vt:lpstr>
      <vt:lpstr>PowerPoint Presentation</vt:lpstr>
    </vt:vector>
  </TitlesOfParts>
  <Company>Moorche 30 DVDs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MRT www.Win2Farsi.com</dc:creator>
  <cp:lastModifiedBy>Windows User</cp:lastModifiedBy>
  <cp:revision>21</cp:revision>
  <dcterms:created xsi:type="dcterms:W3CDTF">2017-09-25T12:26:54Z</dcterms:created>
  <dcterms:modified xsi:type="dcterms:W3CDTF">2020-04-27T14:38:34Z</dcterms:modified>
</cp:coreProperties>
</file>