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7"/>
  </p:notesMasterIdLst>
  <p:sldIdLst>
    <p:sldId id="292" r:id="rId2"/>
    <p:sldId id="29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F3C5-4F00-4120-A674-BD11FDFF0D6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CAD9C-F378-4DE6-9A96-DEDB43ABBD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563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3CAD9C-F378-4DE6-9A96-DEDB43ABBDEF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39C9-A942-41E7-BA38-C1F632D6257D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33E8445-A530-4DFD-9487-4E426295DDCB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26148-6C3D-4AD3-A55A-1A6F2917E615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DB439-192C-4538-8E35-3D3205BEB234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0670D-2A6A-499D-9555-CF622C63B154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EEA34-9803-4538-8EA3-C47CFE396C96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077F-37AE-4071-80E6-9B07CF444768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FB8EE4E-7BB6-4B6C-9448-6053B8E59C79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348F8-2E1F-4787-90CC-587E121DDA84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C3D3-3184-4AB4-B602-A1E27C3D45D5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EB3C-59F2-49A4-8FFE-B58328FE082E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559DC9C-F878-480F-9299-78EF10C3CA47}" type="datetime1">
              <a:rPr lang="en-US" smtClean="0"/>
              <a:pPr/>
              <a:t>5/31/2020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75164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00600"/>
          </a:xfrm>
        </p:spPr>
        <p:txBody>
          <a:bodyPr>
            <a:noAutofit/>
          </a:bodyPr>
          <a:lstStyle/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مقدمه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شرح مسئله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مفروضات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روش انجام تحقیق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اثر ضربه شلاقی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الگوهای تقاضا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مفروضات </a:t>
            </a:r>
            <a:r>
              <a:rPr lang="fa-IR" sz="1800" dirty="0" smtClean="0">
                <a:cs typeface="B Nazanin" pitchFamily="2" charset="-78"/>
              </a:rPr>
              <a:t>تنظیم </a:t>
            </a:r>
            <a:r>
              <a:rPr lang="en-US" sz="1800" dirty="0" smtClean="0">
                <a:cs typeface="B Nazanin" pitchFamily="2" charset="-78"/>
              </a:rPr>
              <a:t>ISS</a:t>
            </a:r>
            <a:r>
              <a:rPr lang="fa-IR" sz="1800" dirty="0" smtClean="0">
                <a:cs typeface="B Nazanin" pitchFamily="2" charset="-78"/>
              </a:rPr>
              <a:t> مطابق با الگوی تقاضا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شبیه سازی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نتایج شبیه سازی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نتیجه گیری</a:t>
            </a:r>
          </a:p>
          <a:p>
            <a:pPr algn="just" rtl="1">
              <a:lnSpc>
                <a:spcPct val="120000"/>
              </a:lnSpc>
            </a:pPr>
            <a:r>
              <a:rPr lang="fa-IR" sz="1800" dirty="0" smtClean="0">
                <a:cs typeface="B Nazanin" pitchFamily="2" charset="-78"/>
              </a:rPr>
              <a:t>کارهای آتی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38200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فهرست مطالب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استفاده از استراتژی به اشتراک گذاری دانش (</a:t>
            </a:r>
            <a:r>
              <a:rPr lang="en-US" dirty="0" smtClean="0">
                <a:cs typeface="B Nazanin" pitchFamily="2" charset="-78"/>
              </a:rPr>
              <a:t>ISS</a:t>
            </a:r>
            <a:r>
              <a:rPr lang="fa-IR" dirty="0" smtClean="0">
                <a:cs typeface="B Nazanin" pitchFamily="2" charset="-78"/>
              </a:rPr>
              <a:t>) تحت الگوی تقاضا متفاوت ممکن است کارایی زنجیره تامین را بهبود بخشد.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با فرض ثابت بودن الگوی تقاضا مشتری و </a:t>
            </a:r>
            <a:r>
              <a:rPr lang="en-US" dirty="0" smtClean="0">
                <a:cs typeface="B Nazanin" pitchFamily="2" charset="-78"/>
              </a:rPr>
              <a:t>ISS</a:t>
            </a:r>
            <a:r>
              <a:rPr lang="fa-IR" dirty="0" smtClean="0">
                <a:cs typeface="B Nazanin" pitchFamily="2" charset="-78"/>
              </a:rPr>
              <a:t> انتخاب شده در طول کل زنجیره.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 smtClean="0">
                <a:cs typeface="B Nazanin" pitchFamily="2" charset="-78"/>
              </a:rPr>
              <a:t>مقدمه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اگر الگوی تقاضا مشتری نهایی تغییر کند، چه اتفاقی خواهد افتاد؟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آیا تنظیم </a:t>
            </a:r>
            <a:r>
              <a:rPr lang="en-US" dirty="0" smtClean="0">
                <a:cs typeface="B Nazanin" pitchFamily="2" charset="-78"/>
              </a:rPr>
              <a:t>ISS</a:t>
            </a:r>
            <a:r>
              <a:rPr lang="fa-IR" dirty="0" smtClean="0">
                <a:cs typeface="B Nazanin" pitchFamily="2" charset="-78"/>
              </a:rPr>
              <a:t> مطابق با تغییر الگوی تقاضا مشتری، کارایی زنجیره تامین را بهبود خواهد بخشید؟</a:t>
            </a:r>
          </a:p>
          <a:p>
            <a:pPr algn="just" rtl="1">
              <a:lnSpc>
                <a:spcPct val="150000"/>
              </a:lnSpc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شرح مسئله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سه نوع الگوی تقاضا متفاوت فرض شده اند که عبارتند از: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الگوی تقاضا ثابت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الگوی تقاضا دوره ای 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الگوی تقاضا نامشخص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سه نوع </a:t>
            </a:r>
            <a:r>
              <a:rPr lang="en-US" dirty="0" smtClean="0">
                <a:cs typeface="B Nazanin" pitchFamily="2" charset="-78"/>
              </a:rPr>
              <a:t>ISS</a:t>
            </a:r>
            <a:r>
              <a:rPr lang="fa-IR" dirty="0" smtClean="0">
                <a:cs typeface="B Nazanin" pitchFamily="2" charset="-78"/>
              </a:rPr>
              <a:t> متفاوت در نظر گرفته شده اند که عبارتند از: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OISS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DISS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SISS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مفروضات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 smtClean="0">
                <a:cs typeface="B Nazanin" pitchFamily="2" charset="-78"/>
              </a:rPr>
              <a:t>مفروضاتی در رابطه با تغییر الگوی تقاضا و کارایی زنجیره تامین ایجاد می شوند.</a:t>
            </a:r>
          </a:p>
          <a:p>
            <a:pPr algn="just" rtl="1"/>
            <a:r>
              <a:rPr lang="fa-IR" dirty="0" smtClean="0">
                <a:cs typeface="B Nazanin" pitchFamily="2" charset="-78"/>
              </a:rPr>
              <a:t>مفروضاتی در رابطه با انواع </a:t>
            </a:r>
            <a:r>
              <a:rPr lang="en-US" dirty="0" smtClean="0">
                <a:cs typeface="B Nazanin" pitchFamily="2" charset="-78"/>
              </a:rPr>
              <a:t>ISS</a:t>
            </a:r>
            <a:r>
              <a:rPr lang="fa-IR" dirty="0" smtClean="0">
                <a:cs typeface="B Nazanin" pitchFamily="2" charset="-78"/>
              </a:rPr>
              <a:t> و کارایی زنجیره تامین ایجاد می شوند.</a:t>
            </a:r>
          </a:p>
          <a:p>
            <a:pPr algn="just" rtl="1"/>
            <a:r>
              <a:rPr lang="fa-IR" dirty="0" smtClean="0">
                <a:cs typeface="B Nazanin" pitchFamily="2" charset="-78"/>
              </a:rPr>
              <a:t>مفروضاتی در رابطه با تنظیم </a:t>
            </a:r>
            <a:r>
              <a:rPr lang="en-US" dirty="0" smtClean="0">
                <a:cs typeface="B Nazanin" pitchFamily="2" charset="-78"/>
              </a:rPr>
              <a:t>ISS</a:t>
            </a:r>
            <a:r>
              <a:rPr lang="fa-IR" dirty="0" smtClean="0">
                <a:cs typeface="B Nazanin" pitchFamily="2" charset="-78"/>
              </a:rPr>
              <a:t> مطابق با الگوی تقاضا مشتری وکارایی زنجیره تامین ایجاد می شوند.</a:t>
            </a:r>
          </a:p>
          <a:p>
            <a:pPr algn="just" rtl="1"/>
            <a:endParaRPr lang="fa-IR" dirty="0" smtClean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روش انجام تحقیق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3962400"/>
            <a:ext cx="5943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یک شبیه سازی انجام شده و طی آن صحت فرضیات ایجاد شده در رابطه با کارایی زنجیره تامین بررسی می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شبیه سازی روی زنجیره تامین دو لایه انجام می شود که در آن فقط یک تامین کننده و یک خرده فروش وجود دارد.</a:t>
            </a:r>
          </a:p>
          <a:p>
            <a:pPr algn="just" rtl="1">
              <a:lnSpc>
                <a:spcPct val="150000"/>
              </a:lnSpc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روش انجام تحقیق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تعریف: تقویت تغییر تقاضا که از اعوجاج اطلاعات در یک زنجیره تامین نتیجه می شود.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دلیل اصلی آن عدم اطلاع شرکت های بالادست (</a:t>
            </a:r>
            <a:r>
              <a:rPr lang="en-US" dirty="0" smtClean="0">
                <a:cs typeface="B Nazanin" pitchFamily="2" charset="-78"/>
              </a:rPr>
              <a:t>upstream</a:t>
            </a:r>
            <a:r>
              <a:rPr lang="fa-IR" dirty="0" smtClean="0">
                <a:cs typeface="B Nazanin" pitchFamily="2" charset="-78"/>
              </a:rPr>
              <a:t>) از تقاضای واقعی مشتری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تاثیرات اثر ضربه شلاقی عبارتند از: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انبار بزرگ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هزینه انبارداری بالا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سطح خدمات به مشتری ضعیف تر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استفاده ناکارآمد از منابع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اثر ضربه شلاقی و راه حل مقابله با آن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پنج دلیل اصلی بوجود آمدن اثر ضربه شلاقی: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تغییر پیش بینی درخواست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تغییر </a:t>
            </a:r>
            <a:r>
              <a:rPr lang="en-US" dirty="0" smtClean="0">
                <a:cs typeface="B Nazanin" pitchFamily="2" charset="-78"/>
              </a:rPr>
              <a:t>Lead Time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نوسان قیمت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بازی های کمبود (</a:t>
            </a:r>
            <a:r>
              <a:rPr lang="en-US" dirty="0" smtClean="0">
                <a:cs typeface="B Nazanin" pitchFamily="2" charset="-78"/>
              </a:rPr>
              <a:t>Shortage Gaming</a:t>
            </a:r>
            <a:r>
              <a:rPr lang="fa-IR" dirty="0" smtClean="0">
                <a:cs typeface="B Nazanin" pitchFamily="2" charset="-78"/>
              </a:rPr>
              <a:t>)</a:t>
            </a:r>
            <a:endParaRPr lang="en-US" dirty="0" smtClean="0">
              <a:cs typeface="B Nazanin" pitchFamily="2" charset="-78"/>
            </a:endParaRP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دسته بندی سفارش (</a:t>
            </a:r>
            <a:r>
              <a:rPr lang="en-US" dirty="0" smtClean="0">
                <a:cs typeface="B Nazanin" pitchFamily="2" charset="-78"/>
              </a:rPr>
              <a:t>Order Batching</a:t>
            </a:r>
            <a:r>
              <a:rPr lang="fa-IR" dirty="0" smtClean="0">
                <a:cs typeface="B Nazanin" pitchFamily="2" charset="-78"/>
              </a:rPr>
              <a:t>)</a:t>
            </a:r>
            <a:endParaRPr lang="en-US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ISS</a:t>
            </a:r>
            <a:r>
              <a:rPr lang="fa-IR" dirty="0" smtClean="0">
                <a:cs typeface="B Nazanin" pitchFamily="2" charset="-78"/>
              </a:rPr>
              <a:t> یک روش پیشنهادی برای مقابله با اثر ضربه شلاقی است.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اثر ضربه شلاقی و راه حل مقابله با آن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در این تحقیق سه نوع معمول از الگوهای تقاضا در نظر گرفته شده اند که عبارتند از: </a:t>
            </a:r>
            <a:r>
              <a:rPr lang="fa-IR" sz="2400" dirty="0" smtClean="0">
                <a:cs typeface="B Nazanin" pitchFamily="2" charset="-78"/>
              </a:rPr>
              <a:t>الگوی تقاضای </a:t>
            </a:r>
            <a:r>
              <a:rPr lang="fa-IR" sz="2400" dirty="0" smtClean="0">
                <a:solidFill>
                  <a:srgbClr val="92D050"/>
                </a:solidFill>
                <a:cs typeface="B Nazanin" pitchFamily="2" charset="-78"/>
              </a:rPr>
              <a:t>ثابت</a:t>
            </a:r>
            <a:r>
              <a:rPr lang="fa-IR" sz="2400" dirty="0" smtClean="0">
                <a:cs typeface="B Nazanin" pitchFamily="2" charset="-78"/>
              </a:rPr>
              <a:t>، الگوی تقاضای </a:t>
            </a:r>
            <a:r>
              <a:rPr lang="fa-IR" sz="2400" dirty="0" smtClean="0">
                <a:solidFill>
                  <a:srgbClr val="92D050"/>
                </a:solidFill>
                <a:cs typeface="B Nazanin" pitchFamily="2" charset="-78"/>
              </a:rPr>
              <a:t>نامشخص</a:t>
            </a:r>
            <a:r>
              <a:rPr lang="fa-IR" sz="2400" dirty="0" smtClean="0">
                <a:cs typeface="B Nazanin" pitchFamily="2" charset="-78"/>
              </a:rPr>
              <a:t> و الگوی تقاضای </a:t>
            </a:r>
            <a:r>
              <a:rPr lang="fa-IR" sz="2400" dirty="0" smtClean="0">
                <a:solidFill>
                  <a:srgbClr val="92D050"/>
                </a:solidFill>
                <a:cs typeface="B Nazanin" pitchFamily="2" charset="-78"/>
              </a:rPr>
              <a:t>دوره ای</a:t>
            </a:r>
            <a:r>
              <a:rPr lang="fa-IR" dirty="0" smtClean="0">
                <a:solidFill>
                  <a:srgbClr val="92D050"/>
                </a:solidFill>
                <a:cs typeface="B Nazanin" pitchFamily="2" charset="-78"/>
              </a:rPr>
              <a:t>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برای فهم رفتار هر الگوی تقاضا، چگونگی محاسبه سطح انبار برای هر یک بررسی می شوند:</a:t>
            </a:r>
          </a:p>
          <a:p>
            <a:pPr algn="just" rtl="1">
              <a:lnSpc>
                <a:spcPct val="150000"/>
              </a:lnSpc>
            </a:pPr>
            <a:endParaRPr lang="fa-IR" dirty="0" smtClean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الگوهای تقاضا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4343400"/>
            <a:ext cx="4514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شرح رابطه ذکر شده: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AVG</a:t>
            </a:r>
            <a:r>
              <a:rPr lang="fa-IR" dirty="0" smtClean="0">
                <a:cs typeface="B Nazanin" pitchFamily="2" charset="-78"/>
              </a:rPr>
              <a:t>: میانگین تقاضا در طول میانگین </a:t>
            </a:r>
            <a:r>
              <a:rPr lang="en-US" dirty="0" smtClean="0">
                <a:cs typeface="B Nazanin" pitchFamily="2" charset="-78"/>
              </a:rPr>
              <a:t>Lead Time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AVGL</a:t>
            </a:r>
            <a:r>
              <a:rPr lang="fa-IR" dirty="0" smtClean="0">
                <a:cs typeface="B Nazanin" pitchFamily="2" charset="-78"/>
              </a:rPr>
              <a:t>: میانگین تجدید تدارکات </a:t>
            </a:r>
            <a:r>
              <a:rPr lang="en-US" dirty="0" smtClean="0">
                <a:cs typeface="B Nazanin" pitchFamily="2" charset="-78"/>
              </a:rPr>
              <a:t>Lead Time</a:t>
            </a:r>
            <a:r>
              <a:rPr lang="fa-IR" dirty="0" smtClean="0">
                <a:cs typeface="B Nazanin" pitchFamily="2" charset="-78"/>
              </a:rPr>
              <a:t> از لایه بالا تا لایه ارائه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Z</a:t>
            </a:r>
            <a:r>
              <a:rPr lang="fa-IR" dirty="0" smtClean="0">
                <a:cs typeface="B Nazanin" pitchFamily="2" charset="-78"/>
              </a:rPr>
              <a:t>: فاکتور اطمینان که با سطح سرویس مورد انتظار تشخیص داده می شود.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cs typeface="B Nazanin" pitchFamily="2" charset="-78"/>
              </a:rPr>
              <a:t>STD</a:t>
            </a:r>
            <a:r>
              <a:rPr lang="fa-IR" dirty="0" smtClean="0">
                <a:cs typeface="B Nazanin" pitchFamily="2" charset="-78"/>
              </a:rPr>
              <a:t>: استاندارد انحراف از تقاضا در طول میانگین </a:t>
            </a:r>
            <a:r>
              <a:rPr lang="en-US" dirty="0" smtClean="0">
                <a:cs typeface="B Nazanin" pitchFamily="2" charset="-78"/>
              </a:rPr>
              <a:t>Lead Time</a:t>
            </a:r>
            <a:endParaRPr lang="fa-IR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تقاضای ثابت: </a:t>
            </a:r>
            <a:r>
              <a:rPr lang="en-US" sz="2200" dirty="0" smtClean="0">
                <a:cs typeface="B Nazanin" pitchFamily="2" charset="-78"/>
              </a:rPr>
              <a:t>STD</a:t>
            </a:r>
            <a:r>
              <a:rPr lang="fa-IR" sz="2200" dirty="0" smtClean="0">
                <a:cs typeface="B Nazanin" pitchFamily="2" charset="-78"/>
              </a:rPr>
              <a:t> پایین و</a:t>
            </a:r>
            <a:r>
              <a:rPr lang="en-US" sz="2200" dirty="0" smtClean="0">
                <a:cs typeface="B Nazanin" pitchFamily="2" charset="-78"/>
              </a:rPr>
              <a:t>Level </a:t>
            </a:r>
            <a:r>
              <a:rPr lang="fa-IR" sz="2200" dirty="0" smtClean="0">
                <a:cs typeface="B Nazanin" pitchFamily="2" charset="-78"/>
              </a:rPr>
              <a:t> </a:t>
            </a:r>
            <a:r>
              <a:rPr lang="en-US" sz="2200" dirty="0" smtClean="0">
                <a:cs typeface="B Nazanin" pitchFamily="2" charset="-78"/>
              </a:rPr>
              <a:t>Stock</a:t>
            </a:r>
            <a:r>
              <a:rPr lang="fa-IR" sz="2200" dirty="0" smtClean="0">
                <a:cs typeface="B Nazanin" pitchFamily="2" charset="-78"/>
              </a:rPr>
              <a:t> پایین</a:t>
            </a:r>
            <a:endParaRPr lang="fa-IR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تقاضای دوره ای: </a:t>
            </a:r>
            <a:r>
              <a:rPr lang="en-US" sz="2200" dirty="0" smtClean="0">
                <a:cs typeface="B Nazanin" pitchFamily="2" charset="-78"/>
              </a:rPr>
              <a:t>STD</a:t>
            </a:r>
            <a:r>
              <a:rPr lang="fa-IR" sz="2200" dirty="0" smtClean="0">
                <a:cs typeface="B Nazanin" pitchFamily="2" charset="-78"/>
              </a:rPr>
              <a:t> بالا و </a:t>
            </a:r>
            <a:r>
              <a:rPr lang="en-US" sz="2200" dirty="0" smtClean="0">
                <a:cs typeface="B Nazanin" pitchFamily="2" charset="-78"/>
              </a:rPr>
              <a:t>Stock Level</a:t>
            </a:r>
            <a:r>
              <a:rPr lang="fa-IR" sz="2200" dirty="0" smtClean="0">
                <a:cs typeface="B Nazanin" pitchFamily="2" charset="-78"/>
              </a:rPr>
              <a:t> بالا</a:t>
            </a:r>
            <a:endParaRPr lang="fa-IR" dirty="0" smtClean="0"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B Nazanin" pitchFamily="2" charset="-78"/>
              </a:rPr>
              <a:t>تقاضای نامشخص: </a:t>
            </a:r>
            <a:r>
              <a:rPr lang="en-US" sz="2200" dirty="0" smtClean="0">
                <a:cs typeface="B Nazanin" pitchFamily="2" charset="-78"/>
              </a:rPr>
              <a:t>STD</a:t>
            </a:r>
            <a:r>
              <a:rPr lang="fa-IR" sz="2200" dirty="0" smtClean="0">
                <a:cs typeface="B Nazanin" pitchFamily="2" charset="-78"/>
              </a:rPr>
              <a:t> و </a:t>
            </a:r>
            <a:r>
              <a:rPr lang="en-US" sz="2200" dirty="0" smtClean="0">
                <a:cs typeface="B Nazanin" pitchFamily="2" charset="-78"/>
              </a:rPr>
              <a:t>Stock Level</a:t>
            </a:r>
            <a:r>
              <a:rPr lang="fa-IR" sz="2200" dirty="0" smtClean="0">
                <a:cs typeface="B Nazanin" pitchFamily="2" charset="-78"/>
              </a:rPr>
              <a:t> بین ثابت و دوره ای</a:t>
            </a:r>
            <a:r>
              <a:rPr lang="en-US" sz="2200" dirty="0" smtClean="0">
                <a:cs typeface="B Nazanin" pitchFamily="2" charset="-78"/>
              </a:rPr>
              <a:t> </a:t>
            </a:r>
            <a:r>
              <a:rPr lang="fa-IR" sz="2200" dirty="0" smtClean="0">
                <a:cs typeface="B Nazanin" pitchFamily="2" charset="-78"/>
              </a:rPr>
              <a:t>(نوسانات بالا و پایین در دوره کوتاه تری نسبت به دوره ای هموار می شوند).</a:t>
            </a:r>
            <a:endParaRPr lang="fa-IR" dirty="0" smtClean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الگوهای تقاضا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H1a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وقتی الگوی تقاضا بین ثابت و نامشخص تغییر می کند، بهترین کارایی زنجیره تامین حاصل خواهد شد. کمترین موجودی، کمترین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و بیشترین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H1b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وقتی الگوی تقاضا بین دوره ای و نامشخص تغییر می کند، بدترین کارایی زنجیره تامین حاصل خواهد شد. بالاترین موجودی، بالاترین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و کم 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سفارش برگشت داده شده به سمت مشتری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معیاری برای اندازه گیری اثربخشی موجودی</a:t>
            </a: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b="1" dirty="0" smtClean="0">
                <a:cs typeface="B Nazanin" pitchFamily="2" charset="-78"/>
              </a:rPr>
              <a:t>مفروضات مربوط به تغییر الگوی تقاضا و کارایی زنجیره تامین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در این تحقیق سه نوع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در نظر گرفته شده است: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به اشتراک گذاری اطلاعات سفارش (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OISS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)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به اشتراک گذاری اطلاعات تقاضا (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DISS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)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به اشتراک گذاری اطلاعات محموله (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SISS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استراتژی به اشتراک گذاری اطلاعات (</a:t>
            </a:r>
            <a:r>
              <a:rPr sz="4000" b="1" smtClean="0">
                <a:cs typeface="B Nazanin" pitchFamily="2" charset="-78"/>
              </a:rPr>
              <a:t>ISS</a:t>
            </a:r>
            <a:r>
              <a:rPr lang="fa-IR" sz="4000" b="1" dirty="0" smtClean="0">
                <a:cs typeface="B Nazanin" pitchFamily="2" charset="-78"/>
              </a:rPr>
              <a:t>)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در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OISS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هر لایه پیش بینی تقاضای خود را تنها روی سفارش لایه پایین تر می گذارد، اما موجودی، محموله و دریافتی لایه های دیگر نمی داند. این حالت باعث بالا رفتن اثر ضربه شلاقی و بزرگتر شدن خطای پیش بینی و در نتیجه بالا رفتن سطح موجودی لایه های بالاتر می شود.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H2a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OISS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باعث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بالا،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پایین خواهد شد ولی در لایه تامین کننده هزینه موجودی بالا را در بر خواهد داشت.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به اشتراک گذاری اطلاعات سفارش (</a:t>
            </a:r>
            <a:r>
              <a:rPr sz="4000" b="1" smtClean="0">
                <a:cs typeface="B Nazanin" pitchFamily="2" charset="-78"/>
              </a:rPr>
              <a:t>OISS</a:t>
            </a:r>
            <a:r>
              <a:rPr lang="fa-IR" sz="4000" b="1" dirty="0" smtClean="0">
                <a:cs typeface="B Nazanin" pitchFamily="2" charset="-78"/>
              </a:rPr>
              <a:t>)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در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DISS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هر لایه براساس تقاضای واقعی مصرف کننده نهایی آماده سازی می شود. سطح موجودی ها با توجه به تقاضای مصرف کنندگان نهایی در سطح قابل قبولی خواهد بود.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DISS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تمایل به نگهداری موجودی کم دارد.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H2b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DISS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باعث سطح موجودی کم تر در لایه تامین کننده خواهد شد. علاوه بر این باعث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بالاتر و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پایین تر خواهد شد.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به اشتراک گذاری اطلاعات تقضا (</a:t>
            </a:r>
            <a:r>
              <a:rPr sz="4000" b="1" smtClean="0">
                <a:cs typeface="B Nazanin" pitchFamily="2" charset="-78"/>
              </a:rPr>
              <a:t>DISS</a:t>
            </a:r>
            <a:r>
              <a:rPr lang="fa-IR" sz="4000" b="1" dirty="0" smtClean="0">
                <a:cs typeface="B Nazanin" pitchFamily="2" charset="-78"/>
              </a:rPr>
              <a:t>)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در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SISS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لایه های بالایی اطلاعات حمل خود را با مشتریان دست پایین خود به اشتراک می گذارند و این می تواند به آن ها در تصمیم گیری در رابطه با تولید یا موجودی کمک کند. بنابراین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SISS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برای لایه های پایین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بالاتر و موجودی کم تر را نتیجه دارد و فشار اصلی روی لایه های بالا است.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H2c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SISS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مزیت بیشتری برای خرده فروش و هزینه کارایی برای تامین کننده خواهد داشت، طوری که تامین کننده موجودی بالاتر،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بالاتر و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پایین تر خواهد داشت.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به اشتراک گذاری اطلاعات محموله (</a:t>
            </a:r>
            <a:r>
              <a:rPr sz="4000" b="1" smtClean="0">
                <a:cs typeface="B Nazanin" pitchFamily="2" charset="-78"/>
              </a:rPr>
              <a:t>SISS</a:t>
            </a:r>
            <a:r>
              <a:rPr lang="fa-IR" sz="4000" b="1" dirty="0" smtClean="0">
                <a:cs typeface="B Nazanin" pitchFamily="2" charset="-78"/>
              </a:rPr>
              <a:t>)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این فرضیات برای تغییر الگوی تقاضا بین </a:t>
            </a:r>
            <a:r>
              <a:rPr lang="fa-IR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ثابت و دوره ای 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(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H3a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)، </a:t>
            </a:r>
            <a:r>
              <a:rPr lang="fa-IR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ثابت و نامشخص 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(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H3b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) و </a:t>
            </a:r>
            <a:r>
              <a:rPr lang="fa-IR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دوره ای و نامشخص 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(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H3c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) به صورت زیر است: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H3a.1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H3b.1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H3c.1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DISS-DISS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کمترین موجودی را در لایه تامین خواهد داشت.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H3a.2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H3b.2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H3c.2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OISS-OISS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کمترین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و بالاترین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را در لایه تامین خواهد داشت.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H3a.3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H3b.3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H3c.3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OISS-OISS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کمترین موجودی انبار را در لایه خرده فروش خواهد داشت.</a:t>
            </a:r>
          </a:p>
          <a:p>
            <a:pPr lvl="1"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H3a.4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H3b.4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H3c.4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SISS-SISS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یا هر ترکیب بین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OISS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و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SISS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کم 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و بالاترین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را برای خرده فروش خواهد داشت.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152400"/>
            <a:ext cx="8382000" cy="1219200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 smtClean="0">
                <a:cs typeface="B Nazanin" pitchFamily="2" charset="-78"/>
              </a:rPr>
              <a:t>مفروضات مربوط به تنظیم </a:t>
            </a:r>
            <a:r>
              <a:rPr sz="2400" b="1" smtClean="0">
                <a:cs typeface="B Nazanin" pitchFamily="2" charset="-78"/>
              </a:rPr>
              <a:t>ISS</a:t>
            </a:r>
            <a:r>
              <a:rPr lang="fa-IR" sz="2400" b="1" dirty="0" smtClean="0">
                <a:cs typeface="B Nazanin" pitchFamily="2" charset="-78"/>
              </a:rPr>
              <a:t> مطابق با تغییر الگوی تقاضا و کارایی زنجیره تامین</a:t>
            </a:r>
            <a:endParaRPr lang="en-US" sz="24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در رابطه با شبیه سازی موارد زیر توضیح داده می شوند: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مدل زنجیره تامین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تصمیم سفارش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طراحی الگوهای تقاضا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طرح آزمایش</a:t>
            </a:r>
          </a:p>
          <a:p>
            <a:pPr lvl="1"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معیارهای اندازه گیری کارایی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شبیه سازی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از یک زنجیره تامین خطی با دو لایه تامین کننده و خرده فروش استفاده شده است و فرض بر این است که لایه بالای تامین کننده ظرفیت لازم را برای تامین هر سفارشی از طرف تامین کننده دارد.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مدل زنجیره تامین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3886200"/>
            <a:ext cx="5562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در این مورد بررسی می شود که در هر یک از استرتژی های به اشتراک گذاری اطلاعات چقدر نیاز به سفارش دوباره است:</a:t>
            </a: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  <a:buNone/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تصمیم سفارش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819400"/>
            <a:ext cx="47815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3124200"/>
            <a:ext cx="550545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میانگین تقاضا 5000 واحد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برای الگوی تقاضای ثابت از توزیع نرمال با استاندارد انحراف 1600 واحد استفاده می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برای الگوی تقاضای دوره ای 120 چرخه در دو دوره در نظر گرقته می شود، دوره اول 30 چرخه با میانگین تقاضای 8000 واحد و دوره دوم با 90 چرخه و میانگین تقاضای 4000 واحد.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الگوی تقاضای نامشخص تصادفی ایجاد می شود. میانگین تقاضا 5000 واحد است و از توزیع یکنواخت برای تولید تقاضا استفاده می شود.</a:t>
            </a: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طراحی الگوهای تقاضا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6 حالت تغییر الگوی تقاضا و 9 حالت تغییر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مطابق با هر یک از تغییرات الگو تست می شوند. در واقع 54 سناریو تست می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هر سناریو طی 4000 چرخه پی رد پی شبیه سازی شده و 10 بار تکرار شده است و هر بار با شرایط اولیه متفاوت.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نمودارهای تغییر الگوی تقاضا از ثابت به دوره ای به عنوان نمونه آورده شده اند.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طرح آزمایش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درصد مقدار سفارشی که لایه قادر به پاسخ گویی به آن است</a:t>
            </a:r>
          </a:p>
          <a:p>
            <a:pPr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Inventory unit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موجودی جاری در لایه</a:t>
            </a:r>
          </a:p>
          <a:p>
            <a:pPr algn="just" rtl="1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B Nazanin" pitchFamily="2" charset="-78"/>
              </a:rPr>
              <a:t>Backorder unit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: سفارش برگشت داده شده به سمت مشتری از لایه</a:t>
            </a: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  <a:buNone/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معیارهای اندازه گیری کارایی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کارایی خرده فروش در سناریوهای مشابه بهتر از کارایی تامین کننده است.</a:t>
            </a:r>
          </a:p>
          <a:p>
            <a:pPr marL="514350" indent="-514350" algn="just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latin typeface="Times New Roman" pitchFamily="18" charset="0"/>
                <a:cs typeface="B Nazanin" pitchFamily="2" charset="-78"/>
              </a:rPr>
              <a:t>تحت یک سناریوی مشابه، تنظیم </a:t>
            </a:r>
            <a:r>
              <a:rPr lang="en-US" dirty="0" smtClean="0">
                <a:latin typeface="Times New Roman" pitchFamily="18" charset="0"/>
                <a:cs typeface="B Nazanin" pitchFamily="2" charset="-78"/>
              </a:rPr>
              <a:t>ISS</a:t>
            </a:r>
            <a:r>
              <a:rPr lang="fa-IR" dirty="0" smtClean="0">
                <a:latin typeface="Times New Roman" pitchFamily="18" charset="0"/>
                <a:cs typeface="B Nazanin" pitchFamily="2" charset="-78"/>
              </a:rPr>
              <a:t> روی کارایی خرده فروش تاثیر کمتری نسبت به تامین کننده دارد.</a:t>
            </a: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  <a:buNone/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نتایج کلی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نتایج کلی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65750" y="1524000"/>
            <a:ext cx="8012499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نتایج کلی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457200" y="1558803"/>
            <a:ext cx="8229600" cy="430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نتایج کلی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524000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نتایج کلی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 rtl="1">
              <a:buFont typeface="+mj-lt"/>
              <a:buAutoNum type="arabicPeriod" startAt="3"/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زمانی که الگوی تقاضا بین ثابت و نامشخص تغییر می کند، کارایی خرده فروش و تامین کننده نسبت به دیگر ترکیب های تغییر بین الگوی تقاضا بهتر خواهد بود.</a:t>
            </a:r>
          </a:p>
          <a:p>
            <a:pPr marL="514350" indent="-514350" algn="just" rtl="1">
              <a:buNone/>
            </a:pPr>
            <a:endParaRPr 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362200"/>
            <a:ext cx="7239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b="1" dirty="0" smtClean="0">
                <a:cs typeface="B Nazanin" pitchFamily="2" charset="-78"/>
              </a:rPr>
              <a:t>کارایی زنجیره تامین وقتی الگوی تقاضا تغییر می کند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 rtl="1"/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زمانی که الگوی درخواست بین ثابت و نامشخص تغییر می کند (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SD-UD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یا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UD-SD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) کارایی زنجیره تامین برای خرده فروش و تامین کننده بهترین است. </a:t>
            </a:r>
            <a:r>
              <a:rPr lang="en-US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H1a</a:t>
            </a:r>
            <a:r>
              <a:rPr lang="fa-IR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 پشتیبانی می شود.</a:t>
            </a:r>
          </a:p>
          <a:p>
            <a:pPr marL="514350" indent="-514350" algn="just" rtl="1"/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زمانی که الگوی تقاضا بین نامشخص و دوره ای تغییر می کند کارایی برای خرده فروش و تامین کننده بدترین است. </a:t>
            </a:r>
            <a:r>
              <a:rPr lang="en-US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H1b</a:t>
            </a:r>
            <a:r>
              <a:rPr lang="fa-IR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 تا حدودی پشتیبانی می شود.</a:t>
            </a:r>
          </a:p>
          <a:p>
            <a:pPr marL="514350" indent="-514350" algn="just" rtl="1"/>
            <a:endParaRPr lang="fa-IR" sz="2400" dirty="0" smtClean="0">
              <a:latin typeface="Times New Roman" pitchFamily="18" charset="0"/>
              <a:cs typeface="B Nazanin" pitchFamily="2" charset="-78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81001" y="3886200"/>
            <a:ext cx="82296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OISS-OISS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بالاترین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و پایین ترین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را در لایه تامین کننده دارد. اما دارای هزینه موجودی بالایی است. </a:t>
            </a:r>
            <a:r>
              <a:rPr lang="en-US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H2a</a:t>
            </a:r>
            <a:r>
              <a:rPr lang="fa-IR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 پشتیبانی می شود.</a:t>
            </a:r>
          </a:p>
          <a:p>
            <a:pPr algn="just" rtl="1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DISS-DISS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کمترین موجودی را در لایه تامین کننده دارد. اما دارای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پایین و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بالا است. </a:t>
            </a:r>
            <a:r>
              <a:rPr lang="en-US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H2b</a:t>
            </a:r>
            <a:r>
              <a:rPr lang="fa-IR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 پشتیبانی می شود.</a:t>
            </a:r>
          </a:p>
          <a:p>
            <a:pPr algn="just" rtl="1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SISS-SISS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بالاترین موجودی، بالاترین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backorder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و کم ترین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fill rate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را در تامین کننده دارد. </a:t>
            </a:r>
            <a:r>
              <a:rPr lang="en-US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H2c</a:t>
            </a:r>
            <a:r>
              <a:rPr lang="fa-IR" sz="2400" dirty="0" smtClean="0">
                <a:solidFill>
                  <a:srgbClr val="92D050"/>
                </a:solidFill>
                <a:latin typeface="Times New Roman" pitchFamily="18" charset="0"/>
                <a:cs typeface="B Nazanin" pitchFamily="2" charset="-78"/>
              </a:rPr>
              <a:t> پشتیبانی می شود.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B Nazanin" pitchFamily="2" charset="-78"/>
              </a:rPr>
              <a:t>کارایی زنجیره تامین برای سه نوع </a:t>
            </a:r>
            <a:r>
              <a:rPr sz="3600" b="1" smtClean="0">
                <a:cs typeface="B Nazanin" pitchFamily="2" charset="-78"/>
              </a:rPr>
              <a:t>ISS</a:t>
            </a:r>
            <a:r>
              <a:rPr lang="fa-IR" sz="3600" b="1" dirty="0" smtClean="0">
                <a:cs typeface="B Nazanin" pitchFamily="2" charset="-78"/>
              </a:rPr>
              <a:t> متفاوت</a:t>
            </a:r>
            <a:endParaRPr lang="en-US" sz="36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طبق نتایج بدست آمده فرضیات مربوط به تغییر الگوی تقاضا بین ثابت و دوره ای (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H3a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)، ثابت و نامشخص (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H3b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) و دوره ای و نامشخص (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H3c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)، همگی پشتیبانی می شوند. ( جدول 5.3 در مرجع اول نتایج را نشان می دهد)</a:t>
            </a:r>
            <a:endParaRPr lang="fa-IR" sz="2400" dirty="0" smtClean="0">
              <a:solidFill>
                <a:srgbClr val="92D050"/>
              </a:solidFill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cs typeface="B Nazanin" pitchFamily="2" charset="-78"/>
              </a:rPr>
              <a:t>کارایی زنجیره تامین وقتی </a:t>
            </a:r>
            <a:r>
              <a:rPr sz="2800" b="1" smtClean="0">
                <a:cs typeface="B Nazanin" pitchFamily="2" charset="-78"/>
              </a:rPr>
              <a:t>ISS</a:t>
            </a:r>
            <a:r>
              <a:rPr lang="fa-IR" sz="2800" b="1" dirty="0" smtClean="0">
                <a:cs typeface="B Nazanin" pitchFamily="2" charset="-78"/>
              </a:rPr>
              <a:t> مطابق با تغییر الگوی تقاضا تنظیم می شود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B Nazanin" pitchFamily="2" charset="-78"/>
              </a:rPr>
              <a:t>جدول خلاصه نتایج فرضیات</a:t>
            </a:r>
            <a:endParaRPr lang="en-US" sz="36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" y="1828800"/>
            <a:ext cx="80772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شبیه سازی های انجام شده در این تحقیق نشان داد که در بعضی موارد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ISS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باید مطابق با تغییر الگوی تقاضا تغییر کند و در بعضی از موارد نیازی به تغییر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ISS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برای رسیدن به کارایی بهتر نیست.</a:t>
            </a:r>
          </a:p>
          <a:p>
            <a:pPr algn="just" rtl="1">
              <a:lnSpc>
                <a:spcPct val="150000"/>
              </a:lnSpc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به عنوان مثال در لایه تامین کننده، 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DISS-DISS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 همیشه کم ترین موجودی را دارد.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B Nazanin" pitchFamily="2" charset="-78"/>
              </a:rPr>
              <a:t>نتیجه گیری</a:t>
            </a:r>
            <a:endParaRPr lang="en-US" sz="36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می توان انواع بیشتری از الگوهای تقاضا و ترکیب های مختلف آن ها را بررسی کرد.</a:t>
            </a:r>
          </a:p>
          <a:p>
            <a:pPr algn="just" rtl="1">
              <a:lnSpc>
                <a:spcPct val="150000"/>
              </a:lnSpc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این تحقیق روی زنجیره تامین دو لایه بود، می توان در کارهای آتی تعداد لایه ها را افزایش داد.</a:t>
            </a:r>
          </a:p>
          <a:p>
            <a:pPr algn="just" rtl="1">
              <a:lnSpc>
                <a:spcPct val="150000"/>
              </a:lnSpc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می توان به جای داده های فرضی از داده های واقعی برای شبیه سازی استفاده کرد.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B Nazanin" pitchFamily="2" charset="-78"/>
              </a:rPr>
              <a:t>کارهای آتی</a:t>
            </a:r>
            <a:endParaRPr lang="en-US" sz="36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B Nazanin" pitchFamily="2" charset="-78"/>
              </a:rPr>
              <a:t>L. Yan, T. G. Woo, “Information Sharing in a Supply Chain with  Dynamic Consumer Demand Pattern”, International Conference on System Sciences, 2004.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B Nazanin" pitchFamily="2" charset="-78"/>
              </a:rPr>
              <a:t>A. Potter, S. M. Disney, “Bullwhip and batching: An exploration “, International journal of production economics, Elsevier, 2005.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 smtClean="0">
                <a:cs typeface="B Nazanin" pitchFamily="2" charset="-78"/>
              </a:rPr>
              <a:t>مراجع</a:t>
            </a:r>
            <a:endParaRPr lang="en-US" sz="3600" b="1" dirty="0"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421</TotalTime>
  <Words>1874</Words>
  <Application>Microsoft Office PowerPoint</Application>
  <PresentationFormat>On-screen Show (4:3)</PresentationFormat>
  <Paragraphs>212</Paragraphs>
  <Slides>35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Paper</vt:lpstr>
      <vt:lpstr>بنام خدا</vt:lpstr>
      <vt:lpstr>فهرست مطالب</vt:lpstr>
      <vt:lpstr>مقدمه</vt:lpstr>
      <vt:lpstr>شرح مسئله</vt:lpstr>
      <vt:lpstr>مفروضات</vt:lpstr>
      <vt:lpstr>روش انجام تحقیق</vt:lpstr>
      <vt:lpstr>روش انجام تحقیق</vt:lpstr>
      <vt:lpstr>اثر ضربه شلاقی و راه حل مقابله با آن</vt:lpstr>
      <vt:lpstr>اثر ضربه شلاقی و راه حل مقابله با آن</vt:lpstr>
      <vt:lpstr>الگوهای تقاضا</vt:lpstr>
      <vt:lpstr>الگوهای تقاضا</vt:lpstr>
      <vt:lpstr>مفروضات مربوط به تغییر الگوی تقاضا و کارایی زنجیره تامین</vt:lpstr>
      <vt:lpstr>استراتژی به اشتراک گذاری اطلاعات (ISS)</vt:lpstr>
      <vt:lpstr>به اشتراک گذاری اطلاعات سفارش (OISS)</vt:lpstr>
      <vt:lpstr>به اشتراک گذاری اطلاعات تقضا (DISS)</vt:lpstr>
      <vt:lpstr>به اشتراک گذاری اطلاعات محموله (SISS)</vt:lpstr>
      <vt:lpstr>مفروضات مربوط به تنظیم ISS مطابق با تغییر الگوی تقاضا و کارایی زنجیره تامین</vt:lpstr>
      <vt:lpstr>شبیه سازی</vt:lpstr>
      <vt:lpstr>مدل زنجیره تامین</vt:lpstr>
      <vt:lpstr>تصمیم سفارش</vt:lpstr>
      <vt:lpstr>طراحی الگوهای تقاضا</vt:lpstr>
      <vt:lpstr>طرح آزمایش</vt:lpstr>
      <vt:lpstr>معیارهای اندازه گیری کارایی</vt:lpstr>
      <vt:lpstr>نتایج کلی</vt:lpstr>
      <vt:lpstr>نتایج کلی</vt:lpstr>
      <vt:lpstr>نتایج کلی</vt:lpstr>
      <vt:lpstr>نتایج کلی</vt:lpstr>
      <vt:lpstr>نتایج کلی</vt:lpstr>
      <vt:lpstr>کارایی زنجیره تامین وقتی الگوی تقاضا تغییر می کند</vt:lpstr>
      <vt:lpstr>کارایی زنجیره تامین برای سه نوع ISS متفاوت</vt:lpstr>
      <vt:lpstr>کارایی زنجیره تامین وقتی ISS مطابق با تغییر الگوی تقاضا تنظیم می شود</vt:lpstr>
      <vt:lpstr>جدول خلاصه نتایج فرضیات</vt:lpstr>
      <vt:lpstr>نتیجه گیری</vt:lpstr>
      <vt:lpstr>کارهای آتی</vt:lpstr>
      <vt:lpstr>مراجع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Sharing in a Supply Chain with Dynamic Consumer Demand Pattern </dc:title>
  <dc:creator>M4JID</dc:creator>
  <cp:lastModifiedBy>Windows User</cp:lastModifiedBy>
  <cp:revision>123</cp:revision>
  <dcterms:created xsi:type="dcterms:W3CDTF">2006-08-16T00:00:00Z</dcterms:created>
  <dcterms:modified xsi:type="dcterms:W3CDTF">2020-05-31T11:31:28Z</dcterms:modified>
</cp:coreProperties>
</file>