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0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 flipH="1">
            <a:off x="1835696" y="0"/>
            <a:ext cx="450304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907704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143447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95" y="-54"/>
            <a:ext cx="571500" cy="6286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B26C8-1001-45A8-BB8A-53BFF10B50E8}" type="datetimeFigureOut">
              <a:rPr lang="en-US" smtClean="0"/>
              <a:t>4/7/2011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57AA1ED-9A47-4A1E-9F93-018B856D96DD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2099"/>
            <a:ext cx="6840760" cy="6065359"/>
          </a:xfrm>
        </p:spPr>
      </p:pic>
    </p:spTree>
    <p:extLst>
      <p:ext uri="{BB962C8B-B14F-4D97-AF65-F5344CB8AC3E}">
        <p14:creationId xmlns:p14="http://schemas.microsoft.com/office/powerpoint/2010/main" val="335358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476672"/>
            <a:ext cx="7406640" cy="99537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1"/>
            <a:r>
              <a:rPr lang="fa-I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Sultan Medium" pitchFamily="2" charset="-78"/>
              </a:rPr>
              <a:t>بررسي سند روايت يوم الدار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Sultan Mediu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850064"/>
            <a:ext cx="7884368" cy="4675280"/>
          </a:xfrm>
        </p:spPr>
        <p:txBody>
          <a:bodyPr>
            <a:noAutofit/>
          </a:bodyPr>
          <a:lstStyle/>
          <a:p>
            <a:pPr algn="justLow" rtl="1"/>
            <a:r>
              <a:rPr lang="ar-SA" sz="3200" b="1" dirty="0">
                <a:cs typeface="Taher" pitchFamily="2" charset="-78"/>
              </a:rPr>
              <a:t>حدثنا ابن حميد ، قال: حدثنا سلمة ، قال: حدثني محمد بن إسحاق ، عن عبد الغفار بن القاسم، عن المنهال بن عمرو ، عن عبدالله بن الحارث بن نوفل بن الحارث بن عبدالمطلب ، عن عبدالله بن عباس ، عن علي بن أبي طالب </a:t>
            </a:r>
            <a:r>
              <a:rPr lang="ar-SA" sz="3200" b="1" dirty="0" smtClean="0">
                <a:cs typeface="Taher" pitchFamily="2" charset="-78"/>
              </a:rPr>
              <a:t>...</a:t>
            </a:r>
            <a:endParaRPr lang="fa-IR" sz="3200" b="1" dirty="0" smtClean="0">
              <a:cs typeface="Taher" pitchFamily="2" charset="-78"/>
            </a:endParaRPr>
          </a:p>
          <a:p>
            <a:pPr algn="justLow" rtl="1"/>
            <a:r>
              <a:rPr lang="ar-SA" sz="4000" b="1" dirty="0" smtClean="0">
                <a:cs typeface="Taher" pitchFamily="2" charset="-78"/>
              </a:rPr>
              <a:t>«قال</a:t>
            </a:r>
            <a:r>
              <a:rPr lang="ar-SA" sz="4000" b="1" dirty="0">
                <a:cs typeface="Taher" pitchFamily="2" charset="-78"/>
              </a:rPr>
              <a:t>: «إِنَّ هذَا أَخِي وَوَصِيي وَخَلِيفَتِي فِيكُمْ فَاسْمَعُوا لَهُ وَأَطِيعُوا</a:t>
            </a:r>
            <a:r>
              <a:rPr lang="ar-SA" sz="4000" b="1" dirty="0" smtClean="0">
                <a:cs typeface="Taher" pitchFamily="2" charset="-78"/>
              </a:rPr>
              <a:t>»، </a:t>
            </a:r>
            <a:r>
              <a:rPr lang="ar-SA" sz="4000" b="1" dirty="0">
                <a:cs typeface="Taher" pitchFamily="2" charset="-78"/>
              </a:rPr>
              <a:t>قال: فَقَامَ الْقَوْمُ يَضْحَكُونَ وَ يَقُولُونَ لِأَبِي طَالِبٍ: قَدْ أَمَرَكَ أَنْ تَسْمَعَ لإبنك وَتُطِيعَ.</a:t>
            </a:r>
            <a:endParaRPr lang="en-US" sz="4000" b="1" dirty="0">
              <a:cs typeface="Tahe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9" y="6026225"/>
            <a:ext cx="345479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r-SA" sz="3200" dirty="0">
                <a:cs typeface="بدر" pitchFamily="2" charset="-78"/>
              </a:rPr>
              <a:t>تاريخ الطبري، ج2 ص262</a:t>
            </a:r>
            <a:endParaRPr lang="en-US" sz="32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743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476672"/>
            <a:ext cx="6400800" cy="792088"/>
          </a:xfrm>
        </p:spPr>
        <p:txBody>
          <a:bodyPr>
            <a:normAutofit/>
          </a:bodyPr>
          <a:lstStyle/>
          <a:p>
            <a:pPr algn="ctr" rtl="1"/>
            <a:r>
              <a:rPr lang="fa-IR" sz="5400" dirty="0" smtClean="0">
                <a:cs typeface="Sultan Medium" pitchFamily="2" charset="-78"/>
              </a:rPr>
              <a:t>بررسي سند اول</a:t>
            </a:r>
            <a:endParaRPr lang="en-US" sz="5400" dirty="0">
              <a:cs typeface="Sultan Mediu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4283968" y="1916832"/>
            <a:ext cx="4695224" cy="659680"/>
          </a:xfrm>
        </p:spPr>
        <p:txBody>
          <a:bodyPr>
            <a:noAutofit/>
          </a:bodyPr>
          <a:lstStyle/>
          <a:p>
            <a:pPr algn="justLow" rtl="1"/>
            <a:r>
              <a:rPr lang="fa-IR" sz="3200" b="1" dirty="0" smtClean="0">
                <a:latin typeface="Homa"/>
                <a:cs typeface="Yagut" pitchFamily="2" charset="-78"/>
              </a:rPr>
              <a:t>محمد بن حميد الرازي م248هـ</a:t>
            </a:r>
            <a:endParaRPr lang="en-US" sz="3200" b="1" dirty="0">
              <a:latin typeface="Homa"/>
              <a:cs typeface="Yagut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07904" y="306896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Low" rtl="1"/>
            <a:r>
              <a:rPr lang="ar-SA" sz="3200" dirty="0">
                <a:cs typeface="Taher" pitchFamily="2" charset="-78"/>
              </a:rPr>
              <a:t>محمد </a:t>
            </a:r>
            <a:r>
              <a:rPr lang="ar-SA" sz="3200" dirty="0" smtClean="0">
                <a:cs typeface="Taher" pitchFamily="2" charset="-78"/>
              </a:rPr>
              <a:t>ناصرالبان</a:t>
            </a:r>
            <a:r>
              <a:rPr lang="fa-IR" sz="3200" dirty="0" smtClean="0">
                <a:cs typeface="Taher" pitchFamily="2" charset="-78"/>
              </a:rPr>
              <a:t>ي:</a:t>
            </a:r>
            <a:endParaRPr lang="en-US" sz="3200" dirty="0">
              <a:cs typeface="Taher" pitchFamily="2" charset="-78"/>
            </a:endParaRPr>
          </a:p>
          <a:p>
            <a:pPr algn="justLow" rtl="1"/>
            <a:r>
              <a:rPr lang="fa-IR" sz="3200" b="1" dirty="0">
                <a:cs typeface="Taher" pitchFamily="2" charset="-78"/>
              </a:rPr>
              <a:t>محمد بن حميد الرازي و هو ثقة</a:t>
            </a:r>
            <a:endParaRPr lang="en-US" sz="3200" dirty="0">
              <a:cs typeface="Tahe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39752" y="4797152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800" dirty="0">
                <a:cs typeface="بدر" pitchFamily="2" charset="-78"/>
              </a:rPr>
              <a:t>السلسلة الصحيحة، ج3، ص299، ح1225</a:t>
            </a:r>
            <a:endParaRPr lang="en-US" sz="28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623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15816" y="1047593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800" b="1" dirty="0">
                <a:cs typeface="Yagut" pitchFamily="2" charset="-78"/>
              </a:rPr>
              <a:t>سلمه بن فضل ابرش انصاري، </a:t>
            </a:r>
            <a:r>
              <a:rPr lang="ar-SA" sz="2800" b="1" dirty="0" smtClean="0">
                <a:cs typeface="Yagut" pitchFamily="2" charset="-78"/>
              </a:rPr>
              <a:t>م190هـ</a:t>
            </a:r>
            <a:endParaRPr lang="en-US" sz="2800" b="1" dirty="0">
              <a:cs typeface="Yagut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5816" y="2060848"/>
            <a:ext cx="597666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spcAft>
                <a:spcPts val="1200"/>
              </a:spcAft>
            </a:pPr>
            <a:r>
              <a:rPr lang="ar-SA" sz="3200" dirty="0">
                <a:cs typeface="Taher" pitchFamily="2" charset="-78"/>
              </a:rPr>
              <a:t>ابن حجر </a:t>
            </a:r>
            <a:r>
              <a:rPr lang="ar-SA" sz="3200" dirty="0" smtClean="0">
                <a:cs typeface="Taher" pitchFamily="2" charset="-78"/>
              </a:rPr>
              <a:t>عسقلاني</a:t>
            </a:r>
            <a:r>
              <a:rPr lang="fa-IR" sz="3200" dirty="0" smtClean="0">
                <a:cs typeface="Taher" pitchFamily="2" charset="-78"/>
              </a:rPr>
              <a:t>:</a:t>
            </a:r>
            <a:endParaRPr lang="en-US" sz="3200" dirty="0">
              <a:cs typeface="Taher" pitchFamily="2" charset="-78"/>
            </a:endParaRPr>
          </a:p>
          <a:p>
            <a:pPr algn="justLow" rtl="1">
              <a:spcBef>
                <a:spcPts val="1200"/>
              </a:spcBef>
            </a:pPr>
            <a:r>
              <a:rPr lang="fa-IR" sz="3200" b="1" dirty="0">
                <a:cs typeface="Taher" pitchFamily="2" charset="-78"/>
              </a:rPr>
              <a:t>عن بن معين: </a:t>
            </a:r>
            <a:r>
              <a:rPr lang="fa-IR" sz="3200" b="1" dirty="0" smtClean="0">
                <a:cs typeface="Taher" pitchFamily="2" charset="-78"/>
              </a:rPr>
              <a:t>ثقةٌ </a:t>
            </a:r>
            <a:r>
              <a:rPr lang="fa-IR" sz="3200" b="1" dirty="0">
                <a:cs typeface="Taher" pitchFamily="2" charset="-78"/>
              </a:rPr>
              <a:t>كتبنا </a:t>
            </a:r>
            <a:r>
              <a:rPr lang="fa-IR" sz="3200" b="1" dirty="0" smtClean="0">
                <a:cs typeface="Taher" pitchFamily="2" charset="-78"/>
              </a:rPr>
              <a:t>عنه، كُتُب </a:t>
            </a:r>
            <a:r>
              <a:rPr lang="fa-IR" sz="3200" b="1" dirty="0">
                <a:cs typeface="Taher" pitchFamily="2" charset="-78"/>
              </a:rPr>
              <a:t>مغازيه </a:t>
            </a:r>
            <a:r>
              <a:rPr lang="fa-IR" sz="3200" b="1" dirty="0" smtClean="0">
                <a:cs typeface="Taher" pitchFamily="2" charset="-78"/>
              </a:rPr>
              <a:t>أتمٌّ </a:t>
            </a:r>
            <a:r>
              <a:rPr lang="fa-IR" sz="3200" b="1" dirty="0">
                <a:cs typeface="Taher" pitchFamily="2" charset="-78"/>
              </a:rPr>
              <a:t>ليس في الكتب </a:t>
            </a:r>
            <a:r>
              <a:rPr lang="fa-IR" sz="3200" b="1" dirty="0" smtClean="0">
                <a:cs typeface="Taher" pitchFamily="2" charset="-78"/>
              </a:rPr>
              <a:t>أتمٌ </a:t>
            </a:r>
            <a:r>
              <a:rPr lang="fa-IR" sz="3200" b="1" dirty="0">
                <a:cs typeface="Taher" pitchFamily="2" charset="-78"/>
              </a:rPr>
              <a:t>من كتابه.</a:t>
            </a:r>
            <a:endParaRPr lang="en-US" sz="3200" b="1" dirty="0">
              <a:cs typeface="Taher" pitchFamily="2" charset="-78"/>
            </a:endParaRPr>
          </a:p>
          <a:p>
            <a:pPr algn="justLow" rtl="1"/>
            <a:r>
              <a:rPr lang="fa-IR" sz="3200" b="1" dirty="0" smtClean="0">
                <a:cs typeface="Taher" pitchFamily="2" charset="-78"/>
              </a:rPr>
              <a:t>قال ابن سعد:</a:t>
            </a:r>
            <a:endParaRPr lang="en-US" sz="3200" b="1" dirty="0">
              <a:cs typeface="Taher" pitchFamily="2" charset="-78"/>
            </a:endParaRPr>
          </a:p>
          <a:p>
            <a:pPr algn="justLow" rtl="1"/>
            <a:r>
              <a:rPr lang="ar-SA" sz="3200" b="1" dirty="0">
                <a:cs typeface="Taher" pitchFamily="2" charset="-78"/>
              </a:rPr>
              <a:t>كان ثقة صدوقا وهو صاحب مغازي </a:t>
            </a:r>
            <a:r>
              <a:rPr lang="fa-IR" sz="3200" b="1" dirty="0" smtClean="0">
                <a:cs typeface="Taher" pitchFamily="2" charset="-78"/>
              </a:rPr>
              <a:t>إ</a:t>
            </a:r>
            <a:r>
              <a:rPr lang="ar-SA" sz="3200" b="1" dirty="0" smtClean="0">
                <a:cs typeface="Taher" pitchFamily="2" charset="-78"/>
              </a:rPr>
              <a:t>بن </a:t>
            </a:r>
            <a:r>
              <a:rPr lang="ar-SA" sz="3200" b="1" dirty="0">
                <a:cs typeface="Taher" pitchFamily="2" charset="-78"/>
              </a:rPr>
              <a:t>إسحاق.</a:t>
            </a:r>
            <a:endParaRPr lang="en-US" sz="3200" b="1" dirty="0">
              <a:cs typeface="Tahe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83768" y="5761192"/>
            <a:ext cx="4087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cs typeface="بدر" pitchFamily="2" charset="-78"/>
              </a:rPr>
              <a:t> </a:t>
            </a:r>
            <a:r>
              <a:rPr lang="ar-SA" sz="2800" dirty="0">
                <a:cs typeface="بدر" pitchFamily="2" charset="-78"/>
              </a:rPr>
              <a:t>تهذيب التهذيب ، ج4 ص135ـ 136</a:t>
            </a:r>
            <a:endParaRPr lang="en-US" sz="28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64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87263" y="1484784"/>
            <a:ext cx="38186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/>
            <a:r>
              <a:rPr lang="ar-SA" sz="3200" b="1" dirty="0">
                <a:cs typeface="Yagut" pitchFamily="2" charset="-78"/>
              </a:rPr>
              <a:t>محمد بن اسحاق </a:t>
            </a:r>
            <a:r>
              <a:rPr lang="ar-SA" sz="3200" b="1" dirty="0" smtClean="0">
                <a:cs typeface="Yagut" pitchFamily="2" charset="-78"/>
              </a:rPr>
              <a:t>م151هـ)</a:t>
            </a:r>
            <a:endParaRPr lang="en-US" sz="3200" b="1" dirty="0">
              <a:cs typeface="Yagut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99" y="2690336"/>
            <a:ext cx="61199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spcBef>
                <a:spcPts val="1200"/>
              </a:spcBef>
            </a:pPr>
            <a:r>
              <a:rPr lang="fa-IR" sz="3200" b="1" dirty="0" smtClean="0">
                <a:cs typeface="Taher" pitchFamily="2" charset="-78"/>
              </a:rPr>
              <a:t>شمس الدين </a:t>
            </a:r>
            <a:r>
              <a:rPr lang="ar-SA" sz="3200" b="1" dirty="0" smtClean="0">
                <a:cs typeface="Taher" pitchFamily="2" charset="-78"/>
              </a:rPr>
              <a:t>ذهبي</a:t>
            </a:r>
            <a:r>
              <a:rPr lang="fa-IR" sz="3200" b="1" dirty="0" smtClean="0">
                <a:cs typeface="Taher" pitchFamily="2" charset="-78"/>
              </a:rPr>
              <a:t>:</a:t>
            </a:r>
            <a:endParaRPr lang="en-US" sz="3200" b="1" dirty="0">
              <a:cs typeface="Taher" pitchFamily="2" charset="-78"/>
            </a:endParaRPr>
          </a:p>
          <a:p>
            <a:pPr algn="justLow" rtl="1"/>
            <a:r>
              <a:rPr lang="ar-SA" sz="3200" b="1" dirty="0">
                <a:cs typeface="Taher" pitchFamily="2" charset="-78"/>
              </a:rPr>
              <a:t>العلامة الحافظ الإخباري أبو بكر... صاحب السيرة النبوية ... وهو </a:t>
            </a:r>
            <a:r>
              <a:rPr lang="ar-SA" sz="3200" b="1" dirty="0" smtClean="0">
                <a:cs typeface="Taher" pitchFamily="2" charset="-78"/>
              </a:rPr>
              <a:t>أول</a:t>
            </a:r>
            <a:r>
              <a:rPr lang="fa-IR" sz="3200" b="1" dirty="0" smtClean="0">
                <a:cs typeface="Taher" pitchFamily="2" charset="-78"/>
              </a:rPr>
              <a:t>ُ</a:t>
            </a:r>
            <a:r>
              <a:rPr lang="ar-SA" sz="3200" b="1" dirty="0" smtClean="0">
                <a:cs typeface="Taher" pitchFamily="2" charset="-78"/>
              </a:rPr>
              <a:t> </a:t>
            </a:r>
            <a:r>
              <a:rPr lang="ar-SA" sz="3200" b="1" dirty="0">
                <a:cs typeface="Taher" pitchFamily="2" charset="-78"/>
              </a:rPr>
              <a:t>من </a:t>
            </a:r>
            <a:r>
              <a:rPr lang="ar-SA" sz="3200" b="1" dirty="0" smtClean="0">
                <a:cs typeface="Taher" pitchFamily="2" charset="-78"/>
              </a:rPr>
              <a:t>د</a:t>
            </a:r>
            <a:r>
              <a:rPr lang="fa-IR" sz="3200" b="1" dirty="0" smtClean="0">
                <a:cs typeface="Taher" pitchFamily="2" charset="-78"/>
              </a:rPr>
              <a:t>َ</a:t>
            </a:r>
            <a:r>
              <a:rPr lang="ar-SA" sz="3200" b="1" dirty="0" smtClean="0">
                <a:cs typeface="Taher" pitchFamily="2" charset="-78"/>
              </a:rPr>
              <a:t>و</a:t>
            </a:r>
            <a:r>
              <a:rPr lang="fa-IR" sz="3200" b="1" dirty="0" smtClean="0">
                <a:cs typeface="Taher" pitchFamily="2" charset="-78"/>
              </a:rPr>
              <a:t>َّ</a:t>
            </a:r>
            <a:r>
              <a:rPr lang="ar-SA" sz="3200" b="1" dirty="0" smtClean="0">
                <a:cs typeface="Taher" pitchFamily="2" charset="-78"/>
              </a:rPr>
              <a:t>ن</a:t>
            </a:r>
            <a:r>
              <a:rPr lang="fa-IR" sz="3200" b="1" dirty="0" smtClean="0">
                <a:cs typeface="Taher" pitchFamily="2" charset="-78"/>
              </a:rPr>
              <a:t>َ</a:t>
            </a:r>
            <a:r>
              <a:rPr lang="ar-SA" sz="3200" b="1" dirty="0" smtClean="0">
                <a:cs typeface="Taher" pitchFamily="2" charset="-78"/>
              </a:rPr>
              <a:t> العلم</a:t>
            </a:r>
            <a:r>
              <a:rPr lang="fa-IR" sz="3200" b="1" dirty="0" smtClean="0">
                <a:cs typeface="Taher" pitchFamily="2" charset="-78"/>
              </a:rPr>
              <a:t>َ</a:t>
            </a:r>
            <a:r>
              <a:rPr lang="ar-SA" sz="3200" b="1" dirty="0" smtClean="0">
                <a:cs typeface="Taher" pitchFamily="2" charset="-78"/>
              </a:rPr>
              <a:t> بالمدينة</a:t>
            </a:r>
            <a:r>
              <a:rPr lang="fa-IR" sz="3200" b="1" dirty="0" smtClean="0">
                <a:cs typeface="Taher" pitchFamily="2" charset="-78"/>
              </a:rPr>
              <a:t>ِ</a:t>
            </a:r>
            <a:r>
              <a:rPr lang="ar-SA" sz="3200" b="1" dirty="0" smtClean="0">
                <a:cs typeface="Taher" pitchFamily="2" charset="-78"/>
              </a:rPr>
              <a:t>، </a:t>
            </a:r>
            <a:r>
              <a:rPr lang="ar-SA" sz="3200" b="1" dirty="0">
                <a:cs typeface="Taher" pitchFamily="2" charset="-78"/>
              </a:rPr>
              <a:t>وذلك قبل </a:t>
            </a:r>
            <a:r>
              <a:rPr lang="ar-SA" sz="3200" b="1" dirty="0" smtClean="0">
                <a:cs typeface="Taher" pitchFamily="2" charset="-78"/>
              </a:rPr>
              <a:t>مالك</a:t>
            </a:r>
            <a:r>
              <a:rPr lang="fa-IR" sz="3200" b="1" dirty="0" smtClean="0">
                <a:cs typeface="Taher" pitchFamily="2" charset="-78"/>
              </a:rPr>
              <a:t>ٍ</a:t>
            </a:r>
            <a:r>
              <a:rPr lang="ar-SA" sz="3200" b="1" dirty="0" smtClean="0">
                <a:cs typeface="Taher" pitchFamily="2" charset="-78"/>
              </a:rPr>
              <a:t> وذ</a:t>
            </a:r>
            <a:r>
              <a:rPr lang="fa-IR" sz="3200" b="1" dirty="0" smtClean="0">
                <a:cs typeface="Taher" pitchFamily="2" charset="-78"/>
              </a:rPr>
              <a:t>َ</a:t>
            </a:r>
            <a:r>
              <a:rPr lang="ar-SA" sz="3200" b="1" dirty="0" smtClean="0">
                <a:cs typeface="Taher" pitchFamily="2" charset="-78"/>
              </a:rPr>
              <a:t>و</a:t>
            </a:r>
            <a:r>
              <a:rPr lang="fa-IR" sz="3200" b="1" dirty="0" smtClean="0">
                <a:cs typeface="Taher" pitchFamily="2" charset="-78"/>
              </a:rPr>
              <a:t>ِ</a:t>
            </a:r>
            <a:r>
              <a:rPr lang="ar-SA" sz="3200" b="1" dirty="0" smtClean="0">
                <a:cs typeface="Taher" pitchFamily="2" charset="-78"/>
              </a:rPr>
              <a:t>يه </a:t>
            </a:r>
            <a:r>
              <a:rPr lang="ar-SA" sz="3200" b="1" dirty="0">
                <a:cs typeface="Taher" pitchFamily="2" charset="-78"/>
              </a:rPr>
              <a:t>، وكان في </a:t>
            </a:r>
            <a:r>
              <a:rPr lang="ar-SA" sz="3200" b="1" dirty="0" smtClean="0">
                <a:cs typeface="Taher" pitchFamily="2" charset="-78"/>
              </a:rPr>
              <a:t>العلم</a:t>
            </a:r>
            <a:r>
              <a:rPr lang="fa-IR" sz="3200" b="1" dirty="0" smtClean="0">
                <a:cs typeface="Taher" pitchFamily="2" charset="-78"/>
              </a:rPr>
              <a:t>ِ</a:t>
            </a:r>
            <a:r>
              <a:rPr lang="ar-SA" sz="3200" b="1" dirty="0" smtClean="0">
                <a:cs typeface="Taher" pitchFamily="2" charset="-78"/>
              </a:rPr>
              <a:t> </a:t>
            </a:r>
            <a:r>
              <a:rPr lang="ar-SA" sz="3200" b="1" dirty="0">
                <a:cs typeface="Taher" pitchFamily="2" charset="-78"/>
              </a:rPr>
              <a:t>بحراً </a:t>
            </a:r>
            <a:r>
              <a:rPr lang="ar-SA" sz="3200" b="1" dirty="0" smtClean="0">
                <a:cs typeface="Taher" pitchFamily="2" charset="-78"/>
              </a:rPr>
              <a:t>ع</a:t>
            </a:r>
            <a:r>
              <a:rPr lang="fa-IR" sz="3200" b="1" dirty="0" smtClean="0">
                <a:cs typeface="Taher" pitchFamily="2" charset="-78"/>
              </a:rPr>
              <a:t>َ</a:t>
            </a:r>
            <a:r>
              <a:rPr lang="ar-SA" sz="3200" b="1" dirty="0" smtClean="0">
                <a:cs typeface="Taher" pitchFamily="2" charset="-78"/>
              </a:rPr>
              <a:t>ج</a:t>
            </a:r>
            <a:r>
              <a:rPr lang="fa-IR" sz="3200" b="1" dirty="0" smtClean="0">
                <a:cs typeface="Taher" pitchFamily="2" charset="-78"/>
              </a:rPr>
              <a:t>ّ</a:t>
            </a:r>
            <a:r>
              <a:rPr lang="ar-SA" sz="3200" b="1" dirty="0" smtClean="0">
                <a:cs typeface="Taher" pitchFamily="2" charset="-78"/>
              </a:rPr>
              <a:t>اجاً</a:t>
            </a:r>
            <a:r>
              <a:rPr lang="ar-SA" sz="3200" b="1" dirty="0">
                <a:cs typeface="Taher" pitchFamily="2" charset="-78"/>
              </a:rPr>
              <a:t>... .</a:t>
            </a:r>
            <a:endParaRPr lang="en-US" sz="3200" b="1" dirty="0">
              <a:cs typeface="Tahe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55776" y="5615662"/>
            <a:ext cx="33714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/>
            <a:r>
              <a:rPr lang="ar-SA" sz="2800" dirty="0">
                <a:cs typeface="بدر" pitchFamily="2" charset="-78"/>
              </a:rPr>
              <a:t>سير أعلام النبلاء</a:t>
            </a:r>
            <a:r>
              <a:rPr lang="fa-IR" sz="2800" dirty="0">
                <a:cs typeface="بدر" pitchFamily="2" charset="-78"/>
              </a:rPr>
              <a:t>، </a:t>
            </a:r>
            <a:r>
              <a:rPr lang="ar-SA" sz="2800" dirty="0">
                <a:cs typeface="بدر" pitchFamily="2" charset="-78"/>
              </a:rPr>
              <a:t>ج7، ص 33</a:t>
            </a:r>
            <a:endParaRPr lang="en-US" sz="28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507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68146" y="992465"/>
            <a:ext cx="55595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ar-SA" sz="3600" dirty="0">
                <a:cs typeface="Yagut" pitchFamily="2" charset="-78"/>
              </a:rPr>
              <a:t>عبد الغفار بن </a:t>
            </a:r>
            <a:r>
              <a:rPr lang="ar-SA" sz="3600" dirty="0" smtClean="0">
                <a:cs typeface="Yagut" pitchFamily="2" charset="-78"/>
              </a:rPr>
              <a:t>قاسم</a:t>
            </a:r>
            <a:r>
              <a:rPr lang="fa-IR" sz="3600" dirty="0" smtClean="0">
                <a:cs typeface="Yagut" pitchFamily="2" charset="-78"/>
              </a:rPr>
              <a:t> م بعد از 160هـ</a:t>
            </a:r>
            <a:endParaRPr lang="en-US" sz="3600" dirty="0">
              <a:cs typeface="Yagut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99" y="2828836"/>
            <a:ext cx="64624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3600" dirty="0">
                <a:cs typeface="Taher" pitchFamily="2" charset="-78"/>
              </a:rPr>
              <a:t>ابن حجر </a:t>
            </a:r>
            <a:r>
              <a:rPr lang="ar-SA" sz="3600" dirty="0" smtClean="0">
                <a:cs typeface="Taher" pitchFamily="2" charset="-78"/>
              </a:rPr>
              <a:t>العسقلاني</a:t>
            </a:r>
            <a:r>
              <a:rPr lang="fa-IR" sz="3600" dirty="0">
                <a:cs typeface="Taher" pitchFamily="2" charset="-78"/>
              </a:rPr>
              <a:t> </a:t>
            </a:r>
            <a:r>
              <a:rPr lang="fa-IR" sz="3600" dirty="0" smtClean="0">
                <a:cs typeface="Taher" pitchFamily="2" charset="-78"/>
              </a:rPr>
              <a:t>به نقل از </a:t>
            </a:r>
            <a:r>
              <a:rPr lang="ar-SA" sz="3600" dirty="0" smtClean="0">
                <a:cs typeface="Taher" pitchFamily="2" charset="-78"/>
              </a:rPr>
              <a:t> شعب</a:t>
            </a:r>
            <a:r>
              <a:rPr lang="fa-IR" sz="3600" dirty="0" smtClean="0">
                <a:cs typeface="Taher" pitchFamily="2" charset="-78"/>
              </a:rPr>
              <a:t>ة بن الحجاج:</a:t>
            </a:r>
            <a:endParaRPr lang="en-US" sz="3600" dirty="0">
              <a:cs typeface="Taher" pitchFamily="2" charset="-78"/>
            </a:endParaRPr>
          </a:p>
          <a:p>
            <a:pPr algn="justLow" rtl="1"/>
            <a:r>
              <a:rPr lang="fa-IR" sz="3600" b="1" dirty="0">
                <a:cs typeface="Taher" pitchFamily="2" charset="-78"/>
              </a:rPr>
              <a:t>لم </a:t>
            </a:r>
            <a:r>
              <a:rPr lang="fa-IR" sz="3600" b="1" dirty="0" smtClean="0">
                <a:cs typeface="Taher" pitchFamily="2" charset="-78"/>
              </a:rPr>
              <a:t>أرَ أحْفَظ </a:t>
            </a:r>
            <a:r>
              <a:rPr lang="fa-IR" sz="3600" b="1" dirty="0">
                <a:cs typeface="Taher" pitchFamily="2" charset="-78"/>
              </a:rPr>
              <a:t>منه... وكان ذا اعتناء بالعلم وبالرجال.</a:t>
            </a:r>
            <a:endParaRPr lang="en-US" sz="3600" b="1" dirty="0">
              <a:cs typeface="Tahe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96088" y="5157192"/>
            <a:ext cx="31518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/>
            <a:r>
              <a:rPr lang="ar-SA" sz="3200" dirty="0">
                <a:cs typeface="بدر" pitchFamily="2" charset="-78"/>
              </a:rPr>
              <a:t>لسان الميزان ، ج4 ص42</a:t>
            </a:r>
            <a:endParaRPr lang="en-US" sz="32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92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181909" y="980727"/>
            <a:ext cx="25619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ar-SA" sz="3600" b="1" dirty="0">
                <a:cs typeface="Yagut" pitchFamily="2" charset="-78"/>
              </a:rPr>
              <a:t>منهال بن </a:t>
            </a:r>
            <a:r>
              <a:rPr lang="ar-SA" sz="3600" b="1" dirty="0" smtClean="0">
                <a:cs typeface="Yagut" pitchFamily="2" charset="-78"/>
              </a:rPr>
              <a:t>عمرو</a:t>
            </a:r>
            <a:endParaRPr lang="en-US" sz="3600" b="1" dirty="0">
              <a:cs typeface="Yagut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2873" y="2420888"/>
            <a:ext cx="6462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4000" dirty="0" smtClean="0">
                <a:cs typeface="Taher" pitchFamily="2" charset="-78"/>
              </a:rPr>
              <a:t>مزي به نقل از يحيي بن معين:</a:t>
            </a:r>
          </a:p>
          <a:p>
            <a:pPr algn="justLow" rtl="1"/>
            <a:r>
              <a:rPr lang="ar-SA" sz="4000" b="1" dirty="0" smtClean="0">
                <a:cs typeface="Taher" pitchFamily="2" charset="-78"/>
              </a:rPr>
              <a:t>ثقة </a:t>
            </a:r>
            <a:r>
              <a:rPr lang="ar-SA" sz="4000" b="1" dirty="0">
                <a:cs typeface="Taher" pitchFamily="2" charset="-78"/>
              </a:rPr>
              <a:t>، وكذلك قال النسائي... وقال العجلي: كوفي، ثقة . وقال الدارقطني: صدوق.</a:t>
            </a:r>
            <a:endParaRPr lang="en-US" sz="4000" b="1" dirty="0">
              <a:cs typeface="Taher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1760" y="5498068"/>
            <a:ext cx="4051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/>
            <a:r>
              <a:rPr lang="en-US" sz="2800" dirty="0">
                <a:cs typeface="بدر" pitchFamily="2" charset="-78"/>
              </a:rPr>
              <a:t> </a:t>
            </a:r>
            <a:r>
              <a:rPr lang="ar-SA" sz="2800" dirty="0">
                <a:cs typeface="بدر" pitchFamily="2" charset="-78"/>
              </a:rPr>
              <a:t>تهذيب الكمال، ج28 ص570ـ 571</a:t>
            </a:r>
            <a:endParaRPr lang="en-US" sz="28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495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52636" y="531374"/>
            <a:ext cx="43444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ar-SA" sz="2800" b="1" dirty="0">
                <a:cs typeface="Yagut" pitchFamily="2" charset="-78"/>
              </a:rPr>
              <a:t>عبد الله بن حارث بن </a:t>
            </a:r>
            <a:r>
              <a:rPr lang="ar-SA" sz="2800" b="1" dirty="0" smtClean="0">
                <a:cs typeface="Yagut" pitchFamily="2" charset="-78"/>
              </a:rPr>
              <a:t>نوفل</a:t>
            </a:r>
            <a:r>
              <a:rPr lang="fa-IR" sz="2800" b="1" dirty="0" smtClean="0">
                <a:cs typeface="Yagut" pitchFamily="2" charset="-78"/>
              </a:rPr>
              <a:t> م 90هـ</a:t>
            </a:r>
            <a:endParaRPr lang="en-US" sz="2800" b="1" dirty="0">
              <a:cs typeface="Yagut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11760" y="1196752"/>
            <a:ext cx="6485336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800" dirty="0" smtClean="0">
                <a:cs typeface="Taher" pitchFamily="2" charset="-78"/>
              </a:rPr>
              <a:t>ابن حجر عسقلاني:</a:t>
            </a:r>
          </a:p>
          <a:p>
            <a:pPr algn="justLow" rtl="1"/>
            <a:r>
              <a:rPr lang="ar-SA" sz="3200" b="1" dirty="0" smtClean="0">
                <a:cs typeface="Taher" pitchFamily="2" charset="-78"/>
              </a:rPr>
              <a:t>قال </a:t>
            </a:r>
            <a:r>
              <a:rPr lang="ar-SA" sz="3200" b="1" dirty="0">
                <a:cs typeface="Taher" pitchFamily="2" charset="-78"/>
              </a:rPr>
              <a:t>ابن معين وأبو زرعة والنسائي: ثقة ، وقال ابن المديني: ثقة... قال محمد بن عمر: كان ثقة كثير الحديث ، وقال ابن عبد البر في الاستيعاب: </a:t>
            </a:r>
            <a:r>
              <a:rPr lang="fa-IR" sz="3200" b="1" dirty="0" smtClean="0">
                <a:cs typeface="Taher" pitchFamily="2" charset="-78"/>
              </a:rPr>
              <a:t>إ</a:t>
            </a:r>
            <a:r>
              <a:rPr lang="ar-SA" sz="3200" b="1" dirty="0" smtClean="0">
                <a:cs typeface="Taher" pitchFamily="2" charset="-78"/>
              </a:rPr>
              <a:t>جمعوا </a:t>
            </a:r>
            <a:r>
              <a:rPr lang="ar-SA" sz="3200" b="1" dirty="0">
                <a:cs typeface="Taher" pitchFamily="2" charset="-78"/>
              </a:rPr>
              <a:t>على أنه ثقة ، وقال العجلي: مدني تابعي </a:t>
            </a:r>
            <a:r>
              <a:rPr lang="ar-SA" sz="3200" b="1" dirty="0" smtClean="0">
                <a:cs typeface="Taher" pitchFamily="2" charset="-78"/>
              </a:rPr>
              <a:t>ثقة، </a:t>
            </a:r>
            <a:r>
              <a:rPr lang="ar-SA" sz="3200" b="1" dirty="0">
                <a:cs typeface="Taher" pitchFamily="2" charset="-78"/>
              </a:rPr>
              <a:t>وقال يعقوب بن شيبة: ثقة </a:t>
            </a:r>
            <a:r>
              <a:rPr lang="ar-SA" sz="3200" b="1" dirty="0" smtClean="0">
                <a:cs typeface="Taher" pitchFamily="2" charset="-78"/>
              </a:rPr>
              <a:t>ثقة</a:t>
            </a:r>
            <a:r>
              <a:rPr lang="fa-IR" sz="3200" b="1" dirty="0" smtClean="0">
                <a:cs typeface="Taher" pitchFamily="2" charset="-78"/>
              </a:rPr>
              <a:t>.</a:t>
            </a:r>
            <a:endParaRPr lang="en-US" sz="3200" b="1" dirty="0">
              <a:cs typeface="Tahe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55776" y="4183775"/>
            <a:ext cx="3193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/>
            <a:r>
              <a:rPr lang="ar-SA" sz="2800" dirty="0">
                <a:cs typeface="بدر" pitchFamily="2" charset="-78"/>
              </a:rPr>
              <a:t>تهذيب التهذيب، ج5 ص158</a:t>
            </a:r>
            <a:endParaRPr lang="en-US" sz="2800" dirty="0">
              <a:cs typeface="بدر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68328" y="5229200"/>
            <a:ext cx="6372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800" b="1" dirty="0">
                <a:cs typeface="Taher" pitchFamily="2" charset="-78"/>
              </a:rPr>
              <a:t>له رؤية ولأبيه وجده </a:t>
            </a:r>
            <a:r>
              <a:rPr lang="ar-SA" sz="2800" b="1" dirty="0" smtClean="0">
                <a:cs typeface="Taher" pitchFamily="2" charset="-78"/>
              </a:rPr>
              <a:t>ص</a:t>
            </a:r>
            <a:r>
              <a:rPr lang="fa-IR" sz="2800" b="1" dirty="0" smtClean="0">
                <a:cs typeface="Taher" pitchFamily="2" charset="-78"/>
              </a:rPr>
              <a:t>ُ</a:t>
            </a:r>
            <a:r>
              <a:rPr lang="ar-SA" sz="2800" b="1" dirty="0" smtClean="0">
                <a:cs typeface="Taher" pitchFamily="2" charset="-78"/>
              </a:rPr>
              <a:t>ح</a:t>
            </a:r>
            <a:r>
              <a:rPr lang="fa-IR" sz="2800" b="1" dirty="0" smtClean="0">
                <a:cs typeface="Taher" pitchFamily="2" charset="-78"/>
              </a:rPr>
              <a:t>ْ</a:t>
            </a:r>
            <a:r>
              <a:rPr lang="ar-SA" sz="2800" b="1" dirty="0" smtClean="0">
                <a:cs typeface="Taher" pitchFamily="2" charset="-78"/>
              </a:rPr>
              <a:t>ب</a:t>
            </a:r>
            <a:r>
              <a:rPr lang="fa-IR" sz="2800" b="1" dirty="0" smtClean="0">
                <a:cs typeface="Taher" pitchFamily="2" charset="-78"/>
              </a:rPr>
              <a:t>َ</a:t>
            </a:r>
            <a:r>
              <a:rPr lang="ar-SA" sz="2800" b="1" dirty="0" smtClean="0">
                <a:cs typeface="Taher" pitchFamily="2" charset="-78"/>
              </a:rPr>
              <a:t>ة</a:t>
            </a:r>
            <a:r>
              <a:rPr lang="fa-IR" sz="2800" b="1" dirty="0" smtClean="0">
                <a:cs typeface="Taher" pitchFamily="2" charset="-78"/>
              </a:rPr>
              <a:t>ٌ</a:t>
            </a:r>
            <a:r>
              <a:rPr lang="ar-SA" sz="2800" b="1" dirty="0" smtClean="0">
                <a:cs typeface="Taher" pitchFamily="2" charset="-78"/>
              </a:rPr>
              <a:t> </a:t>
            </a:r>
            <a:r>
              <a:rPr lang="ar-SA" sz="2800" b="1" dirty="0">
                <a:cs typeface="Taher" pitchFamily="2" charset="-78"/>
              </a:rPr>
              <a:t>، قال بن عبد البر أجمعوا على </a:t>
            </a:r>
            <a:r>
              <a:rPr lang="ar-SA" sz="2800" b="1" dirty="0" smtClean="0">
                <a:cs typeface="Taher" pitchFamily="2" charset="-78"/>
              </a:rPr>
              <a:t>ثقته</a:t>
            </a:r>
            <a:r>
              <a:rPr lang="fa-IR" sz="2800" b="1" dirty="0" smtClean="0">
                <a:cs typeface="Taher" pitchFamily="2" charset="-78"/>
              </a:rPr>
              <a:t>.</a:t>
            </a:r>
            <a:endParaRPr lang="en-US" sz="2800" b="1" dirty="0">
              <a:cs typeface="Taher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56622" y="6183307"/>
            <a:ext cx="40543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dirty="0">
                <a:cs typeface="بدر" pitchFamily="2" charset="-78"/>
              </a:rPr>
              <a:t>تقريب التهذيب ، ج1 ص299 ، رقم: 3265</a:t>
            </a:r>
            <a:endParaRPr lang="en-US" sz="24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8558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400800" cy="792088"/>
          </a:xfrm>
        </p:spPr>
        <p:txBody>
          <a:bodyPr>
            <a:normAutofit/>
          </a:bodyPr>
          <a:lstStyle/>
          <a:p>
            <a:pPr algn="ctr" rtl="1"/>
            <a:r>
              <a:rPr lang="fa-IR" sz="5400" dirty="0" smtClean="0">
                <a:cs typeface="Sultan Medium" pitchFamily="2" charset="-78"/>
              </a:rPr>
              <a:t>اعتراف به صحت روايت</a:t>
            </a:r>
            <a:endParaRPr lang="en-US" sz="5400" dirty="0">
              <a:cs typeface="Sultan Mediu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5220072" y="1052736"/>
            <a:ext cx="3759120" cy="659680"/>
          </a:xfrm>
        </p:spPr>
        <p:txBody>
          <a:bodyPr>
            <a:noAutofit/>
          </a:bodyPr>
          <a:lstStyle/>
          <a:p>
            <a:pPr algn="justLow" rtl="1"/>
            <a:r>
              <a:rPr lang="fa-IR" sz="3200" b="1" dirty="0" smtClean="0">
                <a:latin typeface="Homa"/>
                <a:cs typeface="Yagut" pitchFamily="2" charset="-78"/>
              </a:rPr>
              <a:t>سيوطي به نقل از طبري:</a:t>
            </a:r>
            <a:endParaRPr lang="en-US" sz="3200" b="1" dirty="0">
              <a:latin typeface="Homa"/>
              <a:cs typeface="Yagut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23267" y="1916832"/>
            <a:ext cx="674122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3200" dirty="0" smtClean="0">
                <a:cs typeface="Taher" pitchFamily="2" charset="-78"/>
              </a:rPr>
              <a:t>عَنْ </a:t>
            </a:r>
            <a:r>
              <a:rPr lang="ar-SA" sz="3200" dirty="0">
                <a:cs typeface="Taher" pitchFamily="2" charset="-78"/>
              </a:rPr>
              <a:t>عَلِيَ رَضِيَ اللَّهُ عَنْهُ قَالَ :</a:t>
            </a:r>
          </a:p>
          <a:p>
            <a:pPr algn="justLow" rtl="1"/>
            <a:r>
              <a:rPr lang="ar-SA" sz="3200" dirty="0" smtClean="0">
                <a:cs typeface="Taher" pitchFamily="2" charset="-78"/>
              </a:rPr>
              <a:t>(لَمَّا </a:t>
            </a:r>
            <a:r>
              <a:rPr lang="ar-SA" sz="3200" dirty="0">
                <a:cs typeface="Taher" pitchFamily="2" charset="-78"/>
              </a:rPr>
              <a:t>نَزَلَتْ هاذِهِ الآْيَةُ : </a:t>
            </a:r>
            <a:r>
              <a:rPr lang="fa-IR" sz="3200" dirty="0" smtClean="0">
                <a:cs typeface="Taher" pitchFamily="2" charset="-78"/>
              </a:rPr>
              <a:t>{</a:t>
            </a:r>
            <a:r>
              <a:rPr lang="ar-SA" sz="3200" dirty="0" smtClean="0">
                <a:cs typeface="Taher" pitchFamily="2" charset="-78"/>
              </a:rPr>
              <a:t>وَأَنْذِرْ </a:t>
            </a:r>
            <a:r>
              <a:rPr lang="ar-SA" sz="3200" dirty="0">
                <a:cs typeface="Taher" pitchFamily="2" charset="-78"/>
              </a:rPr>
              <a:t>عَشِيرَتَكَ </a:t>
            </a:r>
            <a:r>
              <a:rPr lang="ar-SA" sz="3200" dirty="0" smtClean="0">
                <a:cs typeface="Taher" pitchFamily="2" charset="-78"/>
              </a:rPr>
              <a:t>الأقْرَبِينَ</a:t>
            </a:r>
            <a:r>
              <a:rPr lang="fa-IR" sz="3200" dirty="0" smtClean="0">
                <a:cs typeface="Taher" pitchFamily="2" charset="-78"/>
              </a:rPr>
              <a:t>} </a:t>
            </a:r>
            <a:r>
              <a:rPr lang="ar-SA" sz="3200" dirty="0" smtClean="0">
                <a:cs typeface="Taher" pitchFamily="2" charset="-78"/>
              </a:rPr>
              <a:t>جَمَعَ </a:t>
            </a:r>
            <a:r>
              <a:rPr lang="ar-SA" sz="3200" dirty="0">
                <a:cs typeface="Taher" pitchFamily="2" charset="-78"/>
              </a:rPr>
              <a:t>النَّبِيُّ مِنْ أَهْلِ بَيْتِهِ ، فَاجْتَمَعَ ثَلاَثُونَ فَأَكَلُوا وَشَرِبُوا ، فَقَالَ لَهُمْ : </a:t>
            </a:r>
            <a:r>
              <a:rPr lang="ar-S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er" pitchFamily="2" charset="-78"/>
              </a:rPr>
              <a:t>مَنْ يَضْمَنُ عَني دَيْنِي وَمَوَاعِيدِي وَيَكُونُ مَعِي فِي الْجَنَّةِ وَيَكُونُ خَلِيفَتِي فِي أَهْلِي</a:t>
            </a:r>
            <a:r>
              <a:rPr lang="ar-SA" sz="3200" dirty="0">
                <a:cs typeface="Taher" pitchFamily="2" charset="-78"/>
              </a:rPr>
              <a:t> ، وَقَالَ رَجُلٌ : يَا رَسُولَ اللَّهِ أَنْتَ كُنْتَ بَحْرَاً مَنْ يَقُومُ </a:t>
            </a:r>
            <a:r>
              <a:rPr lang="ar-SA" sz="3200" dirty="0" smtClean="0">
                <a:cs typeface="Taher" pitchFamily="2" charset="-78"/>
              </a:rPr>
              <a:t>بِهذَا </a:t>
            </a:r>
            <a:r>
              <a:rPr lang="ar-SA" sz="3200" dirty="0">
                <a:cs typeface="Taher" pitchFamily="2" charset="-78"/>
              </a:rPr>
              <a:t>؟ ثُمَّ قَالَ الآْخَرُ ، فَعَرَضَ </a:t>
            </a:r>
            <a:r>
              <a:rPr lang="ar-SA" sz="3200" dirty="0" smtClean="0">
                <a:cs typeface="Taher" pitchFamily="2" charset="-78"/>
              </a:rPr>
              <a:t>هذَا عَلى </a:t>
            </a:r>
            <a:r>
              <a:rPr lang="ar-SA" sz="3200" dirty="0">
                <a:cs typeface="Taher" pitchFamily="2" charset="-78"/>
              </a:rPr>
              <a:t>أَهْلِ بَيْتِهِ وَاحِدَاً وَاحِدَاً ، فَقَالَ عَلِيٌّ : </a:t>
            </a:r>
            <a:r>
              <a:rPr lang="ar-SA" sz="3200" dirty="0" smtClean="0">
                <a:cs typeface="Taher" pitchFamily="2" charset="-78"/>
              </a:rPr>
              <a:t>أَنَا</a:t>
            </a:r>
            <a:r>
              <a:rPr lang="fa-IR" sz="3200" dirty="0" smtClean="0">
                <a:cs typeface="Taher" pitchFamily="2" charset="-78"/>
              </a:rPr>
              <a:t>»</a:t>
            </a:r>
            <a:r>
              <a:rPr lang="ar-SA" sz="3200" dirty="0" smtClean="0">
                <a:cs typeface="Taher" pitchFamily="2" charset="-78"/>
              </a:rPr>
              <a:t> </a:t>
            </a:r>
            <a:r>
              <a:rPr lang="ar-SA" sz="3200" dirty="0">
                <a:cs typeface="Taher" pitchFamily="2" charset="-78"/>
              </a:rPr>
              <a:t>. ( حم وابن جرير وصَحَّحهُ والطَّحاوي ، ض ) </a:t>
            </a:r>
            <a:r>
              <a:rPr lang="ar-SA" sz="3200" dirty="0" smtClean="0">
                <a:cs typeface="Taher" pitchFamily="2" charset="-78"/>
              </a:rPr>
              <a:t>.</a:t>
            </a:r>
            <a:endParaRPr lang="ar-SA" sz="3200" dirty="0">
              <a:cs typeface="Tahe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39752" y="6146140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800" dirty="0">
                <a:cs typeface="Taher" pitchFamily="2" charset="-78"/>
              </a:rPr>
              <a:t>جامع </a:t>
            </a:r>
            <a:r>
              <a:rPr lang="ar-SA" sz="2800" dirty="0" smtClean="0">
                <a:cs typeface="Taher" pitchFamily="2" charset="-78"/>
              </a:rPr>
              <a:t>الأحاديث</a:t>
            </a:r>
            <a:r>
              <a:rPr lang="fa-IR" sz="2800" dirty="0" smtClean="0">
                <a:cs typeface="Taher" pitchFamily="2" charset="-78"/>
              </a:rPr>
              <a:t>، </a:t>
            </a:r>
            <a:r>
              <a:rPr lang="ar-SA" sz="2800" dirty="0" smtClean="0">
                <a:cs typeface="Taher" pitchFamily="2" charset="-78"/>
              </a:rPr>
              <a:t>ج16</a:t>
            </a:r>
            <a:r>
              <a:rPr lang="fa-IR" sz="2800" dirty="0" smtClean="0">
                <a:cs typeface="Taher" pitchFamily="2" charset="-78"/>
              </a:rPr>
              <a:t>،</a:t>
            </a:r>
            <a:r>
              <a:rPr lang="ar-SA" sz="2800" dirty="0" smtClean="0">
                <a:cs typeface="Taher" pitchFamily="2" charset="-78"/>
              </a:rPr>
              <a:t> ص</a:t>
            </a:r>
            <a:r>
              <a:rPr lang="fa-IR" sz="2800" dirty="0" smtClean="0">
                <a:cs typeface="Taher" pitchFamily="2" charset="-78"/>
              </a:rPr>
              <a:t>248، ح7833</a:t>
            </a:r>
            <a:endParaRPr lang="en-US" sz="2800" dirty="0">
              <a:cs typeface="بدر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9621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400800" cy="792088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sz="5400" dirty="0" smtClean="0">
                <a:cs typeface="Sultan Medium" pitchFamily="2" charset="-78"/>
              </a:rPr>
              <a:t>تحريف روايت توسط طبري</a:t>
            </a:r>
            <a:endParaRPr lang="en-US" sz="5400" dirty="0">
              <a:cs typeface="Sultan Medium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23267" y="1916832"/>
            <a:ext cx="674122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3600" dirty="0">
                <a:cs typeface="Taher" pitchFamily="2" charset="-78"/>
              </a:rPr>
              <a:t>ثم تكلم رسول الله ( ص ) ، فقال : يا بني عبد المطلب ، إني والله ما أعلم شابا في العرب جاء قومه بأفضل مما جئتكم به ، إني قد جئتكم بخير الدنيا والآخرة ، وقد أمرني الله أن أدعوكم إليه ، فأيكم يؤازرني على هذا الامر ، على أن يكون أخي </a:t>
            </a:r>
            <a:r>
              <a:rPr lang="ar-S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er" pitchFamily="2" charset="-78"/>
              </a:rPr>
              <a:t>وكذا وكذا</a:t>
            </a:r>
            <a:r>
              <a:rPr lang="ar-SA" sz="3600" dirty="0">
                <a:cs typeface="Taher" pitchFamily="2" charset="-78"/>
              </a:rPr>
              <a:t> ؟ قال : فأحجم القوم عنها </a:t>
            </a:r>
            <a:r>
              <a:rPr lang="ar-SA" sz="3600" dirty="0" smtClean="0">
                <a:cs typeface="Taher" pitchFamily="2" charset="-78"/>
              </a:rPr>
              <a:t>جميعا</a:t>
            </a:r>
            <a:endParaRPr lang="ar-SA" sz="3600" dirty="0">
              <a:cs typeface="Tahe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39752" y="6146140"/>
            <a:ext cx="6336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800" b="1" dirty="0">
                <a:cs typeface="Yagut" pitchFamily="2" charset="-78"/>
              </a:rPr>
              <a:t>جامع البيان ، إبن جرير الطبري ، ج 19 ص 149</a:t>
            </a:r>
            <a:endParaRPr lang="en-US" sz="2800" dirty="0">
              <a:cs typeface="Yagu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014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134</TotalTime>
  <Words>585</Words>
  <Application>Microsoft Office PowerPoint</Application>
  <PresentationFormat>On-screen Show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PowerPoint Presentation</vt:lpstr>
      <vt:lpstr>بررسي سند روايت يوم الدار</vt:lpstr>
      <vt:lpstr>بررسي سند اول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اعتراف به صحت روايت</vt:lpstr>
      <vt:lpstr>تحريف روايت توسط طبري</vt:lpstr>
    </vt:vector>
  </TitlesOfParts>
  <Company>ARYAN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yazdani</dc:creator>
  <cp:lastModifiedBy>yazdani</cp:lastModifiedBy>
  <cp:revision>38</cp:revision>
  <dcterms:created xsi:type="dcterms:W3CDTF">2010-11-01T13:29:30Z</dcterms:created>
  <dcterms:modified xsi:type="dcterms:W3CDTF">2011-04-07T07:20:05Z</dcterms:modified>
</cp:coreProperties>
</file>