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906F14-7B9F-4E11-A559-88684E6CD8A1}" type="doc">
      <dgm:prSet loTypeId="urn:microsoft.com/office/officeart/2005/8/layout/matrix3" loCatId="matrix" qsTypeId="urn:microsoft.com/office/officeart/2005/8/quickstyle/3d2" qsCatId="3D" csTypeId="urn:microsoft.com/office/officeart/2005/8/colors/colorful3" csCatId="colorful" phldr="1"/>
      <dgm:spPr/>
      <dgm:t>
        <a:bodyPr/>
        <a:lstStyle/>
        <a:p>
          <a:endParaRPr lang="en-US"/>
        </a:p>
      </dgm:t>
    </dgm:pt>
    <dgm:pt modelId="{91679370-C7E0-42D0-A7EB-00B0F0D3DC4E}">
      <dgm:prSet phldrT="[Text]"/>
      <dgm:spPr/>
      <dgm:t>
        <a:bodyPr/>
        <a:lstStyle/>
        <a:p>
          <a:r>
            <a:rPr lang="en-US" b="0" dirty="0" smtClean="0">
              <a:latin typeface="Times New Roman" pitchFamily="18" charset="0"/>
              <a:cs typeface="Times New Roman" pitchFamily="18" charset="0"/>
            </a:rPr>
            <a:t>B2B</a:t>
          </a:r>
          <a:endParaRPr lang="en-US" b="0" dirty="0">
            <a:latin typeface="Times New Roman" pitchFamily="18" charset="0"/>
            <a:cs typeface="Times New Roman" pitchFamily="18" charset="0"/>
          </a:endParaRPr>
        </a:p>
      </dgm:t>
    </dgm:pt>
    <dgm:pt modelId="{5F2FEDD5-8ABC-4128-9D8B-E0AA134B4E4D}" type="parTrans" cxnId="{BE554E4B-5A34-41D5-8B44-96DC7358D9B0}">
      <dgm:prSet/>
      <dgm:spPr/>
      <dgm:t>
        <a:bodyPr/>
        <a:lstStyle/>
        <a:p>
          <a:endParaRPr lang="en-US"/>
        </a:p>
      </dgm:t>
    </dgm:pt>
    <dgm:pt modelId="{E48FCD49-94F1-488C-A39E-1337236040EA}" type="sibTrans" cxnId="{BE554E4B-5A34-41D5-8B44-96DC7358D9B0}">
      <dgm:prSet/>
      <dgm:spPr/>
      <dgm:t>
        <a:bodyPr/>
        <a:lstStyle/>
        <a:p>
          <a:endParaRPr lang="en-US"/>
        </a:p>
      </dgm:t>
    </dgm:pt>
    <dgm:pt modelId="{2B4E2CBF-0F80-4AFC-89B9-2BA4575DEA89}">
      <dgm:prSet phldrT="[Text]"/>
      <dgm:spPr/>
      <dgm:t>
        <a:bodyPr/>
        <a:lstStyle/>
        <a:p>
          <a:r>
            <a:rPr lang="en-US" dirty="0" smtClean="0">
              <a:latin typeface="Times New Roman" pitchFamily="18" charset="0"/>
              <a:cs typeface="Times New Roman" pitchFamily="18" charset="0"/>
            </a:rPr>
            <a:t>B2C</a:t>
          </a:r>
          <a:endParaRPr lang="en-US" dirty="0">
            <a:latin typeface="Times New Roman" pitchFamily="18" charset="0"/>
            <a:cs typeface="Times New Roman" pitchFamily="18" charset="0"/>
          </a:endParaRPr>
        </a:p>
      </dgm:t>
    </dgm:pt>
    <dgm:pt modelId="{BAC5744D-0188-4E91-B9B8-3C906472A87C}" type="parTrans" cxnId="{99B7D5CB-4AF4-483A-9FD3-354ADC427137}">
      <dgm:prSet/>
      <dgm:spPr/>
      <dgm:t>
        <a:bodyPr/>
        <a:lstStyle/>
        <a:p>
          <a:endParaRPr lang="en-US"/>
        </a:p>
      </dgm:t>
    </dgm:pt>
    <dgm:pt modelId="{DF25ABB3-5F8A-40A4-941A-BBA1CC904B88}" type="sibTrans" cxnId="{99B7D5CB-4AF4-483A-9FD3-354ADC427137}">
      <dgm:prSet/>
      <dgm:spPr/>
      <dgm:t>
        <a:bodyPr/>
        <a:lstStyle/>
        <a:p>
          <a:endParaRPr lang="en-US"/>
        </a:p>
      </dgm:t>
    </dgm:pt>
    <dgm:pt modelId="{9E13044A-E654-4BFC-9E67-5117F02C36B6}">
      <dgm:prSet phldrT="[Text]"/>
      <dgm:spPr/>
      <dgm:t>
        <a:bodyPr/>
        <a:lstStyle/>
        <a:p>
          <a:r>
            <a:rPr lang="en-US" dirty="0" smtClean="0">
              <a:latin typeface="Times New Roman" pitchFamily="18" charset="0"/>
              <a:cs typeface="Times New Roman" pitchFamily="18" charset="0"/>
            </a:rPr>
            <a:t>C2B</a:t>
          </a:r>
          <a:endParaRPr lang="en-US" dirty="0">
            <a:latin typeface="Times New Roman" pitchFamily="18" charset="0"/>
            <a:cs typeface="Times New Roman" pitchFamily="18" charset="0"/>
          </a:endParaRPr>
        </a:p>
      </dgm:t>
    </dgm:pt>
    <dgm:pt modelId="{40C78B6C-8059-46D6-BD6C-744FAEF76598}" type="parTrans" cxnId="{4C0A3F1A-0A6B-4445-8461-A70BABFF84CE}">
      <dgm:prSet/>
      <dgm:spPr/>
      <dgm:t>
        <a:bodyPr/>
        <a:lstStyle/>
        <a:p>
          <a:endParaRPr lang="en-US"/>
        </a:p>
      </dgm:t>
    </dgm:pt>
    <dgm:pt modelId="{B43B7980-B227-4EA8-96E0-2625742AD38F}" type="sibTrans" cxnId="{4C0A3F1A-0A6B-4445-8461-A70BABFF84CE}">
      <dgm:prSet/>
      <dgm:spPr/>
      <dgm:t>
        <a:bodyPr/>
        <a:lstStyle/>
        <a:p>
          <a:endParaRPr lang="en-US"/>
        </a:p>
      </dgm:t>
    </dgm:pt>
    <dgm:pt modelId="{284B7539-151C-4C09-B4D7-35747F02C1D4}">
      <dgm:prSet phldrT="[Text]"/>
      <dgm:spPr/>
      <dgm:t>
        <a:bodyPr/>
        <a:lstStyle/>
        <a:p>
          <a:r>
            <a:rPr lang="en-US" dirty="0" smtClean="0">
              <a:latin typeface="Times New Roman" pitchFamily="18" charset="0"/>
              <a:cs typeface="Times New Roman" pitchFamily="18" charset="0"/>
            </a:rPr>
            <a:t>C2C</a:t>
          </a:r>
          <a:endParaRPr lang="en-US" dirty="0">
            <a:latin typeface="Times New Roman" pitchFamily="18" charset="0"/>
            <a:cs typeface="Times New Roman" pitchFamily="18" charset="0"/>
          </a:endParaRPr>
        </a:p>
      </dgm:t>
    </dgm:pt>
    <dgm:pt modelId="{1F913764-6B89-49DE-BE9A-C5632AAA0034}" type="parTrans" cxnId="{81C91975-0296-4BF5-BD8F-BCE5E96FFB18}">
      <dgm:prSet/>
      <dgm:spPr/>
      <dgm:t>
        <a:bodyPr/>
        <a:lstStyle/>
        <a:p>
          <a:endParaRPr lang="en-US"/>
        </a:p>
      </dgm:t>
    </dgm:pt>
    <dgm:pt modelId="{28F5A76D-9A83-45BF-BC94-63EC16530295}" type="sibTrans" cxnId="{81C91975-0296-4BF5-BD8F-BCE5E96FFB18}">
      <dgm:prSet/>
      <dgm:spPr/>
      <dgm:t>
        <a:bodyPr/>
        <a:lstStyle/>
        <a:p>
          <a:endParaRPr lang="en-US"/>
        </a:p>
      </dgm:t>
    </dgm:pt>
    <dgm:pt modelId="{D0808DF8-7BC5-4AC4-AC91-A72465356816}" type="pres">
      <dgm:prSet presAssocID="{CE906F14-7B9F-4E11-A559-88684E6CD8A1}" presName="matrix" presStyleCnt="0">
        <dgm:presLayoutVars>
          <dgm:chMax val="1"/>
          <dgm:dir/>
          <dgm:resizeHandles val="exact"/>
        </dgm:presLayoutVars>
      </dgm:prSet>
      <dgm:spPr/>
      <dgm:t>
        <a:bodyPr/>
        <a:lstStyle/>
        <a:p>
          <a:endParaRPr lang="en-US"/>
        </a:p>
      </dgm:t>
    </dgm:pt>
    <dgm:pt modelId="{E1BA2544-1991-455D-B6FB-2038656C3B8C}" type="pres">
      <dgm:prSet presAssocID="{CE906F14-7B9F-4E11-A559-88684E6CD8A1}" presName="diamond" presStyleLbl="bgShp" presStyleIdx="0" presStyleCnt="1"/>
      <dgm:spPr/>
    </dgm:pt>
    <dgm:pt modelId="{A425D549-541A-41DA-BAB5-9607EDF52695}" type="pres">
      <dgm:prSet presAssocID="{CE906F14-7B9F-4E11-A559-88684E6CD8A1}" presName="quad1" presStyleLbl="node1" presStyleIdx="0" presStyleCnt="4">
        <dgm:presLayoutVars>
          <dgm:chMax val="0"/>
          <dgm:chPref val="0"/>
          <dgm:bulletEnabled val="1"/>
        </dgm:presLayoutVars>
      </dgm:prSet>
      <dgm:spPr/>
      <dgm:t>
        <a:bodyPr/>
        <a:lstStyle/>
        <a:p>
          <a:endParaRPr lang="en-US"/>
        </a:p>
      </dgm:t>
    </dgm:pt>
    <dgm:pt modelId="{A9C3E123-DB44-41DD-B171-7183F95A644A}" type="pres">
      <dgm:prSet presAssocID="{CE906F14-7B9F-4E11-A559-88684E6CD8A1}" presName="quad2" presStyleLbl="node1" presStyleIdx="1" presStyleCnt="4">
        <dgm:presLayoutVars>
          <dgm:chMax val="0"/>
          <dgm:chPref val="0"/>
          <dgm:bulletEnabled val="1"/>
        </dgm:presLayoutVars>
      </dgm:prSet>
      <dgm:spPr/>
      <dgm:t>
        <a:bodyPr/>
        <a:lstStyle/>
        <a:p>
          <a:endParaRPr lang="en-US"/>
        </a:p>
      </dgm:t>
    </dgm:pt>
    <dgm:pt modelId="{989A5BDF-1C94-4CCA-96F3-6DCA8B34CD8E}" type="pres">
      <dgm:prSet presAssocID="{CE906F14-7B9F-4E11-A559-88684E6CD8A1}" presName="quad3" presStyleLbl="node1" presStyleIdx="2" presStyleCnt="4">
        <dgm:presLayoutVars>
          <dgm:chMax val="0"/>
          <dgm:chPref val="0"/>
          <dgm:bulletEnabled val="1"/>
        </dgm:presLayoutVars>
      </dgm:prSet>
      <dgm:spPr/>
      <dgm:t>
        <a:bodyPr/>
        <a:lstStyle/>
        <a:p>
          <a:endParaRPr lang="en-US"/>
        </a:p>
      </dgm:t>
    </dgm:pt>
    <dgm:pt modelId="{84354C3A-FEC2-4577-893B-C029AAE3AE4E}" type="pres">
      <dgm:prSet presAssocID="{CE906F14-7B9F-4E11-A559-88684E6CD8A1}" presName="quad4" presStyleLbl="node1" presStyleIdx="3" presStyleCnt="4">
        <dgm:presLayoutVars>
          <dgm:chMax val="0"/>
          <dgm:chPref val="0"/>
          <dgm:bulletEnabled val="1"/>
        </dgm:presLayoutVars>
      </dgm:prSet>
      <dgm:spPr/>
      <dgm:t>
        <a:bodyPr/>
        <a:lstStyle/>
        <a:p>
          <a:endParaRPr lang="en-US"/>
        </a:p>
      </dgm:t>
    </dgm:pt>
  </dgm:ptLst>
  <dgm:cxnLst>
    <dgm:cxn modelId="{4C0A3F1A-0A6B-4445-8461-A70BABFF84CE}" srcId="{CE906F14-7B9F-4E11-A559-88684E6CD8A1}" destId="{9E13044A-E654-4BFC-9E67-5117F02C36B6}" srcOrd="2" destOrd="0" parTransId="{40C78B6C-8059-46D6-BD6C-744FAEF76598}" sibTransId="{B43B7980-B227-4EA8-96E0-2625742AD38F}"/>
    <dgm:cxn modelId="{C5E98769-5666-45B5-97CA-F3E7582E05C2}" type="presOf" srcId="{91679370-C7E0-42D0-A7EB-00B0F0D3DC4E}" destId="{A425D549-541A-41DA-BAB5-9607EDF52695}" srcOrd="0" destOrd="0" presId="urn:microsoft.com/office/officeart/2005/8/layout/matrix3"/>
    <dgm:cxn modelId="{77004CD5-8A07-4E37-B66D-E0D33E1535DB}" type="presOf" srcId="{9E13044A-E654-4BFC-9E67-5117F02C36B6}" destId="{989A5BDF-1C94-4CCA-96F3-6DCA8B34CD8E}" srcOrd="0" destOrd="0" presId="urn:microsoft.com/office/officeart/2005/8/layout/matrix3"/>
    <dgm:cxn modelId="{BE554E4B-5A34-41D5-8B44-96DC7358D9B0}" srcId="{CE906F14-7B9F-4E11-A559-88684E6CD8A1}" destId="{91679370-C7E0-42D0-A7EB-00B0F0D3DC4E}" srcOrd="0" destOrd="0" parTransId="{5F2FEDD5-8ABC-4128-9D8B-E0AA134B4E4D}" sibTransId="{E48FCD49-94F1-488C-A39E-1337236040EA}"/>
    <dgm:cxn modelId="{99B7D5CB-4AF4-483A-9FD3-354ADC427137}" srcId="{CE906F14-7B9F-4E11-A559-88684E6CD8A1}" destId="{2B4E2CBF-0F80-4AFC-89B9-2BA4575DEA89}" srcOrd="1" destOrd="0" parTransId="{BAC5744D-0188-4E91-B9B8-3C906472A87C}" sibTransId="{DF25ABB3-5F8A-40A4-941A-BBA1CC904B88}"/>
    <dgm:cxn modelId="{993D0A9D-3549-4E19-B57B-B64A50D09DB3}" type="presOf" srcId="{CE906F14-7B9F-4E11-A559-88684E6CD8A1}" destId="{D0808DF8-7BC5-4AC4-AC91-A72465356816}" srcOrd="0" destOrd="0" presId="urn:microsoft.com/office/officeart/2005/8/layout/matrix3"/>
    <dgm:cxn modelId="{9DDD47B6-75E0-4AEF-9C27-00F77A6F275D}" type="presOf" srcId="{2B4E2CBF-0F80-4AFC-89B9-2BA4575DEA89}" destId="{A9C3E123-DB44-41DD-B171-7183F95A644A}" srcOrd="0" destOrd="0" presId="urn:microsoft.com/office/officeart/2005/8/layout/matrix3"/>
    <dgm:cxn modelId="{152B2D03-5F47-405B-ACCD-E7E3AD4789AC}" type="presOf" srcId="{284B7539-151C-4C09-B4D7-35747F02C1D4}" destId="{84354C3A-FEC2-4577-893B-C029AAE3AE4E}" srcOrd="0" destOrd="0" presId="urn:microsoft.com/office/officeart/2005/8/layout/matrix3"/>
    <dgm:cxn modelId="{81C91975-0296-4BF5-BD8F-BCE5E96FFB18}" srcId="{CE906F14-7B9F-4E11-A559-88684E6CD8A1}" destId="{284B7539-151C-4C09-B4D7-35747F02C1D4}" srcOrd="3" destOrd="0" parTransId="{1F913764-6B89-49DE-BE9A-C5632AAA0034}" sibTransId="{28F5A76D-9A83-45BF-BC94-63EC16530295}"/>
    <dgm:cxn modelId="{04D8805F-E958-4443-B3DD-C3684AFA1FE0}" type="presParOf" srcId="{D0808DF8-7BC5-4AC4-AC91-A72465356816}" destId="{E1BA2544-1991-455D-B6FB-2038656C3B8C}" srcOrd="0" destOrd="0" presId="urn:microsoft.com/office/officeart/2005/8/layout/matrix3"/>
    <dgm:cxn modelId="{31D2F6B8-9942-46C2-B452-CB60E06898B5}" type="presParOf" srcId="{D0808DF8-7BC5-4AC4-AC91-A72465356816}" destId="{A425D549-541A-41DA-BAB5-9607EDF52695}" srcOrd="1" destOrd="0" presId="urn:microsoft.com/office/officeart/2005/8/layout/matrix3"/>
    <dgm:cxn modelId="{BEA314AF-2252-4FE3-9A57-AC083FB7C6F5}" type="presParOf" srcId="{D0808DF8-7BC5-4AC4-AC91-A72465356816}" destId="{A9C3E123-DB44-41DD-B171-7183F95A644A}" srcOrd="2" destOrd="0" presId="urn:microsoft.com/office/officeart/2005/8/layout/matrix3"/>
    <dgm:cxn modelId="{958D0964-4B21-4324-B974-60D49D276353}" type="presParOf" srcId="{D0808DF8-7BC5-4AC4-AC91-A72465356816}" destId="{989A5BDF-1C94-4CCA-96F3-6DCA8B34CD8E}" srcOrd="3" destOrd="0" presId="urn:microsoft.com/office/officeart/2005/8/layout/matrix3"/>
    <dgm:cxn modelId="{DA74A69F-2CEE-4449-9C59-46C99AA214DC}" type="presParOf" srcId="{D0808DF8-7BC5-4AC4-AC91-A72465356816}" destId="{84354C3A-FEC2-4577-893B-C029AAE3AE4E}"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BA2544-1991-455D-B6FB-2038656C3B8C}">
      <dsp:nvSpPr>
        <dsp:cNvPr id="0" name=""/>
        <dsp:cNvSpPr/>
      </dsp:nvSpPr>
      <dsp:spPr>
        <a:xfrm>
          <a:off x="1143008" y="0"/>
          <a:ext cx="5429288" cy="5429288"/>
        </a:xfrm>
        <a:prstGeom prst="diamond">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425D549-541A-41DA-BAB5-9607EDF52695}">
      <dsp:nvSpPr>
        <dsp:cNvPr id="0" name=""/>
        <dsp:cNvSpPr/>
      </dsp:nvSpPr>
      <dsp:spPr>
        <a:xfrm>
          <a:off x="1658790" y="515782"/>
          <a:ext cx="2117422" cy="2117422"/>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a:lnSpc>
              <a:spcPct val="90000"/>
            </a:lnSpc>
            <a:spcBef>
              <a:spcPct val="0"/>
            </a:spcBef>
            <a:spcAft>
              <a:spcPct val="35000"/>
            </a:spcAft>
          </a:pPr>
          <a:r>
            <a:rPr lang="en-US" sz="6100" b="0" kern="1200" dirty="0" smtClean="0">
              <a:latin typeface="Times New Roman" pitchFamily="18" charset="0"/>
              <a:cs typeface="Times New Roman" pitchFamily="18" charset="0"/>
            </a:rPr>
            <a:t>B2B</a:t>
          </a:r>
          <a:endParaRPr lang="en-US" sz="6100" b="0" kern="1200" dirty="0">
            <a:latin typeface="Times New Roman" pitchFamily="18" charset="0"/>
            <a:cs typeface="Times New Roman" pitchFamily="18" charset="0"/>
          </a:endParaRPr>
        </a:p>
      </dsp:txBody>
      <dsp:txXfrm>
        <a:off x="1762154" y="619146"/>
        <a:ext cx="1910694" cy="1910694"/>
      </dsp:txXfrm>
    </dsp:sp>
    <dsp:sp modelId="{A9C3E123-DB44-41DD-B171-7183F95A644A}">
      <dsp:nvSpPr>
        <dsp:cNvPr id="0" name=""/>
        <dsp:cNvSpPr/>
      </dsp:nvSpPr>
      <dsp:spPr>
        <a:xfrm>
          <a:off x="3939091" y="515782"/>
          <a:ext cx="2117422" cy="2117422"/>
        </a:xfrm>
        <a:prstGeom prst="roundRect">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a:lnSpc>
              <a:spcPct val="90000"/>
            </a:lnSpc>
            <a:spcBef>
              <a:spcPct val="0"/>
            </a:spcBef>
            <a:spcAft>
              <a:spcPct val="35000"/>
            </a:spcAft>
          </a:pPr>
          <a:r>
            <a:rPr lang="en-US" sz="6100" kern="1200" dirty="0" smtClean="0">
              <a:latin typeface="Times New Roman" pitchFamily="18" charset="0"/>
              <a:cs typeface="Times New Roman" pitchFamily="18" charset="0"/>
            </a:rPr>
            <a:t>B2C</a:t>
          </a:r>
          <a:endParaRPr lang="en-US" sz="6100" kern="1200" dirty="0">
            <a:latin typeface="Times New Roman" pitchFamily="18" charset="0"/>
            <a:cs typeface="Times New Roman" pitchFamily="18" charset="0"/>
          </a:endParaRPr>
        </a:p>
      </dsp:txBody>
      <dsp:txXfrm>
        <a:off x="4042455" y="619146"/>
        <a:ext cx="1910694" cy="1910694"/>
      </dsp:txXfrm>
    </dsp:sp>
    <dsp:sp modelId="{989A5BDF-1C94-4CCA-96F3-6DCA8B34CD8E}">
      <dsp:nvSpPr>
        <dsp:cNvPr id="0" name=""/>
        <dsp:cNvSpPr/>
      </dsp:nvSpPr>
      <dsp:spPr>
        <a:xfrm>
          <a:off x="1658790" y="2796083"/>
          <a:ext cx="2117422" cy="2117422"/>
        </a:xfrm>
        <a:prstGeom prst="roundRect">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a:lnSpc>
              <a:spcPct val="90000"/>
            </a:lnSpc>
            <a:spcBef>
              <a:spcPct val="0"/>
            </a:spcBef>
            <a:spcAft>
              <a:spcPct val="35000"/>
            </a:spcAft>
          </a:pPr>
          <a:r>
            <a:rPr lang="en-US" sz="6100" kern="1200" dirty="0" smtClean="0">
              <a:latin typeface="Times New Roman" pitchFamily="18" charset="0"/>
              <a:cs typeface="Times New Roman" pitchFamily="18" charset="0"/>
            </a:rPr>
            <a:t>C2B</a:t>
          </a:r>
          <a:endParaRPr lang="en-US" sz="6100" kern="1200" dirty="0">
            <a:latin typeface="Times New Roman" pitchFamily="18" charset="0"/>
            <a:cs typeface="Times New Roman" pitchFamily="18" charset="0"/>
          </a:endParaRPr>
        </a:p>
      </dsp:txBody>
      <dsp:txXfrm>
        <a:off x="1762154" y="2899447"/>
        <a:ext cx="1910694" cy="1910694"/>
      </dsp:txXfrm>
    </dsp:sp>
    <dsp:sp modelId="{84354C3A-FEC2-4577-893B-C029AAE3AE4E}">
      <dsp:nvSpPr>
        <dsp:cNvPr id="0" name=""/>
        <dsp:cNvSpPr/>
      </dsp:nvSpPr>
      <dsp:spPr>
        <a:xfrm>
          <a:off x="3939091" y="2796083"/>
          <a:ext cx="2117422" cy="2117422"/>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a:lnSpc>
              <a:spcPct val="90000"/>
            </a:lnSpc>
            <a:spcBef>
              <a:spcPct val="0"/>
            </a:spcBef>
            <a:spcAft>
              <a:spcPct val="35000"/>
            </a:spcAft>
          </a:pPr>
          <a:r>
            <a:rPr lang="en-US" sz="6100" kern="1200" dirty="0" smtClean="0">
              <a:latin typeface="Times New Roman" pitchFamily="18" charset="0"/>
              <a:cs typeface="Times New Roman" pitchFamily="18" charset="0"/>
            </a:rPr>
            <a:t>C2C</a:t>
          </a:r>
          <a:endParaRPr lang="en-US" sz="6100" kern="1200" dirty="0">
            <a:latin typeface="Times New Roman" pitchFamily="18" charset="0"/>
            <a:cs typeface="Times New Roman" pitchFamily="18" charset="0"/>
          </a:endParaRPr>
        </a:p>
      </dsp:txBody>
      <dsp:txXfrm>
        <a:off x="4042455" y="2899447"/>
        <a:ext cx="1910694" cy="1910694"/>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934A1001-8AF0-48E0-9859-5A3A98FE87D1}" type="datetimeFigureOut">
              <a:rPr lang="fa-IR" smtClean="0"/>
              <a:t>10/10/1441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145535B-E7D2-4D68-B058-FA049E77916F}" type="slidenum">
              <a:rPr lang="fa-IR" smtClean="0"/>
              <a:t>‹#›</a:t>
            </a:fld>
            <a:endParaRPr lang="fa-IR"/>
          </a:p>
        </p:txBody>
      </p:sp>
    </p:spTree>
    <p:extLst>
      <p:ext uri="{BB962C8B-B14F-4D97-AF65-F5344CB8AC3E}">
        <p14:creationId xmlns:p14="http://schemas.microsoft.com/office/powerpoint/2010/main" val="422702043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p:spPr>
        <p:txBody>
          <a:bodyPr/>
          <a:lstStyle/>
          <a:p>
            <a:endParaRPr lang="fa-IR" smtClean="0"/>
          </a:p>
        </p:txBody>
      </p:sp>
      <p:sp>
        <p:nvSpPr>
          <p:cNvPr id="27652" name="Slide Number Placeholder 3"/>
          <p:cNvSpPr>
            <a:spLocks noGrp="1"/>
          </p:cNvSpPr>
          <p:nvPr>
            <p:ph type="sldNum" sz="quarter" idx="5"/>
          </p:nvPr>
        </p:nvSpPr>
        <p:spPr>
          <a:noFill/>
        </p:spPr>
        <p:txBody>
          <a:bodyPr/>
          <a:lstStyle/>
          <a:p>
            <a:fld id="{A1627DA3-B0A5-4EF2-989C-93BC231D7213}" type="slidenum">
              <a:rPr lang="en-US" smtClean="0"/>
              <a:pPr/>
              <a:t>6</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p:spPr>
        <p:txBody>
          <a:bodyPr/>
          <a:lstStyle/>
          <a:p>
            <a:endParaRPr lang="fa-IR" smtClean="0"/>
          </a:p>
        </p:txBody>
      </p:sp>
      <p:sp>
        <p:nvSpPr>
          <p:cNvPr id="28676" name="Slide Number Placeholder 3"/>
          <p:cNvSpPr>
            <a:spLocks noGrp="1"/>
          </p:cNvSpPr>
          <p:nvPr>
            <p:ph type="sldNum" sz="quarter" idx="5"/>
          </p:nvPr>
        </p:nvSpPr>
        <p:spPr>
          <a:noFill/>
        </p:spPr>
        <p:txBody>
          <a:bodyPr/>
          <a:lstStyle/>
          <a:p>
            <a:fld id="{FAE9EBC5-4EA2-4103-9F8C-69CD1B4DBFE2}" type="slidenum">
              <a:rPr lang="en-US" smtClean="0"/>
              <a:pPr/>
              <a:t>8</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p:spPr>
        <p:txBody>
          <a:bodyPr/>
          <a:lstStyle/>
          <a:p>
            <a:endParaRPr lang="fa-IR" smtClean="0"/>
          </a:p>
        </p:txBody>
      </p:sp>
      <p:sp>
        <p:nvSpPr>
          <p:cNvPr id="29700" name="Slide Number Placeholder 3"/>
          <p:cNvSpPr>
            <a:spLocks noGrp="1"/>
          </p:cNvSpPr>
          <p:nvPr>
            <p:ph type="sldNum" sz="quarter" idx="5"/>
          </p:nvPr>
        </p:nvSpPr>
        <p:spPr>
          <a:noFill/>
        </p:spPr>
        <p:txBody>
          <a:bodyPr/>
          <a:lstStyle/>
          <a:p>
            <a:fld id="{ED83AA04-A2F3-4FA7-8F81-F610E441C29D}" type="slidenum">
              <a:rPr lang="en-US" smtClean="0"/>
              <a:pPr/>
              <a:t>9</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endParaRPr lang="fa-IR" smtClean="0"/>
          </a:p>
        </p:txBody>
      </p:sp>
      <p:sp>
        <p:nvSpPr>
          <p:cNvPr id="30724" name="Slide Number Placeholder 3"/>
          <p:cNvSpPr>
            <a:spLocks noGrp="1"/>
          </p:cNvSpPr>
          <p:nvPr>
            <p:ph type="sldNum" sz="quarter" idx="5"/>
          </p:nvPr>
        </p:nvSpPr>
        <p:spPr>
          <a:noFill/>
        </p:spPr>
        <p:txBody>
          <a:bodyPr/>
          <a:lstStyle/>
          <a:p>
            <a:fld id="{3ED9FD45-74FD-4BC9-A1A7-60D89C1DA8A1}" type="slidenum">
              <a:rPr lang="en-US" smtClean="0"/>
              <a:pPr/>
              <a:t>10</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endParaRPr lang="fa-IR" smtClean="0"/>
          </a:p>
        </p:txBody>
      </p:sp>
      <p:sp>
        <p:nvSpPr>
          <p:cNvPr id="31748" name="Slide Number Placeholder 3"/>
          <p:cNvSpPr>
            <a:spLocks noGrp="1"/>
          </p:cNvSpPr>
          <p:nvPr>
            <p:ph type="sldNum" sz="quarter" idx="5"/>
          </p:nvPr>
        </p:nvSpPr>
        <p:spPr>
          <a:noFill/>
        </p:spPr>
        <p:txBody>
          <a:bodyPr/>
          <a:lstStyle/>
          <a:p>
            <a:fld id="{33BE64D4-78AA-4CDA-8E9E-C95FFE287BDC}" type="slidenum">
              <a:rPr lang="en-US" smtClean="0"/>
              <a:pPr/>
              <a:t>11</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p:spPr>
        <p:txBody>
          <a:bodyPr/>
          <a:lstStyle/>
          <a:p>
            <a:endParaRPr lang="fa-IR" smtClean="0"/>
          </a:p>
        </p:txBody>
      </p:sp>
      <p:sp>
        <p:nvSpPr>
          <p:cNvPr id="32772" name="Slide Number Placeholder 3"/>
          <p:cNvSpPr>
            <a:spLocks noGrp="1"/>
          </p:cNvSpPr>
          <p:nvPr>
            <p:ph type="sldNum" sz="quarter" idx="5"/>
          </p:nvPr>
        </p:nvSpPr>
        <p:spPr>
          <a:noFill/>
        </p:spPr>
        <p:txBody>
          <a:bodyPr/>
          <a:lstStyle/>
          <a:p>
            <a:fld id="{4F49F08E-A069-495A-83C2-E69087FFBBD2}" type="slidenum">
              <a:rPr lang="en-US" smtClean="0"/>
              <a:pPr/>
              <a:t>12</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p:spPr>
        <p:txBody>
          <a:bodyPr/>
          <a:lstStyle/>
          <a:p>
            <a:endParaRPr lang="fa-IR" smtClean="0"/>
          </a:p>
        </p:txBody>
      </p:sp>
      <p:sp>
        <p:nvSpPr>
          <p:cNvPr id="33796" name="Slide Number Placeholder 3"/>
          <p:cNvSpPr>
            <a:spLocks noGrp="1"/>
          </p:cNvSpPr>
          <p:nvPr>
            <p:ph type="sldNum" sz="quarter" idx="5"/>
          </p:nvPr>
        </p:nvSpPr>
        <p:spPr>
          <a:noFill/>
        </p:spPr>
        <p:txBody>
          <a:bodyPr/>
          <a:lstStyle/>
          <a:p>
            <a:fld id="{3F85299A-4A24-4EBC-9A89-A7E660DBCB5F}" type="slidenum">
              <a:rPr lang="en-US" smtClean="0"/>
              <a:pPr/>
              <a:t>13</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p:spPr>
        <p:txBody>
          <a:bodyPr/>
          <a:lstStyle/>
          <a:p>
            <a:endParaRPr lang="fa-IR" smtClean="0"/>
          </a:p>
        </p:txBody>
      </p:sp>
      <p:sp>
        <p:nvSpPr>
          <p:cNvPr id="34820" name="Slide Number Placeholder 3"/>
          <p:cNvSpPr>
            <a:spLocks noGrp="1"/>
          </p:cNvSpPr>
          <p:nvPr>
            <p:ph type="sldNum" sz="quarter" idx="5"/>
          </p:nvPr>
        </p:nvSpPr>
        <p:spPr>
          <a:noFill/>
        </p:spPr>
        <p:txBody>
          <a:bodyPr/>
          <a:lstStyle/>
          <a:p>
            <a:fld id="{AFE26D3F-2669-4CDF-899E-2B9E1A67BAB8}" type="slidenum">
              <a:rPr lang="en-US" smtClean="0"/>
              <a:pPr/>
              <a:t>14</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p:spPr>
        <p:txBody>
          <a:bodyPr/>
          <a:lstStyle/>
          <a:p>
            <a:endParaRPr lang="fa-IR" smtClean="0"/>
          </a:p>
        </p:txBody>
      </p:sp>
      <p:sp>
        <p:nvSpPr>
          <p:cNvPr id="35844" name="Slide Number Placeholder 3"/>
          <p:cNvSpPr>
            <a:spLocks noGrp="1"/>
          </p:cNvSpPr>
          <p:nvPr>
            <p:ph type="sldNum" sz="quarter" idx="5"/>
          </p:nvPr>
        </p:nvSpPr>
        <p:spPr>
          <a:noFill/>
        </p:spPr>
        <p:txBody>
          <a:bodyPr/>
          <a:lstStyle/>
          <a:p>
            <a:fld id="{DE3ABF56-CCA1-4599-ACD5-5EC9C1640814}" type="slidenum">
              <a:rPr lang="en-US" smtClean="0"/>
              <a:pPr/>
              <a:t>15</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p:spPr>
        <p:txBody>
          <a:bodyPr/>
          <a:lstStyle/>
          <a:p>
            <a:endParaRPr lang="fa-IR" smtClean="0"/>
          </a:p>
        </p:txBody>
      </p:sp>
      <p:sp>
        <p:nvSpPr>
          <p:cNvPr id="36868" name="Slide Number Placeholder 3"/>
          <p:cNvSpPr>
            <a:spLocks noGrp="1"/>
          </p:cNvSpPr>
          <p:nvPr>
            <p:ph type="sldNum" sz="quarter" idx="5"/>
          </p:nvPr>
        </p:nvSpPr>
        <p:spPr>
          <a:noFill/>
        </p:spPr>
        <p:txBody>
          <a:bodyPr/>
          <a:lstStyle/>
          <a:p>
            <a:fld id="{5D797593-994C-4227-AC10-735CBC978D16}" type="slidenum">
              <a:rPr lang="en-US" smtClean="0"/>
              <a:pPr/>
              <a:t>16</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endParaRPr lang="fa-IR" smtClean="0"/>
          </a:p>
        </p:txBody>
      </p:sp>
      <p:sp>
        <p:nvSpPr>
          <p:cNvPr id="37892" name="Slide Number Placeholder 3"/>
          <p:cNvSpPr>
            <a:spLocks noGrp="1"/>
          </p:cNvSpPr>
          <p:nvPr>
            <p:ph type="sldNum" sz="quarter" idx="5"/>
          </p:nvPr>
        </p:nvSpPr>
        <p:spPr>
          <a:noFill/>
        </p:spPr>
        <p:txBody>
          <a:bodyPr/>
          <a:lstStyle/>
          <a:p>
            <a:fld id="{10716C65-D98E-4A5D-A455-B422ACD852B4}" type="slidenum">
              <a:rPr lang="en-US" smtClean="0"/>
              <a:pPr/>
              <a:t>17</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fa-IR" smtClean="0"/>
          </a:p>
        </p:txBody>
      </p:sp>
      <p:sp>
        <p:nvSpPr>
          <p:cNvPr id="38916" name="Slide Number Placeholder 3"/>
          <p:cNvSpPr>
            <a:spLocks noGrp="1"/>
          </p:cNvSpPr>
          <p:nvPr>
            <p:ph type="sldNum" sz="quarter" idx="5"/>
          </p:nvPr>
        </p:nvSpPr>
        <p:spPr>
          <a:noFill/>
        </p:spPr>
        <p:txBody>
          <a:bodyPr/>
          <a:lstStyle/>
          <a:p>
            <a:fld id="{999859C2-9DA4-44AD-989C-AC206FEA254C}" type="slidenum">
              <a:rPr lang="en-US" smtClean="0"/>
              <a:pPr/>
              <a:t>18</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p:spPr>
        <p:txBody>
          <a:bodyPr/>
          <a:lstStyle/>
          <a:p>
            <a:endParaRPr lang="fa-IR" smtClean="0"/>
          </a:p>
        </p:txBody>
      </p:sp>
      <p:sp>
        <p:nvSpPr>
          <p:cNvPr id="39940" name="Slide Number Placeholder 3"/>
          <p:cNvSpPr>
            <a:spLocks noGrp="1"/>
          </p:cNvSpPr>
          <p:nvPr>
            <p:ph type="sldNum" sz="quarter" idx="5"/>
          </p:nvPr>
        </p:nvSpPr>
        <p:spPr>
          <a:noFill/>
        </p:spPr>
        <p:txBody>
          <a:bodyPr/>
          <a:lstStyle/>
          <a:p>
            <a:fld id="{1FD486DD-EE93-47D0-99CB-1B32D1F66A24}" type="slidenum">
              <a:rPr lang="en-US" smtClean="0"/>
              <a:pPr/>
              <a:t>19</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p:spPr>
        <p:txBody>
          <a:bodyPr/>
          <a:lstStyle/>
          <a:p>
            <a:endParaRPr lang="fa-IR" smtClean="0"/>
          </a:p>
        </p:txBody>
      </p:sp>
      <p:sp>
        <p:nvSpPr>
          <p:cNvPr id="40964" name="Slide Number Placeholder 3"/>
          <p:cNvSpPr>
            <a:spLocks noGrp="1"/>
          </p:cNvSpPr>
          <p:nvPr>
            <p:ph type="sldNum" sz="quarter" idx="5"/>
          </p:nvPr>
        </p:nvSpPr>
        <p:spPr>
          <a:noFill/>
        </p:spPr>
        <p:txBody>
          <a:bodyPr/>
          <a:lstStyle/>
          <a:p>
            <a:fld id="{584C2BE2-6D5B-4E09-82B0-0D4FD264FE28}" type="slidenum">
              <a:rPr lang="en-US" smtClean="0"/>
              <a:pPr/>
              <a:t>20</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p:spPr>
        <p:txBody>
          <a:bodyPr/>
          <a:lstStyle/>
          <a:p>
            <a:endParaRPr lang="fa-IR" smtClean="0"/>
          </a:p>
        </p:txBody>
      </p:sp>
      <p:sp>
        <p:nvSpPr>
          <p:cNvPr id="41988" name="Slide Number Placeholder 3"/>
          <p:cNvSpPr>
            <a:spLocks noGrp="1"/>
          </p:cNvSpPr>
          <p:nvPr>
            <p:ph type="sldNum" sz="quarter" idx="5"/>
          </p:nvPr>
        </p:nvSpPr>
        <p:spPr>
          <a:noFill/>
        </p:spPr>
        <p:txBody>
          <a:bodyPr/>
          <a:lstStyle/>
          <a:p>
            <a:fld id="{CF4D593E-1806-47DB-B302-5C0E3D2EB6B2}" type="slidenum">
              <a:rPr lang="en-US" smtClean="0"/>
              <a:pPr/>
              <a:t>21</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p:spPr>
        <p:txBody>
          <a:bodyPr/>
          <a:lstStyle/>
          <a:p>
            <a:endParaRPr lang="fa-IR" smtClean="0"/>
          </a:p>
        </p:txBody>
      </p:sp>
      <p:sp>
        <p:nvSpPr>
          <p:cNvPr id="43012" name="Slide Number Placeholder 3"/>
          <p:cNvSpPr>
            <a:spLocks noGrp="1"/>
          </p:cNvSpPr>
          <p:nvPr>
            <p:ph type="sldNum" sz="quarter" idx="5"/>
          </p:nvPr>
        </p:nvSpPr>
        <p:spPr>
          <a:noFill/>
        </p:spPr>
        <p:txBody>
          <a:bodyPr/>
          <a:lstStyle/>
          <a:p>
            <a:fld id="{85133D1C-235A-4471-88FC-2D3FAE5FF59E}" type="slidenum">
              <a:rPr lang="en-US" smtClean="0"/>
              <a:pPr/>
              <a:t>22</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793CFB6-3DA7-409B-85EF-4CEAC32E57C4}" type="slidenum">
              <a:rPr lang="fa-IR" smtClean="0"/>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fa-IR" noProof="0" smtClean="0"/>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38947BEF-07C1-42B1-9959-BA8855B98B4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5793CFB6-3DA7-409B-85EF-4CEAC32E57C4}"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fa-IR" dirty="0"/>
          </a:p>
        </p:txBody>
      </p:sp>
      <p:sp>
        <p:nvSpPr>
          <p:cNvPr id="4" name="Date Placeholder 3"/>
          <p:cNvSpPr>
            <a:spLocks noGrp="1"/>
          </p:cNvSpPr>
          <p:nvPr>
            <p:ph type="dt" sz="half" idx="10"/>
          </p:nvPr>
        </p:nvSpPr>
        <p:spPr/>
        <p:txBody>
          <a:bodyPr/>
          <a:lstStyle/>
          <a:p>
            <a:endParaRPr lang="fa-I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704850"/>
            <a:ext cx="8229600" cy="795338"/>
          </a:xfrm>
        </p:spPr>
        <p:txBody>
          <a:bodyPr/>
          <a:lstStyle/>
          <a:p>
            <a:pPr algn="r" rtl="1" eaLnBrk="1" hangingPunct="1"/>
            <a:r>
              <a:rPr lang="fa-IR" sz="4000" b="1" dirty="0" smtClean="0">
                <a:solidFill>
                  <a:schemeClr val="tx1"/>
                </a:solidFill>
                <a:cs typeface="B Nazanin" pitchFamily="2" charset="-78"/>
              </a:rPr>
              <a:t>مفاهيم سیستم های اطلاعاتی، اهمیت و اهداف</a:t>
            </a:r>
            <a:endParaRPr lang="en-US" sz="4000" b="1" dirty="0" smtClean="0">
              <a:solidFill>
                <a:schemeClr val="tx1"/>
              </a:solidFill>
              <a:cs typeface="B Nazanin" pitchFamily="2" charset="-78"/>
            </a:endParaRPr>
          </a:p>
        </p:txBody>
      </p:sp>
      <p:sp>
        <p:nvSpPr>
          <p:cNvPr id="7171" name="Rectangle 3"/>
          <p:cNvSpPr>
            <a:spLocks noGrp="1" noChangeArrowheads="1"/>
          </p:cNvSpPr>
          <p:nvPr>
            <p:ph idx="1"/>
          </p:nvPr>
        </p:nvSpPr>
        <p:spPr>
          <a:xfrm>
            <a:off x="457200" y="1428750"/>
            <a:ext cx="8229600" cy="4895850"/>
          </a:xfrm>
        </p:spPr>
        <p:txBody>
          <a:bodyPr>
            <a:normAutofit/>
          </a:bodyPr>
          <a:lstStyle/>
          <a:p>
            <a:pPr marL="274320" indent="-274320" algn="just"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ابعاد سیستم های اطلاعاتی:</a:t>
            </a:r>
          </a:p>
          <a:p>
            <a:pPr marL="274320" indent="-274320" algn="just" rtl="1" eaLnBrk="1" fontAlgn="auto" hangingPunct="1">
              <a:lnSpc>
                <a:spcPct val="150000"/>
              </a:lnSpc>
              <a:spcAft>
                <a:spcPts val="0"/>
              </a:spcAft>
              <a:buClr>
                <a:schemeClr val="accent3"/>
              </a:buClr>
              <a:buFont typeface="Wingdings 2" pitchFamily="18" charset="2"/>
              <a:buNone/>
              <a:defRPr/>
            </a:pPr>
            <a:r>
              <a:rPr lang="fa-IR" sz="2800" b="1" dirty="0" smtClean="0">
                <a:cs typeface="B Nazanin" pitchFamily="2" charset="-78"/>
              </a:rPr>
              <a:t>ایجاد زیر ساخت فن آوری  برای بنگاه ها ، فعالیت دشواری است. بیشتر شرکت ها با سخت افزار، نرم افزار و شبکه های مخابراتی و سیستم های اطلاعاتی از هم گسیخته زمین گیر شده اند.که این امر مانع از جریان آزاد اطلاعات بین بخش های مختلف سازمان شده است.بسیاری از سازمان ها درگیر یکپارچه  سازی جزیره های اطلاعات و فن آوری خود هستند.</a:t>
            </a: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43063"/>
            <a:ext cx="8229600" cy="4681537"/>
          </a:xfrm>
        </p:spPr>
        <p:txBody>
          <a:bodyPr>
            <a:normAutofit/>
          </a:bodyPr>
          <a:lstStyle/>
          <a:p>
            <a:pPr marL="274320" indent="-274320" algn="just" rtl="1" eaLnBrk="1" fontAlgn="auto" hangingPunct="1">
              <a:lnSpc>
                <a:spcPct val="150000"/>
              </a:lnSpc>
              <a:spcAft>
                <a:spcPts val="0"/>
              </a:spcAft>
              <a:buClr>
                <a:schemeClr val="accent3"/>
              </a:buClr>
              <a:buFontTx/>
              <a:buChar char="-"/>
              <a:defRPr/>
            </a:pPr>
            <a:r>
              <a:rPr lang="fa-IR" sz="2400" dirty="0" smtClean="0">
                <a:cs typeface="B Nazanin" pitchFamily="2" charset="-78"/>
              </a:rPr>
              <a:t>اینترنت زیر ساخت اصلی تجارت الکترونیک است</a:t>
            </a:r>
          </a:p>
          <a:p>
            <a:pPr marL="274320" indent="-274320" algn="just" rtl="1" eaLnBrk="1" fontAlgn="auto" hangingPunct="1">
              <a:lnSpc>
                <a:spcPct val="150000"/>
              </a:lnSpc>
              <a:spcAft>
                <a:spcPts val="0"/>
              </a:spcAft>
              <a:buClr>
                <a:schemeClr val="accent3"/>
              </a:buClr>
              <a:buFontTx/>
              <a:buChar char="-"/>
              <a:defRPr/>
            </a:pPr>
            <a:r>
              <a:rPr lang="fa-IR" sz="2400" dirty="0" smtClean="0">
                <a:cs typeface="B Nazanin" pitchFamily="2" charset="-78"/>
              </a:rPr>
              <a:t>اینترنت مجموعه ای جهانی و با کاربری آسان از فن آوری ها و استانداردهای فن آوری برای همه سازمان ها فراهم می کند. بدین ترتیب شرکای تجاری می توانند به طور مستقیم با یکدیگر ارتباط بر قرار کرده و واسطه ها را کنار بگذارند.</a:t>
            </a:r>
          </a:p>
          <a:p>
            <a:pPr marL="274320" indent="-274320" algn="just" rtl="1" eaLnBrk="1" fontAlgn="auto" hangingPunct="1">
              <a:lnSpc>
                <a:spcPct val="150000"/>
              </a:lnSpc>
              <a:spcAft>
                <a:spcPts val="0"/>
              </a:spcAft>
              <a:buClr>
                <a:schemeClr val="accent3"/>
              </a:buClr>
              <a:buFontTx/>
              <a:buChar char="-"/>
              <a:defRPr/>
            </a:pPr>
            <a:r>
              <a:rPr lang="fa-IR" sz="2400" dirty="0" smtClean="0">
                <a:cs typeface="B Nazanin" pitchFamily="2" charset="-78"/>
              </a:rPr>
              <a:t>وب سایت ها در تمام 24 ساعت شبانه روز در دسترس مشتریان و مصرف کنندگان هستند.</a:t>
            </a:r>
          </a:p>
          <a:p>
            <a:pPr marL="274320" indent="-274320" algn="just" rtl="1" eaLnBrk="1" fontAlgn="auto" hangingPunct="1">
              <a:lnSpc>
                <a:spcPct val="150000"/>
              </a:lnSpc>
              <a:spcAft>
                <a:spcPts val="0"/>
              </a:spcAft>
              <a:buClr>
                <a:schemeClr val="accent3"/>
              </a:buClr>
              <a:buFontTx/>
              <a:buChar char="-"/>
              <a:defRPr/>
            </a:pPr>
            <a:r>
              <a:rPr lang="fa-IR" sz="2400" dirty="0" smtClean="0">
                <a:cs typeface="B Nazanin" pitchFamily="2" charset="-78"/>
              </a:rPr>
              <a:t>فروشندگان از اینترنت برای توزیع اطلاعات اجناس خود مانند قیمت گذاری  محصول، انواع محصولات ، موجود بودن و زمان تحویل استفاده می کنند.</a:t>
            </a:r>
          </a:p>
          <a:p>
            <a:pPr marL="274320" indent="-274320" algn="just" rtl="1" eaLnBrk="1" fontAlgn="auto" hangingPunct="1">
              <a:lnSpc>
                <a:spcPct val="150000"/>
              </a:lnSpc>
              <a:spcAft>
                <a:spcPts val="0"/>
              </a:spcAft>
              <a:buClr>
                <a:schemeClr val="accent3"/>
              </a:buClr>
              <a:buFontTx/>
              <a:buChar char="-"/>
              <a:defRPr/>
            </a:pPr>
            <a:endParaRPr lang="fa-IR" dirty="0"/>
          </a:p>
        </p:txBody>
      </p:sp>
      <p:sp>
        <p:nvSpPr>
          <p:cNvPr id="6149" name="Title 1"/>
          <p:cNvSpPr>
            <a:spLocks noGrp="1"/>
          </p:cNvSpPr>
          <p:nvPr>
            <p:ph type="title"/>
          </p:nvPr>
        </p:nvSpPr>
        <p:spPr>
          <a:xfrm>
            <a:off x="457200" y="704850"/>
            <a:ext cx="8229600" cy="509588"/>
          </a:xfrm>
        </p:spPr>
        <p:txBody>
          <a:bodyPr>
            <a:normAutofit fontScale="90000"/>
          </a:bodyPr>
          <a:lstStyle/>
          <a:p>
            <a:pPr rtl="1"/>
            <a:r>
              <a:rPr lang="fa-IR" sz="3600" b="1" smtClean="0">
                <a:solidFill>
                  <a:schemeClr val="tx1"/>
                </a:solidFill>
                <a:cs typeface="B Nazanin" pitchFamily="2" charset="-78"/>
              </a:rPr>
              <a:t>تجارت الکترونیک،بازار دیجیتالی وکالای دیجیتالی</a:t>
            </a:r>
            <a:endParaRPr lang="en-US" sz="3600" b="1" smtClean="0">
              <a:solidFill>
                <a:schemeClr val="tx1"/>
              </a:solidFill>
              <a:cs typeface="B Nazanin"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704850"/>
            <a:ext cx="8229600" cy="723900"/>
          </a:xfrm>
        </p:spPr>
        <p:txBody>
          <a:bodyPr>
            <a:normAutofit/>
          </a:bodyPr>
          <a:lstStyle/>
          <a:p>
            <a:pPr eaLnBrk="1" hangingPunct="1"/>
            <a:r>
              <a:rPr lang="fa-IR" sz="3800" b="1" smtClean="0">
                <a:solidFill>
                  <a:schemeClr val="tx1"/>
                </a:solidFill>
                <a:cs typeface="B Nazanin" pitchFamily="2" charset="-78"/>
              </a:rPr>
              <a:t>تجارت الکترونیک،بازار دیجیتالی وکالای دیجیتالی</a:t>
            </a:r>
            <a:endParaRPr lang="en-US" sz="3800" b="1" smtClean="0">
              <a:solidFill>
                <a:schemeClr val="accent2"/>
              </a:solidFill>
              <a:cs typeface="Nazanin" pitchFamily="2" charset="-78"/>
            </a:endParaRPr>
          </a:p>
        </p:txBody>
      </p:sp>
      <p:sp>
        <p:nvSpPr>
          <p:cNvPr id="12291" name="Rectangle 3"/>
          <p:cNvSpPr>
            <a:spLocks noGrp="1" noChangeArrowheads="1"/>
          </p:cNvSpPr>
          <p:nvPr>
            <p:ph idx="1"/>
          </p:nvPr>
        </p:nvSpPr>
        <p:spPr/>
        <p:txBody>
          <a:bodyPr>
            <a:normAutofit/>
          </a:bodyPr>
          <a:lstStyle/>
          <a:p>
            <a:pPr marL="274320" indent="-274320" algn="just" rtl="1" eaLnBrk="1" fontAlgn="auto" hangingPunct="1">
              <a:spcAft>
                <a:spcPts val="0"/>
              </a:spcAft>
              <a:buClr>
                <a:schemeClr val="accent3"/>
              </a:buClr>
              <a:buFontTx/>
              <a:buNone/>
              <a:defRPr/>
            </a:pPr>
            <a:r>
              <a:rPr lang="fa-IR" sz="4400" b="1" dirty="0" smtClean="0">
                <a:solidFill>
                  <a:srgbClr val="FF0000"/>
                </a:solidFill>
                <a:latin typeface="Times New Roman" pitchFamily="18" charset="0"/>
                <a:cs typeface="Nazanin" pitchFamily="2" charset="-78"/>
              </a:rPr>
              <a:t>مزاياي </a:t>
            </a:r>
            <a:r>
              <a:rPr lang="en-US" sz="4400" b="1" dirty="0" smtClean="0">
                <a:solidFill>
                  <a:srgbClr val="FF0000"/>
                </a:solidFill>
                <a:latin typeface="Times New Roman" pitchFamily="18" charset="0"/>
                <a:cs typeface="Nazanin" pitchFamily="2" charset="-78"/>
              </a:rPr>
              <a:t>e-Business</a:t>
            </a:r>
            <a:endParaRPr lang="fa-IR" sz="4400" b="1" i="1" dirty="0" smtClean="0">
              <a:solidFill>
                <a:srgbClr val="FF0000"/>
              </a:solidFill>
              <a:latin typeface="Times New Roman" pitchFamily="18" charset="0"/>
              <a:cs typeface="Nazanin" pitchFamily="2" charset="-78"/>
            </a:endParaRPr>
          </a:p>
          <a:p>
            <a:pPr marL="274320" indent="-274320" algn="just" rtl="1" eaLnBrk="1" fontAlgn="auto" hangingPunct="1">
              <a:spcAft>
                <a:spcPts val="0"/>
              </a:spcAft>
              <a:buClr>
                <a:schemeClr val="accent3"/>
              </a:buClr>
              <a:buFontTx/>
              <a:buNone/>
              <a:defRPr/>
            </a:pPr>
            <a:r>
              <a:rPr lang="fa-IR" sz="2800" i="1" dirty="0" smtClean="0">
                <a:effectLst>
                  <a:outerShdw blurRad="38100" dist="38100" dir="2700000" algn="tl">
                    <a:srgbClr val="000000">
                      <a:alpha val="43137"/>
                    </a:srgbClr>
                  </a:outerShdw>
                </a:effectLst>
                <a:cs typeface="Nazanin" pitchFamily="2" charset="-78"/>
              </a:rPr>
              <a:t>1- </a:t>
            </a:r>
            <a:r>
              <a:rPr lang="fa-IR" sz="2800" i="1" dirty="0" smtClean="0">
                <a:effectLst>
                  <a:outerShdw blurRad="38100" dist="38100" dir="2700000" algn="tl">
                    <a:srgbClr val="000000">
                      <a:alpha val="43137"/>
                    </a:srgbClr>
                  </a:outerShdw>
                </a:effectLst>
                <a:cs typeface="B Nazanin" pitchFamily="2" charset="-78"/>
              </a:rPr>
              <a:t>کاهش هزينه‌هاي اجراي تراکنش‌ها</a:t>
            </a:r>
          </a:p>
          <a:p>
            <a:pPr marL="274320" indent="-274320" algn="just" rtl="1" eaLnBrk="1" fontAlgn="auto" hangingPunct="1">
              <a:spcAft>
                <a:spcPts val="0"/>
              </a:spcAft>
              <a:buClr>
                <a:schemeClr val="accent3"/>
              </a:buClr>
              <a:buFontTx/>
              <a:buNone/>
              <a:defRPr/>
            </a:pPr>
            <a:r>
              <a:rPr lang="fa-IR" sz="2800" i="1" dirty="0" smtClean="0">
                <a:effectLst>
                  <a:outerShdw blurRad="38100" dist="38100" dir="2700000" algn="tl">
                    <a:srgbClr val="000000">
                      <a:alpha val="43137"/>
                    </a:srgbClr>
                  </a:outerShdw>
                </a:effectLst>
                <a:cs typeface="B Nazanin" pitchFamily="2" charset="-78"/>
              </a:rPr>
              <a:t>2- افزايش سرعت کسب ‌و کار</a:t>
            </a:r>
          </a:p>
          <a:p>
            <a:pPr marL="274320" indent="-274320" algn="just" rtl="1" eaLnBrk="1" fontAlgn="auto" hangingPunct="1">
              <a:spcAft>
                <a:spcPts val="0"/>
              </a:spcAft>
              <a:buClr>
                <a:schemeClr val="accent3"/>
              </a:buClr>
              <a:buFontTx/>
              <a:buNone/>
              <a:defRPr/>
            </a:pPr>
            <a:r>
              <a:rPr lang="fa-IR" sz="2800" i="1" dirty="0" smtClean="0">
                <a:effectLst>
                  <a:outerShdw blurRad="38100" dist="38100" dir="2700000" algn="tl">
                    <a:srgbClr val="000000">
                      <a:alpha val="43137"/>
                    </a:srgbClr>
                  </a:outerShdw>
                </a:effectLst>
                <a:cs typeface="B Nazanin" pitchFamily="2" charset="-78"/>
              </a:rPr>
              <a:t>3- انجام کسب‌وکار در هر زمان و درهر جا</a:t>
            </a:r>
          </a:p>
          <a:p>
            <a:pPr marL="274320" indent="-274320" algn="just" rtl="1" eaLnBrk="1" fontAlgn="auto" hangingPunct="1">
              <a:spcAft>
                <a:spcPts val="0"/>
              </a:spcAft>
              <a:buClr>
                <a:schemeClr val="accent3"/>
              </a:buClr>
              <a:buFontTx/>
              <a:buNone/>
              <a:defRPr/>
            </a:pPr>
            <a:r>
              <a:rPr lang="fa-IR" sz="2800" i="1" dirty="0" smtClean="0">
                <a:effectLst>
                  <a:outerShdw blurRad="38100" dist="38100" dir="2700000" algn="tl">
                    <a:srgbClr val="000000">
                      <a:alpha val="43137"/>
                    </a:srgbClr>
                  </a:outerShdw>
                </a:effectLst>
                <a:cs typeface="B Nazanin" pitchFamily="2" charset="-78"/>
              </a:rPr>
              <a:t>4- بهبود گردش کار</a:t>
            </a:r>
          </a:p>
          <a:p>
            <a:pPr marL="274320" indent="-274320" algn="just" rtl="1" eaLnBrk="1" fontAlgn="auto" hangingPunct="1">
              <a:spcAft>
                <a:spcPts val="0"/>
              </a:spcAft>
              <a:buClr>
                <a:schemeClr val="accent3"/>
              </a:buClr>
              <a:buFontTx/>
              <a:buNone/>
              <a:defRPr/>
            </a:pPr>
            <a:r>
              <a:rPr lang="fa-IR" sz="2800" i="1" dirty="0" smtClean="0">
                <a:effectLst>
                  <a:outerShdw blurRad="38100" dist="38100" dir="2700000" algn="tl">
                    <a:srgbClr val="000000">
                      <a:alpha val="43137"/>
                    </a:srgbClr>
                  </a:outerShdw>
                </a:effectLst>
                <a:cs typeface="B Nazanin" pitchFamily="2" charset="-78"/>
              </a:rPr>
              <a:t>5- کاهش خطا و افزايش کيفيت</a:t>
            </a:r>
          </a:p>
          <a:p>
            <a:pPr marL="274320" indent="-274320" algn="just" rtl="1" eaLnBrk="1" fontAlgn="auto" hangingPunct="1">
              <a:spcAft>
                <a:spcPts val="0"/>
              </a:spcAft>
              <a:buClr>
                <a:schemeClr val="accent3"/>
              </a:buClr>
              <a:buFontTx/>
              <a:buNone/>
              <a:defRPr/>
            </a:pPr>
            <a:r>
              <a:rPr lang="fa-IR" sz="2800" i="1" dirty="0" smtClean="0">
                <a:effectLst>
                  <a:outerShdw blurRad="38100" dist="38100" dir="2700000" algn="tl">
                    <a:srgbClr val="000000">
                      <a:alpha val="43137"/>
                    </a:srgbClr>
                  </a:outerShdw>
                </a:effectLst>
                <a:cs typeface="B Nazanin" pitchFamily="2" charset="-78"/>
              </a:rPr>
              <a:t>6- همکاري با تامين کنندگان</a:t>
            </a:r>
          </a:p>
          <a:p>
            <a:pPr marL="274320" indent="-274320" algn="just" rtl="1" eaLnBrk="1" fontAlgn="auto" hangingPunct="1">
              <a:spcAft>
                <a:spcPts val="0"/>
              </a:spcAft>
              <a:buClr>
                <a:schemeClr val="accent3"/>
              </a:buClr>
              <a:buFontTx/>
              <a:buNone/>
              <a:defRPr/>
            </a:pPr>
            <a:endParaRPr lang="en-US" dirty="0" smtClean="0">
              <a:cs typeface="Nazanin"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704850"/>
            <a:ext cx="8229600" cy="723900"/>
          </a:xfrm>
        </p:spPr>
        <p:txBody>
          <a:bodyPr>
            <a:normAutofit/>
          </a:bodyPr>
          <a:lstStyle/>
          <a:p>
            <a:pPr eaLnBrk="1" hangingPunct="1"/>
            <a:r>
              <a:rPr lang="fa-IR" sz="3800" b="1" smtClean="0">
                <a:solidFill>
                  <a:schemeClr val="tx1"/>
                </a:solidFill>
                <a:cs typeface="B Nazanin" pitchFamily="2" charset="-78"/>
              </a:rPr>
              <a:t>تجارت الکترونیک،بازار دیجیتالی وکالای دیجیتالی</a:t>
            </a:r>
            <a:endParaRPr lang="en-US" sz="3800" b="1" smtClean="0">
              <a:solidFill>
                <a:schemeClr val="accent2"/>
              </a:solidFill>
              <a:cs typeface="Nazanin" pitchFamily="2" charset="-78"/>
            </a:endParaRPr>
          </a:p>
        </p:txBody>
      </p:sp>
      <p:sp>
        <p:nvSpPr>
          <p:cNvPr id="13315" name="Rectangle 3"/>
          <p:cNvSpPr>
            <a:spLocks noGrp="1" noChangeArrowheads="1"/>
          </p:cNvSpPr>
          <p:nvPr>
            <p:ph idx="1"/>
          </p:nvPr>
        </p:nvSpPr>
        <p:spPr/>
        <p:txBody>
          <a:bodyPr>
            <a:normAutofit/>
          </a:bodyPr>
          <a:lstStyle/>
          <a:p>
            <a:pPr marL="274320" indent="-274320" algn="just" rtl="1" eaLnBrk="1" fontAlgn="auto" hangingPunct="1">
              <a:spcAft>
                <a:spcPts val="0"/>
              </a:spcAft>
              <a:buClr>
                <a:schemeClr val="accent3"/>
              </a:buClr>
              <a:buFontTx/>
              <a:buNone/>
              <a:defRPr/>
            </a:pPr>
            <a:r>
              <a:rPr lang="fa-IR" b="1" dirty="0" smtClean="0">
                <a:solidFill>
                  <a:srgbClr val="008000"/>
                </a:solidFill>
                <a:cs typeface="B Nazanin" pitchFamily="2" charset="-78"/>
              </a:rPr>
              <a:t>مدل‌هاي </a:t>
            </a:r>
            <a:r>
              <a:rPr lang="en-US" b="1" dirty="0" smtClean="0">
                <a:solidFill>
                  <a:srgbClr val="008000"/>
                </a:solidFill>
                <a:latin typeface="Times New Roman" pitchFamily="18" charset="0"/>
                <a:cs typeface="B Nazanin" pitchFamily="2" charset="-78"/>
              </a:rPr>
              <a:t>e-Business</a:t>
            </a:r>
            <a:r>
              <a:rPr lang="fa-IR" b="1" dirty="0" smtClean="0">
                <a:latin typeface="Times New Roman" pitchFamily="18" charset="0"/>
                <a:cs typeface="B Nazanin" pitchFamily="2" charset="-78"/>
              </a:rPr>
              <a:t>: </a:t>
            </a:r>
            <a:r>
              <a:rPr lang="fa-IR" dirty="0" smtClean="0">
                <a:latin typeface="Times New Roman" pitchFamily="18" charset="0"/>
                <a:cs typeface="B Nazanin" pitchFamily="2" charset="-78"/>
              </a:rPr>
              <a:t>مدل </a:t>
            </a:r>
            <a:r>
              <a:rPr lang="en-US" dirty="0" smtClean="0">
                <a:latin typeface="Times New Roman" pitchFamily="18" charset="0"/>
                <a:cs typeface="B Nazanin" pitchFamily="2" charset="-78"/>
              </a:rPr>
              <a:t>e-Business</a:t>
            </a:r>
            <a:r>
              <a:rPr lang="fa-IR" dirty="0" smtClean="0">
                <a:latin typeface="Times New Roman" pitchFamily="18" charset="0"/>
                <a:cs typeface="B Nazanin" pitchFamily="2" charset="-78"/>
              </a:rPr>
              <a:t> رويکردي براي هدايت کسب‌وکار الکترونيک بر روي اينترنت است. تراکنش‌هاي </a:t>
            </a:r>
            <a:r>
              <a:rPr lang="en-US" dirty="0" smtClean="0">
                <a:latin typeface="Times New Roman" pitchFamily="18" charset="0"/>
                <a:cs typeface="B Nazanin" pitchFamily="2" charset="-78"/>
              </a:rPr>
              <a:t>e-Business</a:t>
            </a:r>
            <a:r>
              <a:rPr lang="fa-IR" dirty="0" smtClean="0">
                <a:latin typeface="Times New Roman" pitchFamily="18" charset="0"/>
                <a:cs typeface="B Nazanin" pitchFamily="2" charset="-78"/>
              </a:rPr>
              <a:t> بين دو موجوديت عمده صورت مي‌گيرند:</a:t>
            </a:r>
          </a:p>
          <a:p>
            <a:pPr marL="274320" indent="-274320" algn="ctr" rtl="1" eaLnBrk="1" fontAlgn="auto" hangingPunct="1">
              <a:spcAft>
                <a:spcPts val="0"/>
              </a:spcAft>
              <a:buClr>
                <a:schemeClr val="accent3"/>
              </a:buClr>
              <a:buFontTx/>
              <a:buNone/>
              <a:defRPr/>
            </a:pPr>
            <a:r>
              <a:rPr lang="fa-IR" sz="3600" u="sng" dirty="0" smtClean="0">
                <a:solidFill>
                  <a:srgbClr val="FF33CC"/>
                </a:solidFill>
                <a:effectLst>
                  <a:outerShdw blurRad="38100" dist="38100" dir="2700000" algn="tl">
                    <a:srgbClr val="000000">
                      <a:alpha val="43137"/>
                    </a:srgbClr>
                  </a:outerShdw>
                </a:effectLst>
                <a:latin typeface="Times New Roman" pitchFamily="18" charset="0"/>
                <a:cs typeface="B Nazanin" pitchFamily="2" charset="-78"/>
              </a:rPr>
              <a:t>کسب‌وکار، مشتريان</a:t>
            </a:r>
          </a:p>
          <a:p>
            <a:pPr marL="274320" indent="-274320" algn="just" rtl="1" eaLnBrk="1" fontAlgn="auto" hangingPunct="1">
              <a:spcAft>
                <a:spcPts val="0"/>
              </a:spcAft>
              <a:buClr>
                <a:schemeClr val="accent3"/>
              </a:buClr>
              <a:buFontTx/>
              <a:buNone/>
              <a:defRPr/>
            </a:pPr>
            <a:r>
              <a:rPr lang="fa-IR" dirty="0" smtClean="0">
                <a:latin typeface="Times New Roman" pitchFamily="18" charset="0"/>
                <a:cs typeface="B Nazanin" pitchFamily="2" charset="-78"/>
              </a:rPr>
              <a:t>همه فعاليت‌هاي </a:t>
            </a:r>
            <a:r>
              <a:rPr lang="en-US" dirty="0" smtClean="0">
                <a:latin typeface="Times New Roman" pitchFamily="18" charset="0"/>
                <a:cs typeface="B Nazanin" pitchFamily="2" charset="-78"/>
              </a:rPr>
              <a:t>e-Business</a:t>
            </a:r>
            <a:r>
              <a:rPr lang="fa-IR" dirty="0" smtClean="0">
                <a:latin typeface="Times New Roman" pitchFamily="18" charset="0"/>
                <a:cs typeface="B Nazanin" pitchFamily="2" charset="-78"/>
              </a:rPr>
              <a:t> بين دو نوع رابطه‌ي کسب‌وکار شکل مي‌گيرند:</a:t>
            </a:r>
          </a:p>
          <a:p>
            <a:pPr marL="274320" indent="-274320" algn="just" rtl="1" eaLnBrk="1" fontAlgn="auto" hangingPunct="1">
              <a:spcAft>
                <a:spcPts val="0"/>
              </a:spcAft>
              <a:buClr>
                <a:schemeClr val="accent3"/>
              </a:buClr>
              <a:buFontTx/>
              <a:buChar char="-"/>
              <a:defRPr/>
            </a:pPr>
            <a:r>
              <a:rPr lang="fa-IR" dirty="0" smtClean="0">
                <a:latin typeface="Times New Roman" pitchFamily="18" charset="0"/>
                <a:cs typeface="B Nazanin" pitchFamily="2" charset="-78"/>
              </a:rPr>
              <a:t>تبادل کالا و خدمات بين دو کسب‌وکار</a:t>
            </a:r>
          </a:p>
          <a:p>
            <a:pPr marL="274320" indent="-274320" algn="just" rtl="1" eaLnBrk="1" fontAlgn="auto" hangingPunct="1">
              <a:spcAft>
                <a:spcPts val="0"/>
              </a:spcAft>
              <a:buClr>
                <a:schemeClr val="accent3"/>
              </a:buClr>
              <a:buFontTx/>
              <a:buChar char="-"/>
              <a:defRPr/>
            </a:pPr>
            <a:r>
              <a:rPr lang="fa-IR" dirty="0" smtClean="0">
                <a:latin typeface="Times New Roman" pitchFamily="18" charset="0"/>
                <a:cs typeface="B Nazanin" pitchFamily="2" charset="-78"/>
              </a:rPr>
              <a:t>تبادل کالا و خدمات با مشتريان</a:t>
            </a:r>
            <a:endParaRPr lang="en-US" dirty="0" smtClean="0">
              <a:latin typeface="Times New Roman" pitchFamily="18" charset="0"/>
              <a:cs typeface="B Nazanin"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00063" y="714375"/>
            <a:ext cx="8229600" cy="857250"/>
          </a:xfrm>
        </p:spPr>
        <p:txBody>
          <a:bodyPr>
            <a:normAutofit/>
          </a:bodyPr>
          <a:lstStyle/>
          <a:p>
            <a:pPr eaLnBrk="1" hangingPunct="1"/>
            <a:r>
              <a:rPr lang="fa-IR" sz="3800" b="1" smtClean="0">
                <a:solidFill>
                  <a:schemeClr val="tx1"/>
                </a:solidFill>
                <a:cs typeface="B Nazanin" pitchFamily="2" charset="-78"/>
              </a:rPr>
              <a:t>تجارت الکترونیک،بازار دیجیتالی وکالای دیجیتالی</a:t>
            </a:r>
            <a:endParaRPr lang="en-US" sz="3800" b="1" smtClean="0">
              <a:solidFill>
                <a:schemeClr val="accent2"/>
              </a:solidFill>
              <a:cs typeface="Nazanin" pitchFamily="2" charset="-78"/>
            </a:endParaRPr>
          </a:p>
        </p:txBody>
      </p:sp>
      <p:sp>
        <p:nvSpPr>
          <p:cNvPr id="9219" name="Rectangle 3"/>
          <p:cNvSpPr>
            <a:spLocks noGrp="1" noChangeArrowheads="1"/>
          </p:cNvSpPr>
          <p:nvPr>
            <p:ph idx="1"/>
          </p:nvPr>
        </p:nvSpPr>
        <p:spPr/>
        <p:txBody>
          <a:bodyPr>
            <a:normAutofit fontScale="92500"/>
          </a:bodyPr>
          <a:lstStyle/>
          <a:p>
            <a:pPr algn="just" rtl="1" eaLnBrk="1" hangingPunct="1"/>
            <a:r>
              <a:rPr lang="en-US" sz="3200" b="1" smtClean="0">
                <a:solidFill>
                  <a:srgbClr val="FF0000"/>
                </a:solidFill>
                <a:latin typeface="Times New Roman" pitchFamily="18" charset="0"/>
                <a:cs typeface="B Nazanin" pitchFamily="2" charset="-78"/>
              </a:rPr>
              <a:t>B2B</a:t>
            </a:r>
            <a:r>
              <a:rPr lang="fa-IR" smtClean="0">
                <a:cs typeface="B Nazanin" pitchFamily="2" charset="-78"/>
              </a:rPr>
              <a:t>: خريد و فروش کسب‌وکار‌ها از يکديگر برروي اينترنت. به عبارتی فروش کالا و خدمات میان شرکت ها است. مانند وب سایتی که  ماشین آلات، ابزارهای قالب ریزی و تجهیزات و خدمات لازم را به شرکت هایی که در پردازش پلاستیک فعالیت می کنند، می فروشد.</a:t>
            </a:r>
          </a:p>
          <a:p>
            <a:pPr algn="just" rtl="1" eaLnBrk="1" hangingPunct="1"/>
            <a:r>
              <a:rPr lang="en-US" sz="2800" b="1" smtClean="0">
                <a:latin typeface="Times New Roman" pitchFamily="18" charset="0"/>
                <a:cs typeface="B Nazanin" pitchFamily="2" charset="-78"/>
              </a:rPr>
              <a:t>B2C</a:t>
            </a:r>
            <a:r>
              <a:rPr lang="fa-IR" smtClean="0">
                <a:cs typeface="B Nazanin" pitchFamily="2" charset="-78"/>
              </a:rPr>
              <a:t>: هر گونه کسب‌وکاري که محصولات يا خدمات خود را برروي اينترنت به مصرف‌کنندگان بفروشد.</a:t>
            </a:r>
          </a:p>
          <a:p>
            <a:pPr algn="just" rtl="1" eaLnBrk="1" hangingPunct="1"/>
            <a:r>
              <a:rPr lang="en-US" sz="2800" b="1" smtClean="0">
                <a:solidFill>
                  <a:srgbClr val="FF0000"/>
                </a:solidFill>
                <a:latin typeface="Times New Roman" pitchFamily="18" charset="0"/>
                <a:cs typeface="B Nazanin" pitchFamily="2" charset="-78"/>
              </a:rPr>
              <a:t>C2B</a:t>
            </a:r>
            <a:r>
              <a:rPr lang="fa-IR" smtClean="0">
                <a:cs typeface="B Nazanin" pitchFamily="2" charset="-78"/>
              </a:rPr>
              <a:t>: هر مصرف‌کننده‌اي که محصول يا خدمتي را برروي اينترنت به کسب‌وکار بفروشد.</a:t>
            </a:r>
          </a:p>
          <a:p>
            <a:pPr algn="just" rtl="1" eaLnBrk="1" hangingPunct="1"/>
            <a:r>
              <a:rPr lang="en-US" sz="2800" b="1" smtClean="0">
                <a:latin typeface="Times New Roman" pitchFamily="18" charset="0"/>
                <a:cs typeface="B Nazanin" pitchFamily="2" charset="-78"/>
              </a:rPr>
              <a:t>C2C</a:t>
            </a:r>
            <a:r>
              <a:rPr lang="fa-IR" smtClean="0">
                <a:cs typeface="B Nazanin" pitchFamily="2" charset="-78"/>
              </a:rPr>
              <a:t>: به سايت‌هايي اطلاق مي شود که کالاها و خدماتي را براي کمک به مصرف‌کنندگان جهت تعامل با ساير مصرف‌کنندگان برروي اينترنت ارائه مي‌دهند.</a:t>
            </a:r>
            <a:endParaRPr lang="en-US" smtClean="0">
              <a:cs typeface="B Nazanin"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fa-IR" b="1" smtClean="0">
                <a:solidFill>
                  <a:schemeClr val="accent2"/>
                </a:solidFill>
                <a:cs typeface="Nazanin" pitchFamily="2" charset="-78"/>
              </a:rPr>
              <a:t>مفاهيم پايه</a:t>
            </a:r>
            <a:endParaRPr lang="en-US" b="1" smtClean="0">
              <a:solidFill>
                <a:schemeClr val="accent2"/>
              </a:solidFill>
              <a:cs typeface="Nazanin" pitchFamily="2" charset="-78"/>
            </a:endParaRPr>
          </a:p>
        </p:txBody>
      </p:sp>
      <p:sp>
        <p:nvSpPr>
          <p:cNvPr id="10243" name="Text Box 20"/>
          <p:cNvSpPr txBox="1">
            <a:spLocks noChangeArrowheads="1"/>
          </p:cNvSpPr>
          <p:nvPr/>
        </p:nvSpPr>
        <p:spPr bwMode="auto">
          <a:xfrm>
            <a:off x="768350" y="2400300"/>
            <a:ext cx="1303338" cy="457200"/>
          </a:xfrm>
          <a:prstGeom prst="rect">
            <a:avLst/>
          </a:prstGeom>
          <a:noFill/>
          <a:ln w="9525">
            <a:noFill/>
            <a:miter lim="800000"/>
            <a:headEnd/>
            <a:tailEnd/>
          </a:ln>
        </p:spPr>
        <p:txBody>
          <a:bodyPr wrap="none">
            <a:spAutoFit/>
          </a:bodyPr>
          <a:lstStyle/>
          <a:p>
            <a:r>
              <a:rPr lang="en-US" sz="2400" b="1">
                <a:latin typeface="Times New Roman" pitchFamily="18" charset="0"/>
                <a:cs typeface="Times New Roman" pitchFamily="18" charset="0"/>
              </a:rPr>
              <a:t>Business</a:t>
            </a:r>
          </a:p>
        </p:txBody>
      </p:sp>
      <p:sp>
        <p:nvSpPr>
          <p:cNvPr id="10244" name="Text Box 21"/>
          <p:cNvSpPr txBox="1">
            <a:spLocks noChangeArrowheads="1"/>
          </p:cNvSpPr>
          <p:nvPr/>
        </p:nvSpPr>
        <p:spPr bwMode="auto">
          <a:xfrm>
            <a:off x="827088" y="4456113"/>
            <a:ext cx="741362" cy="366712"/>
          </a:xfrm>
          <a:prstGeom prst="rect">
            <a:avLst/>
          </a:prstGeom>
          <a:noFill/>
          <a:ln w="9525">
            <a:noFill/>
            <a:miter lim="800000"/>
            <a:headEnd/>
            <a:tailEnd/>
          </a:ln>
        </p:spPr>
        <p:txBody>
          <a:bodyPr>
            <a:spAutoFit/>
          </a:bodyPr>
          <a:lstStyle/>
          <a:p>
            <a:endParaRPr lang="fa-IR"/>
          </a:p>
        </p:txBody>
      </p:sp>
      <p:sp>
        <p:nvSpPr>
          <p:cNvPr id="10245" name="Text Box 22"/>
          <p:cNvSpPr txBox="1">
            <a:spLocks noChangeArrowheads="1"/>
          </p:cNvSpPr>
          <p:nvPr/>
        </p:nvSpPr>
        <p:spPr bwMode="auto">
          <a:xfrm>
            <a:off x="1671638" y="4673600"/>
            <a:ext cx="184150" cy="366713"/>
          </a:xfrm>
          <a:prstGeom prst="rect">
            <a:avLst/>
          </a:prstGeom>
          <a:noFill/>
          <a:ln w="9525">
            <a:noFill/>
            <a:miter lim="800000"/>
            <a:headEnd/>
            <a:tailEnd/>
          </a:ln>
        </p:spPr>
        <p:txBody>
          <a:bodyPr wrap="none">
            <a:spAutoFit/>
          </a:bodyPr>
          <a:lstStyle/>
          <a:p>
            <a:endParaRPr lang="fa-IR"/>
          </a:p>
        </p:txBody>
      </p:sp>
      <p:sp>
        <p:nvSpPr>
          <p:cNvPr id="10246" name="Text Box 23"/>
          <p:cNvSpPr txBox="1">
            <a:spLocks noChangeArrowheads="1"/>
          </p:cNvSpPr>
          <p:nvPr/>
        </p:nvSpPr>
        <p:spPr bwMode="auto">
          <a:xfrm>
            <a:off x="674688" y="4900613"/>
            <a:ext cx="1539875" cy="457200"/>
          </a:xfrm>
          <a:prstGeom prst="rect">
            <a:avLst/>
          </a:prstGeom>
          <a:noFill/>
          <a:ln w="9525">
            <a:noFill/>
            <a:miter lim="800000"/>
            <a:headEnd/>
            <a:tailEnd/>
          </a:ln>
        </p:spPr>
        <p:txBody>
          <a:bodyPr wrap="none">
            <a:spAutoFit/>
          </a:bodyPr>
          <a:lstStyle/>
          <a:p>
            <a:r>
              <a:rPr lang="en-US" sz="2400" b="1">
                <a:latin typeface="Times New Roman" pitchFamily="18" charset="0"/>
                <a:cs typeface="Times New Roman" pitchFamily="18" charset="0"/>
              </a:rPr>
              <a:t>Consumer</a:t>
            </a:r>
          </a:p>
        </p:txBody>
      </p:sp>
      <p:sp>
        <p:nvSpPr>
          <p:cNvPr id="10247" name="Text Box 24"/>
          <p:cNvSpPr txBox="1">
            <a:spLocks noChangeArrowheads="1"/>
          </p:cNvSpPr>
          <p:nvPr/>
        </p:nvSpPr>
        <p:spPr bwMode="auto">
          <a:xfrm>
            <a:off x="3203575" y="1144588"/>
            <a:ext cx="1244600" cy="366712"/>
          </a:xfrm>
          <a:prstGeom prst="rect">
            <a:avLst/>
          </a:prstGeom>
          <a:noFill/>
          <a:ln w="9525">
            <a:noFill/>
            <a:miter lim="800000"/>
            <a:headEnd/>
            <a:tailEnd/>
          </a:ln>
        </p:spPr>
        <p:txBody>
          <a:bodyPr>
            <a:spAutoFit/>
          </a:bodyPr>
          <a:lstStyle/>
          <a:p>
            <a:endParaRPr lang="fa-IR"/>
          </a:p>
        </p:txBody>
      </p:sp>
      <p:sp>
        <p:nvSpPr>
          <p:cNvPr id="10248" name="Text Box 25"/>
          <p:cNvSpPr txBox="1">
            <a:spLocks noChangeArrowheads="1"/>
          </p:cNvSpPr>
          <p:nvPr/>
        </p:nvSpPr>
        <p:spPr bwMode="auto">
          <a:xfrm>
            <a:off x="3125788" y="1125538"/>
            <a:ext cx="1303337" cy="457200"/>
          </a:xfrm>
          <a:prstGeom prst="rect">
            <a:avLst/>
          </a:prstGeom>
          <a:noFill/>
          <a:ln w="9525">
            <a:noFill/>
            <a:miter lim="800000"/>
            <a:headEnd/>
            <a:tailEnd/>
          </a:ln>
        </p:spPr>
        <p:txBody>
          <a:bodyPr wrap="none">
            <a:spAutoFit/>
          </a:bodyPr>
          <a:lstStyle/>
          <a:p>
            <a:r>
              <a:rPr lang="en-US" sz="2400" b="1">
                <a:latin typeface="Times New Roman" pitchFamily="18" charset="0"/>
                <a:cs typeface="Times New Roman" pitchFamily="18" charset="0"/>
              </a:rPr>
              <a:t>Business</a:t>
            </a:r>
          </a:p>
        </p:txBody>
      </p:sp>
      <p:sp>
        <p:nvSpPr>
          <p:cNvPr id="10249" name="Text Box 26"/>
          <p:cNvSpPr txBox="1">
            <a:spLocks noChangeArrowheads="1"/>
          </p:cNvSpPr>
          <p:nvPr/>
        </p:nvSpPr>
        <p:spPr bwMode="auto">
          <a:xfrm>
            <a:off x="5357813" y="1071563"/>
            <a:ext cx="1539875" cy="457200"/>
          </a:xfrm>
          <a:prstGeom prst="rect">
            <a:avLst/>
          </a:prstGeom>
          <a:noFill/>
          <a:ln w="9525">
            <a:noFill/>
            <a:miter lim="800000"/>
            <a:headEnd/>
            <a:tailEnd/>
          </a:ln>
        </p:spPr>
        <p:txBody>
          <a:bodyPr wrap="none">
            <a:spAutoFit/>
          </a:bodyPr>
          <a:lstStyle/>
          <a:p>
            <a:r>
              <a:rPr lang="en-US" sz="2400" b="1">
                <a:latin typeface="Times New Roman" pitchFamily="18" charset="0"/>
                <a:cs typeface="Times New Roman" pitchFamily="18" charset="0"/>
              </a:rPr>
              <a:t>Consumer</a:t>
            </a:r>
          </a:p>
        </p:txBody>
      </p:sp>
      <p:graphicFrame>
        <p:nvGraphicFramePr>
          <p:cNvPr id="13" name="Diagram 12"/>
          <p:cNvGraphicFramePr/>
          <p:nvPr/>
        </p:nvGraphicFramePr>
        <p:xfrm>
          <a:off x="1142976" y="1214422"/>
          <a:ext cx="7715304" cy="5429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Date Placeholder 1"/>
          <p:cNvSpPr>
            <a:spLocks noGrp="1"/>
          </p:cNvSpPr>
          <p:nvPr>
            <p:ph type="dt" sz="half" idx="10"/>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00063" y="714375"/>
            <a:ext cx="8229600" cy="857250"/>
          </a:xfrm>
        </p:spPr>
        <p:txBody>
          <a:bodyPr>
            <a:normAutofit/>
          </a:bodyPr>
          <a:lstStyle/>
          <a:p>
            <a:pPr eaLnBrk="1" hangingPunct="1"/>
            <a:r>
              <a:rPr lang="fa-IR" sz="3800" b="1" smtClean="0">
                <a:solidFill>
                  <a:schemeClr val="tx1"/>
                </a:solidFill>
                <a:cs typeface="B Nazanin" pitchFamily="2" charset="-78"/>
              </a:rPr>
              <a:t>تجارت الکترونیک،بازار دیجیتالی وکالای دیجیتالی</a:t>
            </a:r>
            <a:endParaRPr lang="en-US" sz="3800" b="1" smtClean="0">
              <a:solidFill>
                <a:schemeClr val="accent2"/>
              </a:solidFill>
              <a:cs typeface="Nazanin" pitchFamily="2" charset="-78"/>
            </a:endParaRPr>
          </a:p>
        </p:txBody>
      </p:sp>
      <p:sp>
        <p:nvSpPr>
          <p:cNvPr id="11267" name="Rectangle 3"/>
          <p:cNvSpPr>
            <a:spLocks noGrp="1" noChangeArrowheads="1"/>
          </p:cNvSpPr>
          <p:nvPr>
            <p:ph idx="1"/>
          </p:nvPr>
        </p:nvSpPr>
        <p:spPr>
          <a:xfrm>
            <a:off x="500063" y="2000250"/>
            <a:ext cx="8229600" cy="4389438"/>
          </a:xfrm>
        </p:spPr>
        <p:txBody>
          <a:bodyPr/>
          <a:lstStyle/>
          <a:p>
            <a:pPr algn="just" rtl="1" eaLnBrk="1" hangingPunct="1"/>
            <a:endParaRPr lang="fa-IR" smtClean="0">
              <a:cs typeface="B Nazanin" pitchFamily="2" charset="-78"/>
            </a:endParaRPr>
          </a:p>
          <a:p>
            <a:pPr algn="just" rtl="1" eaLnBrk="1" hangingPunct="1">
              <a:buFont typeface="Wingdings 2" pitchFamily="18" charset="2"/>
              <a:buNone/>
            </a:pPr>
            <a:endParaRPr lang="en-US" smtClean="0">
              <a:cs typeface="B Nazanin" pitchFamily="2" charset="-78"/>
            </a:endParaRPr>
          </a:p>
        </p:txBody>
      </p:sp>
      <p:sp>
        <p:nvSpPr>
          <p:cNvPr id="7" name="Oval 6"/>
          <p:cNvSpPr/>
          <p:nvPr/>
        </p:nvSpPr>
        <p:spPr>
          <a:xfrm>
            <a:off x="3714750" y="3000375"/>
            <a:ext cx="1571625" cy="14287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sz="2400" b="1" dirty="0">
                <a:cs typeface="B Nazanin" pitchFamily="2" charset="-78"/>
              </a:rPr>
              <a:t>اینترانت</a:t>
            </a:r>
            <a:r>
              <a:rPr lang="fa-IR" dirty="0"/>
              <a:t> </a:t>
            </a:r>
            <a:r>
              <a:rPr lang="fa-IR" sz="2400" b="1" dirty="0">
                <a:cs typeface="B Nazanin" pitchFamily="2" charset="-78"/>
              </a:rPr>
              <a:t>شرکت </a:t>
            </a:r>
          </a:p>
        </p:txBody>
      </p:sp>
      <p:sp>
        <p:nvSpPr>
          <p:cNvPr id="8" name="Rectangle 7"/>
          <p:cNvSpPr/>
          <p:nvPr/>
        </p:nvSpPr>
        <p:spPr>
          <a:xfrm>
            <a:off x="714375" y="2071688"/>
            <a:ext cx="2428875" cy="15001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rtl="1">
              <a:defRPr/>
            </a:pPr>
            <a:r>
              <a:rPr lang="fa-IR" sz="2000" b="1" dirty="0">
                <a:cs typeface="B Nazanin" pitchFamily="2" charset="-78"/>
              </a:rPr>
              <a:t>مالی و حسابداری</a:t>
            </a:r>
          </a:p>
          <a:p>
            <a:pPr rtl="1">
              <a:buFont typeface="Arial" pitchFamily="34" charset="0"/>
              <a:buChar char="•"/>
              <a:defRPr/>
            </a:pPr>
            <a:r>
              <a:rPr lang="fa-IR" dirty="0">
                <a:solidFill>
                  <a:srgbClr val="FFFF00"/>
                </a:solidFill>
                <a:cs typeface="B Nazanin" pitchFamily="2" charset="-78"/>
              </a:rPr>
              <a:t>گزارش دفتر کل حسابداری</a:t>
            </a:r>
          </a:p>
          <a:p>
            <a:pPr rtl="1">
              <a:buFont typeface="Arial" pitchFamily="34" charset="0"/>
              <a:buChar char="•"/>
              <a:defRPr/>
            </a:pPr>
            <a:r>
              <a:rPr lang="fa-IR" dirty="0">
                <a:solidFill>
                  <a:srgbClr val="FFFF00"/>
                </a:solidFill>
                <a:cs typeface="B Nazanin" pitchFamily="2" charset="-78"/>
              </a:rPr>
              <a:t>هزینه یابی پروژه</a:t>
            </a:r>
          </a:p>
          <a:p>
            <a:pPr rtl="1">
              <a:buFont typeface="Arial" pitchFamily="34" charset="0"/>
              <a:buChar char="•"/>
              <a:defRPr/>
            </a:pPr>
            <a:r>
              <a:rPr lang="fa-IR" dirty="0">
                <a:solidFill>
                  <a:srgbClr val="FFFF00"/>
                </a:solidFill>
                <a:cs typeface="B Nazanin" pitchFamily="2" charset="-78"/>
              </a:rPr>
              <a:t>گزارش های سالیانه</a:t>
            </a:r>
          </a:p>
          <a:p>
            <a:pPr rtl="1">
              <a:buFont typeface="Arial" pitchFamily="34" charset="0"/>
              <a:buChar char="•"/>
              <a:defRPr/>
            </a:pPr>
            <a:r>
              <a:rPr lang="fa-IR" dirty="0">
                <a:solidFill>
                  <a:srgbClr val="FFFF00"/>
                </a:solidFill>
                <a:cs typeface="B Nazanin" pitchFamily="2" charset="-78"/>
              </a:rPr>
              <a:t>بودجه ریزی</a:t>
            </a:r>
          </a:p>
        </p:txBody>
      </p:sp>
      <p:sp>
        <p:nvSpPr>
          <p:cNvPr id="10" name="Rectangle 9"/>
          <p:cNvSpPr/>
          <p:nvPr/>
        </p:nvSpPr>
        <p:spPr>
          <a:xfrm>
            <a:off x="6000750" y="4714875"/>
            <a:ext cx="2428875" cy="15001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rtl="1">
              <a:defRPr/>
            </a:pPr>
            <a:r>
              <a:rPr lang="fa-IR" b="1" dirty="0">
                <a:cs typeface="B Nazanin" pitchFamily="2" charset="-78"/>
              </a:rPr>
              <a:t>فروش و بازاریابی</a:t>
            </a:r>
          </a:p>
          <a:p>
            <a:pPr rtl="1">
              <a:buFont typeface="Arial" pitchFamily="34" charset="0"/>
              <a:buChar char="•"/>
              <a:defRPr/>
            </a:pPr>
            <a:r>
              <a:rPr lang="fa-IR" sz="1600" b="1" dirty="0">
                <a:solidFill>
                  <a:srgbClr val="FFFF00"/>
                </a:solidFill>
                <a:cs typeface="B Nazanin" pitchFamily="2" charset="-78"/>
              </a:rPr>
              <a:t>تحلیل رقبا</a:t>
            </a:r>
          </a:p>
          <a:p>
            <a:pPr rtl="1">
              <a:buFont typeface="Arial" pitchFamily="34" charset="0"/>
              <a:buChar char="•"/>
              <a:defRPr/>
            </a:pPr>
            <a:r>
              <a:rPr lang="fa-IR" sz="1600" b="1" dirty="0">
                <a:solidFill>
                  <a:srgbClr val="FFFF00"/>
                </a:solidFill>
                <a:cs typeface="B Nazanin" pitchFamily="2" charset="-78"/>
              </a:rPr>
              <a:t>آخرین قیمت ها</a:t>
            </a:r>
          </a:p>
          <a:p>
            <a:pPr rtl="1">
              <a:buFont typeface="Arial" pitchFamily="34" charset="0"/>
              <a:buChar char="•"/>
              <a:defRPr/>
            </a:pPr>
            <a:r>
              <a:rPr lang="fa-IR" sz="1600" b="1" dirty="0">
                <a:solidFill>
                  <a:srgbClr val="FFFF00"/>
                </a:solidFill>
                <a:cs typeface="B Nazanin" pitchFamily="2" charset="-78"/>
              </a:rPr>
              <a:t>تبلیغات </a:t>
            </a:r>
          </a:p>
        </p:txBody>
      </p:sp>
      <p:sp>
        <p:nvSpPr>
          <p:cNvPr id="11" name="Rectangle 10"/>
          <p:cNvSpPr/>
          <p:nvPr/>
        </p:nvSpPr>
        <p:spPr>
          <a:xfrm>
            <a:off x="6000750" y="2071688"/>
            <a:ext cx="2428875" cy="15001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rtl="1">
              <a:defRPr/>
            </a:pPr>
            <a:r>
              <a:rPr lang="fa-IR" b="1" dirty="0">
                <a:cs typeface="B Nazanin" pitchFamily="2" charset="-78"/>
              </a:rPr>
              <a:t>منابع انسانی</a:t>
            </a:r>
          </a:p>
          <a:p>
            <a:pPr rtl="1">
              <a:buFont typeface="Arial" pitchFamily="34" charset="0"/>
              <a:buChar char="•"/>
              <a:defRPr/>
            </a:pPr>
            <a:r>
              <a:rPr lang="fa-IR" sz="1600" b="1" dirty="0">
                <a:solidFill>
                  <a:srgbClr val="FFFF00"/>
                </a:solidFill>
                <a:cs typeface="B Nazanin" pitchFamily="2" charset="-78"/>
              </a:rPr>
              <a:t>سیاست های شرکت</a:t>
            </a:r>
          </a:p>
          <a:p>
            <a:pPr rtl="1">
              <a:buFont typeface="Arial" pitchFamily="34" charset="0"/>
              <a:buChar char="•"/>
              <a:defRPr/>
            </a:pPr>
            <a:r>
              <a:rPr lang="fa-IR" sz="1600" b="1" dirty="0">
                <a:solidFill>
                  <a:srgbClr val="FFFF00"/>
                </a:solidFill>
                <a:cs typeface="B Nazanin" pitchFamily="2" charset="-78"/>
              </a:rPr>
              <a:t>طرح های صرفه جویی کارکنان</a:t>
            </a:r>
          </a:p>
          <a:p>
            <a:pPr rtl="1">
              <a:buFont typeface="Arial" pitchFamily="34" charset="0"/>
              <a:buChar char="•"/>
              <a:defRPr/>
            </a:pPr>
            <a:r>
              <a:rPr lang="fa-IR" sz="1600" b="1" dirty="0">
                <a:solidFill>
                  <a:srgbClr val="FFFF00"/>
                </a:solidFill>
                <a:cs typeface="B Nazanin" pitchFamily="2" charset="-78"/>
              </a:rPr>
              <a:t>آموزش آن لاین</a:t>
            </a:r>
          </a:p>
          <a:p>
            <a:pPr rtl="1">
              <a:buFont typeface="Arial" pitchFamily="34" charset="0"/>
              <a:buChar char="•"/>
              <a:defRPr/>
            </a:pPr>
            <a:r>
              <a:rPr lang="fa-IR" sz="1600" b="1" dirty="0">
                <a:solidFill>
                  <a:srgbClr val="FFFF00"/>
                </a:solidFill>
                <a:cs typeface="B Nazanin" pitchFamily="2" charset="-78"/>
              </a:rPr>
              <a:t>ثبت مزایا</a:t>
            </a:r>
          </a:p>
          <a:p>
            <a:pPr rtl="1">
              <a:buFont typeface="Arial" pitchFamily="34" charset="0"/>
              <a:buChar char="•"/>
              <a:defRPr/>
            </a:pPr>
            <a:r>
              <a:rPr lang="fa-IR" sz="1600" b="1" dirty="0">
                <a:solidFill>
                  <a:srgbClr val="FFFF00"/>
                </a:solidFill>
                <a:cs typeface="B Nazanin" pitchFamily="2" charset="-78"/>
              </a:rPr>
              <a:t>تعیین شغل</a:t>
            </a:r>
          </a:p>
        </p:txBody>
      </p:sp>
      <p:sp>
        <p:nvSpPr>
          <p:cNvPr id="12" name="Rectangle 11"/>
          <p:cNvSpPr/>
          <p:nvPr/>
        </p:nvSpPr>
        <p:spPr>
          <a:xfrm>
            <a:off x="785813" y="4714875"/>
            <a:ext cx="2428875" cy="15001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rtl="1">
              <a:defRPr/>
            </a:pPr>
            <a:r>
              <a:rPr lang="fa-IR" sz="2000" b="1" dirty="0">
                <a:cs typeface="B Nazanin" pitchFamily="2" charset="-78"/>
              </a:rPr>
              <a:t>ساخت و تولید</a:t>
            </a:r>
          </a:p>
          <a:p>
            <a:pPr rtl="1">
              <a:buFont typeface="Arial" pitchFamily="34" charset="0"/>
              <a:buChar char="•"/>
              <a:defRPr/>
            </a:pPr>
            <a:r>
              <a:rPr lang="fa-IR" sz="1600" b="1" dirty="0">
                <a:solidFill>
                  <a:srgbClr val="FFFF00"/>
                </a:solidFill>
                <a:cs typeface="B Nazanin" pitchFamily="2" charset="-78"/>
              </a:rPr>
              <a:t>اندازه گیری کیفیت</a:t>
            </a:r>
          </a:p>
          <a:p>
            <a:pPr rtl="1">
              <a:buFont typeface="Arial" pitchFamily="34" charset="0"/>
              <a:buChar char="•"/>
              <a:defRPr/>
            </a:pPr>
            <a:r>
              <a:rPr lang="fa-IR" sz="1600" b="1" dirty="0">
                <a:solidFill>
                  <a:srgbClr val="FFFF00"/>
                </a:solidFill>
                <a:cs typeface="B Nazanin" pitchFamily="2" charset="-78"/>
              </a:rPr>
              <a:t>برنامه های نگهداری</a:t>
            </a:r>
          </a:p>
          <a:p>
            <a:pPr rtl="1">
              <a:buFont typeface="Arial" pitchFamily="34" charset="0"/>
              <a:buChar char="•"/>
              <a:defRPr/>
            </a:pPr>
            <a:r>
              <a:rPr lang="fa-IR" sz="1600" b="1" dirty="0">
                <a:solidFill>
                  <a:srgbClr val="FFFF00"/>
                </a:solidFill>
                <a:cs typeface="B Nazanin" pitchFamily="2" charset="-78"/>
              </a:rPr>
              <a:t>مشخصات طرح</a:t>
            </a:r>
          </a:p>
          <a:p>
            <a:pPr rtl="1">
              <a:buFont typeface="Arial" pitchFamily="34" charset="0"/>
              <a:buChar char="•"/>
              <a:defRPr/>
            </a:pPr>
            <a:r>
              <a:rPr lang="fa-IR" sz="1600" b="1" dirty="0">
                <a:solidFill>
                  <a:srgbClr val="FFFF00"/>
                </a:solidFill>
                <a:cs typeface="B Nazanin" pitchFamily="2" charset="-78"/>
              </a:rPr>
              <a:t>بازدهی دستگاه</a:t>
            </a:r>
          </a:p>
          <a:p>
            <a:pPr rtl="1">
              <a:buFont typeface="Arial" pitchFamily="34" charset="0"/>
              <a:buChar char="•"/>
              <a:defRPr/>
            </a:pPr>
            <a:r>
              <a:rPr lang="fa-IR" sz="1600" b="1" dirty="0">
                <a:solidFill>
                  <a:srgbClr val="FFFF00"/>
                </a:solidFill>
                <a:cs typeface="B Nazanin" pitchFamily="2" charset="-78"/>
              </a:rPr>
              <a:t>ردیابی سفارش</a:t>
            </a:r>
          </a:p>
        </p:txBody>
      </p:sp>
      <p:sp>
        <p:nvSpPr>
          <p:cNvPr id="13" name="Left-Right Arrow 12"/>
          <p:cNvSpPr/>
          <p:nvPr/>
        </p:nvSpPr>
        <p:spPr>
          <a:xfrm rot="19357460">
            <a:off x="5040313" y="2835275"/>
            <a:ext cx="939800" cy="212725"/>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4" name="Left-Right Arrow 13"/>
          <p:cNvSpPr/>
          <p:nvPr/>
        </p:nvSpPr>
        <p:spPr>
          <a:xfrm rot="13622132">
            <a:off x="3071019" y="2739231"/>
            <a:ext cx="941388" cy="212725"/>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5" name="Left-Right Arrow 14"/>
          <p:cNvSpPr/>
          <p:nvPr/>
        </p:nvSpPr>
        <p:spPr>
          <a:xfrm rot="19357460">
            <a:off x="3182938" y="4549775"/>
            <a:ext cx="939800" cy="212725"/>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6" name="Left-Right Arrow 15"/>
          <p:cNvSpPr/>
          <p:nvPr/>
        </p:nvSpPr>
        <p:spPr>
          <a:xfrm rot="13820525">
            <a:off x="4917282" y="4583906"/>
            <a:ext cx="939800" cy="214313"/>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63" y="714375"/>
            <a:ext cx="8229600" cy="857250"/>
          </a:xfrm>
        </p:spPr>
        <p:txBody>
          <a:bodyPr>
            <a:normAutofit fontScale="90000"/>
          </a:bodyPr>
          <a:lstStyle/>
          <a:p>
            <a:pPr eaLnBrk="1" hangingPunct="1"/>
            <a:r>
              <a:rPr lang="fa-IR" sz="3800" b="1" smtClean="0">
                <a:solidFill>
                  <a:schemeClr val="tx1"/>
                </a:solidFill>
                <a:cs typeface="B Nazanin" pitchFamily="2" charset="-78"/>
              </a:rPr>
              <a:t>تجارت الکترونیک،بازار دیجیتالی وکالای دیجیتالی</a:t>
            </a:r>
            <a:endParaRPr lang="en-US" sz="3800" b="1" smtClean="0">
              <a:solidFill>
                <a:schemeClr val="accent2"/>
              </a:solidFill>
              <a:cs typeface="Nazanin" pitchFamily="2" charset="-78"/>
            </a:endParaRPr>
          </a:p>
        </p:txBody>
      </p:sp>
      <p:sp>
        <p:nvSpPr>
          <p:cNvPr id="12291" name="Rectangle 3"/>
          <p:cNvSpPr>
            <a:spLocks noGrp="1" noChangeArrowheads="1"/>
          </p:cNvSpPr>
          <p:nvPr>
            <p:ph idx="1"/>
          </p:nvPr>
        </p:nvSpPr>
        <p:spPr>
          <a:xfrm>
            <a:off x="357188" y="1857375"/>
            <a:ext cx="8229600" cy="4389438"/>
          </a:xfrm>
        </p:spPr>
        <p:txBody>
          <a:bodyPr/>
          <a:lstStyle/>
          <a:p>
            <a:pPr algn="just" rtl="1" eaLnBrk="1" hangingPunct="1"/>
            <a:endParaRPr lang="fa-IR" smtClean="0">
              <a:cs typeface="B Nazanin" pitchFamily="2" charset="-78"/>
            </a:endParaRPr>
          </a:p>
          <a:p>
            <a:pPr algn="just" rtl="1" eaLnBrk="1" hangingPunct="1">
              <a:buFont typeface="Wingdings 2" pitchFamily="18" charset="2"/>
              <a:buNone/>
            </a:pPr>
            <a:endParaRPr lang="en-US" smtClean="0">
              <a:cs typeface="B Nazanin" pitchFamily="2" charset="-78"/>
            </a:endParaRPr>
          </a:p>
        </p:txBody>
      </p:sp>
      <p:sp>
        <p:nvSpPr>
          <p:cNvPr id="7" name="Oval 6"/>
          <p:cNvSpPr/>
          <p:nvPr/>
        </p:nvSpPr>
        <p:spPr>
          <a:xfrm>
            <a:off x="3714750" y="3500438"/>
            <a:ext cx="1571625" cy="14287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fa-IR" b="1" dirty="0">
                <a:cs typeface="B Nazanin" pitchFamily="2" charset="-78"/>
              </a:rPr>
              <a:t>اکسترانت</a:t>
            </a:r>
            <a:r>
              <a:rPr lang="fa-IR" b="1" dirty="0"/>
              <a:t> </a:t>
            </a:r>
            <a:r>
              <a:rPr lang="fa-IR" b="1" dirty="0">
                <a:cs typeface="B Nazanin" pitchFamily="2" charset="-78"/>
              </a:rPr>
              <a:t>شرکت </a:t>
            </a:r>
          </a:p>
        </p:txBody>
      </p:sp>
      <p:sp>
        <p:nvSpPr>
          <p:cNvPr id="11" name="Rectangle 10"/>
          <p:cNvSpPr/>
          <p:nvPr/>
        </p:nvSpPr>
        <p:spPr>
          <a:xfrm>
            <a:off x="6143625" y="3071813"/>
            <a:ext cx="1643063" cy="7858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defRPr/>
            </a:pPr>
            <a:r>
              <a:rPr lang="fa-IR" b="1" dirty="0">
                <a:cs typeface="B Nazanin" pitchFamily="2" charset="-78"/>
              </a:rPr>
              <a:t>ساخت</a:t>
            </a:r>
          </a:p>
        </p:txBody>
      </p:sp>
      <p:sp>
        <p:nvSpPr>
          <p:cNvPr id="13" name="Left-Right Arrow 12"/>
          <p:cNvSpPr/>
          <p:nvPr/>
        </p:nvSpPr>
        <p:spPr>
          <a:xfrm rot="19905277">
            <a:off x="5224463" y="3678238"/>
            <a:ext cx="766762" cy="231775"/>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4" name="Left-Right Arrow 13"/>
          <p:cNvSpPr/>
          <p:nvPr/>
        </p:nvSpPr>
        <p:spPr>
          <a:xfrm rot="13049828">
            <a:off x="2905125" y="3727450"/>
            <a:ext cx="831850" cy="260350"/>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5" name="Left-Right Arrow 14"/>
          <p:cNvSpPr/>
          <p:nvPr/>
        </p:nvSpPr>
        <p:spPr>
          <a:xfrm rot="19357460">
            <a:off x="2897188" y="5121275"/>
            <a:ext cx="939800" cy="212725"/>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6" name="Left-Right Arrow 15"/>
          <p:cNvSpPr/>
          <p:nvPr/>
        </p:nvSpPr>
        <p:spPr>
          <a:xfrm rot="13820525">
            <a:off x="5056188" y="5110162"/>
            <a:ext cx="939800" cy="212725"/>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7" name="Rectangle 16"/>
          <p:cNvSpPr/>
          <p:nvPr/>
        </p:nvSpPr>
        <p:spPr>
          <a:xfrm>
            <a:off x="3643313" y="1857375"/>
            <a:ext cx="1643062" cy="7858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defRPr/>
            </a:pPr>
            <a:r>
              <a:rPr lang="fa-IR" b="1" dirty="0">
                <a:cs typeface="B Nazanin" pitchFamily="2" charset="-78"/>
              </a:rPr>
              <a:t>مهندسان</a:t>
            </a:r>
          </a:p>
        </p:txBody>
      </p:sp>
      <p:sp>
        <p:nvSpPr>
          <p:cNvPr id="18" name="Rectangle 17"/>
          <p:cNvSpPr/>
          <p:nvPr/>
        </p:nvSpPr>
        <p:spPr>
          <a:xfrm>
            <a:off x="5929313" y="5143500"/>
            <a:ext cx="1643062" cy="7858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defRPr/>
            </a:pPr>
            <a:r>
              <a:rPr lang="fa-IR" b="1" dirty="0">
                <a:cs typeface="B Nazanin" pitchFamily="2" charset="-78"/>
              </a:rPr>
              <a:t>فروش و بازاریابی</a:t>
            </a:r>
          </a:p>
        </p:txBody>
      </p:sp>
      <p:sp>
        <p:nvSpPr>
          <p:cNvPr id="19" name="Rectangle 18"/>
          <p:cNvSpPr/>
          <p:nvPr/>
        </p:nvSpPr>
        <p:spPr>
          <a:xfrm>
            <a:off x="1143000" y="3071813"/>
            <a:ext cx="1643063" cy="7858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defRPr/>
            </a:pPr>
            <a:r>
              <a:rPr lang="fa-IR" b="1" dirty="0">
                <a:cs typeface="B Nazanin" pitchFamily="2" charset="-78"/>
              </a:rPr>
              <a:t>تامین کنندگان</a:t>
            </a:r>
          </a:p>
        </p:txBody>
      </p:sp>
      <p:sp>
        <p:nvSpPr>
          <p:cNvPr id="20" name="Rectangle 19"/>
          <p:cNvSpPr/>
          <p:nvPr/>
        </p:nvSpPr>
        <p:spPr>
          <a:xfrm>
            <a:off x="1285875" y="5143500"/>
            <a:ext cx="1643063" cy="7858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defRPr/>
            </a:pPr>
            <a:r>
              <a:rPr lang="fa-IR" b="1" dirty="0">
                <a:cs typeface="B Nazanin" pitchFamily="2" charset="-78"/>
              </a:rPr>
              <a:t>مشتریان</a:t>
            </a:r>
          </a:p>
        </p:txBody>
      </p:sp>
      <p:sp>
        <p:nvSpPr>
          <p:cNvPr id="21" name="Left-Right Arrow 20"/>
          <p:cNvSpPr/>
          <p:nvPr/>
        </p:nvSpPr>
        <p:spPr>
          <a:xfrm rot="16200000">
            <a:off x="4137026" y="3006725"/>
            <a:ext cx="654050" cy="212725"/>
          </a:xfrm>
          <a:prstGeom prst="lef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graphicFrame>
        <p:nvGraphicFramePr>
          <p:cNvPr id="9" name="Content Placeholder 8"/>
          <p:cNvGraphicFramePr>
            <a:graphicFrameLocks noGrp="1"/>
          </p:cNvGraphicFramePr>
          <p:nvPr>
            <p:ph idx="1"/>
          </p:nvPr>
        </p:nvGraphicFramePr>
        <p:xfrm>
          <a:off x="457200" y="1935163"/>
          <a:ext cx="8229600" cy="4968240"/>
        </p:xfrm>
        <a:graphic>
          <a:graphicData uri="http://schemas.openxmlformats.org/drawingml/2006/table">
            <a:tbl>
              <a:tblPr rtl="1" firstRow="1" bandRow="1">
                <a:tableStyleId>{93296810-A885-4BE3-A3E7-6D5BEEA58F35}</a:tableStyleId>
              </a:tblPr>
              <a:tblGrid>
                <a:gridCol w="8229600"/>
              </a:tblGrid>
              <a:tr h="370840">
                <a:tc>
                  <a:txBody>
                    <a:bodyPr/>
                    <a:lstStyle/>
                    <a:p>
                      <a:pPr algn="ctr" rtl="1"/>
                      <a:r>
                        <a:rPr lang="fa-IR" sz="2400" dirty="0" smtClean="0">
                          <a:solidFill>
                            <a:schemeClr val="tx1"/>
                          </a:solidFill>
                          <a:cs typeface="B Nazanin" pitchFamily="2" charset="-78"/>
                        </a:rPr>
                        <a:t>ابعاد</a:t>
                      </a:r>
                      <a:r>
                        <a:rPr lang="fa-IR" sz="2400" baseline="0" dirty="0" smtClean="0">
                          <a:solidFill>
                            <a:schemeClr val="tx1"/>
                          </a:solidFill>
                          <a:cs typeface="B Nazanin" pitchFamily="2" charset="-78"/>
                        </a:rPr>
                        <a:t> اهمیت دانش </a:t>
                      </a:r>
                      <a:endParaRPr lang="fa-IR" sz="2400" dirty="0">
                        <a:solidFill>
                          <a:schemeClr val="tx1"/>
                        </a:solidFill>
                        <a:cs typeface="B Nazanin" pitchFamily="2" charset="-78"/>
                      </a:endParaRPr>
                    </a:p>
                  </a:txBody>
                  <a:tcPr/>
                </a:tc>
              </a:tr>
              <a:tr h="370840">
                <a:tc>
                  <a:txBody>
                    <a:bodyPr/>
                    <a:lstStyle/>
                    <a:p>
                      <a:pPr algn="r" rtl="1"/>
                      <a:r>
                        <a:rPr lang="fa-IR" sz="2000" b="1" u="sng" dirty="0" smtClean="0">
                          <a:cs typeface="B Nazanin" pitchFamily="2" charset="-78"/>
                        </a:rPr>
                        <a:t>دانش دارایی شرکت است.</a:t>
                      </a:r>
                    </a:p>
                    <a:p>
                      <a:pPr algn="r" rtl="1"/>
                      <a:r>
                        <a:rPr lang="fa-IR" dirty="0" smtClean="0">
                          <a:cs typeface="B Nazanin" pitchFamily="2" charset="-78"/>
                        </a:rPr>
                        <a:t>دانش یک دارایی نامشهود است</a:t>
                      </a:r>
                    </a:p>
                    <a:p>
                      <a:pPr algn="r" rtl="1"/>
                      <a:r>
                        <a:rPr lang="fa-IR" dirty="0" smtClean="0">
                          <a:cs typeface="B Nazanin" pitchFamily="2" charset="-78"/>
                        </a:rPr>
                        <a:t>تبدیل داده به اطلاعات و دانش به منابع سازمانی نیاز دارد</a:t>
                      </a:r>
                    </a:p>
                    <a:p>
                      <a:pPr algn="r" rtl="1"/>
                      <a:r>
                        <a:rPr lang="fa-IR" dirty="0" smtClean="0">
                          <a:cs typeface="B Nazanin" pitchFamily="2" charset="-78"/>
                        </a:rPr>
                        <a:t>دانش همانند</a:t>
                      </a:r>
                      <a:r>
                        <a:rPr lang="fa-IR" baseline="0" dirty="0" smtClean="0">
                          <a:cs typeface="B Nazanin" pitchFamily="2" charset="-78"/>
                        </a:rPr>
                        <a:t> دارایی های فیزیکی، شامل قوانین بازگشت سرمایه نمی باشد</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1" u="sng" dirty="0" smtClean="0">
                          <a:cs typeface="B Nazanin" pitchFamily="2" charset="-78"/>
                        </a:rPr>
                        <a:t>دانش اشکال مختلفی دارد.</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0" u="none" dirty="0" smtClean="0">
                          <a:cs typeface="B Nazanin" pitchFamily="2" charset="-78"/>
                        </a:rPr>
                        <a:t>دانش می تواند</a:t>
                      </a:r>
                      <a:r>
                        <a:rPr lang="fa-IR" sz="1800" b="0" u="none" baseline="0" dirty="0" smtClean="0">
                          <a:cs typeface="B Nazanin" pitchFamily="2" charset="-78"/>
                        </a:rPr>
                        <a:t> خاموش یا آشکار باشد. دانش خاموش در اذهان کارکنان است و هنوز مستند نشده است.</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0" u="none" baseline="0" dirty="0" smtClean="0">
                          <a:cs typeface="B Nazanin" pitchFamily="2" charset="-78"/>
                        </a:rPr>
                        <a:t>دانش شامل تجربه، هنر و مهارت است</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0" u="none" baseline="0" dirty="0" smtClean="0">
                          <a:cs typeface="B Nazanin" pitchFamily="2" charset="-78"/>
                        </a:rPr>
                        <a:t>دانش چرایی وقایع است</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1" u="sng" dirty="0" smtClean="0">
                          <a:cs typeface="B Nazanin" pitchFamily="2" charset="-78"/>
                        </a:rPr>
                        <a:t>دانش جایگاه دارد.</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0" u="none" dirty="0" smtClean="0">
                          <a:cs typeface="B Nazanin" pitchFamily="2" charset="-78"/>
                        </a:rPr>
                        <a:t>دانش درکی از وقایع است که شامل مدل های ذهنی و شخصی</a:t>
                      </a:r>
                      <a:r>
                        <a:rPr lang="fa-IR" sz="1800" b="0" u="none" baseline="0" dirty="0" smtClean="0">
                          <a:cs typeface="B Nazanin" pitchFamily="2" charset="-78"/>
                        </a:rPr>
                        <a:t> است</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0" u="none" baseline="0" dirty="0" smtClean="0">
                          <a:cs typeface="B Nazanin" pitchFamily="2" charset="-78"/>
                        </a:rPr>
                        <a:t>دانش دارای دو جنبه فردی و جمعی است</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1" u="sng" dirty="0" smtClean="0">
                          <a:cs typeface="B Nazanin" pitchFamily="2" charset="-78"/>
                        </a:rPr>
                        <a:t>دانش اقتضایی است.</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0" u="none" dirty="0" smtClean="0">
                          <a:cs typeface="B Nazanin" pitchFamily="2" charset="-78"/>
                        </a:rPr>
                        <a:t>دانش بستگی به شرایط دارد: دانستن</a:t>
                      </a:r>
                      <a:r>
                        <a:rPr lang="fa-IR" sz="1800" b="0" u="none" baseline="0" dirty="0" smtClean="0">
                          <a:cs typeface="B Nazanin" pitchFamily="2" charset="-78"/>
                        </a:rPr>
                        <a:t> زمان مناسب اجرا مهم تر از مراحل انجام کار است</a:t>
                      </a:r>
                    </a:p>
                    <a:p>
                      <a:pPr marL="0" marR="0" indent="0" algn="r" defTabSz="914400" rtl="1" eaLnBrk="1" fontAlgn="auto" latinLnBrk="0" hangingPunct="1">
                        <a:lnSpc>
                          <a:spcPct val="100000"/>
                        </a:lnSpc>
                        <a:spcBef>
                          <a:spcPts val="0"/>
                        </a:spcBef>
                        <a:spcAft>
                          <a:spcPts val="0"/>
                        </a:spcAft>
                        <a:buClrTx/>
                        <a:buSzTx/>
                        <a:buFontTx/>
                        <a:buNone/>
                        <a:tabLst/>
                        <a:defRPr/>
                      </a:pPr>
                      <a:r>
                        <a:rPr lang="fa-IR" sz="1800" b="0" u="none" baseline="0" dirty="0" smtClean="0">
                          <a:cs typeface="B Nazanin" pitchFamily="2" charset="-78"/>
                        </a:rPr>
                        <a:t>دانش بستگی به زمینه اجرایی آن دارد: باید بدانید با چه ابزاری و تحت چه شرایط محیطی، کار می کنید.</a:t>
                      </a:r>
                      <a:endParaRPr lang="fa-IR" sz="1800" b="0" u="none" dirty="0" smtClean="0">
                        <a:cs typeface="B Nazanin" pitchFamily="2" charset="-78"/>
                      </a:endParaRPr>
                    </a:p>
                    <a:p>
                      <a:pPr algn="r" rtl="1"/>
                      <a:endParaRPr lang="fa-IR" baseline="0" dirty="0" smtClean="0">
                        <a:cs typeface="B Nazanin" pitchFamily="2" charset="-78"/>
                      </a:endParaRPr>
                    </a:p>
                    <a:p>
                      <a:pPr algn="r" rtl="1"/>
                      <a:endParaRPr lang="fa-IR" dirty="0">
                        <a:cs typeface="B Nazanin" pitchFamily="2" charset="-78"/>
                      </a:endParaRPr>
                    </a:p>
                  </a:txBody>
                  <a:tcPr/>
                </a:tc>
              </a:tr>
            </a:tbl>
          </a:graphicData>
        </a:graphic>
      </p:graphicFrame>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14341" name="Content Placeholder 6"/>
          <p:cNvSpPr>
            <a:spLocks noGrp="1"/>
          </p:cNvSpPr>
          <p:nvPr>
            <p:ph idx="1"/>
          </p:nvPr>
        </p:nvSpPr>
        <p:spPr>
          <a:xfrm>
            <a:off x="457200" y="1935163"/>
            <a:ext cx="8229600" cy="4637087"/>
          </a:xfrm>
        </p:spPr>
        <p:txBody>
          <a:bodyPr>
            <a:normAutofit fontScale="92500" lnSpcReduction="10000"/>
          </a:bodyPr>
          <a:lstStyle/>
          <a:p>
            <a:pPr algn="r" rtl="1"/>
            <a:r>
              <a:rPr lang="fa-IR" b="1" smtClean="0">
                <a:cs typeface="B Nazanin" pitchFamily="2" charset="-78"/>
              </a:rPr>
              <a:t>مدیریت دانش</a:t>
            </a:r>
            <a:r>
              <a:rPr lang="fa-IR" smtClean="0">
                <a:cs typeface="B Nazanin" pitchFamily="2" charset="-78"/>
              </a:rPr>
              <a:t>: به مجموعه ای از فرایند های کسب و کار در سازمان ها از قبیل ایجاد، ذخیره، توزیع و به کارگیری دانش اشاره دارد. مدیریت دانش ، قابلیت سازمان ها را در درک از محیط افزایش می دهد.</a:t>
            </a:r>
          </a:p>
          <a:p>
            <a:pPr algn="r" rtl="1">
              <a:buFont typeface="Wingdings 2" pitchFamily="18" charset="2"/>
              <a:buNone/>
            </a:pPr>
            <a:r>
              <a:rPr lang="fa-IR" smtClean="0">
                <a:cs typeface="B Nazanin" pitchFamily="2" charset="-78"/>
              </a:rPr>
              <a:t> - </a:t>
            </a:r>
            <a:r>
              <a:rPr lang="fa-IR" sz="2200" i="1" u="sng" smtClean="0">
                <a:cs typeface="B Nazanin" pitchFamily="2" charset="-78"/>
              </a:rPr>
              <a:t>ایجاد دانش ( فراگیری دانش)</a:t>
            </a:r>
          </a:p>
          <a:p>
            <a:pPr algn="r" rtl="1">
              <a:buFont typeface="Wingdings 2" pitchFamily="18" charset="2"/>
              <a:buNone/>
            </a:pPr>
            <a:r>
              <a:rPr lang="fa-IR" sz="2200" smtClean="0">
                <a:cs typeface="B Nazanin" pitchFamily="2" charset="-78"/>
              </a:rPr>
              <a:t>  سازمان ها با توجه به اهدافی که دنبال می کنند، دانش را از راه های گوناگونی می آموزند.اولین سیستم موفق مدیریت دانش، کارکنان را به مستند سازی تجربیات شان تشویق نمود.</a:t>
            </a:r>
          </a:p>
          <a:p>
            <a:pPr algn="r" rtl="1">
              <a:buFontTx/>
              <a:buChar char="-"/>
            </a:pPr>
            <a:r>
              <a:rPr lang="fa-IR" sz="2200" i="1" u="sng" smtClean="0">
                <a:cs typeface="B Nazanin" pitchFamily="2" charset="-78"/>
              </a:rPr>
              <a:t>ذخیره سازی دانش </a:t>
            </a:r>
          </a:p>
          <a:p>
            <a:pPr algn="r" rtl="1">
              <a:buFont typeface="Wingdings 2" pitchFamily="18" charset="2"/>
              <a:buNone/>
            </a:pPr>
            <a:r>
              <a:rPr lang="fa-IR" sz="2200" smtClean="0">
                <a:cs typeface="B Nazanin" pitchFamily="2" charset="-78"/>
              </a:rPr>
              <a:t>هنگامی که اسناد، الگوها و قوانین ثبت و ضبط شوند، می توانند توسط کارکنان بازیابی شوند. ذخیره سازی دانش به معنای ایجاد پایگاه داده است. سیستم های مدیریت اسناد که کار کمی سازی، نشانه گذای و ضمیمه کردن اسناد را برعهده دارند، بزرگترین پایگاه داده را با ذخیره سازی مجموعه ای از اسناد ایجاد می کنند.</a:t>
            </a: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15365" name="Content Placeholder 6"/>
          <p:cNvSpPr>
            <a:spLocks noGrp="1"/>
          </p:cNvSpPr>
          <p:nvPr>
            <p:ph idx="1"/>
          </p:nvPr>
        </p:nvSpPr>
        <p:spPr>
          <a:xfrm>
            <a:off x="457200" y="1935163"/>
            <a:ext cx="8229600" cy="4637087"/>
          </a:xfrm>
        </p:spPr>
        <p:txBody>
          <a:bodyPr/>
          <a:lstStyle/>
          <a:p>
            <a:pPr algn="r" rtl="1">
              <a:buFont typeface="Wingdings 2" pitchFamily="18" charset="2"/>
              <a:buNone/>
            </a:pPr>
            <a:r>
              <a:rPr lang="fa-IR" i="1" u="sng" smtClean="0">
                <a:cs typeface="B Nazanin" pitchFamily="2" charset="-78"/>
              </a:rPr>
              <a:t>- توزیع دانش</a:t>
            </a:r>
            <a:endParaRPr lang="fa-IR" sz="2200" i="1" u="sng" smtClean="0">
              <a:cs typeface="B Nazanin" pitchFamily="2" charset="-78"/>
            </a:endParaRPr>
          </a:p>
          <a:p>
            <a:pPr algn="r" rtl="1">
              <a:buFont typeface="Wingdings 2" pitchFamily="18" charset="2"/>
              <a:buNone/>
            </a:pPr>
            <a:r>
              <a:rPr lang="fa-IR" sz="2200" smtClean="0">
                <a:cs typeface="B Nazanin" pitchFamily="2" charset="-78"/>
              </a:rPr>
              <a:t>  درگاه های ورودی( پرتال ها)، نامه های الکترونیکی، پیام های فوری و... نتیجه انفجار دانش  است. در اینجا مدیران و فعالیت های سازمانی نقش حیاتی را بازی می کنند. برنامه های آموزشی، شبکه های غیر رسمی و تجربیات قبلی به مدیران می کند تا توجه خود را بردانش واطلاعات مهم متمرکز کنند.</a:t>
            </a:r>
          </a:p>
          <a:p>
            <a:pPr algn="r" rtl="1">
              <a:buFontTx/>
              <a:buChar char="-"/>
            </a:pPr>
            <a:r>
              <a:rPr lang="fa-IR" sz="2200" i="1" u="sng" smtClean="0">
                <a:cs typeface="B Nazanin" pitchFamily="2" charset="-78"/>
              </a:rPr>
              <a:t>به کارگیری دانش </a:t>
            </a:r>
          </a:p>
          <a:p>
            <a:pPr algn="r" rtl="1">
              <a:buFont typeface="Wingdings 2" pitchFamily="18" charset="2"/>
              <a:buNone/>
            </a:pPr>
            <a:r>
              <a:rPr lang="fa-IR" sz="2200" smtClean="0">
                <a:cs typeface="B Nazanin" pitchFamily="2" charset="-78"/>
              </a:rPr>
              <a:t>دانشی که در مواجهه شرکت ها و مدیران با مسایل، کاربردی نباشد به ارزش های سازمان چیزی اضافه نمی کند. برای تامین بازگشت سرمایه، دانش سازمانی باید به طور سیستمی، بخشی از تصمیم گیری های مدیریتی شود.</a:t>
            </a: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16389" name="Content Placeholder 6"/>
          <p:cNvSpPr>
            <a:spLocks noGrp="1"/>
          </p:cNvSpPr>
          <p:nvPr>
            <p:ph idx="1"/>
          </p:nvPr>
        </p:nvSpPr>
        <p:spPr>
          <a:xfrm>
            <a:off x="457200" y="1935163"/>
            <a:ext cx="8229600" cy="4637087"/>
          </a:xfrm>
        </p:spPr>
        <p:txBody>
          <a:bodyPr/>
          <a:lstStyle/>
          <a:p>
            <a:pPr algn="r" rtl="1">
              <a:buFont typeface="Wingdings 2" pitchFamily="18" charset="2"/>
              <a:buNone/>
            </a:pPr>
            <a:r>
              <a:rPr lang="fa-IR" b="1" smtClean="0">
                <a:cs typeface="B Nazanin" pitchFamily="2" charset="-78"/>
              </a:rPr>
              <a:t>انواع اصلی سیستم های مدیریت دانش</a:t>
            </a:r>
            <a:r>
              <a:rPr lang="fa-IR" smtClean="0">
                <a:cs typeface="B Nazanin" pitchFamily="2" charset="-78"/>
              </a:rPr>
              <a:t>: </a:t>
            </a:r>
          </a:p>
          <a:p>
            <a:pPr algn="r" rtl="1">
              <a:lnSpc>
                <a:spcPct val="150000"/>
              </a:lnSpc>
              <a:buFont typeface="Wingdings 2" pitchFamily="18" charset="2"/>
              <a:buNone/>
            </a:pPr>
            <a:r>
              <a:rPr lang="fa-IR" sz="2200" smtClean="0">
                <a:cs typeface="B Nazanin" pitchFamily="2" charset="-78"/>
              </a:rPr>
              <a:t> </a:t>
            </a:r>
            <a:r>
              <a:rPr lang="fa-IR" sz="2400" smtClean="0">
                <a:cs typeface="B Nazanin" pitchFamily="2" charset="-78"/>
              </a:rPr>
              <a:t>1- سیستم های مدیریت دانش در بنگاه های اقتصادی :  این سیستم ها چشم اندازی از اصول فنی و قابلیت های سیستم های مدیریت دانش را در بنگاه های اقتصادی نشان می دهند. این قابلیت شامل ذخیره سازی داده های  ساختار یافته و  ساختار نیافته </a:t>
            </a:r>
          </a:p>
          <a:p>
            <a:pPr algn="r" rtl="1">
              <a:lnSpc>
                <a:spcPct val="150000"/>
              </a:lnSpc>
              <a:buFont typeface="Wingdings 2" pitchFamily="18" charset="2"/>
              <a:buNone/>
            </a:pPr>
            <a:r>
              <a:rPr lang="fa-IR" sz="2400" smtClean="0">
                <a:cs typeface="B Nazanin" pitchFamily="2" charset="-78"/>
              </a:rPr>
              <a:t>   می باشند که با دارا بودن ا بزارهای حمایتی( پرتال ها ، موتورهای جستجو) و ابزارهای اطلاعاتی( نامه های الکترونیکی، پیام فوری) به کارکنان جهت ارتباطات و همکاری با افراد داخل یا خارج سازمان و به کارگیری دانش ذخیره شده در مدیریت جدید کمک می کنند.</a:t>
            </a:r>
            <a:endParaRPr lang="fa-IR" sz="2400" i="1" u="sng" smtClean="0">
              <a:cs typeface="B Nazanin"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4" name="Date Placeholder 3"/>
          <p:cNvSpPr>
            <a:spLocks noGrp="1"/>
          </p:cNvSpPr>
          <p:nvPr>
            <p:ph type="dt" sz="quarter" idx="10"/>
          </p:nvPr>
        </p:nvSpPr>
        <p:spPr/>
        <p:txBody>
          <a:bodyPr/>
          <a:lstStyle/>
          <a:p>
            <a:pPr>
              <a:defRPr/>
            </a:pPr>
            <a:endParaRPr lang="en-US"/>
          </a:p>
        </p:txBody>
      </p:sp>
      <p:graphicFrame>
        <p:nvGraphicFramePr>
          <p:cNvPr id="8" name="Content Placeholder 7"/>
          <p:cNvGraphicFramePr>
            <a:graphicFrameLocks noGrp="1"/>
          </p:cNvGraphicFramePr>
          <p:nvPr>
            <p:ph idx="1"/>
          </p:nvPr>
        </p:nvGraphicFramePr>
        <p:xfrm>
          <a:off x="571473" y="1935163"/>
          <a:ext cx="8115327" cy="4864072"/>
        </p:xfrm>
        <a:graphic>
          <a:graphicData uri="http://schemas.openxmlformats.org/drawingml/2006/table">
            <a:tbl>
              <a:tblPr rtl="1" firstRow="1" bandRow="1">
                <a:tableStyleId>{93296810-A885-4BE3-A3E7-6D5BEEA58F35}</a:tableStyleId>
              </a:tblPr>
              <a:tblGrid>
                <a:gridCol w="2705109"/>
                <a:gridCol w="2705109"/>
                <a:gridCol w="2705109"/>
              </a:tblGrid>
              <a:tr h="1536240">
                <a:tc>
                  <a:txBody>
                    <a:bodyPr/>
                    <a:lstStyle/>
                    <a:p>
                      <a:pPr algn="ctr" rtl="1"/>
                      <a:r>
                        <a:rPr lang="fa-IR" sz="3000" dirty="0" smtClean="0">
                          <a:solidFill>
                            <a:schemeClr val="tx1"/>
                          </a:solidFill>
                          <a:cs typeface="B Nazanin" pitchFamily="2" charset="-78"/>
                        </a:rPr>
                        <a:t>دسته بندی سیستم های مدیریت دانش در بنگاه های اقتصادی</a:t>
                      </a:r>
                      <a:endParaRPr lang="fa-IR" sz="3000" dirty="0">
                        <a:solidFill>
                          <a:schemeClr val="tx1"/>
                        </a:solidFill>
                        <a:cs typeface="B Nazanin" pitchFamily="2" charset="-78"/>
                      </a:endParaRPr>
                    </a:p>
                  </a:txBody>
                  <a:tcPr/>
                </a:tc>
                <a:tc>
                  <a:txBody>
                    <a:bodyPr/>
                    <a:lstStyle/>
                    <a:p>
                      <a:pPr algn="ctr" rtl="1"/>
                      <a:r>
                        <a:rPr lang="fa-IR" sz="3000" dirty="0" smtClean="0">
                          <a:solidFill>
                            <a:schemeClr val="tx1"/>
                          </a:solidFill>
                          <a:cs typeface="B Nazanin" pitchFamily="2" charset="-78"/>
                        </a:rPr>
                        <a:t>محتوای دانشی</a:t>
                      </a:r>
                      <a:endParaRPr lang="fa-IR" sz="3000" dirty="0">
                        <a:solidFill>
                          <a:schemeClr val="tx1"/>
                        </a:solidFill>
                        <a:cs typeface="B Nazanin" pitchFamily="2" charset="-78"/>
                      </a:endParaRPr>
                    </a:p>
                  </a:txBody>
                  <a:tcPr/>
                </a:tc>
                <a:tc>
                  <a:txBody>
                    <a:bodyPr/>
                    <a:lstStyle/>
                    <a:p>
                      <a:pPr algn="ctr" rtl="1"/>
                      <a:r>
                        <a:rPr lang="fa-IR" sz="3000" dirty="0" smtClean="0">
                          <a:solidFill>
                            <a:schemeClr val="tx1"/>
                          </a:solidFill>
                          <a:cs typeface="B Nazanin" pitchFamily="2" charset="-78"/>
                        </a:rPr>
                        <a:t>انواع دانش</a:t>
                      </a:r>
                      <a:endParaRPr lang="fa-IR" sz="3000" dirty="0">
                        <a:solidFill>
                          <a:schemeClr val="tx1"/>
                        </a:solidFill>
                        <a:cs typeface="B Nazanin" pitchFamily="2" charset="-78"/>
                      </a:endParaRPr>
                    </a:p>
                  </a:txBody>
                  <a:tcPr/>
                </a:tc>
              </a:tr>
              <a:tr h="566392">
                <a:tc>
                  <a:txBody>
                    <a:bodyPr/>
                    <a:lstStyle/>
                    <a:p>
                      <a:pPr algn="r" rtl="1"/>
                      <a:r>
                        <a:rPr lang="fa-IR" sz="2400" dirty="0" smtClean="0">
                          <a:cs typeface="B Nazanin" pitchFamily="2" charset="-78"/>
                        </a:rPr>
                        <a:t>سیستم های دانشی ساختار یافته</a:t>
                      </a:r>
                      <a:endParaRPr lang="fa-IR" sz="2400" dirty="0">
                        <a:cs typeface="B Nazanin" pitchFamily="2" charset="-78"/>
                      </a:endParaRPr>
                    </a:p>
                  </a:txBody>
                  <a:tcPr/>
                </a:tc>
                <a:tc>
                  <a:txBody>
                    <a:bodyPr/>
                    <a:lstStyle/>
                    <a:p>
                      <a:pPr algn="r" rtl="1"/>
                      <a:r>
                        <a:rPr lang="fa-IR" sz="2400" dirty="0" smtClean="0">
                          <a:cs typeface="B Nazanin" pitchFamily="2" charset="-78"/>
                        </a:rPr>
                        <a:t>اسناد رسمی</a:t>
                      </a:r>
                      <a:endParaRPr lang="fa-IR" sz="2400" dirty="0">
                        <a:cs typeface="B Nazanin" pitchFamily="2" charset="-78"/>
                      </a:endParaRPr>
                    </a:p>
                  </a:txBody>
                  <a:tcPr/>
                </a:tc>
                <a:tc>
                  <a:txBody>
                    <a:bodyPr/>
                    <a:lstStyle/>
                    <a:p>
                      <a:pPr algn="r" rtl="1"/>
                      <a:r>
                        <a:rPr lang="fa-IR" sz="2400" dirty="0" smtClean="0">
                          <a:cs typeface="B Nazanin" pitchFamily="2" charset="-78"/>
                        </a:rPr>
                        <a:t>دانش ساختار یافته</a:t>
                      </a:r>
                      <a:endParaRPr lang="fa-IR" sz="2400" dirty="0">
                        <a:cs typeface="B Nazanin" pitchFamily="2" charset="-78"/>
                      </a:endParaRPr>
                    </a:p>
                  </a:txBody>
                  <a:tcPr/>
                </a:tc>
              </a:tr>
              <a:tr h="1396582">
                <a:tc>
                  <a:txBody>
                    <a:bodyPr/>
                    <a:lstStyle/>
                    <a:p>
                      <a:pPr algn="r" rtl="1"/>
                      <a:r>
                        <a:rPr lang="fa-IR" sz="2400" dirty="0" smtClean="0">
                          <a:cs typeface="B Nazanin" pitchFamily="2" charset="-78"/>
                        </a:rPr>
                        <a:t>سیستم های دانشی نیمه ساختار یافته</a:t>
                      </a:r>
                      <a:endParaRPr lang="fa-IR" sz="2400" dirty="0">
                        <a:cs typeface="B Nazanin" pitchFamily="2" charset="-78"/>
                      </a:endParaRPr>
                    </a:p>
                  </a:txBody>
                  <a:tcPr/>
                </a:tc>
                <a:tc>
                  <a:txBody>
                    <a:bodyPr/>
                    <a:lstStyle/>
                    <a:p>
                      <a:pPr algn="r" rtl="1"/>
                      <a:r>
                        <a:rPr lang="fa-IR" sz="2400" dirty="0" smtClean="0">
                          <a:cs typeface="B Nazanin" pitchFamily="2" charset="-78"/>
                        </a:rPr>
                        <a:t>نامه های الکترونیکی، نامه های صوتی، یادداشت ها، بروشورها، عکس ها، تابلوی</a:t>
                      </a:r>
                      <a:r>
                        <a:rPr lang="fa-IR" sz="2400" baseline="0" dirty="0" smtClean="0">
                          <a:cs typeface="B Nazanin" pitchFamily="2" charset="-78"/>
                        </a:rPr>
                        <a:t> اعلانات و...</a:t>
                      </a:r>
                      <a:endParaRPr lang="fa-IR" sz="2400" dirty="0">
                        <a:cs typeface="B Nazanin" pitchFamily="2" charset="-78"/>
                      </a:endParaRPr>
                    </a:p>
                  </a:txBody>
                  <a:tcPr/>
                </a:tc>
                <a:tc>
                  <a:txBody>
                    <a:bodyPr/>
                    <a:lstStyle/>
                    <a:p>
                      <a:pPr algn="r" rtl="1"/>
                      <a:r>
                        <a:rPr lang="fa-IR" sz="2400" dirty="0" smtClean="0">
                          <a:cs typeface="B Nazanin" pitchFamily="2" charset="-78"/>
                        </a:rPr>
                        <a:t>دانش نیمه ساختار یافته</a:t>
                      </a:r>
                      <a:endParaRPr lang="fa-IR" sz="2400" dirty="0">
                        <a:cs typeface="B Nazanin" pitchFamily="2" charset="-78"/>
                      </a:endParaRPr>
                    </a:p>
                  </a:txBody>
                  <a:tcPr/>
                </a:tc>
              </a:tr>
              <a:tr h="566392">
                <a:tc>
                  <a:txBody>
                    <a:bodyPr/>
                    <a:lstStyle/>
                    <a:p>
                      <a:pPr algn="r" rtl="1"/>
                      <a:r>
                        <a:rPr lang="fa-IR" sz="2400" dirty="0" smtClean="0">
                          <a:cs typeface="B Nazanin" pitchFamily="2" charset="-78"/>
                        </a:rPr>
                        <a:t>سیستم</a:t>
                      </a:r>
                      <a:r>
                        <a:rPr lang="fa-IR" sz="2400" baseline="0" dirty="0" smtClean="0">
                          <a:cs typeface="B Nazanin" pitchFamily="2" charset="-78"/>
                        </a:rPr>
                        <a:t> های شبکه دانشی</a:t>
                      </a:r>
                      <a:endParaRPr lang="fa-IR" sz="2400" dirty="0">
                        <a:cs typeface="B Nazanin" pitchFamily="2" charset="-78"/>
                      </a:endParaRPr>
                    </a:p>
                  </a:txBody>
                  <a:tcPr/>
                </a:tc>
                <a:tc>
                  <a:txBody>
                    <a:bodyPr/>
                    <a:lstStyle/>
                    <a:p>
                      <a:pPr algn="r" rtl="1"/>
                      <a:r>
                        <a:rPr lang="fa-IR" sz="2400" dirty="0" smtClean="0">
                          <a:cs typeface="B Nazanin" pitchFamily="2" charset="-78"/>
                        </a:rPr>
                        <a:t>تجربیات</a:t>
                      </a:r>
                      <a:r>
                        <a:rPr lang="fa-IR" sz="2400" baseline="0" dirty="0" smtClean="0">
                          <a:cs typeface="B Nazanin" pitchFamily="2" charset="-78"/>
                        </a:rPr>
                        <a:t> شخص</a:t>
                      </a:r>
                      <a:endParaRPr lang="fa-IR" sz="2400" dirty="0">
                        <a:cs typeface="B Nazanin" pitchFamily="2" charset="-78"/>
                      </a:endParaRPr>
                    </a:p>
                  </a:txBody>
                  <a:tcPr/>
                </a:tc>
                <a:tc>
                  <a:txBody>
                    <a:bodyPr/>
                    <a:lstStyle/>
                    <a:p>
                      <a:pPr algn="r" rtl="1"/>
                      <a:r>
                        <a:rPr lang="fa-IR" sz="2400" dirty="0" smtClean="0">
                          <a:cs typeface="B Nazanin" pitchFamily="2" charset="-78"/>
                        </a:rPr>
                        <a:t>دانش خاموش</a:t>
                      </a:r>
                      <a:endParaRPr lang="fa-IR" sz="2400" dirty="0">
                        <a:cs typeface="B Nazanin" pitchFamily="2" charset="-78"/>
                      </a:endParaRPr>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18437" name="Content Placeholder 6"/>
          <p:cNvSpPr>
            <a:spLocks noGrp="1"/>
          </p:cNvSpPr>
          <p:nvPr>
            <p:ph idx="1"/>
          </p:nvPr>
        </p:nvSpPr>
        <p:spPr>
          <a:xfrm>
            <a:off x="457200" y="1935163"/>
            <a:ext cx="8229600" cy="4637087"/>
          </a:xfrm>
        </p:spPr>
        <p:txBody>
          <a:bodyPr/>
          <a:lstStyle/>
          <a:p>
            <a:pPr algn="r" rtl="1">
              <a:buFont typeface="Wingdings 2" pitchFamily="18" charset="2"/>
              <a:buNone/>
            </a:pPr>
            <a:r>
              <a:rPr lang="fa-IR" b="1" smtClean="0">
                <a:cs typeface="B Nazanin" pitchFamily="2" charset="-78"/>
              </a:rPr>
              <a:t>انواع اصلی سیستم های مدیریت دانش</a:t>
            </a:r>
            <a:r>
              <a:rPr lang="fa-IR" smtClean="0">
                <a:cs typeface="B Nazanin" pitchFamily="2" charset="-78"/>
              </a:rPr>
              <a:t>: </a:t>
            </a:r>
          </a:p>
          <a:p>
            <a:pPr algn="r" rtl="1">
              <a:lnSpc>
                <a:spcPct val="150000"/>
              </a:lnSpc>
              <a:buFont typeface="Wingdings 2" pitchFamily="18" charset="2"/>
              <a:buNone/>
            </a:pPr>
            <a:r>
              <a:rPr lang="fa-IR" sz="2200" smtClean="0">
                <a:cs typeface="B Nazanin" pitchFamily="2" charset="-78"/>
              </a:rPr>
              <a:t> </a:t>
            </a:r>
            <a:r>
              <a:rPr lang="fa-IR" sz="2400" smtClean="0">
                <a:cs typeface="B Nazanin" pitchFamily="2" charset="-78"/>
              </a:rPr>
              <a:t>2- سیستم های کار دانش :  این سیستم ها به قابلیت هایی که برای همه افراد سازمان قابل استفاده است می پردازد و به نیازها ی کارکنان توجه ندارد.برای استفاده از سیستم های کاردانش باید کارکنان دانشی شامل محققان، طراحان، دانشمندان و مهندسانی که به خلق دانش سازمانی می پردازند، وجودداشته باشد. سیستم های </a:t>
            </a:r>
          </a:p>
          <a:p>
            <a:pPr algn="r" rtl="1">
              <a:lnSpc>
                <a:spcPct val="150000"/>
              </a:lnSpc>
              <a:buFont typeface="Wingdings 2" pitchFamily="18" charset="2"/>
              <a:buNone/>
            </a:pPr>
            <a:r>
              <a:rPr lang="fa-IR" sz="2400" smtClean="0">
                <a:cs typeface="B Nazanin" pitchFamily="2" charset="-78"/>
              </a:rPr>
              <a:t>    کار دانش علاوه برسخت افزار و نرم افزارهای تخصصی، به ارتباطات قوی با پایگاه </a:t>
            </a:r>
          </a:p>
          <a:p>
            <a:pPr algn="r" rtl="1">
              <a:lnSpc>
                <a:spcPct val="150000"/>
              </a:lnSpc>
              <a:buFont typeface="Wingdings 2" pitchFamily="18" charset="2"/>
              <a:buNone/>
            </a:pPr>
            <a:r>
              <a:rPr lang="fa-IR" sz="2400" smtClean="0">
                <a:cs typeface="B Nazanin" pitchFamily="2" charset="-78"/>
              </a:rPr>
              <a:t>    داده های بیرونی نیاز دارند.</a:t>
            </a:r>
            <a:endParaRPr lang="fa-IR" sz="2400" i="1" u="sng" smtClean="0">
              <a:cs typeface="B Nazanin"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graphicFrame>
        <p:nvGraphicFramePr>
          <p:cNvPr id="8" name="Content Placeholder 7"/>
          <p:cNvGraphicFramePr>
            <a:graphicFrameLocks noGrp="1"/>
          </p:cNvGraphicFramePr>
          <p:nvPr>
            <p:ph idx="1"/>
          </p:nvPr>
        </p:nvGraphicFramePr>
        <p:xfrm>
          <a:off x="857224" y="1935163"/>
          <a:ext cx="7829576" cy="4045799"/>
        </p:xfrm>
        <a:graphic>
          <a:graphicData uri="http://schemas.openxmlformats.org/drawingml/2006/table">
            <a:tbl>
              <a:tblPr rtl="1" firstRow="1" bandRow="1">
                <a:tableStyleId>{93296810-A885-4BE3-A3E7-6D5BEEA58F35}</a:tableStyleId>
              </a:tblPr>
              <a:tblGrid>
                <a:gridCol w="3914788"/>
                <a:gridCol w="3914788"/>
              </a:tblGrid>
              <a:tr h="850897">
                <a:tc>
                  <a:txBody>
                    <a:bodyPr/>
                    <a:lstStyle/>
                    <a:p>
                      <a:pPr algn="ctr" rtl="1"/>
                      <a:r>
                        <a:rPr lang="fa-IR" sz="2400" dirty="0" smtClean="0">
                          <a:solidFill>
                            <a:schemeClr val="tx1"/>
                          </a:solidFill>
                          <a:cs typeface="B Nazanin" pitchFamily="2" charset="-78"/>
                        </a:rPr>
                        <a:t>دسته بندی سیستم های کار دانش</a:t>
                      </a:r>
                      <a:endParaRPr lang="fa-IR" sz="2400" dirty="0">
                        <a:solidFill>
                          <a:schemeClr val="tx1"/>
                        </a:solidFill>
                        <a:cs typeface="B Nazanin" pitchFamily="2" charset="-78"/>
                      </a:endParaRPr>
                    </a:p>
                  </a:txBody>
                  <a:tcPr/>
                </a:tc>
                <a:tc>
                  <a:txBody>
                    <a:bodyPr/>
                    <a:lstStyle/>
                    <a:p>
                      <a:pPr algn="ctr" rtl="1"/>
                      <a:r>
                        <a:rPr lang="fa-IR" sz="2400" dirty="0" smtClean="0">
                          <a:solidFill>
                            <a:schemeClr val="tx1"/>
                          </a:solidFill>
                          <a:cs typeface="B Nazanin" pitchFamily="2" charset="-78"/>
                        </a:rPr>
                        <a:t>وظیفه</a:t>
                      </a:r>
                      <a:r>
                        <a:rPr lang="fa-IR" sz="2400" baseline="0" dirty="0" smtClean="0">
                          <a:solidFill>
                            <a:schemeClr val="tx1"/>
                          </a:solidFill>
                          <a:cs typeface="B Nazanin" pitchFamily="2" charset="-78"/>
                        </a:rPr>
                        <a:t> سازمانی</a:t>
                      </a:r>
                      <a:endParaRPr lang="fa-IR" sz="2400" dirty="0">
                        <a:solidFill>
                          <a:schemeClr val="tx1"/>
                        </a:solidFill>
                        <a:cs typeface="B Nazanin" pitchFamily="2" charset="-78"/>
                      </a:endParaRPr>
                    </a:p>
                  </a:txBody>
                  <a:tcPr/>
                </a:tc>
              </a:tr>
              <a:tr h="566392">
                <a:tc>
                  <a:txBody>
                    <a:bodyPr/>
                    <a:lstStyle/>
                    <a:p>
                      <a:pPr algn="r" rtl="1"/>
                      <a:r>
                        <a:rPr lang="en-US" sz="2200" dirty="0" smtClean="0">
                          <a:cs typeface="B Nazanin" pitchFamily="2" charset="-78"/>
                        </a:rPr>
                        <a:t>CAD/CAM</a:t>
                      </a:r>
                      <a:endParaRPr lang="fa-IR" sz="2200" dirty="0">
                        <a:cs typeface="B Nazanin" pitchFamily="2" charset="-78"/>
                      </a:endParaRPr>
                    </a:p>
                  </a:txBody>
                  <a:tcPr/>
                </a:tc>
                <a:tc>
                  <a:txBody>
                    <a:bodyPr/>
                    <a:lstStyle/>
                    <a:p>
                      <a:pPr algn="r" rtl="1"/>
                      <a:r>
                        <a:rPr lang="fa-IR" sz="2000" dirty="0" smtClean="0">
                          <a:cs typeface="B Nazanin" pitchFamily="2" charset="-78"/>
                        </a:rPr>
                        <a:t>امکان کنترل دقیق</a:t>
                      </a:r>
                      <a:r>
                        <a:rPr lang="fa-IR" sz="2000" baseline="0" dirty="0" smtClean="0">
                          <a:cs typeface="B Nazanin" pitchFamily="2" charset="-78"/>
                        </a:rPr>
                        <a:t> طراحی و ساخت را برای مهندسان ، طراحان و مدیران فراهم می آورد.</a:t>
                      </a:r>
                      <a:endParaRPr lang="fa-IR" sz="2000" dirty="0">
                        <a:cs typeface="B Nazanin" pitchFamily="2" charset="-78"/>
                      </a:endParaRPr>
                    </a:p>
                  </a:txBody>
                  <a:tcPr/>
                </a:tc>
              </a:tr>
              <a:tr h="1396582">
                <a:tc>
                  <a:txBody>
                    <a:bodyPr/>
                    <a:lstStyle/>
                    <a:p>
                      <a:pPr algn="r" rtl="1"/>
                      <a:r>
                        <a:rPr lang="fa-IR" sz="2200" dirty="0" smtClean="0">
                          <a:cs typeface="B Nazanin" pitchFamily="2" charset="-78"/>
                        </a:rPr>
                        <a:t>سیستم های حقیقت</a:t>
                      </a:r>
                      <a:endParaRPr lang="fa-IR" sz="2200" dirty="0">
                        <a:cs typeface="B Nazanin" pitchFamily="2" charset="-78"/>
                      </a:endParaRPr>
                    </a:p>
                  </a:txBody>
                  <a:tcPr/>
                </a:tc>
                <a:tc>
                  <a:txBody>
                    <a:bodyPr/>
                    <a:lstStyle/>
                    <a:p>
                      <a:pPr algn="r" rtl="1"/>
                      <a:r>
                        <a:rPr lang="fa-IR" sz="2200" dirty="0" smtClean="0">
                          <a:cs typeface="B Nazanin" pitchFamily="2" charset="-78"/>
                        </a:rPr>
                        <a:t>امکان شبیه سازی های دقیق را برای کاربران فراهم می آورد.</a:t>
                      </a:r>
                      <a:endParaRPr lang="fa-IR" sz="2200" dirty="0">
                        <a:cs typeface="B Nazanin" pitchFamily="2" charset="-78"/>
                      </a:endParaRPr>
                    </a:p>
                  </a:txBody>
                  <a:tcPr/>
                </a:tc>
              </a:tr>
              <a:tr h="566392">
                <a:tc>
                  <a:txBody>
                    <a:bodyPr/>
                    <a:lstStyle/>
                    <a:p>
                      <a:pPr algn="r" rtl="1"/>
                      <a:r>
                        <a:rPr lang="fa-IR" sz="2200" dirty="0" smtClean="0">
                          <a:cs typeface="B Nazanin" pitchFamily="2" charset="-78"/>
                        </a:rPr>
                        <a:t>دفاتر سرمایه</a:t>
                      </a:r>
                      <a:r>
                        <a:rPr lang="fa-IR" sz="2200" baseline="0" dirty="0" smtClean="0">
                          <a:cs typeface="B Nazanin" pitchFamily="2" charset="-78"/>
                        </a:rPr>
                        <a:t> گذاری</a:t>
                      </a:r>
                      <a:endParaRPr lang="fa-IR" sz="2200" dirty="0">
                        <a:cs typeface="B Nazanin" pitchFamily="2" charset="-78"/>
                      </a:endParaRPr>
                    </a:p>
                  </a:txBody>
                  <a:tcPr/>
                </a:tc>
                <a:tc>
                  <a:txBody>
                    <a:bodyPr/>
                    <a:lstStyle/>
                    <a:p>
                      <a:pPr algn="r" rtl="1"/>
                      <a:r>
                        <a:rPr lang="fa-IR" sz="2200" dirty="0" smtClean="0">
                          <a:cs typeface="B Nazanin" pitchFamily="2" charset="-78"/>
                        </a:rPr>
                        <a:t>امکان استفاده</a:t>
                      </a:r>
                      <a:r>
                        <a:rPr lang="fa-IR" sz="2200" baseline="0" dirty="0" smtClean="0">
                          <a:cs typeface="B Nazanin" pitchFamily="2" charset="-78"/>
                        </a:rPr>
                        <a:t> از پیشرفته ترین سخت افزارهای بخش مالی جهت تحلیل های فوری و مدیریت سبد سهام را فراهم می کند</a:t>
                      </a:r>
                      <a:endParaRPr lang="fa-IR" sz="2200" dirty="0">
                        <a:cs typeface="B Nazanin" pitchFamily="2" charset="-78"/>
                      </a:endParaRPr>
                    </a:p>
                  </a:txBody>
                  <a:tcPr/>
                </a:tc>
              </a:tr>
            </a:tbl>
          </a:graphicData>
        </a:graphic>
      </p:graphicFrame>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20485" name="Content Placeholder 6"/>
          <p:cNvSpPr>
            <a:spLocks noGrp="1"/>
          </p:cNvSpPr>
          <p:nvPr>
            <p:ph idx="1"/>
          </p:nvPr>
        </p:nvSpPr>
        <p:spPr>
          <a:xfrm>
            <a:off x="457200" y="1935163"/>
            <a:ext cx="8229600" cy="4637087"/>
          </a:xfrm>
        </p:spPr>
        <p:txBody>
          <a:bodyPr/>
          <a:lstStyle/>
          <a:p>
            <a:pPr algn="r" rtl="1">
              <a:buFont typeface="Wingdings 2" pitchFamily="18" charset="2"/>
              <a:buNone/>
            </a:pPr>
            <a:r>
              <a:rPr lang="fa-IR" b="1" smtClean="0">
                <a:cs typeface="B Nazanin" pitchFamily="2" charset="-78"/>
              </a:rPr>
              <a:t>انواع اصلی سیستم های مدیریت دانش</a:t>
            </a:r>
            <a:r>
              <a:rPr lang="fa-IR" smtClean="0">
                <a:cs typeface="B Nazanin" pitchFamily="2" charset="-78"/>
              </a:rPr>
              <a:t>: </a:t>
            </a:r>
          </a:p>
          <a:p>
            <a:pPr algn="r" rtl="1">
              <a:lnSpc>
                <a:spcPct val="150000"/>
              </a:lnSpc>
              <a:buFont typeface="Wingdings 2" pitchFamily="18" charset="2"/>
              <a:buNone/>
            </a:pPr>
            <a:r>
              <a:rPr lang="fa-IR" sz="2200" smtClean="0">
                <a:cs typeface="B Nazanin" pitchFamily="2" charset="-78"/>
              </a:rPr>
              <a:t> </a:t>
            </a:r>
            <a:r>
              <a:rPr lang="fa-IR" sz="2400" smtClean="0">
                <a:cs typeface="B Nazanin" pitchFamily="2" charset="-78"/>
              </a:rPr>
              <a:t>3-  روش های هوشمند:  برخی از روش هایی که سازمان به وسیله آن به جمع آوری دانش فردی می پردازد و آن را به پایگاه های بیشتر گسترش می دهد که شامل موارد ذیل است:</a:t>
            </a:r>
          </a:p>
          <a:p>
            <a:pPr algn="r" rtl="1">
              <a:lnSpc>
                <a:spcPct val="150000"/>
              </a:lnSpc>
              <a:buFont typeface="Wingdings 2" pitchFamily="18" charset="2"/>
              <a:buNone/>
            </a:pPr>
            <a:r>
              <a:rPr lang="fa-IR" sz="2400" i="1" smtClean="0">
                <a:cs typeface="B Nazanin" pitchFamily="2" charset="-78"/>
              </a:rPr>
              <a:t>  - سیستم های خبره :</a:t>
            </a:r>
            <a:r>
              <a:rPr lang="fa-IR" sz="2400" smtClean="0">
                <a:cs typeface="B Nazanin" pitchFamily="2" charset="-78"/>
              </a:rPr>
              <a:t> این سیستم ها دانش خاموش را از تجربیات افراد را به صورت مجموعه ای از قوانین، در یک سیستم نرم افزاری ایجاد می کند. این مجموعه از قوانین به حافظه سازمانی اضافه و ذخیره می شود و می تواند به وسیله همه افراد سازمان استفاده شود. سیستم های خبره از ضوابط </a:t>
            </a:r>
            <a:r>
              <a:rPr lang="en-US" sz="2400" smtClean="0">
                <a:cs typeface="B Nazanin" pitchFamily="2" charset="-78"/>
              </a:rPr>
              <a:t>If-Then</a:t>
            </a:r>
            <a:r>
              <a:rPr lang="fa-IR" sz="2400" smtClean="0">
                <a:cs typeface="B Nazanin" pitchFamily="2" charset="-78"/>
              </a:rPr>
              <a:t> استفاده می کنند.</a:t>
            </a: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21509" name="Content Placeholder 6"/>
          <p:cNvSpPr>
            <a:spLocks noGrp="1"/>
          </p:cNvSpPr>
          <p:nvPr>
            <p:ph idx="1"/>
          </p:nvPr>
        </p:nvSpPr>
        <p:spPr>
          <a:xfrm>
            <a:off x="457200" y="1935163"/>
            <a:ext cx="8229600" cy="4637087"/>
          </a:xfrm>
        </p:spPr>
        <p:txBody>
          <a:bodyPr/>
          <a:lstStyle/>
          <a:p>
            <a:pPr algn="just" rtl="1">
              <a:lnSpc>
                <a:spcPct val="150000"/>
              </a:lnSpc>
              <a:buFont typeface="Wingdings 2" pitchFamily="18" charset="2"/>
              <a:buNone/>
            </a:pPr>
            <a:r>
              <a:rPr lang="fa-IR" sz="2400" i="1" smtClean="0">
                <a:cs typeface="B Nazanin" pitchFamily="2" charset="-78"/>
              </a:rPr>
              <a:t>- هوش سازمانی:</a:t>
            </a:r>
            <a:r>
              <a:rPr lang="fa-IR" sz="2400" smtClean="0">
                <a:cs typeface="B Nazanin" pitchFamily="2" charset="-78"/>
              </a:rPr>
              <a:t> سیستم های خبره فقط دانش خاموش افراد را جمع آوری می کنند ، اما سازمان مجموعه ای از دانش و تجربیاتی دارد که در سالیان به وجود آمده اند. این دانش را می توان با استفاده از ” استدلال مبتنی بر مورد“</a:t>
            </a:r>
            <a:r>
              <a:rPr lang="en-US" sz="2400" smtClean="0">
                <a:cs typeface="B Nazanin" pitchFamily="2" charset="-78"/>
              </a:rPr>
              <a:t>(Case-Based Reasoning)</a:t>
            </a:r>
            <a:r>
              <a:rPr lang="fa-IR" sz="2400" smtClean="0">
                <a:cs typeface="B Nazanin" pitchFamily="2" charset="-78"/>
              </a:rPr>
              <a:t> در اختیار گرفت و ذخیره کرد.بدین ترتیب هر گاه کاربر با مورد تازه ای با ویژگی های مشابه برخورد کرد، می تواند با جستجو نزدیک ترین قالب را پیداکند و راه حل های مورد قدیمی را در مورد جدید اعمال کند.</a:t>
            </a:r>
          </a:p>
        </p:txBody>
      </p:sp>
      <p:sp>
        <p:nvSpPr>
          <p:cNvPr id="2" name="Date Placeholder 1"/>
          <p:cNvSpPr>
            <a:spLocks noGrp="1"/>
          </p:cNvSpPr>
          <p:nvPr>
            <p:ph type="dt" sz="half" idx="10"/>
          </p:nvPr>
        </p:nvSpPr>
        <p:spPr/>
        <p:txBody>
          <a:bodyPr/>
          <a:lstStyle/>
          <a:p>
            <a:endParaRPr lang="fa-I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4" name="Date Placeholder 3"/>
          <p:cNvSpPr>
            <a:spLocks noGrp="1"/>
          </p:cNvSpPr>
          <p:nvPr>
            <p:ph type="dt" sz="quarter" idx="10"/>
          </p:nvPr>
        </p:nvSpPr>
        <p:spPr/>
        <p:txBody>
          <a:bodyPr/>
          <a:lstStyle/>
          <a:p>
            <a:pPr>
              <a:defRPr/>
            </a:pPr>
            <a:endParaRPr lang="en-US"/>
          </a:p>
        </p:txBody>
      </p:sp>
      <p:sp>
        <p:nvSpPr>
          <p:cNvPr id="22534" name="Content Placeholder 6"/>
          <p:cNvSpPr>
            <a:spLocks noGrp="1"/>
          </p:cNvSpPr>
          <p:nvPr>
            <p:ph idx="1"/>
          </p:nvPr>
        </p:nvSpPr>
        <p:spPr>
          <a:xfrm>
            <a:off x="457200" y="1935163"/>
            <a:ext cx="8229600" cy="4922837"/>
          </a:xfrm>
        </p:spPr>
        <p:txBody>
          <a:bodyPr/>
          <a:lstStyle/>
          <a:p>
            <a:pPr algn="r" rtl="1">
              <a:buFont typeface="Wingdings 2" pitchFamily="18" charset="2"/>
              <a:buNone/>
            </a:pPr>
            <a:r>
              <a:rPr lang="fa-IR" sz="2400" i="1" smtClean="0">
                <a:cs typeface="B Nazanin" pitchFamily="2" charset="-78"/>
              </a:rPr>
              <a:t>- </a:t>
            </a:r>
            <a:r>
              <a:rPr lang="fa-IR" sz="2800" i="1" smtClean="0">
                <a:cs typeface="B Nazanin" pitchFamily="2" charset="-78"/>
              </a:rPr>
              <a:t>سیستم های فازی: </a:t>
            </a:r>
            <a:r>
              <a:rPr lang="fa-IR" sz="2800" smtClean="0">
                <a:cs typeface="B Nazanin" pitchFamily="2" charset="-78"/>
              </a:rPr>
              <a:t>روشی که می تواند مفاهیم کلی و غیر دقیق را با استفاده از ارزش های ذهنی ، در قالب ضوابط در آورد. برای مثال، فرض کنید که برای کنترل دمای یک اتاق دمای خنک بین 30-20 درجه تعریف شده در حالی که در واقع دمای خنک بین 30-25 قراردارد. از طرف دیگر، در تعریف دمای خنک با دمای سرد و ملایم همپوشانی دارد.پس عوامل دیگری مانند باد و دمای بیرونی نیز دخیل هستند. پس ضابطه ای با ای مفهوم ساخته می شود“ اگر دما خنک یا سرد و رطوبت پایین است در حالی که باد می وزد و دمای بیرون پایین است، پس گرما و رطوبت اتاق را بالا ببر“.</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4" name="Date Placeholder 3"/>
          <p:cNvSpPr>
            <a:spLocks noGrp="1"/>
          </p:cNvSpPr>
          <p:nvPr>
            <p:ph type="dt" sz="quarter" idx="10"/>
          </p:nvPr>
        </p:nvSpPr>
        <p:spPr/>
        <p:txBody>
          <a:bodyPr/>
          <a:lstStyle/>
          <a:p>
            <a:pPr>
              <a:defRPr/>
            </a:pPr>
            <a:endParaRPr lang="en-US"/>
          </a:p>
        </p:txBody>
      </p:sp>
      <p:sp>
        <p:nvSpPr>
          <p:cNvPr id="23558" name="Content Placeholder 6"/>
          <p:cNvSpPr>
            <a:spLocks noGrp="1"/>
          </p:cNvSpPr>
          <p:nvPr>
            <p:ph idx="1"/>
          </p:nvPr>
        </p:nvSpPr>
        <p:spPr>
          <a:xfrm>
            <a:off x="457200" y="1935163"/>
            <a:ext cx="8229600" cy="4922837"/>
          </a:xfrm>
        </p:spPr>
        <p:txBody>
          <a:bodyPr/>
          <a:lstStyle/>
          <a:p>
            <a:pPr algn="just" rtl="1">
              <a:buFontTx/>
              <a:buChar char="-"/>
            </a:pPr>
            <a:r>
              <a:rPr lang="fa-IR" sz="2800" i="1" smtClean="0">
                <a:cs typeface="B Nazanin" pitchFamily="2" charset="-78"/>
              </a:rPr>
              <a:t>شبکه های عصبی: </a:t>
            </a:r>
            <a:r>
              <a:rPr lang="fa-IR" sz="2800" smtClean="0">
                <a:cs typeface="B Nazanin" pitchFamily="2" charset="-78"/>
              </a:rPr>
              <a:t>شبکه های عصبی د رمدل های پیچیده ، جهت حل مشکلات کمک می کنند. شبکه عصبی دارای تعداد زیادی گره های حسگر و پردازشگر است ه به طور مداوم با یکدیگر در ارتباط هستند.</a:t>
            </a:r>
          </a:p>
          <a:p>
            <a:pPr algn="just" rtl="1">
              <a:buFont typeface="Wingdings 2" pitchFamily="18" charset="2"/>
              <a:buNone/>
            </a:pPr>
            <a:r>
              <a:rPr lang="fa-IR" sz="2800" smtClean="0">
                <a:cs typeface="B Nazanin" pitchFamily="2" charset="-78"/>
              </a:rPr>
              <a:t>     اگر نتایج مورد نظر حاصل نشود، در لایه پردازشگر اصلاحاتی صورت </a:t>
            </a:r>
          </a:p>
          <a:p>
            <a:pPr algn="just" rtl="1">
              <a:buFont typeface="Wingdings 2" pitchFamily="18" charset="2"/>
              <a:buNone/>
            </a:pPr>
            <a:r>
              <a:rPr lang="fa-IR" sz="2800" smtClean="0">
                <a:cs typeface="B Nazanin" pitchFamily="2" charset="-78"/>
              </a:rPr>
              <a:t>    می گیرد و این گام ها آنقدر تکرار می شوند تا به شرایط مطلوب برسند.شبکه عصبی در پزشکی مثلا برای جستجوی محل انسداد شریان بیمار یا در شرکت های سرمایه گذاری جهت تشخیص روند عملکرد سهام، و پیش بینی ورشکستگی ها استفاده می شود. این سیستم ها بسیارحساس هستند و اگر داده ها خیلی زیاد  یا خیلی کم باشند ، ممکن است نتایج صحیح به دست نیاید.</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4" name="Date Placeholder 3"/>
          <p:cNvSpPr>
            <a:spLocks noGrp="1"/>
          </p:cNvSpPr>
          <p:nvPr>
            <p:ph type="dt" sz="quarter" idx="10"/>
          </p:nvPr>
        </p:nvSpPr>
        <p:spPr/>
        <p:txBody>
          <a:bodyPr/>
          <a:lstStyle/>
          <a:p>
            <a:pPr>
              <a:defRPr/>
            </a:pPr>
            <a:endParaRPr lang="en-US"/>
          </a:p>
        </p:txBody>
      </p:sp>
      <p:sp>
        <p:nvSpPr>
          <p:cNvPr id="24582" name="Content Placeholder 6"/>
          <p:cNvSpPr>
            <a:spLocks noGrp="1"/>
          </p:cNvSpPr>
          <p:nvPr>
            <p:ph idx="1"/>
          </p:nvPr>
        </p:nvSpPr>
        <p:spPr>
          <a:xfrm>
            <a:off x="457200" y="1935163"/>
            <a:ext cx="8229600" cy="4922837"/>
          </a:xfrm>
        </p:spPr>
        <p:txBody>
          <a:bodyPr>
            <a:normAutofit/>
          </a:bodyPr>
          <a:lstStyle/>
          <a:p>
            <a:pPr algn="r" rtl="1">
              <a:buFont typeface="Wingdings 2" pitchFamily="18" charset="2"/>
              <a:buNone/>
            </a:pPr>
            <a:r>
              <a:rPr lang="fa-IR" sz="2400" i="1" smtClean="0">
                <a:cs typeface="B Nazanin" pitchFamily="2" charset="-78"/>
              </a:rPr>
              <a:t>- </a:t>
            </a:r>
            <a:r>
              <a:rPr lang="fa-IR" i="1" smtClean="0">
                <a:cs typeface="B Nazanin" pitchFamily="2" charset="-78"/>
              </a:rPr>
              <a:t>الگوریتم های ژنتیک: </a:t>
            </a:r>
            <a:r>
              <a:rPr lang="fa-IR" smtClean="0">
                <a:cs typeface="B Nazanin" pitchFamily="2" charset="-78"/>
              </a:rPr>
              <a:t>این روش با آزمودن تعداد زیادی از راه حل های ممکن، برای مسایل خاص، راه حل بهینه را ارائه می دهد. الگوریتم های وراثتی مبتنی بر روشی هستند که موجودات زنده برا تطبیق خود با محیط ( یعنی فرایند تکامل) به کار می برند. الگوریتم وراثتی، اطلاعات را به صورت پیوستاری از صفر و یک بیان می کند و راه حل های ممکن را برروی این پیوستار نشان می دهد. در این روش ابتدا برنامه نویس به طور اتفاقی تعداد زیادی پیوستار به شکل ترکیبی از اعداد دوتایی( صفر ویک) را ایجاد میکند. هرکدام از این اعدا با یکی از متغیرهای مساله مطابقت دارد. سپس پیوستار های موجود را براساس سطح مطلوبیت اولویت بندی می کند. در این وضعیت ، الگوریتم با انجام مقایسات و تکرار این فرایند به راه حل بهینه می رسد. این روش در کاهش هزینه ها، استفاده بهینه از منابع محدود کاربرد دارد.</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00063" y="714375"/>
            <a:ext cx="8229600" cy="857250"/>
          </a:xfrm>
        </p:spPr>
        <p:txBody>
          <a:bodyPr/>
          <a:lstStyle/>
          <a:p>
            <a:pPr algn="ctr" rtl="1" eaLnBrk="1" hangingPunct="1"/>
            <a:r>
              <a:rPr lang="fa-IR" sz="3800" b="1" smtClean="0">
                <a:solidFill>
                  <a:schemeClr val="tx1"/>
                </a:solidFill>
                <a:cs typeface="B Nazanin" pitchFamily="2" charset="-78"/>
              </a:rPr>
              <a:t>تصمیم گیری و مدیریت دانش</a:t>
            </a:r>
            <a:endParaRPr lang="en-US" sz="3800" b="1" smtClean="0">
              <a:solidFill>
                <a:schemeClr val="accent2"/>
              </a:solidFill>
              <a:cs typeface="Nazanin" pitchFamily="2" charset="-78"/>
            </a:endParaRPr>
          </a:p>
        </p:txBody>
      </p:sp>
      <p:sp>
        <p:nvSpPr>
          <p:cNvPr id="4" name="Date Placeholder 3"/>
          <p:cNvSpPr>
            <a:spLocks noGrp="1"/>
          </p:cNvSpPr>
          <p:nvPr>
            <p:ph type="dt" sz="quarter" idx="10"/>
          </p:nvPr>
        </p:nvSpPr>
        <p:spPr/>
        <p:txBody>
          <a:bodyPr/>
          <a:lstStyle/>
          <a:p>
            <a:pPr>
              <a:defRPr/>
            </a:pPr>
            <a:endParaRPr lang="en-US"/>
          </a:p>
        </p:txBody>
      </p:sp>
      <p:sp>
        <p:nvSpPr>
          <p:cNvPr id="25606" name="Content Placeholder 6"/>
          <p:cNvSpPr>
            <a:spLocks noGrp="1"/>
          </p:cNvSpPr>
          <p:nvPr>
            <p:ph idx="1"/>
          </p:nvPr>
        </p:nvSpPr>
        <p:spPr>
          <a:xfrm>
            <a:off x="457200" y="1935163"/>
            <a:ext cx="8229600" cy="4922837"/>
          </a:xfrm>
        </p:spPr>
        <p:txBody>
          <a:bodyPr/>
          <a:lstStyle/>
          <a:p>
            <a:pPr algn="r" rtl="1">
              <a:buFontTx/>
              <a:buChar char="-"/>
            </a:pPr>
            <a:r>
              <a:rPr lang="fa-IR" sz="2800" i="1" smtClean="0">
                <a:cs typeface="B Nazanin" pitchFamily="2" charset="-78"/>
              </a:rPr>
              <a:t>سیستم های ترکیبی: </a:t>
            </a:r>
            <a:r>
              <a:rPr lang="fa-IR" sz="2800" smtClean="0">
                <a:cs typeface="B Nazanin" pitchFamily="2" charset="-78"/>
              </a:rPr>
              <a:t>این سیستم ها با یکپارچه سازی الگوریتم های ژنتیک، منطق فازی، شبکه های عصبی و سیستم خبره کار می کنند. </a:t>
            </a:r>
          </a:p>
          <a:p>
            <a:pPr algn="r" rtl="1">
              <a:buFontTx/>
              <a:buChar char="-"/>
            </a:pPr>
            <a:endParaRPr lang="fa-IR" sz="2800" smtClean="0">
              <a:cs typeface="B Nazanin" pitchFamily="2" charset="-78"/>
            </a:endParaRPr>
          </a:p>
          <a:p>
            <a:pPr algn="r" rtl="1">
              <a:buFont typeface="Wingdings 2" pitchFamily="18" charset="2"/>
              <a:buNone/>
            </a:pPr>
            <a:endParaRPr lang="fa-IR" sz="2800" smtClean="0">
              <a:cs typeface="B Nazanin" pitchFamily="2" charset="-78"/>
            </a:endParaRPr>
          </a:p>
          <a:p>
            <a:pPr algn="r" rtl="1">
              <a:buFontTx/>
              <a:buChar char="-"/>
            </a:pPr>
            <a:r>
              <a:rPr lang="fa-IR" sz="2800" i="1" smtClean="0">
                <a:cs typeface="B Nazanin" pitchFamily="2" charset="-78"/>
              </a:rPr>
              <a:t>واسطه های هوشمند: </a:t>
            </a:r>
            <a:r>
              <a:rPr lang="fa-IR" sz="2800" smtClean="0">
                <a:cs typeface="B Nazanin" pitchFamily="2" charset="-78"/>
              </a:rPr>
              <a:t>واسطه های هوشمند می تواند از میان حجم عظیم از داده ها فقط اطلاعات مهم را تلخیص کند و در برخی موارد حتی بر روی آن اطلاعات، عملیات انجام دهد. برای مثال حذف نامه های الکترونیک بلا استفاده،جستجو برای یافتن ارزان ترین نرخ بلیط هواپیما.</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1988</Words>
  <Application>Microsoft Office PowerPoint</Application>
  <PresentationFormat>On-screen Show (4:3)</PresentationFormat>
  <Paragraphs>160</Paragraphs>
  <Slides>22</Slides>
  <Notes>16</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بنام خدا</vt:lpstr>
      <vt:lpstr>مفاهيم سیستم های اطلاعاتی، اهمیت و اهداف</vt:lpstr>
      <vt:lpstr>تجارت الکترونیک،بازار دیجیتالی وکالای دیجیتالی</vt:lpstr>
      <vt:lpstr>تجارت الکترونیک،بازار دیجیتالی وکالای دیجیتالی</vt:lpstr>
      <vt:lpstr>تجارت الکترونیک،بازار دیجیتالی وکالای دیجیتالی</vt:lpstr>
      <vt:lpstr>تجارت الکترونیک،بازار دیجیتالی وکالای دیجیتالی</vt:lpstr>
      <vt:lpstr>مفاهيم پايه</vt:lpstr>
      <vt:lpstr>تجارت الکترونیک،بازار دیجیتالی وکالای دیجیتالی</vt:lpstr>
      <vt:lpstr>تجارت الکترونیک،بازار دیجیتالی وکالای دیجیتالی</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lpstr>تصمیم گیری و مدیریت دانش</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2</cp:revision>
  <dcterms:created xsi:type="dcterms:W3CDTF">2011-10-22T11:05:43Z</dcterms:created>
  <dcterms:modified xsi:type="dcterms:W3CDTF">2020-06-01T00:54:32Z</dcterms:modified>
</cp:coreProperties>
</file>