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83" r:id="rId2"/>
    <p:sldId id="256" r:id="rId3"/>
    <p:sldId id="257" r:id="rId4"/>
    <p:sldId id="258" r:id="rId5"/>
    <p:sldId id="259" r:id="rId6"/>
    <p:sldId id="260" r:id="rId7"/>
    <p:sldId id="261" r:id="rId8"/>
    <p:sldId id="263" r:id="rId9"/>
    <p:sldId id="262" r:id="rId10"/>
    <p:sldId id="264" r:id="rId11"/>
    <p:sldId id="265" r:id="rId12"/>
    <p:sldId id="266" r:id="rId13"/>
    <p:sldId id="267" r:id="rId14"/>
    <p:sldId id="268" r:id="rId15"/>
    <p:sldId id="269" r:id="rId16"/>
    <p:sldId id="270" r:id="rId17"/>
    <p:sldId id="271" r:id="rId18"/>
    <p:sldId id="272" r:id="rId19"/>
    <p:sldId id="273" r:id="rId20"/>
    <p:sldId id="275" r:id="rId21"/>
    <p:sldId id="276" r:id="rId22"/>
    <p:sldId id="277" r:id="rId23"/>
    <p:sldId id="278" r:id="rId24"/>
    <p:sldId id="279" r:id="rId25"/>
    <p:sldId id="282" r:id="rId26"/>
    <p:sldId id="280" r:id="rId27"/>
    <p:sldId id="281"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231" autoAdjust="0"/>
  </p:normalViewPr>
  <p:slideViewPr>
    <p:cSldViewPr>
      <p:cViewPr>
        <p:scale>
          <a:sx n="50" d="100"/>
          <a:sy n="50" d="100"/>
        </p:scale>
        <p:origin x="-1956" y="-59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E2C09A-C803-4452-B286-FB3578B1BBD1}" type="datetimeFigureOut">
              <a:rPr lang="en-US" smtClean="0"/>
              <a:pPr/>
              <a:t>5/23/2020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CD6483-7C51-451D-A56A-5A667EEDD215}" type="slidenum">
              <a:rPr lang="en-US" smtClean="0"/>
              <a:pPr/>
              <a:t>‹#›</a:t>
            </a:fld>
            <a:endParaRPr lang="en-US"/>
          </a:p>
        </p:txBody>
      </p:sp>
    </p:spTree>
    <p:extLst>
      <p:ext uri="{BB962C8B-B14F-4D97-AF65-F5344CB8AC3E}">
        <p14:creationId xmlns:p14="http://schemas.microsoft.com/office/powerpoint/2010/main" val="5350311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AD811D2A-9D38-4D21-A80C-348827505514}" type="datetimeFigureOut">
              <a:rPr lang="en-US" smtClean="0"/>
              <a:pPr/>
              <a:t>5/23/2020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8F7ED7F5-16E1-46F8-8B82-47FDA4F04D45}"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D811D2A-9D38-4D21-A80C-348827505514}" type="datetimeFigureOut">
              <a:rPr lang="en-US" smtClean="0"/>
              <a:pPr/>
              <a:t>5/23/2020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F7ED7F5-16E1-46F8-8B82-47FDA4F04D4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D811D2A-9D38-4D21-A80C-348827505514}" type="datetimeFigureOut">
              <a:rPr lang="en-US" smtClean="0"/>
              <a:pPr/>
              <a:t>5/23/2020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F7ED7F5-16E1-46F8-8B82-47FDA4F04D45}"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D811D2A-9D38-4D21-A80C-348827505514}" type="datetimeFigureOut">
              <a:rPr lang="en-US" smtClean="0"/>
              <a:pPr/>
              <a:t>5/23/2020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8F7ED7F5-16E1-46F8-8B82-47FDA4F04D4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D811D2A-9D38-4D21-A80C-348827505514}" type="datetimeFigureOut">
              <a:rPr lang="en-US" smtClean="0"/>
              <a:pPr/>
              <a:t>5/23/2020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8F7ED7F5-16E1-46F8-8B82-47FDA4F04D4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AD811D2A-9D38-4D21-A80C-348827505514}" type="datetimeFigureOut">
              <a:rPr lang="en-US" smtClean="0"/>
              <a:pPr/>
              <a:t>5/23/2020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8F7ED7F5-16E1-46F8-8B82-47FDA4F04D4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AD811D2A-9D38-4D21-A80C-348827505514}" type="datetimeFigureOut">
              <a:rPr lang="en-US" smtClean="0"/>
              <a:pPr/>
              <a:t>5/23/2020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8F7ED7F5-16E1-46F8-8B82-47FDA4F04D45}"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D811D2A-9D38-4D21-A80C-348827505514}" type="datetimeFigureOut">
              <a:rPr lang="en-US" smtClean="0"/>
              <a:pPr/>
              <a:t>5/23/2020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8F7ED7F5-16E1-46F8-8B82-47FDA4F04D4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AD811D2A-9D38-4D21-A80C-348827505514}" type="datetimeFigureOut">
              <a:rPr lang="en-US" smtClean="0"/>
              <a:pPr/>
              <a:t>5/23/2020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8F7ED7F5-16E1-46F8-8B82-47FDA4F04D45}"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D811D2A-9D38-4D21-A80C-348827505514}" type="datetimeFigureOut">
              <a:rPr lang="en-US" smtClean="0"/>
              <a:pPr/>
              <a:t>5/23/2020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F7ED7F5-16E1-46F8-8B82-47FDA4F04D4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D811D2A-9D38-4D21-A80C-348827505514}" type="datetimeFigureOut">
              <a:rPr lang="en-US" smtClean="0"/>
              <a:pPr/>
              <a:t>5/23/2020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F7ED7F5-16E1-46F8-8B82-47FDA4F04D4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AD811D2A-9D38-4D21-A80C-348827505514}" type="datetimeFigureOut">
              <a:rPr lang="en-US" smtClean="0"/>
              <a:pPr/>
              <a:t>5/23/2020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8F7ED7F5-16E1-46F8-8B82-47FDA4F04D45}"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37016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0"/>
            <a:ext cx="7406640" cy="1472184"/>
          </a:xfrm>
        </p:spPr>
        <p:txBody>
          <a:bodyPr anchor="ctr"/>
          <a:lstStyle/>
          <a:p>
            <a:pPr algn="ctr"/>
            <a:r>
              <a:rPr lang="fa-IR" dirty="0" smtClean="0">
                <a:cs typeface="B Titr" pitchFamily="2" charset="-78"/>
              </a:rPr>
              <a:t>مفاهیم اصلی بودجه بندی</a:t>
            </a:r>
            <a:endParaRPr lang="en-US" dirty="0">
              <a:cs typeface="B Tit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304800"/>
            <a:ext cx="7498080" cy="6324600"/>
          </a:xfrm>
        </p:spPr>
        <p:txBody>
          <a:bodyPr anchor="ctr"/>
          <a:lstStyle/>
          <a:p>
            <a:pPr algn="r" rtl="1">
              <a:buNone/>
            </a:pPr>
            <a:endParaRPr lang="fa-IR" dirty="0" smtClean="0">
              <a:cs typeface="B Nazanin" pitchFamily="2" charset="-78"/>
            </a:endParaRPr>
          </a:p>
          <a:p>
            <a:pPr algn="r" rtl="1"/>
            <a:r>
              <a:rPr lang="fa-IR" dirty="0" smtClean="0">
                <a:cs typeface="B Nazanin" pitchFamily="2" charset="-78"/>
              </a:rPr>
              <a:t>بودجه : یک طرح مقداری مشروح و کامل به منظور استفاده از منابع واحد تجاری در دوره ای معین است .</a:t>
            </a:r>
          </a:p>
          <a:p>
            <a:pPr algn="r" rtl="1">
              <a:buNone/>
            </a:pPr>
            <a:endParaRPr lang="fa-IR" dirty="0" smtClean="0">
              <a:cs typeface="B Nazanin" pitchFamily="2" charset="-78"/>
            </a:endParaRPr>
          </a:p>
          <a:p>
            <a:pPr algn="r" rtl="1">
              <a:buNone/>
            </a:pPr>
            <a:r>
              <a:rPr lang="fa-IR" dirty="0" smtClean="0">
                <a:cs typeface="B Nazanin" pitchFamily="2" charset="-78"/>
              </a:rPr>
              <a:t>بنابراین بودجه :</a:t>
            </a:r>
          </a:p>
          <a:p>
            <a:pPr algn="r" rtl="1"/>
            <a:r>
              <a:rPr lang="fa-IR" dirty="0" smtClean="0">
                <a:cs typeface="B Nazanin" pitchFamily="2" charset="-78"/>
              </a:rPr>
              <a:t>1) مقداری است .</a:t>
            </a:r>
          </a:p>
          <a:p>
            <a:pPr algn="r" rtl="1"/>
            <a:r>
              <a:rPr lang="fa-IR" dirty="0" smtClean="0">
                <a:cs typeface="B Nazanin" pitchFamily="2" charset="-78"/>
              </a:rPr>
              <a:t>2) با واحد تجاری مشخصی ارتباط دارد .</a:t>
            </a:r>
          </a:p>
          <a:p>
            <a:pPr algn="r" rtl="1"/>
            <a:r>
              <a:rPr lang="fa-IR" dirty="0" smtClean="0">
                <a:cs typeface="B Nazanin" pitchFamily="2" charset="-78"/>
              </a:rPr>
              <a:t>3) دوره ای معین را در آینده تحت پوشش قرار می دهد.</a:t>
            </a: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477000"/>
          </a:xfrm>
        </p:spPr>
        <p:txBody>
          <a:bodyPr>
            <a:normAutofit fontScale="92500"/>
          </a:bodyPr>
          <a:lstStyle/>
          <a:p>
            <a:pPr marL="596646" indent="-514350" algn="just" rtl="1">
              <a:lnSpc>
                <a:spcPts val="2880"/>
              </a:lnSpc>
              <a:buAutoNum type="arabicParenR"/>
            </a:pPr>
            <a:r>
              <a:rPr lang="fa-IR" sz="2000" dirty="0" smtClean="0">
                <a:cs typeface="B Titr" pitchFamily="2" charset="-78"/>
              </a:rPr>
              <a:t>مقداری بودن :</a:t>
            </a:r>
            <a:endParaRPr lang="en-US" sz="2000" dirty="0" smtClean="0">
              <a:cs typeface="B Titr" pitchFamily="2" charset="-78"/>
            </a:endParaRPr>
          </a:p>
          <a:p>
            <a:pPr marL="596646" indent="-514350" algn="just" rtl="1">
              <a:lnSpc>
                <a:spcPts val="2880"/>
              </a:lnSpc>
              <a:buNone/>
            </a:pPr>
            <a:r>
              <a:rPr lang="fa-IR" sz="2400" dirty="0" smtClean="0">
                <a:cs typeface="B Nazanin" pitchFamily="2" charset="-78"/>
              </a:rPr>
              <a:t>کلیه پروژه ها و فعالیتهای شرکت با یک واحد مشترک </a:t>
            </a:r>
            <a:r>
              <a:rPr lang="fa-IR" sz="2400" u="sng" dirty="0" smtClean="0">
                <a:cs typeface="B Nazanin" pitchFamily="2" charset="-78"/>
              </a:rPr>
              <a:t>مانند پول ، تعداد محصولات تولید شده یا اطلاعات مقداری دیگ</a:t>
            </a:r>
            <a:r>
              <a:rPr lang="fa-IR" sz="2400" dirty="0" smtClean="0">
                <a:cs typeface="B Nazanin" pitchFamily="2" charset="-78"/>
              </a:rPr>
              <a:t>ر تشریح می گردد.</a:t>
            </a:r>
          </a:p>
          <a:p>
            <a:pPr marL="596646" indent="-514350" algn="just" rtl="1">
              <a:lnSpc>
                <a:spcPts val="2880"/>
              </a:lnSpc>
              <a:buNone/>
            </a:pPr>
            <a:endParaRPr lang="fa-IR" sz="2400" dirty="0" smtClean="0">
              <a:cs typeface="B Nazanin" pitchFamily="2" charset="-78"/>
            </a:endParaRPr>
          </a:p>
          <a:p>
            <a:pPr marL="596646" indent="-514350" algn="just" rtl="1">
              <a:lnSpc>
                <a:spcPts val="2880"/>
              </a:lnSpc>
              <a:buNone/>
            </a:pPr>
            <a:r>
              <a:rPr lang="fa-IR" sz="2000" dirty="0" smtClean="0">
                <a:cs typeface="B Titr" pitchFamily="2" charset="-78"/>
              </a:rPr>
              <a:t>2) ارتباط با واحد تجاری مشخص :</a:t>
            </a:r>
          </a:p>
          <a:p>
            <a:pPr marL="596646" indent="-514350" algn="just" rtl="1">
              <a:lnSpc>
                <a:spcPct val="160000"/>
              </a:lnSpc>
              <a:buNone/>
            </a:pPr>
            <a:r>
              <a:rPr lang="fa-IR" sz="2400" dirty="0" smtClean="0">
                <a:cs typeface="B Nazanin" pitchFamily="2" charset="-78"/>
              </a:rPr>
              <a:t>بودجه معمولا برای واحدی تهیه می شود که به روشنی تعریف شده باشد ؛ واحد بودجه ممکن است یک </a:t>
            </a:r>
            <a:r>
              <a:rPr lang="fa-IR" sz="2400" u="sng" dirty="0" smtClean="0">
                <a:cs typeface="B Nazanin" pitchFamily="2" charset="-78"/>
              </a:rPr>
              <a:t>پروژه معین، یک واحد تجاری و یا در مفهومی وسیعتر یک ارگان دولتی یا کل دولت</a:t>
            </a:r>
            <a:r>
              <a:rPr lang="fa-IR" sz="2400" dirty="0" smtClean="0">
                <a:cs typeface="B Nazanin" pitchFamily="2" charset="-78"/>
              </a:rPr>
              <a:t> باشد .به هر صورت قبل از تهیه بودجه باید واحد تجاری مشخص گردد.</a:t>
            </a:r>
          </a:p>
          <a:p>
            <a:pPr marL="596646" indent="-514350" algn="just" rtl="1">
              <a:lnSpc>
                <a:spcPts val="2880"/>
              </a:lnSpc>
              <a:buNone/>
            </a:pPr>
            <a:endParaRPr lang="fa-IR" sz="2400" dirty="0" smtClean="0">
              <a:cs typeface="B Nazanin" pitchFamily="2" charset="-78"/>
            </a:endParaRPr>
          </a:p>
          <a:p>
            <a:pPr marL="596646" indent="-514350" algn="just" rtl="1">
              <a:lnSpc>
                <a:spcPts val="2880"/>
              </a:lnSpc>
              <a:buNone/>
            </a:pPr>
            <a:r>
              <a:rPr lang="fa-IR" sz="2000" dirty="0" smtClean="0">
                <a:cs typeface="B Titr" pitchFamily="2" charset="-78"/>
              </a:rPr>
              <a:t>3) دوره معین آینده :</a:t>
            </a:r>
          </a:p>
          <a:p>
            <a:pPr marL="596646" indent="-514350" algn="just" rtl="1">
              <a:lnSpc>
                <a:spcPct val="160000"/>
              </a:lnSpc>
              <a:buNone/>
            </a:pPr>
            <a:r>
              <a:rPr lang="fa-IR" sz="2400" dirty="0" smtClean="0">
                <a:cs typeface="B Nazanin" pitchFamily="2" charset="-78"/>
              </a:rPr>
              <a:t>بسیاری از ارقام مالی تنها در قالب دوره های مشخص مفهوم دارد ؛ بنابراین بودجه باید نتایج مالی برنامه ها و فعالیتهای طرح ریزی شده را در یک دوره معین ارائه کند. مثلا مشخص کند که این طرح ، سالانه ، ماهانه ،چندساله و ... میباشد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477000"/>
          </a:xfrm>
        </p:spPr>
        <p:txBody>
          <a:bodyPr>
            <a:normAutofit lnSpcReduction="10000"/>
          </a:bodyPr>
          <a:lstStyle/>
          <a:p>
            <a:pPr algn="just" rtl="1">
              <a:buNone/>
            </a:pPr>
            <a:r>
              <a:rPr lang="fa-IR" sz="2800" dirty="0" smtClean="0">
                <a:cs typeface="B Titr" pitchFamily="2" charset="-78"/>
              </a:rPr>
              <a:t>مقاصد بودجه بندی :</a:t>
            </a:r>
          </a:p>
          <a:p>
            <a:pPr algn="just" rtl="1">
              <a:buNone/>
            </a:pPr>
            <a:endParaRPr lang="fa-IR" sz="2800" dirty="0" smtClean="0">
              <a:cs typeface="B Titr" pitchFamily="2" charset="-78"/>
            </a:endParaRPr>
          </a:p>
          <a:p>
            <a:pPr marL="596646" indent="-514350" algn="just" rtl="1">
              <a:lnSpc>
                <a:spcPct val="150000"/>
              </a:lnSpc>
              <a:buFont typeface="+mj-lt"/>
              <a:buAutoNum type="arabicPeriod"/>
            </a:pPr>
            <a:r>
              <a:rPr lang="fa-IR" dirty="0" smtClean="0">
                <a:cs typeface="B Nazanin" pitchFamily="2" charset="-78"/>
              </a:rPr>
              <a:t>طرح ریزی دوره ای را ایجاب می کند .</a:t>
            </a:r>
          </a:p>
          <a:p>
            <a:pPr marL="596646" indent="-514350" algn="just" rtl="1">
              <a:lnSpc>
                <a:spcPct val="150000"/>
              </a:lnSpc>
              <a:buFont typeface="+mj-lt"/>
              <a:buAutoNum type="arabicPeriod"/>
            </a:pPr>
            <a:r>
              <a:rPr lang="fa-IR" dirty="0" smtClean="0">
                <a:cs typeface="B Nazanin" pitchFamily="2" charset="-78"/>
              </a:rPr>
              <a:t>هماهنگی، همکاری و ارتباط را ترویج می کند .</a:t>
            </a:r>
          </a:p>
          <a:p>
            <a:pPr marL="596646" indent="-514350" algn="just" rtl="1">
              <a:lnSpc>
                <a:spcPct val="150000"/>
              </a:lnSpc>
              <a:buFont typeface="+mj-lt"/>
              <a:buAutoNum type="arabicPeriod"/>
            </a:pPr>
            <a:r>
              <a:rPr lang="fa-IR" dirty="0" smtClean="0">
                <a:cs typeface="B Nazanin" pitchFamily="2" charset="-78"/>
              </a:rPr>
              <a:t>به مقدار در آوردن پیشنهادها را الزامی میکند.</a:t>
            </a:r>
          </a:p>
          <a:p>
            <a:pPr marL="596646" indent="-514350" algn="just" rtl="1">
              <a:lnSpc>
                <a:spcPct val="150000"/>
              </a:lnSpc>
              <a:buFont typeface="+mj-lt"/>
              <a:buAutoNum type="arabicPeriod"/>
            </a:pPr>
            <a:r>
              <a:rPr lang="fa-IR" dirty="0" smtClean="0">
                <a:cs typeface="B Nazanin" pitchFamily="2" charset="-78"/>
              </a:rPr>
              <a:t>چارچوبی برای ارزیابی فعالیت های انجام شده فراهم می سازد .</a:t>
            </a:r>
          </a:p>
          <a:p>
            <a:pPr marL="596646" indent="-514350" algn="just" rtl="1">
              <a:lnSpc>
                <a:spcPct val="150000"/>
              </a:lnSpc>
              <a:buFont typeface="+mj-lt"/>
              <a:buAutoNum type="arabicPeriod"/>
            </a:pPr>
            <a:r>
              <a:rPr lang="fa-IR" dirty="0" smtClean="0">
                <a:cs typeface="B Nazanin" pitchFamily="2" charset="-78"/>
              </a:rPr>
              <a:t>آگاهی روشنی از اقلام بهای تمام شده امور تجاری به دست می دهند .</a:t>
            </a:r>
          </a:p>
          <a:p>
            <a:pPr marL="596646" indent="-514350" algn="just" rtl="1">
              <a:lnSpc>
                <a:spcPct val="150000"/>
              </a:lnSpc>
              <a:buFont typeface="+mj-lt"/>
              <a:buAutoNum type="arabicPeriod"/>
            </a:pPr>
            <a:r>
              <a:rPr lang="fa-IR" dirty="0" smtClean="0">
                <a:cs typeface="B Nazanin" pitchFamily="2" charset="-78"/>
              </a:rPr>
              <a:t>الزامات قانونی یا قراردادی را تامین می کند.</a:t>
            </a:r>
          </a:p>
          <a:p>
            <a:pPr marL="596646" indent="-514350" algn="just" rtl="1">
              <a:lnSpc>
                <a:spcPct val="150000"/>
              </a:lnSpc>
              <a:buFont typeface="+mj-lt"/>
              <a:buAutoNum type="arabicPeriod"/>
            </a:pPr>
            <a:r>
              <a:rPr lang="fa-IR" dirty="0" smtClean="0">
                <a:cs typeface="B Nazanin" pitchFamily="2" charset="-78"/>
              </a:rPr>
              <a:t>فعالیتهای واحد تجاری را به سمت هدفهای سازمانی هدایت می نماید.</a:t>
            </a: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8001000" cy="6858000"/>
          </a:xfrm>
        </p:spPr>
        <p:txBody>
          <a:bodyPr anchor="ctr">
            <a:normAutofit fontScale="92500" lnSpcReduction="20000"/>
          </a:bodyPr>
          <a:lstStyle/>
          <a:p>
            <a:pPr marL="596646" indent="-514350" algn="just" rtl="1">
              <a:lnSpc>
                <a:spcPct val="150000"/>
              </a:lnSpc>
              <a:buNone/>
            </a:pPr>
            <a:r>
              <a:rPr lang="fa-IR" sz="2600" dirty="0" smtClean="0">
                <a:cs typeface="B Titr" pitchFamily="2" charset="-78"/>
              </a:rPr>
              <a:t>1) طرح ریزی دوره ای :</a:t>
            </a:r>
          </a:p>
          <a:p>
            <a:pPr marL="596646" indent="-514350" algn="just" rtl="1">
              <a:lnSpc>
                <a:spcPct val="150000"/>
              </a:lnSpc>
              <a:buNone/>
            </a:pPr>
            <a:r>
              <a:rPr lang="fa-IR" dirty="0" smtClean="0">
                <a:cs typeface="B Nazanin" pitchFamily="2" charset="-78"/>
              </a:rPr>
              <a:t>برای استفاده کارامد و اثربخش از منابع کمیاب سازمان ، همه سازمانها نیازمند نوعی طرح ریزی هستند ؛ برخی از مدیران در ایجاد طرح ریزی پیشتاز ولی برخی دیگر علاقه ای به طرح ریزی نشان نمی دهند ،بودجه بندی معمولا طرز تلقی این دو گروه را به یکدیگر نزدیک می کند زیرا حتی مدیرانی که علاقه به طرح ریزی ندارند مجبورند موعدهای زمانی تنظیم وارائه بودجه را رعایت کنند .</a:t>
            </a:r>
          </a:p>
          <a:p>
            <a:pPr marL="596646" indent="-514350" algn="just" rtl="1">
              <a:lnSpc>
                <a:spcPct val="150000"/>
              </a:lnSpc>
              <a:buNone/>
            </a:pPr>
            <a:endParaRPr lang="fa-IR" dirty="0" smtClean="0">
              <a:cs typeface="B Nazanin" pitchFamily="2" charset="-78"/>
            </a:endParaRPr>
          </a:p>
          <a:p>
            <a:pPr marL="596646" indent="-514350" algn="just" rtl="1">
              <a:lnSpc>
                <a:spcPct val="150000"/>
              </a:lnSpc>
              <a:buNone/>
            </a:pPr>
            <a:r>
              <a:rPr lang="fa-IR" sz="2600" dirty="0" smtClean="0">
                <a:cs typeface="B Titr" pitchFamily="2" charset="-78"/>
              </a:rPr>
              <a:t>2) هماهنگی ،همکاری و ارتباط:</a:t>
            </a:r>
          </a:p>
          <a:p>
            <a:pPr marL="596646" indent="-514350" algn="just" rtl="1">
              <a:lnSpc>
                <a:spcPct val="150000"/>
              </a:lnSpc>
              <a:buNone/>
            </a:pPr>
            <a:r>
              <a:rPr lang="fa-IR" dirty="0" smtClean="0">
                <a:cs typeface="B Nazanin" pitchFamily="2" charset="-78"/>
              </a:rPr>
              <a:t>هر کدام از قسمت های واحد تجاری به طور جداگانه طرحی را آماده می کنند که بودجه بندی ، وسیله ای برای بررسی و تجدیدنظر و ایجاد هماهنگی بین هدفهای مدیران سطوح مختلف واحد تجاری فراهم می سازد .</a:t>
            </a: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52400"/>
            <a:ext cx="7498080" cy="6553200"/>
          </a:xfrm>
        </p:spPr>
        <p:txBody>
          <a:bodyPr anchor="ctr">
            <a:normAutofit/>
          </a:bodyPr>
          <a:lstStyle/>
          <a:p>
            <a:pPr algn="just" rtl="1">
              <a:lnSpc>
                <a:spcPct val="150000"/>
              </a:lnSpc>
              <a:buNone/>
            </a:pPr>
            <a:r>
              <a:rPr lang="fa-IR" sz="2200" dirty="0" smtClean="0">
                <a:cs typeface="B Titr" pitchFamily="2" charset="-78"/>
              </a:rPr>
              <a:t>3) به مقدار درآوردن پیشنهاد ها :</a:t>
            </a:r>
          </a:p>
          <a:p>
            <a:pPr algn="just" rtl="1">
              <a:lnSpc>
                <a:spcPct val="150000"/>
              </a:lnSpc>
              <a:buNone/>
            </a:pPr>
            <a:r>
              <a:rPr lang="fa-IR" sz="2400" dirty="0" smtClean="0">
                <a:cs typeface="B Nazanin" pitchFamily="2" charset="-78"/>
              </a:rPr>
              <a:t>مدیران باید منافع و مخارج پروژه ها را از طریق به مقدار درآوردن آنها تعیین کنند ؛ که بوسیله بودجه بندی ، ارزیابی پروژه ها (که به مقدار درآمده اند) امکان پذیر خواهد بود .</a:t>
            </a:r>
          </a:p>
          <a:p>
            <a:pPr algn="just" rtl="1">
              <a:lnSpc>
                <a:spcPct val="150000"/>
              </a:lnSpc>
              <a:buNone/>
            </a:pPr>
            <a:r>
              <a:rPr lang="fa-IR" sz="2200" dirty="0" smtClean="0">
                <a:cs typeface="B Titr" pitchFamily="2" charset="-78"/>
              </a:rPr>
              <a:t>4) ارزیابی فعالیتهای انجام شده :</a:t>
            </a:r>
          </a:p>
          <a:p>
            <a:pPr algn="just" rtl="1">
              <a:lnSpc>
                <a:spcPct val="150000"/>
              </a:lnSpc>
              <a:buNone/>
            </a:pPr>
            <a:r>
              <a:rPr lang="fa-IR" sz="2400" dirty="0" smtClean="0">
                <a:cs typeface="B Nazanin" pitchFamily="2" charset="-78"/>
              </a:rPr>
              <a:t>از بودجه میتوان به عنوان معیاری برای ارزیابی فعالیتهای گذشته واحد تجاری استفاده کرد ، یعنی می توان با استفاده </a:t>
            </a:r>
            <a:r>
              <a:rPr lang="fa-IR" sz="2400" u="sng" dirty="0" smtClean="0">
                <a:cs typeface="B Nazanin" pitchFamily="2" charset="-78"/>
              </a:rPr>
              <a:t>از مقایسه عملکرد واقعی هر واحد با با پیش بینی های بودجه</a:t>
            </a:r>
            <a:r>
              <a:rPr lang="fa-IR" sz="2400" dirty="0" smtClean="0">
                <a:cs typeface="B Nazanin" pitchFamily="2" charset="-78"/>
              </a:rPr>
              <a:t> ،فعالیت آن واحد را ارزیابی نمود .</a:t>
            </a:r>
            <a:endParaRPr lang="en-US" sz="2400" dirty="0">
              <a:cs typeface="B Nazanin"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477000"/>
          </a:xfrm>
        </p:spPr>
        <p:txBody>
          <a:bodyPr>
            <a:normAutofit/>
          </a:bodyPr>
          <a:lstStyle/>
          <a:p>
            <a:pPr algn="just" rtl="1">
              <a:lnSpc>
                <a:spcPct val="150000"/>
              </a:lnSpc>
              <a:buNone/>
            </a:pPr>
            <a:r>
              <a:rPr lang="fa-IR" sz="2000" dirty="0" smtClean="0">
                <a:cs typeface="B Titr" pitchFamily="2" charset="-78"/>
              </a:rPr>
              <a:t>5) آگاهی از اقلام بهای تمام شده :</a:t>
            </a:r>
          </a:p>
          <a:p>
            <a:pPr algn="just" rtl="1">
              <a:lnSpc>
                <a:spcPct val="150000"/>
              </a:lnSpc>
              <a:buNone/>
            </a:pPr>
            <a:r>
              <a:rPr lang="fa-IR" sz="2800" dirty="0" smtClean="0">
                <a:cs typeface="B Nazanin" pitchFamily="2" charset="-78"/>
              </a:rPr>
              <a:t>برخی از مدیران تصمیم گیری ها را بر اساس بهای تمام شده اتخاذ می کنند وبرخی دیگر این رویه را ندارند ، ولی در هنگام تنظیم بودجه ، همه مسئولین تهیه بودجه ، ناگزیر منافع و مخارج حاصل از پروژه ها را مقایسه می کنند که آگاهی از بهای تمام شده مبنای مشترکی رابرای تفاهم فراهم می سازد .</a:t>
            </a:r>
          </a:p>
          <a:p>
            <a:pPr algn="just" rtl="1">
              <a:lnSpc>
                <a:spcPct val="150000"/>
              </a:lnSpc>
              <a:buNone/>
            </a:pPr>
            <a:endParaRPr lang="fa-IR" sz="2800" dirty="0" smtClean="0">
              <a:cs typeface="B Nazanin" pitchFamily="2" charset="-78"/>
            </a:endParaRPr>
          </a:p>
          <a:p>
            <a:pPr algn="just" rtl="1">
              <a:lnSpc>
                <a:spcPct val="150000"/>
              </a:lnSpc>
              <a:buNone/>
            </a:pPr>
            <a:r>
              <a:rPr lang="fa-IR" sz="2000" dirty="0" smtClean="0">
                <a:cs typeface="B Titr" pitchFamily="2" charset="-78"/>
              </a:rPr>
              <a:t>6) تامین الزامات قانونی :</a:t>
            </a:r>
          </a:p>
          <a:p>
            <a:pPr algn="just" rtl="1">
              <a:lnSpc>
                <a:spcPct val="150000"/>
              </a:lnSpc>
              <a:buNone/>
            </a:pPr>
            <a:r>
              <a:rPr lang="fa-IR" sz="2800" dirty="0" smtClean="0">
                <a:cs typeface="B Nazanin" pitchFamily="2" charset="-78"/>
              </a:rPr>
              <a:t>برخی از سازمان ها از لحاط قانونی برای دریافت اعتبارات نیازمند تهیه بودجه می باشند ؛ همچنین برخی از بانک ها برای ارائه وام ،سازمان ها را ملزم به تقدیم بودجه می نمایند .</a:t>
            </a:r>
            <a:endParaRPr lang="en-US" sz="2800" dirty="0">
              <a:cs typeface="B Nazanin"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477000"/>
          </a:xfrm>
        </p:spPr>
        <p:txBody>
          <a:bodyPr>
            <a:normAutofit/>
          </a:bodyPr>
          <a:lstStyle/>
          <a:p>
            <a:pPr algn="just" rtl="1">
              <a:lnSpc>
                <a:spcPct val="150000"/>
              </a:lnSpc>
              <a:buNone/>
            </a:pPr>
            <a:r>
              <a:rPr lang="fa-IR" sz="2200" dirty="0" smtClean="0">
                <a:cs typeface="B Titr" pitchFamily="2" charset="-78"/>
              </a:rPr>
              <a:t>7) هدایت فعالیت ها به سمت هدف ها :</a:t>
            </a:r>
          </a:p>
          <a:p>
            <a:pPr algn="just" rtl="1">
              <a:lnSpc>
                <a:spcPct val="150000"/>
              </a:lnSpc>
              <a:buNone/>
            </a:pPr>
            <a:r>
              <a:rPr lang="fa-IR" sz="2400" dirty="0" smtClean="0">
                <a:cs typeface="B Nazanin" pitchFamily="2" charset="-78"/>
              </a:rPr>
              <a:t>تصمیم گیری در مورد تخصیص منابع معمولا با توجه به آثار اجرای فعالیتها بر دستیابی به هدفها ،انجام میگیرد . مثلا شرح اهداف ممکن است به صورت زیر باشد:</a:t>
            </a:r>
          </a:p>
          <a:p>
            <a:pPr marL="653796" indent="-571500" algn="just" rtl="1">
              <a:lnSpc>
                <a:spcPct val="150000"/>
              </a:lnSpc>
              <a:buFont typeface="+mj-lt"/>
              <a:buAutoNum type="romanUcPeriod"/>
            </a:pPr>
            <a:r>
              <a:rPr lang="fa-IR" sz="2400" dirty="0" smtClean="0">
                <a:cs typeface="B Nazanin" pitchFamily="2" charset="-78"/>
              </a:rPr>
              <a:t>تحصیل سود مورد انتظار</a:t>
            </a:r>
          </a:p>
          <a:p>
            <a:pPr marL="653796" indent="-571500" algn="just" rtl="1">
              <a:lnSpc>
                <a:spcPct val="150000"/>
              </a:lnSpc>
              <a:buFont typeface="+mj-lt"/>
              <a:buAutoNum type="romanUcPeriod"/>
            </a:pPr>
            <a:r>
              <a:rPr lang="fa-IR" sz="2400" dirty="0" smtClean="0">
                <a:cs typeface="B Nazanin" pitchFamily="2" charset="-78"/>
              </a:rPr>
              <a:t>نگهداری نقدینگی کافی</a:t>
            </a:r>
          </a:p>
          <a:p>
            <a:pPr marL="653796" indent="-571500" algn="just" rtl="1">
              <a:lnSpc>
                <a:spcPct val="150000"/>
              </a:lnSpc>
              <a:buNone/>
            </a:pPr>
            <a:r>
              <a:rPr lang="fa-IR" sz="2400" dirty="0" smtClean="0">
                <a:cs typeface="B Nazanin" pitchFamily="2" charset="-78"/>
              </a:rPr>
              <a:t>که به دلیل گنگ بودن بیان این اهداف ، با اصلاح آنها به شرح زیر می توان یک بودجه مؤثر را تدوین کرد:</a:t>
            </a:r>
          </a:p>
          <a:p>
            <a:pPr marL="653796" indent="-571500" algn="just" rtl="1">
              <a:lnSpc>
                <a:spcPct val="150000"/>
              </a:lnSpc>
              <a:buFont typeface="+mj-lt"/>
              <a:buAutoNum type="romanUcPeriod"/>
            </a:pPr>
            <a:r>
              <a:rPr lang="fa-IR" sz="2400" dirty="0" smtClean="0">
                <a:cs typeface="B Nazanin" pitchFamily="2" charset="-78"/>
              </a:rPr>
              <a:t>بدست آوردن بازده سرمایه گذاری مثلا به نسبت 15%(به جای تحصیل سود مورد انتظار)</a:t>
            </a:r>
          </a:p>
          <a:p>
            <a:pPr marL="653796" indent="-571500" algn="just" rtl="1">
              <a:lnSpc>
                <a:spcPct val="150000"/>
              </a:lnSpc>
              <a:buFont typeface="+mj-lt"/>
              <a:buAutoNum type="romanUcPeriod"/>
            </a:pPr>
            <a:r>
              <a:rPr lang="fa-IR" sz="2400" dirty="0" smtClean="0">
                <a:cs typeface="B Nazanin" pitchFamily="2" charset="-78"/>
              </a:rPr>
              <a:t>نگهداری نسبت جاری معادل مثلا 1.8 یا بالاتر(به جای نگهداری نقدینگی کافی)</a:t>
            </a:r>
            <a:endParaRPr lang="en-US" sz="2400" dirty="0">
              <a:cs typeface="B Nazanin"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477000"/>
          </a:xfrm>
        </p:spPr>
        <p:txBody>
          <a:bodyPr>
            <a:normAutofit fontScale="70000" lnSpcReduction="20000"/>
          </a:bodyPr>
          <a:lstStyle/>
          <a:p>
            <a:pPr algn="just" rtl="1">
              <a:lnSpc>
                <a:spcPct val="170000"/>
              </a:lnSpc>
              <a:buNone/>
            </a:pPr>
            <a:r>
              <a:rPr lang="fa-IR" sz="2900" dirty="0" smtClean="0">
                <a:cs typeface="B Titr" pitchFamily="2" charset="-78"/>
              </a:rPr>
              <a:t>وظایف بودجه بندی :</a:t>
            </a:r>
          </a:p>
          <a:p>
            <a:pPr marL="596646" indent="-514350" algn="just" rtl="1">
              <a:lnSpc>
                <a:spcPct val="170000"/>
              </a:lnSpc>
              <a:buNone/>
            </a:pPr>
            <a:r>
              <a:rPr lang="fa-IR" dirty="0" smtClean="0">
                <a:cs typeface="B Nazanin" pitchFamily="2" charset="-78"/>
              </a:rPr>
              <a:t>1) طرح ریزی :</a:t>
            </a:r>
          </a:p>
          <a:p>
            <a:pPr marL="596646" indent="-514350" algn="just" rtl="1">
              <a:lnSpc>
                <a:spcPct val="170000"/>
              </a:lnSpc>
              <a:buNone/>
            </a:pPr>
            <a:r>
              <a:rPr lang="fa-IR" dirty="0" smtClean="0">
                <a:cs typeface="B Nazanin" pitchFamily="2" charset="-78"/>
              </a:rPr>
              <a:t>همزمان با بودجه بندی مفهوم طرح ریزی نیز برای مدیران تداعی می شود ؛طرح ریزی کلیه مراحل بودجه بندی را از نقطه شروع فکر تا مرحله براورد بودجه شامل می شود ، همچنین چارچوبی را برای وظیفه دوم یعنی کنترل فراهم می آورد .</a:t>
            </a:r>
          </a:p>
          <a:p>
            <a:pPr marL="596646" indent="-514350" algn="just" rtl="1">
              <a:lnSpc>
                <a:spcPct val="170000"/>
              </a:lnSpc>
              <a:buNone/>
            </a:pPr>
            <a:r>
              <a:rPr lang="fa-IR" dirty="0" smtClean="0">
                <a:cs typeface="B Nazanin" pitchFamily="2" charset="-78"/>
              </a:rPr>
              <a:t>2) کنترل :</a:t>
            </a:r>
          </a:p>
          <a:p>
            <a:pPr marL="596646" indent="-514350" algn="just" rtl="1">
              <a:lnSpc>
                <a:spcPct val="170000"/>
              </a:lnSpc>
              <a:buNone/>
            </a:pPr>
            <a:r>
              <a:rPr lang="fa-IR" dirty="0" smtClean="0">
                <a:cs typeface="B Nazanin" pitchFamily="2" charset="-78"/>
              </a:rPr>
              <a:t>وظیفه کنترل بودجه ، عبارت از مقایسه بین نتایج واقعی و پیش بینی های بودجه است.</a:t>
            </a:r>
          </a:p>
          <a:p>
            <a:pPr marL="596646" indent="-514350" algn="just" rtl="1">
              <a:lnSpc>
                <a:spcPct val="170000"/>
              </a:lnSpc>
              <a:buNone/>
            </a:pPr>
            <a:r>
              <a:rPr lang="fa-IR" dirty="0" smtClean="0">
                <a:cs typeface="B Nazanin" pitchFamily="2" charset="-78"/>
              </a:rPr>
              <a:t>مقایسه مقادیر واقعی با ارقام مورد انتظار بودجه را </a:t>
            </a:r>
            <a:r>
              <a:rPr lang="fa-IR" u="sng" dirty="0" smtClean="0">
                <a:cs typeface="B Nazanin" pitchFamily="2" charset="-78"/>
              </a:rPr>
              <a:t>گزارش عملیات </a:t>
            </a:r>
            <a:r>
              <a:rPr lang="fa-IR" dirty="0" smtClean="0">
                <a:cs typeface="B Nazanin" pitchFamily="2" charset="-78"/>
              </a:rPr>
              <a:t>می نامند .</a:t>
            </a:r>
          </a:p>
          <a:p>
            <a:pPr marL="596646" indent="-514350" algn="just" rtl="1">
              <a:lnSpc>
                <a:spcPct val="170000"/>
              </a:lnSpc>
              <a:buNone/>
            </a:pPr>
            <a:r>
              <a:rPr lang="fa-IR" dirty="0" smtClean="0">
                <a:cs typeface="B Nazanin" pitchFamily="2" charset="-78"/>
              </a:rPr>
              <a:t>همچنین وظیفه کنترل در صورت وجود اختلاف بین مقادیر واقعی و ارقام مورد انتظار ، باعث بوجود آمدن نظارت بر عملیات می گردد.</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8512" y="0"/>
            <a:ext cx="8095488" cy="6858000"/>
          </a:xfrm>
        </p:spPr>
        <p:txBody>
          <a:bodyPr/>
          <a:lstStyle/>
          <a:p>
            <a:pPr algn="r" rtl="1">
              <a:buNone/>
            </a:pPr>
            <a:r>
              <a:rPr lang="fa-IR" dirty="0" smtClean="0"/>
              <a:t>.</a:t>
            </a:r>
            <a:endParaRPr lang="en-US" dirty="0"/>
          </a:p>
        </p:txBody>
      </p:sp>
      <p:grpSp>
        <p:nvGrpSpPr>
          <p:cNvPr id="65" name="Group 64"/>
          <p:cNvGrpSpPr/>
          <p:nvPr/>
        </p:nvGrpSpPr>
        <p:grpSpPr>
          <a:xfrm>
            <a:off x="914400" y="0"/>
            <a:ext cx="7848600" cy="6818531"/>
            <a:chOff x="914400" y="0"/>
            <a:chExt cx="7848600" cy="6818531"/>
          </a:xfrm>
        </p:grpSpPr>
        <p:grpSp>
          <p:nvGrpSpPr>
            <p:cNvPr id="8" name="Group 7"/>
            <p:cNvGrpSpPr/>
            <p:nvPr/>
          </p:nvGrpSpPr>
          <p:grpSpPr>
            <a:xfrm>
              <a:off x="6324600" y="2743200"/>
              <a:ext cx="2438400" cy="1569660"/>
              <a:chOff x="3810000" y="1381950"/>
              <a:chExt cx="4876800" cy="1463067"/>
            </a:xfrm>
          </p:grpSpPr>
          <p:sp>
            <p:nvSpPr>
              <p:cNvPr id="4" name="TextBox 3"/>
              <p:cNvSpPr txBox="1"/>
              <p:nvPr/>
            </p:nvSpPr>
            <p:spPr>
              <a:xfrm>
                <a:off x="6705600" y="1381950"/>
                <a:ext cx="1981200" cy="1463067"/>
              </a:xfrm>
              <a:prstGeom prst="rect">
                <a:avLst/>
              </a:prstGeom>
              <a:noFill/>
            </p:spPr>
            <p:txBody>
              <a:bodyPr wrap="square" rtlCol="0" anchor="ctr">
                <a:spAutoFit/>
              </a:bodyPr>
              <a:lstStyle/>
              <a:p>
                <a:pPr algn="justLow" rtl="1">
                  <a:buNone/>
                </a:pPr>
                <a:r>
                  <a:rPr lang="fa-IR" sz="1600" dirty="0" smtClean="0">
                    <a:cs typeface="B Titr" pitchFamily="2" charset="-78"/>
                  </a:rPr>
                  <a:t>محصول نهایی برآورد و تهیه بودجه یک واحد       تجاری</a:t>
                </a:r>
                <a:endParaRPr lang="en-US" sz="1600" dirty="0">
                  <a:cs typeface="B Titr" pitchFamily="2" charset="-78"/>
                </a:endParaRPr>
              </a:p>
            </p:txBody>
          </p:sp>
          <p:cxnSp>
            <p:nvCxnSpPr>
              <p:cNvPr id="6" name="Straight Arrow Connector 5"/>
              <p:cNvCxnSpPr/>
              <p:nvPr/>
            </p:nvCxnSpPr>
            <p:spPr>
              <a:xfrm rot="10800000">
                <a:off x="5562600" y="1905000"/>
                <a:ext cx="990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3810000" y="1595026"/>
                <a:ext cx="1828800" cy="602440"/>
              </a:xfrm>
              <a:prstGeom prst="rect">
                <a:avLst/>
              </a:prstGeom>
              <a:noFill/>
            </p:spPr>
            <p:txBody>
              <a:bodyPr wrap="square" rtlCol="0" anchor="ctr">
                <a:spAutoFit/>
              </a:bodyPr>
              <a:lstStyle/>
              <a:p>
                <a:pPr algn="ctr" rtl="1"/>
                <a:r>
                  <a:rPr lang="fa-IR" dirty="0" smtClean="0">
                    <a:cs typeface="B Nazanin" pitchFamily="2" charset="-78"/>
                  </a:rPr>
                  <a:t>بودجه جامع</a:t>
                </a:r>
                <a:endParaRPr lang="en-US" dirty="0">
                  <a:cs typeface="B Nazanin" pitchFamily="2" charset="-78"/>
                </a:endParaRPr>
              </a:p>
            </p:txBody>
          </p:sp>
        </p:grpSp>
        <p:sp>
          <p:nvSpPr>
            <p:cNvPr id="9" name="Right Brace 8"/>
            <p:cNvSpPr/>
            <p:nvPr/>
          </p:nvSpPr>
          <p:spPr>
            <a:xfrm>
              <a:off x="5715000" y="304800"/>
              <a:ext cx="533400" cy="60960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TextBox 9"/>
            <p:cNvSpPr txBox="1"/>
            <p:nvPr/>
          </p:nvSpPr>
          <p:spPr>
            <a:xfrm>
              <a:off x="3200400" y="762000"/>
              <a:ext cx="2667000" cy="1231106"/>
            </a:xfrm>
            <a:prstGeom prst="rect">
              <a:avLst/>
            </a:prstGeom>
            <a:noFill/>
          </p:spPr>
          <p:txBody>
            <a:bodyPr wrap="square" rtlCol="0">
              <a:spAutoFit/>
            </a:bodyPr>
            <a:lstStyle/>
            <a:p>
              <a:pPr algn="just" rtl="1"/>
              <a:r>
                <a:rPr lang="fa-IR" b="1" dirty="0">
                  <a:cs typeface="B Nazanin" pitchFamily="2" charset="-78"/>
                </a:rPr>
                <a:t>الف) </a:t>
              </a:r>
              <a:r>
                <a:rPr lang="fa-IR" sz="2000" b="1" dirty="0">
                  <a:cs typeface="B Nazanin" pitchFamily="2" charset="-78"/>
                </a:rPr>
                <a:t>بودجه عملیاتی </a:t>
              </a:r>
              <a:r>
                <a:rPr lang="fa-IR" dirty="0">
                  <a:cs typeface="B Nazanin" pitchFamily="2" charset="-78"/>
                </a:rPr>
                <a:t>: مشتمل بر برآوردها و بودجه بندی فعالیتهای تولیدی و غیرتولیدی واحد و یا به عبارتی اجزای صورت سودوزیان </a:t>
              </a:r>
              <a:endParaRPr lang="en-US" dirty="0">
                <a:cs typeface="B Nazanin" pitchFamily="2" charset="-78"/>
              </a:endParaRPr>
            </a:p>
          </p:txBody>
        </p:sp>
        <p:sp>
          <p:nvSpPr>
            <p:cNvPr id="11" name="TextBox 10"/>
            <p:cNvSpPr txBox="1"/>
            <p:nvPr/>
          </p:nvSpPr>
          <p:spPr>
            <a:xfrm>
              <a:off x="3581400" y="4953000"/>
              <a:ext cx="2286000" cy="1231106"/>
            </a:xfrm>
            <a:prstGeom prst="rect">
              <a:avLst/>
            </a:prstGeom>
            <a:noFill/>
          </p:spPr>
          <p:txBody>
            <a:bodyPr wrap="square" rtlCol="0">
              <a:spAutoFit/>
            </a:bodyPr>
            <a:lstStyle/>
            <a:p>
              <a:pPr algn="just" rtl="1"/>
              <a:r>
                <a:rPr lang="fa-IR" sz="2000" b="1" dirty="0">
                  <a:cs typeface="B Nazanin" pitchFamily="2" charset="-78"/>
                </a:rPr>
                <a:t>ب) بودجه مالی </a:t>
              </a:r>
              <a:r>
                <a:rPr lang="fa-IR" dirty="0">
                  <a:cs typeface="B Nazanin" pitchFamily="2" charset="-78"/>
                </a:rPr>
                <a:t>: مشتمل بر بودجه بندی وضعیت مالی و سایر بودجه های مورد نیاز مدیریت مالی است .</a:t>
              </a:r>
              <a:endParaRPr lang="en-US" dirty="0">
                <a:cs typeface="B Nazanin" pitchFamily="2" charset="-78"/>
              </a:endParaRPr>
            </a:p>
          </p:txBody>
        </p:sp>
        <p:grpSp>
          <p:nvGrpSpPr>
            <p:cNvPr id="35" name="Group 34"/>
            <p:cNvGrpSpPr/>
            <p:nvPr/>
          </p:nvGrpSpPr>
          <p:grpSpPr>
            <a:xfrm>
              <a:off x="2514600" y="152400"/>
              <a:ext cx="609600" cy="3200400"/>
              <a:chOff x="2514600" y="838200"/>
              <a:chExt cx="609600" cy="3200400"/>
            </a:xfrm>
          </p:grpSpPr>
          <p:cxnSp>
            <p:nvCxnSpPr>
              <p:cNvPr id="13" name="Straight Arrow Connector 12"/>
              <p:cNvCxnSpPr/>
              <p:nvPr/>
            </p:nvCxnSpPr>
            <p:spPr>
              <a:xfrm rot="16200000" flipV="1">
                <a:off x="2209800" y="1295400"/>
                <a:ext cx="12954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16200000" flipV="1">
                <a:off x="2438400" y="1524000"/>
                <a:ext cx="762000" cy="457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endCxn id="55" idx="3"/>
              </p:cNvCxnSpPr>
              <p:nvPr/>
            </p:nvCxnSpPr>
            <p:spPr>
              <a:xfrm rot="10800000">
                <a:off x="2514600" y="2095500"/>
                <a:ext cx="533400" cy="381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5400000">
                <a:off x="2743200" y="2133600"/>
                <a:ext cx="304800" cy="304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rot="5400000">
                <a:off x="2286004" y="2362196"/>
                <a:ext cx="1066801" cy="45720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rot="5400000">
                <a:off x="2286000" y="2819400"/>
                <a:ext cx="1447800"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rot="16200000" flipH="1">
                <a:off x="2133600" y="3048000"/>
                <a:ext cx="1905000"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grpSp>
          <p:nvGrpSpPr>
            <p:cNvPr id="52" name="Group 51"/>
            <p:cNvGrpSpPr/>
            <p:nvPr/>
          </p:nvGrpSpPr>
          <p:grpSpPr>
            <a:xfrm>
              <a:off x="2895600" y="4343403"/>
              <a:ext cx="685800" cy="1904996"/>
              <a:chOff x="2895600" y="4343403"/>
              <a:chExt cx="685800" cy="1904996"/>
            </a:xfrm>
          </p:grpSpPr>
          <p:cxnSp>
            <p:nvCxnSpPr>
              <p:cNvPr id="39" name="Straight Arrow Connector 38"/>
              <p:cNvCxnSpPr>
                <a:stCxn id="11" idx="1"/>
              </p:cNvCxnSpPr>
              <p:nvPr/>
            </p:nvCxnSpPr>
            <p:spPr>
              <a:xfrm rot="10800000">
                <a:off x="3200400" y="4343403"/>
                <a:ext cx="381000" cy="122515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a:stCxn id="11" idx="1"/>
              </p:cNvCxnSpPr>
              <p:nvPr/>
            </p:nvCxnSpPr>
            <p:spPr>
              <a:xfrm rot="10800000">
                <a:off x="3200400" y="4953003"/>
                <a:ext cx="381000" cy="61555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stCxn id="11" idx="1"/>
              </p:cNvCxnSpPr>
              <p:nvPr/>
            </p:nvCxnSpPr>
            <p:spPr>
              <a:xfrm rot="10800000">
                <a:off x="2895600" y="5334003"/>
                <a:ext cx="685800" cy="23455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stCxn id="11" idx="1"/>
              </p:cNvCxnSpPr>
              <p:nvPr/>
            </p:nvCxnSpPr>
            <p:spPr>
              <a:xfrm rot="10800000" flipV="1">
                <a:off x="3048000" y="5568553"/>
                <a:ext cx="533400" cy="22264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stCxn id="11" idx="1"/>
              </p:cNvCxnSpPr>
              <p:nvPr/>
            </p:nvCxnSpPr>
            <p:spPr>
              <a:xfrm rot="10800000" flipV="1">
                <a:off x="3352800" y="5568553"/>
                <a:ext cx="228600" cy="67984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53" name="TextBox 52"/>
            <p:cNvSpPr txBox="1"/>
            <p:nvPr/>
          </p:nvSpPr>
          <p:spPr>
            <a:xfrm>
              <a:off x="1219200" y="0"/>
              <a:ext cx="1371600" cy="369332"/>
            </a:xfrm>
            <a:prstGeom prst="rect">
              <a:avLst/>
            </a:prstGeom>
            <a:noFill/>
          </p:spPr>
          <p:txBody>
            <a:bodyPr wrap="square" rtlCol="0">
              <a:spAutoFit/>
            </a:bodyPr>
            <a:lstStyle/>
            <a:p>
              <a:pPr algn="ctr" rtl="1">
                <a:buFont typeface="Arial" pitchFamily="34" charset="0"/>
                <a:buChar char="•"/>
              </a:pPr>
              <a:r>
                <a:rPr lang="fa-IR" dirty="0">
                  <a:cs typeface="B Nazanin" pitchFamily="2" charset="-78"/>
                </a:rPr>
                <a:t>بودجه</a:t>
              </a:r>
              <a:r>
                <a:rPr lang="fa-IR" dirty="0" smtClean="0"/>
                <a:t> </a:t>
              </a:r>
              <a:r>
                <a:rPr lang="fa-IR" dirty="0">
                  <a:cs typeface="B Nazanin" pitchFamily="2" charset="-78"/>
                </a:rPr>
                <a:t>فروش</a:t>
              </a:r>
              <a:endParaRPr lang="en-US" dirty="0">
                <a:cs typeface="B Nazanin" pitchFamily="2" charset="-78"/>
              </a:endParaRPr>
            </a:p>
          </p:txBody>
        </p:sp>
        <p:sp>
          <p:nvSpPr>
            <p:cNvPr id="54" name="TextBox 53"/>
            <p:cNvSpPr txBox="1"/>
            <p:nvPr/>
          </p:nvSpPr>
          <p:spPr>
            <a:xfrm>
              <a:off x="1066800" y="457200"/>
              <a:ext cx="1752600" cy="646331"/>
            </a:xfrm>
            <a:prstGeom prst="rect">
              <a:avLst/>
            </a:prstGeom>
            <a:noFill/>
          </p:spPr>
          <p:txBody>
            <a:bodyPr wrap="square" rtlCol="0">
              <a:spAutoFit/>
            </a:bodyPr>
            <a:lstStyle/>
            <a:p>
              <a:pPr algn="ctr" rtl="1">
                <a:buFont typeface="Arial" pitchFamily="34" charset="0"/>
                <a:buChar char="•"/>
              </a:pPr>
              <a:r>
                <a:rPr lang="fa-IR" dirty="0">
                  <a:cs typeface="B Nazanin" pitchFamily="2" charset="-78"/>
                </a:rPr>
                <a:t>بودجه موجودی کالای آخر دوره</a:t>
              </a:r>
              <a:endParaRPr lang="en-US" dirty="0">
                <a:cs typeface="B Nazanin" pitchFamily="2" charset="-78"/>
              </a:endParaRPr>
            </a:p>
          </p:txBody>
        </p:sp>
        <p:sp>
          <p:nvSpPr>
            <p:cNvPr id="55" name="TextBox 54"/>
            <p:cNvSpPr txBox="1"/>
            <p:nvPr/>
          </p:nvSpPr>
          <p:spPr>
            <a:xfrm>
              <a:off x="1143000" y="1219200"/>
              <a:ext cx="1371600" cy="381000"/>
            </a:xfrm>
            <a:prstGeom prst="rect">
              <a:avLst/>
            </a:prstGeom>
            <a:noFill/>
          </p:spPr>
          <p:txBody>
            <a:bodyPr wrap="square" rtlCol="0">
              <a:spAutoFit/>
            </a:bodyPr>
            <a:lstStyle/>
            <a:p>
              <a:pPr algn="ctr" rtl="1">
                <a:buFont typeface="Arial" pitchFamily="34" charset="0"/>
                <a:buChar char="•"/>
              </a:pPr>
              <a:r>
                <a:rPr lang="fa-IR" dirty="0">
                  <a:cs typeface="B Nazanin" pitchFamily="2" charset="-78"/>
                </a:rPr>
                <a:t>بودجه تولید</a:t>
              </a:r>
              <a:endParaRPr lang="en-US" dirty="0">
                <a:cs typeface="B Nazanin" pitchFamily="2" charset="-78"/>
              </a:endParaRPr>
            </a:p>
          </p:txBody>
        </p:sp>
        <p:sp>
          <p:nvSpPr>
            <p:cNvPr id="56" name="TextBox 55"/>
            <p:cNvSpPr txBox="1"/>
            <p:nvPr/>
          </p:nvSpPr>
          <p:spPr>
            <a:xfrm>
              <a:off x="990600" y="1600200"/>
              <a:ext cx="1752600" cy="646331"/>
            </a:xfrm>
            <a:prstGeom prst="rect">
              <a:avLst/>
            </a:prstGeom>
            <a:noFill/>
          </p:spPr>
          <p:txBody>
            <a:bodyPr wrap="square" rtlCol="0">
              <a:spAutoFit/>
            </a:bodyPr>
            <a:lstStyle/>
            <a:p>
              <a:pPr algn="ctr" rtl="1">
                <a:buFont typeface="Arial" pitchFamily="34" charset="0"/>
                <a:buChar char="•"/>
              </a:pPr>
              <a:r>
                <a:rPr lang="fa-IR" dirty="0">
                  <a:cs typeface="B Nazanin" pitchFamily="2" charset="-78"/>
                </a:rPr>
                <a:t>ب ت ک ف بودجه شده</a:t>
              </a:r>
              <a:endParaRPr lang="en-US" dirty="0">
                <a:cs typeface="B Nazanin" pitchFamily="2" charset="-78"/>
              </a:endParaRPr>
            </a:p>
          </p:txBody>
        </p:sp>
        <p:sp>
          <p:nvSpPr>
            <p:cNvPr id="57" name="TextBox 56"/>
            <p:cNvSpPr txBox="1"/>
            <p:nvPr/>
          </p:nvSpPr>
          <p:spPr>
            <a:xfrm>
              <a:off x="914400" y="2209800"/>
              <a:ext cx="1828800" cy="646331"/>
            </a:xfrm>
            <a:prstGeom prst="rect">
              <a:avLst/>
            </a:prstGeom>
            <a:noFill/>
          </p:spPr>
          <p:txBody>
            <a:bodyPr wrap="square" rtlCol="0">
              <a:spAutoFit/>
            </a:bodyPr>
            <a:lstStyle/>
            <a:p>
              <a:pPr algn="ctr" rtl="1">
                <a:buFont typeface="Arial" pitchFamily="34" charset="0"/>
                <a:buChar char="•"/>
              </a:pPr>
              <a:r>
                <a:rPr lang="fa-IR" dirty="0">
                  <a:cs typeface="B Nazanin" pitchFamily="2" charset="-78"/>
                </a:rPr>
                <a:t>بودجه هزینه های اداری</a:t>
              </a:r>
              <a:endParaRPr lang="en-US" dirty="0">
                <a:cs typeface="B Nazanin" pitchFamily="2" charset="-78"/>
              </a:endParaRPr>
            </a:p>
          </p:txBody>
        </p:sp>
        <p:sp>
          <p:nvSpPr>
            <p:cNvPr id="58" name="TextBox 57"/>
            <p:cNvSpPr txBox="1"/>
            <p:nvPr/>
          </p:nvSpPr>
          <p:spPr>
            <a:xfrm>
              <a:off x="990600" y="2895600"/>
              <a:ext cx="2057400" cy="646331"/>
            </a:xfrm>
            <a:prstGeom prst="rect">
              <a:avLst/>
            </a:prstGeom>
            <a:noFill/>
          </p:spPr>
          <p:txBody>
            <a:bodyPr wrap="square" rtlCol="0">
              <a:spAutoFit/>
            </a:bodyPr>
            <a:lstStyle/>
            <a:p>
              <a:pPr algn="ctr" rtl="1">
                <a:buFont typeface="Arial" pitchFamily="34" charset="0"/>
                <a:buChar char="•"/>
              </a:pPr>
              <a:r>
                <a:rPr lang="fa-IR" dirty="0">
                  <a:cs typeface="B Nazanin" pitchFamily="2" charset="-78"/>
                </a:rPr>
                <a:t>بودجه </a:t>
              </a:r>
              <a:r>
                <a:rPr lang="fa-IR" dirty="0" smtClean="0">
                  <a:cs typeface="B Nazanin" pitchFamily="2" charset="-78"/>
                </a:rPr>
                <a:t>هزینه </a:t>
              </a:r>
              <a:r>
                <a:rPr lang="fa-IR" dirty="0">
                  <a:cs typeface="B Nazanin" pitchFamily="2" charset="-78"/>
                </a:rPr>
                <a:t>فروش و بازاریابی</a:t>
              </a:r>
              <a:endParaRPr lang="en-US" dirty="0">
                <a:cs typeface="B Nazanin" pitchFamily="2" charset="-78"/>
              </a:endParaRPr>
            </a:p>
          </p:txBody>
        </p:sp>
        <p:sp>
          <p:nvSpPr>
            <p:cNvPr id="59" name="TextBox 58"/>
            <p:cNvSpPr txBox="1"/>
            <p:nvPr/>
          </p:nvSpPr>
          <p:spPr>
            <a:xfrm>
              <a:off x="990600" y="3516868"/>
              <a:ext cx="2057400" cy="369332"/>
            </a:xfrm>
            <a:prstGeom prst="rect">
              <a:avLst/>
            </a:prstGeom>
            <a:noFill/>
          </p:spPr>
          <p:txBody>
            <a:bodyPr wrap="square" rtlCol="0">
              <a:spAutoFit/>
            </a:bodyPr>
            <a:lstStyle/>
            <a:p>
              <a:pPr algn="ctr" rtl="1">
                <a:buFont typeface="Arial" pitchFamily="34" charset="0"/>
                <a:buChar char="•"/>
              </a:pPr>
              <a:r>
                <a:rPr lang="fa-IR" dirty="0">
                  <a:cs typeface="B Nazanin" pitchFamily="2" charset="-78"/>
                </a:rPr>
                <a:t>سودخالص بودجه شده</a:t>
              </a:r>
              <a:endParaRPr lang="en-US" dirty="0">
                <a:cs typeface="B Nazanin" pitchFamily="2" charset="-78"/>
              </a:endParaRPr>
            </a:p>
          </p:txBody>
        </p:sp>
        <p:sp>
          <p:nvSpPr>
            <p:cNvPr id="60" name="TextBox 59"/>
            <p:cNvSpPr txBox="1"/>
            <p:nvPr/>
          </p:nvSpPr>
          <p:spPr>
            <a:xfrm>
              <a:off x="1066800" y="4114800"/>
              <a:ext cx="1828800" cy="381000"/>
            </a:xfrm>
            <a:prstGeom prst="rect">
              <a:avLst/>
            </a:prstGeom>
            <a:noFill/>
          </p:spPr>
          <p:txBody>
            <a:bodyPr wrap="square" rtlCol="0">
              <a:spAutoFit/>
            </a:bodyPr>
            <a:lstStyle/>
            <a:p>
              <a:pPr algn="ctr" rtl="1">
                <a:buFont typeface="Arial" pitchFamily="34" charset="0"/>
                <a:buChar char="•"/>
              </a:pPr>
              <a:r>
                <a:rPr lang="fa-IR" dirty="0">
                  <a:cs typeface="B Nazanin" pitchFamily="2" charset="-78"/>
                </a:rPr>
                <a:t>طرحهای تامین مالی</a:t>
              </a:r>
              <a:endParaRPr lang="en-US" dirty="0">
                <a:cs typeface="B Nazanin" pitchFamily="2" charset="-78"/>
              </a:endParaRPr>
            </a:p>
          </p:txBody>
        </p:sp>
        <p:sp>
          <p:nvSpPr>
            <p:cNvPr id="61" name="TextBox 60"/>
            <p:cNvSpPr txBox="1"/>
            <p:nvPr/>
          </p:nvSpPr>
          <p:spPr>
            <a:xfrm>
              <a:off x="1143000" y="4495800"/>
              <a:ext cx="2133600" cy="369332"/>
            </a:xfrm>
            <a:prstGeom prst="rect">
              <a:avLst/>
            </a:prstGeom>
            <a:noFill/>
          </p:spPr>
          <p:txBody>
            <a:bodyPr wrap="square" rtlCol="0">
              <a:spAutoFit/>
            </a:bodyPr>
            <a:lstStyle/>
            <a:p>
              <a:pPr algn="ctr" rtl="1">
                <a:buFont typeface="Arial" pitchFamily="34" charset="0"/>
                <a:buChar char="•"/>
              </a:pPr>
              <a:r>
                <a:rPr lang="fa-IR" dirty="0">
                  <a:cs typeface="B Nazanin" pitchFamily="2" charset="-78"/>
                </a:rPr>
                <a:t>بودجه مخارج سرمایه ای</a:t>
              </a:r>
              <a:endParaRPr lang="en-US" dirty="0">
                <a:cs typeface="B Nazanin" pitchFamily="2" charset="-78"/>
              </a:endParaRPr>
            </a:p>
          </p:txBody>
        </p:sp>
        <p:sp>
          <p:nvSpPr>
            <p:cNvPr id="62" name="TextBox 61"/>
            <p:cNvSpPr txBox="1"/>
            <p:nvPr/>
          </p:nvSpPr>
          <p:spPr>
            <a:xfrm>
              <a:off x="1066800" y="4953000"/>
              <a:ext cx="1981200" cy="381000"/>
            </a:xfrm>
            <a:prstGeom prst="rect">
              <a:avLst/>
            </a:prstGeom>
            <a:noFill/>
          </p:spPr>
          <p:txBody>
            <a:bodyPr wrap="square" rtlCol="0">
              <a:spAutoFit/>
            </a:bodyPr>
            <a:lstStyle/>
            <a:p>
              <a:pPr algn="ctr" rtl="1">
                <a:buFont typeface="Arial" pitchFamily="34" charset="0"/>
                <a:buChar char="•"/>
              </a:pPr>
              <a:r>
                <a:rPr lang="fa-IR" dirty="0">
                  <a:cs typeface="B Nazanin" pitchFamily="2" charset="-78"/>
                </a:rPr>
                <a:t>بودجه نقدی</a:t>
              </a:r>
              <a:endParaRPr lang="en-US" dirty="0">
                <a:cs typeface="B Nazanin" pitchFamily="2" charset="-78"/>
              </a:endParaRPr>
            </a:p>
          </p:txBody>
        </p:sp>
        <p:sp>
          <p:nvSpPr>
            <p:cNvPr id="63" name="TextBox 62"/>
            <p:cNvSpPr txBox="1"/>
            <p:nvPr/>
          </p:nvSpPr>
          <p:spPr>
            <a:xfrm>
              <a:off x="1066800" y="5562600"/>
              <a:ext cx="1828800" cy="381000"/>
            </a:xfrm>
            <a:prstGeom prst="rect">
              <a:avLst/>
            </a:prstGeom>
            <a:noFill/>
          </p:spPr>
          <p:txBody>
            <a:bodyPr wrap="square" rtlCol="0">
              <a:spAutoFit/>
            </a:bodyPr>
            <a:lstStyle/>
            <a:p>
              <a:pPr algn="ctr" rtl="1">
                <a:buFont typeface="Arial" pitchFamily="34" charset="0"/>
                <a:buChar char="•"/>
              </a:pPr>
              <a:r>
                <a:rPr lang="fa-IR" dirty="0">
                  <a:cs typeface="B Nazanin" pitchFamily="2" charset="-78"/>
                </a:rPr>
                <a:t>ترازنامه بودجه شده</a:t>
              </a:r>
              <a:endParaRPr lang="en-US" dirty="0">
                <a:cs typeface="B Nazanin" pitchFamily="2" charset="-78"/>
              </a:endParaRPr>
            </a:p>
          </p:txBody>
        </p:sp>
        <p:sp>
          <p:nvSpPr>
            <p:cNvPr id="64" name="TextBox 63"/>
            <p:cNvSpPr txBox="1"/>
            <p:nvPr/>
          </p:nvSpPr>
          <p:spPr>
            <a:xfrm>
              <a:off x="1143000" y="6172200"/>
              <a:ext cx="2209800" cy="646331"/>
            </a:xfrm>
            <a:prstGeom prst="rect">
              <a:avLst/>
            </a:prstGeom>
            <a:noFill/>
          </p:spPr>
          <p:txBody>
            <a:bodyPr wrap="square" rtlCol="0">
              <a:spAutoFit/>
            </a:bodyPr>
            <a:lstStyle/>
            <a:p>
              <a:pPr algn="ctr" rtl="1">
                <a:buFont typeface="Arial" pitchFamily="34" charset="0"/>
                <a:buChar char="•"/>
              </a:pPr>
              <a:r>
                <a:rPr lang="fa-IR" dirty="0">
                  <a:cs typeface="B Nazanin" pitchFamily="2" charset="-78"/>
                </a:rPr>
                <a:t>صورت گردش وجوه نقد بودجه شده</a:t>
              </a:r>
              <a:endParaRPr lang="en-US" dirty="0">
                <a:cs typeface="B Nazanin" pitchFamily="2" charset="-78"/>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6553200"/>
          </a:xfrm>
        </p:spPr>
        <p:txBody>
          <a:bodyPr anchor="ctr">
            <a:normAutofit fontScale="85000" lnSpcReduction="10000"/>
          </a:bodyPr>
          <a:lstStyle/>
          <a:p>
            <a:pPr marL="596646" indent="-514350" algn="just" rtl="1">
              <a:lnSpc>
                <a:spcPct val="150000"/>
              </a:lnSpc>
              <a:buNone/>
            </a:pPr>
            <a:r>
              <a:rPr lang="fa-IR" sz="2100" dirty="0" smtClean="0">
                <a:cs typeface="B Titr" pitchFamily="2" charset="-78"/>
              </a:rPr>
              <a:t>1) بودجه فروش :</a:t>
            </a:r>
          </a:p>
          <a:p>
            <a:pPr marL="596646" indent="-514350" algn="just" rtl="1">
              <a:lnSpc>
                <a:spcPct val="150000"/>
              </a:lnSpc>
              <a:buNone/>
            </a:pPr>
            <a:r>
              <a:rPr lang="fa-IR" sz="2800" dirty="0" smtClean="0">
                <a:cs typeface="B Nazanin" pitchFamily="2" charset="-78"/>
              </a:rPr>
              <a:t>در تهیه این بودجه معمولا از خدمات متخصصین برای پیش بینی درامد فروش استفاده می شود؛ تهیه این بودجه ،ابتدا از نمایندگیها یا مدیران فروش بخشهای معین شروع می شود و ارقام برآورد شده با هم جمع می شوند و رقم اولیه فروش بدست می آید ،سپس این رقم با پارامترهایی نظیر وضعیت کلی اقتصاد ، واکنش رقبای تجاری ، وضعیت صنعت و... ارزیابی می شود .</a:t>
            </a:r>
          </a:p>
          <a:p>
            <a:pPr marL="596646" indent="-514350" algn="just" rtl="1">
              <a:lnSpc>
                <a:spcPct val="150000"/>
              </a:lnSpc>
              <a:buNone/>
            </a:pPr>
            <a:endParaRPr lang="fa-IR" sz="2800" dirty="0" smtClean="0">
              <a:cs typeface="B Nazanin" pitchFamily="2" charset="-78"/>
            </a:endParaRPr>
          </a:p>
          <a:p>
            <a:pPr marL="596646" indent="-514350" algn="just" rtl="1">
              <a:lnSpc>
                <a:spcPct val="150000"/>
              </a:lnSpc>
              <a:buNone/>
            </a:pPr>
            <a:r>
              <a:rPr lang="fa-IR" sz="2100" dirty="0" smtClean="0">
                <a:cs typeface="B Titr" pitchFamily="2" charset="-78"/>
              </a:rPr>
              <a:t>2) بودجه موجودی کالای آخر دوره :</a:t>
            </a:r>
          </a:p>
          <a:p>
            <a:pPr marL="596646" indent="-514350" algn="just" rtl="1">
              <a:lnSpc>
                <a:spcPct val="150000"/>
              </a:lnSpc>
              <a:buNone/>
            </a:pPr>
            <a:r>
              <a:rPr lang="fa-IR" sz="2800" dirty="0" smtClean="0">
                <a:cs typeface="B Nazanin" pitchFamily="2" charset="-78"/>
              </a:rPr>
              <a:t>مدیران باید قبل از تهیه بودجه تولید ،در ارتباط با این نوع موجودی ها که دارایی جاری بسیاری از واحدهای تجاری می باشد تصمیماتی اتخاذ کنند .</a:t>
            </a:r>
          </a:p>
          <a:p>
            <a:pPr marL="596646" indent="-514350" algn="just" rtl="1">
              <a:lnSpc>
                <a:spcPct val="150000"/>
              </a:lnSpc>
              <a:buNone/>
            </a:pPr>
            <a:r>
              <a:rPr lang="fa-IR" sz="2800" dirty="0" smtClean="0">
                <a:cs typeface="B Nazanin" pitchFamily="2" charset="-78"/>
              </a:rPr>
              <a:t>همچنین آنها باید در مورد موجودی مواد اولیه،کالای در جریان ساخت،و کالای ساخته شده تصمیمات جداگانه ای بگیرند .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790688" cy="6553200"/>
          </a:xfrm>
        </p:spPr>
        <p:txBody>
          <a:bodyPr anchor="ctr">
            <a:normAutofit/>
          </a:bodyPr>
          <a:lstStyle/>
          <a:p>
            <a:pPr algn="just" rtl="1">
              <a:lnSpc>
                <a:spcPct val="150000"/>
              </a:lnSpc>
              <a:buNone/>
            </a:pPr>
            <a:r>
              <a:rPr lang="fa-IR" sz="2000" dirty="0" smtClean="0">
                <a:cs typeface="B Titr" pitchFamily="2" charset="-78"/>
              </a:rPr>
              <a:t>3) بودجه تولید :</a:t>
            </a:r>
          </a:p>
          <a:p>
            <a:pPr algn="just" rtl="1">
              <a:lnSpc>
                <a:spcPct val="150000"/>
              </a:lnSpc>
              <a:buNone/>
            </a:pPr>
            <a:r>
              <a:rPr lang="fa-IR" sz="2400" dirty="0" smtClean="0">
                <a:cs typeface="B Nazanin" pitchFamily="2" charset="-78"/>
              </a:rPr>
              <a:t>بودجه مقادیر تولید ،نقطه شروع فرایند تهیه بودجه تولید است . بودجه های مواد مستقیم ،دستمزد مستقیم و سربار ساخت بر بودجه مقادیر تولید متکی است . مجموع این بودجه ها ،بودجه تولید نامیده می شود .</a:t>
            </a:r>
          </a:p>
          <a:p>
            <a:pPr algn="just" rtl="1">
              <a:lnSpc>
                <a:spcPct val="150000"/>
              </a:lnSpc>
              <a:buNone/>
            </a:pPr>
            <a:endParaRPr lang="fa-IR" sz="2400" dirty="0" smtClean="0">
              <a:cs typeface="B Nazanin" pitchFamily="2" charset="-78"/>
            </a:endParaRPr>
          </a:p>
          <a:p>
            <a:pPr algn="just" rtl="1">
              <a:lnSpc>
                <a:spcPct val="150000"/>
              </a:lnSpc>
              <a:buNone/>
            </a:pPr>
            <a:r>
              <a:rPr lang="fa-IR" sz="2000" dirty="0" smtClean="0">
                <a:cs typeface="B Titr" pitchFamily="2" charset="-78"/>
              </a:rPr>
              <a:t>4) بهای تمام شده کالای فروش رفته بودجه شده :</a:t>
            </a:r>
          </a:p>
          <a:p>
            <a:pPr algn="just" rtl="1">
              <a:lnSpc>
                <a:spcPct val="150000"/>
              </a:lnSpc>
              <a:buNone/>
            </a:pPr>
            <a:r>
              <a:rPr lang="fa-IR" sz="2400" dirty="0" smtClean="0">
                <a:cs typeface="B Nazanin" pitchFamily="2" charset="-78"/>
              </a:rPr>
              <a:t>معرف بهای تمام شده تولید این کالاهااست ؛ در واحدهای تولیدی بهای تمام شده کالای فروش رفته بودجه شده ، مستقیما از بودجه تولید بدست می آید . اختلاف بین بودجه بهای تمام شده کالای فروش رفته و بودجه تولید نیز مربوط به موجودی کالای اول و آخر دوره می باشد .</a:t>
            </a:r>
          </a:p>
          <a:p>
            <a:pPr algn="just" rtl="1">
              <a:lnSpc>
                <a:spcPct val="150000"/>
              </a:lnSpc>
              <a:buNone/>
            </a:pPr>
            <a:endParaRPr lang="en-US" sz="2400" dirty="0">
              <a:cs typeface="B Nazanin"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52400"/>
            <a:ext cx="7498080" cy="6477000"/>
          </a:xfrm>
        </p:spPr>
        <p:txBody>
          <a:bodyPr anchor="ctr">
            <a:noAutofit/>
          </a:bodyPr>
          <a:lstStyle/>
          <a:p>
            <a:pPr algn="just" rtl="1">
              <a:lnSpc>
                <a:spcPct val="150000"/>
              </a:lnSpc>
              <a:buNone/>
            </a:pPr>
            <a:r>
              <a:rPr lang="fa-IR" sz="2000" dirty="0" smtClean="0">
                <a:cs typeface="B Titr" pitchFamily="2" charset="-78"/>
              </a:rPr>
              <a:t>5) بودجه هزینه های اداری :</a:t>
            </a:r>
          </a:p>
          <a:p>
            <a:pPr algn="just" rtl="1">
              <a:lnSpc>
                <a:spcPct val="150000"/>
              </a:lnSpc>
              <a:buNone/>
            </a:pPr>
            <a:r>
              <a:rPr lang="fa-IR" sz="2400" dirty="0" smtClean="0">
                <a:cs typeface="B Nazanin" pitchFamily="2" charset="-78"/>
              </a:rPr>
              <a:t>شامل هزینه فعالیت های غیرتولیدی واحد تجاری است ، از قبیل </a:t>
            </a:r>
            <a:r>
              <a:rPr lang="fa-IR" sz="2400" u="sng" dirty="0" smtClean="0">
                <a:cs typeface="B Nazanin" pitchFamily="2" charset="-78"/>
              </a:rPr>
              <a:t>هزینه های ثابت اختیاری </a:t>
            </a:r>
            <a:r>
              <a:rPr lang="fa-IR" sz="2400" dirty="0" smtClean="0">
                <a:cs typeface="B Nazanin" pitchFamily="2" charset="-78"/>
              </a:rPr>
              <a:t>مانند: تحقیق توسعه و برنامه های آموزشی و...  و </a:t>
            </a:r>
            <a:r>
              <a:rPr lang="fa-IR" sz="2400" u="sng" dirty="0" smtClean="0">
                <a:cs typeface="B Nazanin" pitchFamily="2" charset="-78"/>
              </a:rPr>
              <a:t>هزینه های متغیر اداری</a:t>
            </a:r>
            <a:r>
              <a:rPr lang="fa-IR" sz="2400" dirty="0" smtClean="0">
                <a:cs typeface="B Nazanin" pitchFamily="2" charset="-78"/>
              </a:rPr>
              <a:t> مانند: برخی از هزینه های پرسنلی ، بخشی از هزینه های آب و برق و تلفن ، خدمات کامپیوتر</a:t>
            </a:r>
            <a:r>
              <a:rPr lang="en-US" sz="2400" dirty="0" smtClean="0">
                <a:cs typeface="B Nazanin" pitchFamily="2" charset="-78"/>
              </a:rPr>
              <a:t> </a:t>
            </a:r>
            <a:r>
              <a:rPr lang="fa-IR" sz="2400" dirty="0" smtClean="0">
                <a:cs typeface="B Nazanin" pitchFamily="2" charset="-78"/>
              </a:rPr>
              <a:t>و...</a:t>
            </a:r>
          </a:p>
          <a:p>
            <a:pPr algn="just" rtl="1">
              <a:lnSpc>
                <a:spcPct val="150000"/>
              </a:lnSpc>
              <a:buNone/>
            </a:pPr>
            <a:endParaRPr lang="fa-IR" sz="2400" dirty="0" smtClean="0">
              <a:cs typeface="B Nazanin" pitchFamily="2" charset="-78"/>
            </a:endParaRPr>
          </a:p>
          <a:p>
            <a:pPr algn="just" rtl="1">
              <a:lnSpc>
                <a:spcPct val="150000"/>
              </a:lnSpc>
              <a:buNone/>
            </a:pPr>
            <a:r>
              <a:rPr lang="fa-IR" sz="2000" dirty="0" smtClean="0">
                <a:cs typeface="B Titr" pitchFamily="2" charset="-78"/>
              </a:rPr>
              <a:t>6) بودجه هزینه های فروش و بازاریابی:</a:t>
            </a:r>
          </a:p>
          <a:p>
            <a:pPr algn="just" rtl="1">
              <a:lnSpc>
                <a:spcPct val="150000"/>
              </a:lnSpc>
              <a:buNone/>
            </a:pPr>
            <a:r>
              <a:rPr lang="fa-IR" sz="2400" dirty="0" smtClean="0">
                <a:cs typeface="B Nazanin" pitchFamily="2" charset="-78"/>
              </a:rPr>
              <a:t>از آنجایی که اینگونه فعالیت ها بر مبلغ فروش اثر می گذارد، باید در مراحل اولیه بودجه بندی یعنی همزمان با بودجه فروش تهیه گردد.</a:t>
            </a:r>
          </a:p>
          <a:p>
            <a:pPr algn="just" rtl="1">
              <a:lnSpc>
                <a:spcPct val="150000"/>
              </a:lnSpc>
              <a:buNone/>
            </a:pPr>
            <a:endParaRPr lang="en-US" sz="2400" dirty="0">
              <a:cs typeface="B Nazanin"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477000"/>
          </a:xfrm>
        </p:spPr>
        <p:txBody>
          <a:bodyPr anchor="ctr">
            <a:normAutofit/>
          </a:bodyPr>
          <a:lstStyle/>
          <a:p>
            <a:pPr algn="just" rtl="1">
              <a:lnSpc>
                <a:spcPct val="150000"/>
              </a:lnSpc>
              <a:buNone/>
            </a:pPr>
            <a:r>
              <a:rPr lang="fa-IR" sz="2000" dirty="0" smtClean="0">
                <a:cs typeface="B Titr" pitchFamily="2" charset="-78"/>
              </a:rPr>
              <a:t>7) سود خالص بودجه شده :</a:t>
            </a:r>
          </a:p>
          <a:p>
            <a:pPr algn="just" rtl="1">
              <a:lnSpc>
                <a:spcPct val="150000"/>
              </a:lnSpc>
              <a:buNone/>
            </a:pPr>
            <a:r>
              <a:rPr lang="fa-IR" sz="2400" dirty="0" smtClean="0">
                <a:cs typeface="B Nazanin" pitchFamily="2" charset="-78"/>
              </a:rPr>
              <a:t>پس از تهیه بودجه های گفته شده در قبل ، به آسانی می توان سود خالص را بودجه بندی کرد .در برخی موارد ارقام غیرعملیاتی مؤثر بر سود نظیر سود یا زیان حاصل از فروش داراییهای غیرجاری را در بودجه بندی سود خالص منظور می کنند.</a:t>
            </a:r>
          </a:p>
          <a:p>
            <a:pPr algn="just" rtl="1">
              <a:lnSpc>
                <a:spcPct val="150000"/>
              </a:lnSpc>
              <a:buNone/>
            </a:pPr>
            <a:r>
              <a:rPr lang="fa-IR" sz="2400" dirty="0" smtClean="0">
                <a:cs typeface="B Nazanin" pitchFamily="2" charset="-78"/>
              </a:rPr>
              <a:t>برای بدست آوردن سود واقعی،</a:t>
            </a:r>
            <a:r>
              <a:rPr lang="en-US" sz="2400" dirty="0" smtClean="0">
                <a:cs typeface="B Nazanin" pitchFamily="2" charset="-78"/>
              </a:rPr>
              <a:t> </a:t>
            </a:r>
            <a:r>
              <a:rPr lang="fa-IR" sz="2400" dirty="0" smtClean="0">
                <a:cs typeface="B Nazanin" pitchFamily="2" charset="-78"/>
              </a:rPr>
              <a:t>می توان مالیات بر درآمد را نیز برآورد و از سود خالص بودجه شده کسر کرد.</a:t>
            </a:r>
            <a:endParaRPr lang="en-US" sz="2400" dirty="0">
              <a:cs typeface="B Nazanin"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rtl="1"/>
            <a:r>
              <a:rPr lang="fa-IR" dirty="0" smtClean="0">
                <a:cs typeface="B Titr" pitchFamily="2" charset="-78"/>
              </a:rPr>
              <a:t>بودجه مالی</a:t>
            </a:r>
            <a:endParaRPr lang="en-US" dirty="0">
              <a:cs typeface="B Titr" pitchFamily="2" charset="-78"/>
            </a:endParaRPr>
          </a:p>
        </p:txBody>
      </p:sp>
      <p:sp>
        <p:nvSpPr>
          <p:cNvPr id="3" name="Content Placeholder 2"/>
          <p:cNvSpPr>
            <a:spLocks noGrp="1"/>
          </p:cNvSpPr>
          <p:nvPr>
            <p:ph idx="1"/>
          </p:nvPr>
        </p:nvSpPr>
        <p:spPr>
          <a:xfrm>
            <a:off x="1435608" y="1447800"/>
            <a:ext cx="7498080" cy="5410200"/>
          </a:xfrm>
        </p:spPr>
        <p:txBody>
          <a:bodyPr>
            <a:noAutofit/>
          </a:bodyPr>
          <a:lstStyle/>
          <a:p>
            <a:pPr marL="425196" indent="-342900" algn="just" rtl="1">
              <a:lnSpc>
                <a:spcPct val="150000"/>
              </a:lnSpc>
              <a:buNone/>
            </a:pPr>
            <a:r>
              <a:rPr lang="fa-IR" sz="1800" dirty="0" smtClean="0">
                <a:cs typeface="B Titr" pitchFamily="2" charset="-78"/>
              </a:rPr>
              <a:t>طرح های تامین مالی :</a:t>
            </a:r>
            <a:endParaRPr lang="en-US" sz="1800" dirty="0" smtClean="0">
              <a:cs typeface="B Titr" pitchFamily="2" charset="-78"/>
            </a:endParaRPr>
          </a:p>
          <a:p>
            <a:pPr marL="539496" indent="-457200" algn="just" rtl="1">
              <a:lnSpc>
                <a:spcPct val="150000"/>
              </a:lnSpc>
              <a:buNone/>
            </a:pPr>
            <a:r>
              <a:rPr lang="fa-IR" sz="2400" dirty="0" smtClean="0">
                <a:cs typeface="B Nazanin" pitchFamily="2" charset="-78"/>
              </a:rPr>
              <a:t> شامل برنامه های واحد برای انتشار سهام یا اوراق قرضه از یک سو و بازخرید سهام، بازپرداخت اصل اوراق قرضه یا توزیع سود سهام از سوی دیگر </a:t>
            </a:r>
            <a:endParaRPr lang="en-US" sz="2400" dirty="0" smtClean="0">
              <a:cs typeface="B Nazanin" pitchFamily="2" charset="-78"/>
            </a:endParaRPr>
          </a:p>
          <a:p>
            <a:pPr marL="539496" indent="-457200" algn="just" rtl="1">
              <a:lnSpc>
                <a:spcPct val="150000"/>
              </a:lnSpc>
              <a:buNone/>
            </a:pPr>
            <a:r>
              <a:rPr lang="fa-IR" sz="1800" dirty="0" smtClean="0">
                <a:cs typeface="B Titr" pitchFamily="2" charset="-78"/>
              </a:rPr>
              <a:t>بودجه مخارج سرمایه ای :</a:t>
            </a:r>
          </a:p>
          <a:p>
            <a:pPr algn="just" rtl="1">
              <a:lnSpc>
                <a:spcPct val="150000"/>
              </a:lnSpc>
              <a:buNone/>
            </a:pPr>
            <a:r>
              <a:rPr lang="fa-IR" sz="2400" dirty="0" smtClean="0">
                <a:cs typeface="B Nazanin" pitchFamily="2" charset="-78"/>
              </a:rPr>
              <a:t>معمولا شامل تهیه اقلام عمده مانند ماشین آلات و تجهیزات و پروژه هایی مثل برنامه بلندمدت آموزش کارکنان ؛اقلام این بودجه بندی معمولا عمر بیشتری از یک دوره مالی دارند ،به این خاطر نیازمند تجزیه و تحلیل دقیق و کاربرد روشها و تکنینک های پیشرفته می باشند.</a:t>
            </a:r>
            <a:endParaRPr lang="en-US" sz="2400" dirty="0">
              <a:cs typeface="B Nazanin" pitchFamily="2" charset="-7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52400"/>
            <a:ext cx="7498080" cy="6553200"/>
          </a:xfrm>
        </p:spPr>
        <p:txBody>
          <a:bodyPr anchor="ctr">
            <a:normAutofit/>
          </a:bodyPr>
          <a:lstStyle/>
          <a:p>
            <a:pPr algn="just" rtl="1">
              <a:lnSpc>
                <a:spcPct val="150000"/>
              </a:lnSpc>
              <a:buNone/>
            </a:pPr>
            <a:r>
              <a:rPr lang="fa-IR" sz="2400" dirty="0" smtClean="0">
                <a:cs typeface="B Titr" pitchFamily="2" charset="-78"/>
              </a:rPr>
              <a:t>3) بودجه نقدی :</a:t>
            </a:r>
          </a:p>
          <a:p>
            <a:pPr algn="just" rtl="1">
              <a:lnSpc>
                <a:spcPct val="150000"/>
              </a:lnSpc>
              <a:buNone/>
            </a:pPr>
            <a:r>
              <a:rPr lang="fa-IR" sz="2800" dirty="0" smtClean="0">
                <a:cs typeface="B Nazanin" pitchFamily="2" charset="-78"/>
              </a:rPr>
              <a:t>معمولا </a:t>
            </a:r>
            <a:r>
              <a:rPr lang="fa-IR" sz="2800" u="sng" dirty="0" smtClean="0">
                <a:cs typeface="B Nazanin" pitchFamily="2" charset="-78"/>
              </a:rPr>
              <a:t>حسابهای دریافتنی و موجودی های درحال افزایش </a:t>
            </a:r>
            <a:r>
              <a:rPr lang="fa-IR" sz="2800" dirty="0" smtClean="0">
                <a:cs typeface="B Nazanin" pitchFamily="2" charset="-78"/>
              </a:rPr>
              <a:t>باعث ایجاد مشکل عدم حرکت هم جهت </a:t>
            </a:r>
            <a:r>
              <a:rPr lang="fa-IR" sz="2800" u="sng" dirty="0" smtClean="0">
                <a:cs typeface="B Nazanin" pitchFamily="2" charset="-78"/>
              </a:rPr>
              <a:t>سودآوری و نقدینگی </a:t>
            </a:r>
            <a:r>
              <a:rPr lang="fa-IR" sz="2800" dirty="0" smtClean="0">
                <a:cs typeface="B Nazanin" pitchFamily="2" charset="-78"/>
              </a:rPr>
              <a:t>می شود،</a:t>
            </a:r>
            <a:r>
              <a:rPr lang="en-US" sz="2800" dirty="0" smtClean="0">
                <a:cs typeface="B Nazanin" pitchFamily="2" charset="-78"/>
              </a:rPr>
              <a:t> </a:t>
            </a:r>
            <a:r>
              <a:rPr lang="fa-IR" sz="2800" dirty="0" smtClean="0">
                <a:cs typeface="B Nazanin" pitchFamily="2" charset="-78"/>
              </a:rPr>
              <a:t>بنابراین یکی از ابزارهای مفید اعمال مدیریت بر وجوه نقد ،تهیه بودجه نقدی است.</a:t>
            </a:r>
          </a:p>
          <a:p>
            <a:pPr algn="just" rtl="1">
              <a:lnSpc>
                <a:spcPct val="150000"/>
              </a:lnSpc>
              <a:buNone/>
            </a:pPr>
            <a:r>
              <a:rPr lang="fa-IR" sz="2800" dirty="0" smtClean="0">
                <a:cs typeface="B Nazanin" pitchFamily="2" charset="-78"/>
              </a:rPr>
              <a:t>در این بودجه بندی معمولا </a:t>
            </a:r>
            <a:r>
              <a:rPr lang="fa-IR" sz="2800" u="sng" dirty="0" smtClean="0">
                <a:cs typeface="B Nazanin" pitchFamily="2" charset="-78"/>
              </a:rPr>
              <a:t>وجوه نقد حاصل از عملیات و کلیه اقلام نقدی غیرعملیاتی</a:t>
            </a:r>
            <a:r>
              <a:rPr lang="fa-IR" sz="2800" dirty="0" smtClean="0">
                <a:cs typeface="B Nazanin" pitchFamily="2" charset="-78"/>
              </a:rPr>
              <a:t>(مانند: خریدوفروش زمین و تجهیزات،فروش سهام و اوراق قرضه،بازخرید سهام و...) منظور می گردد.</a:t>
            </a:r>
            <a:endParaRPr lang="en-US" sz="2800" dirty="0">
              <a:cs typeface="B Nazanin" pitchFamily="2" charset="-7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52400"/>
            <a:ext cx="7498080" cy="6553200"/>
          </a:xfrm>
        </p:spPr>
        <p:txBody>
          <a:bodyPr>
            <a:normAutofit fontScale="92500" lnSpcReduction="20000"/>
          </a:bodyPr>
          <a:lstStyle/>
          <a:p>
            <a:pPr algn="just" rtl="1">
              <a:lnSpc>
                <a:spcPct val="150000"/>
              </a:lnSpc>
              <a:buNone/>
            </a:pPr>
            <a:r>
              <a:rPr lang="fa-IR" sz="2200" dirty="0" smtClean="0">
                <a:cs typeface="B Titr" pitchFamily="2" charset="-78"/>
              </a:rPr>
              <a:t>ترازنامه بودجه شده :</a:t>
            </a:r>
          </a:p>
          <a:p>
            <a:pPr algn="just" rtl="1">
              <a:lnSpc>
                <a:spcPct val="150000"/>
              </a:lnSpc>
              <a:buNone/>
            </a:pPr>
            <a:r>
              <a:rPr lang="fa-IR" sz="2800" dirty="0" smtClean="0">
                <a:cs typeface="B Nazanin" pitchFamily="2" charset="-78"/>
              </a:rPr>
              <a:t>با استفاده از ترازنامه اول دوره بودجه و بودجه های عملیاتی، تأمین مالی،</a:t>
            </a:r>
            <a:r>
              <a:rPr lang="en-US" sz="2800" dirty="0" smtClean="0">
                <a:cs typeface="B Nazanin" pitchFamily="2" charset="-78"/>
              </a:rPr>
              <a:t> </a:t>
            </a:r>
            <a:r>
              <a:rPr lang="fa-IR" sz="2800" dirty="0" smtClean="0">
                <a:cs typeface="B Nazanin" pitchFamily="2" charset="-78"/>
              </a:rPr>
              <a:t>مخارج سرمایه ای و نقدی بدست می آید.</a:t>
            </a:r>
            <a:r>
              <a:rPr lang="en-US" sz="2800" dirty="0" smtClean="0">
                <a:cs typeface="B Nazanin" pitchFamily="2" charset="-78"/>
              </a:rPr>
              <a:t> </a:t>
            </a:r>
            <a:r>
              <a:rPr lang="fa-IR" sz="2800" dirty="0" smtClean="0">
                <a:cs typeface="B Nazanin" pitchFamily="2" charset="-78"/>
              </a:rPr>
              <a:t>در ترازنامه بودجه شده باید انتظارات مدیریت برآورده شود وگرنه برنامه های عملیاتی و سایر بودجه های مربوط تغییر داده می شوند. در اینگونه ترازنامه باید مثلا ”نسبت جاری“ یا ”نسبت بدهیها به حقوق صاحبان سهام“ که مؤسسات وام دهنده به واحدتجاری تعیین کرده اند،</a:t>
            </a:r>
            <a:r>
              <a:rPr lang="en-US" sz="2800" dirty="0" smtClean="0">
                <a:cs typeface="B Nazanin" pitchFamily="2" charset="-78"/>
              </a:rPr>
              <a:t> </a:t>
            </a:r>
            <a:r>
              <a:rPr lang="fa-IR" sz="2800" dirty="0" smtClean="0">
                <a:cs typeface="B Nazanin" pitchFamily="2" charset="-78"/>
              </a:rPr>
              <a:t>منعکس گردد.</a:t>
            </a:r>
          </a:p>
          <a:p>
            <a:pPr algn="just" rtl="1">
              <a:lnSpc>
                <a:spcPct val="150000"/>
              </a:lnSpc>
              <a:buNone/>
            </a:pPr>
            <a:endParaRPr lang="fa-IR" sz="2800" dirty="0" smtClean="0">
              <a:cs typeface="B Nazanin" pitchFamily="2" charset="-78"/>
            </a:endParaRPr>
          </a:p>
          <a:p>
            <a:pPr algn="just" rtl="1">
              <a:lnSpc>
                <a:spcPct val="150000"/>
              </a:lnSpc>
              <a:buNone/>
            </a:pPr>
            <a:r>
              <a:rPr lang="fa-IR" sz="2200" dirty="0" smtClean="0">
                <a:cs typeface="B Titr" pitchFamily="2" charset="-78"/>
              </a:rPr>
              <a:t>صورت گردش وجوه نقد بودجه شده :</a:t>
            </a:r>
          </a:p>
          <a:p>
            <a:pPr algn="just" rtl="1">
              <a:lnSpc>
                <a:spcPct val="150000"/>
              </a:lnSpc>
              <a:buNone/>
            </a:pPr>
            <a:r>
              <a:rPr lang="fa-IR" sz="2800" dirty="0" smtClean="0">
                <a:cs typeface="B Nazanin" pitchFamily="2" charset="-78"/>
              </a:rPr>
              <a:t>آخرین جزء بودجه جامع است که معمولا با استفاده از ارقام منعکس در بودجه صورت سودوزیان و تغییرات مانده های ترازنامه های برآوردی در اول و آخر دوره بودجه تهیه میگردد .</a:t>
            </a:r>
            <a:endParaRPr lang="en-US" sz="2800" dirty="0">
              <a:cs typeface="B Nazanin"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248400"/>
          </a:xfrm>
        </p:spPr>
        <p:txBody>
          <a:bodyPr>
            <a:normAutofit/>
          </a:bodyPr>
          <a:lstStyle/>
          <a:p>
            <a:pPr marL="82296" indent="0" algn="just" rtl="1">
              <a:buNone/>
            </a:pPr>
            <a:endParaRPr lang="fa-IR" sz="2000" dirty="0" smtClean="0">
              <a:cs typeface="B Titr" pitchFamily="2" charset="-78"/>
            </a:endParaRPr>
          </a:p>
          <a:p>
            <a:pPr marL="82296" indent="0" algn="just" rtl="1">
              <a:buNone/>
            </a:pPr>
            <a:r>
              <a:rPr lang="fa-IR" sz="2000" dirty="0" smtClean="0">
                <a:cs typeface="B Titr" pitchFamily="2" charset="-78"/>
              </a:rPr>
              <a:t>فرآیند بررسی و تجدید نظر در بودجه :</a:t>
            </a:r>
          </a:p>
          <a:p>
            <a:pPr marL="82296" indent="0" algn="just" rtl="1">
              <a:buNone/>
            </a:pPr>
            <a:endParaRPr lang="fa-IR" sz="2600" dirty="0" smtClean="0">
              <a:cs typeface="B Nazanin" pitchFamily="2" charset="-78"/>
            </a:endParaRPr>
          </a:p>
          <a:p>
            <a:pPr marL="82296" indent="0" algn="just" rtl="1">
              <a:buNone/>
            </a:pPr>
            <a:r>
              <a:rPr lang="fa-IR" sz="2600" dirty="0" smtClean="0">
                <a:cs typeface="B Nazanin" pitchFamily="2" charset="-78"/>
              </a:rPr>
              <a:t>بودجه طرحی است که نحوه تخصیص منابع محدود را در یک واحد تجاری یا هر سازمان دیگر تعیین می کند. نظر به این که منابع موجود نوعا کمتر از میزان تقاضا است، لذا لازم است که پیشنهادها و پروژه های مطرح شده در بودجه، به نحوی سیستماتیک مورد ارزیابی قرار گیرد. این گونه ارزیابیها معمولا فرآیند بررسی و تجدید نظر در بودجه نامیده می شود.</a:t>
            </a:r>
            <a:endParaRPr lang="fa-IR" sz="2600" dirty="0">
              <a:cs typeface="B Nazanin" pitchFamily="2" charset="-78"/>
            </a:endParaRPr>
          </a:p>
          <a:p>
            <a:pPr marL="82296" indent="0" algn="just" rtl="1">
              <a:buNone/>
            </a:pPr>
            <a:r>
              <a:rPr lang="fa-IR" sz="2600" dirty="0" smtClean="0">
                <a:cs typeface="B Nazanin" pitchFamily="2" charset="-78"/>
              </a:rPr>
              <a:t>بودجه های پیشنهادی کلیه بخشهای کارخانه و ادارات، در کمیته بودجه واحد تجاری که مشتمل بر مدیر عامل و معاونین مدیر عامل در امور تولید، بازاریابی، مالی، اداری و سایرین می باشد، مورد ارزیابی نهایی قرار می گیرد.</a:t>
            </a:r>
            <a:endParaRPr lang="fa-IR" sz="2600" dirty="0">
              <a:cs typeface="B Nazanin" pitchFamily="2" charset="-78"/>
            </a:endParaRPr>
          </a:p>
          <a:p>
            <a:pPr marL="82296" indent="0" algn="just" rtl="1">
              <a:buNone/>
            </a:pPr>
            <a:endParaRPr lang="en-GB" sz="2600" dirty="0">
              <a:cs typeface="B Nazanin" pitchFamily="2" charset="-78"/>
            </a:endParaRPr>
          </a:p>
        </p:txBody>
      </p:sp>
    </p:spTree>
    <p:extLst>
      <p:ext uri="{BB962C8B-B14F-4D97-AF65-F5344CB8AC3E}">
        <p14:creationId xmlns:p14="http://schemas.microsoft.com/office/powerpoint/2010/main" val="25637728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400" y="990600"/>
            <a:ext cx="8039100" cy="4394775"/>
            <a:chOff x="990600" y="710625"/>
            <a:chExt cx="8039100" cy="4394775"/>
          </a:xfrm>
        </p:grpSpPr>
        <p:sp>
          <p:nvSpPr>
            <p:cNvPr id="6" name="TextBox 5"/>
            <p:cNvSpPr txBox="1"/>
            <p:nvPr/>
          </p:nvSpPr>
          <p:spPr>
            <a:xfrm>
              <a:off x="6906491" y="2670532"/>
              <a:ext cx="789709" cy="377468"/>
            </a:xfrm>
            <a:prstGeom prst="rect">
              <a:avLst/>
            </a:prstGeom>
            <a:noFill/>
          </p:spPr>
          <p:txBody>
            <a:bodyPr wrap="square" rtlCol="0">
              <a:spAutoFit/>
            </a:bodyPr>
            <a:lstStyle/>
            <a:p>
              <a:pPr algn="ctr" rtl="1"/>
              <a:r>
                <a:rPr lang="fa-IR" b="1" dirty="0" smtClean="0"/>
                <a:t>آری</a:t>
              </a:r>
              <a:endParaRPr lang="en-GB" b="1" dirty="0"/>
            </a:p>
          </p:txBody>
        </p:sp>
        <p:grpSp>
          <p:nvGrpSpPr>
            <p:cNvPr id="7" name="Group 6"/>
            <p:cNvGrpSpPr/>
            <p:nvPr/>
          </p:nvGrpSpPr>
          <p:grpSpPr>
            <a:xfrm>
              <a:off x="990600" y="710625"/>
              <a:ext cx="8039100" cy="4394775"/>
              <a:chOff x="990600" y="710625"/>
              <a:chExt cx="8039100" cy="4394775"/>
            </a:xfrm>
          </p:grpSpPr>
          <p:sp>
            <p:nvSpPr>
              <p:cNvPr id="8" name="Rectangle 7"/>
              <p:cNvSpPr/>
              <p:nvPr/>
            </p:nvSpPr>
            <p:spPr>
              <a:xfrm>
                <a:off x="5361709" y="4537364"/>
                <a:ext cx="1427018"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5410200" y="4520625"/>
                <a:ext cx="1267691" cy="584775"/>
              </a:xfrm>
              <a:prstGeom prst="rect">
                <a:avLst/>
              </a:prstGeom>
              <a:noFill/>
            </p:spPr>
            <p:txBody>
              <a:bodyPr wrap="square" rtlCol="0">
                <a:spAutoFit/>
              </a:bodyPr>
              <a:lstStyle/>
              <a:p>
                <a:pPr algn="ctr" rtl="1"/>
                <a:r>
                  <a:rPr lang="fa-IR" sz="1600" b="1" dirty="0" smtClean="0">
                    <a:solidFill>
                      <a:schemeClr val="bg1"/>
                    </a:solidFill>
                    <a:cs typeface="B Nazanin" pitchFamily="2" charset="-78"/>
                  </a:rPr>
                  <a:t>تجدید نظر، بهبود و غیره</a:t>
                </a:r>
                <a:endParaRPr lang="en-GB" sz="1600" b="1" dirty="0">
                  <a:solidFill>
                    <a:schemeClr val="bg1"/>
                  </a:solidFill>
                  <a:cs typeface="B Nazanin" pitchFamily="2" charset="-78"/>
                </a:endParaRPr>
              </a:p>
            </p:txBody>
          </p:sp>
          <p:grpSp>
            <p:nvGrpSpPr>
              <p:cNvPr id="10" name="Group 9"/>
              <p:cNvGrpSpPr/>
              <p:nvPr/>
            </p:nvGrpSpPr>
            <p:grpSpPr>
              <a:xfrm>
                <a:off x="990600" y="710625"/>
                <a:ext cx="8039100" cy="4093439"/>
                <a:chOff x="990600" y="710625"/>
                <a:chExt cx="8039100" cy="4093439"/>
              </a:xfrm>
            </p:grpSpPr>
            <p:sp>
              <p:nvSpPr>
                <p:cNvPr id="11" name="Oval 10"/>
                <p:cNvSpPr/>
                <p:nvPr/>
              </p:nvSpPr>
              <p:spPr>
                <a:xfrm>
                  <a:off x="990600" y="762000"/>
                  <a:ext cx="1371600" cy="457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3096491" y="723900"/>
                  <a:ext cx="1427018"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lowchart: Decision 12"/>
                <p:cNvSpPr/>
                <p:nvPr/>
              </p:nvSpPr>
              <p:spPr>
                <a:xfrm>
                  <a:off x="5046518" y="2499014"/>
                  <a:ext cx="2057400" cy="95250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7630391" y="4080164"/>
                  <a:ext cx="1371600" cy="457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7602682" y="2708564"/>
                  <a:ext cx="1427018"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3096491" y="2559765"/>
                  <a:ext cx="1427018" cy="8309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1143000" y="762000"/>
                  <a:ext cx="1066800" cy="369332"/>
                </a:xfrm>
                <a:prstGeom prst="rect">
                  <a:avLst/>
                </a:prstGeom>
                <a:noFill/>
              </p:spPr>
              <p:txBody>
                <a:bodyPr wrap="square" rtlCol="0">
                  <a:spAutoFit/>
                </a:bodyPr>
                <a:lstStyle/>
                <a:p>
                  <a:pPr algn="ctr" rtl="1"/>
                  <a:r>
                    <a:rPr lang="fa-IR" b="1" dirty="0" smtClean="0">
                      <a:solidFill>
                        <a:schemeClr val="bg1"/>
                      </a:solidFill>
                      <a:cs typeface="B Nazanin" pitchFamily="2" charset="-78"/>
                    </a:rPr>
                    <a:t>شروع</a:t>
                  </a:r>
                  <a:endParaRPr lang="en-GB" b="1" dirty="0">
                    <a:solidFill>
                      <a:schemeClr val="bg1"/>
                    </a:solidFill>
                    <a:cs typeface="B Nazanin" pitchFamily="2" charset="-78"/>
                  </a:endParaRPr>
                </a:p>
              </p:txBody>
            </p:sp>
            <p:sp>
              <p:nvSpPr>
                <p:cNvPr id="18" name="TextBox 17"/>
                <p:cNvSpPr txBox="1"/>
                <p:nvPr/>
              </p:nvSpPr>
              <p:spPr>
                <a:xfrm>
                  <a:off x="7772400" y="4080164"/>
                  <a:ext cx="1066800" cy="369332"/>
                </a:xfrm>
                <a:prstGeom prst="rect">
                  <a:avLst/>
                </a:prstGeom>
                <a:noFill/>
              </p:spPr>
              <p:txBody>
                <a:bodyPr wrap="square" rtlCol="0">
                  <a:spAutoFit/>
                </a:bodyPr>
                <a:lstStyle/>
                <a:p>
                  <a:pPr algn="ctr" rtl="1"/>
                  <a:r>
                    <a:rPr lang="fa-IR" b="1" dirty="0" smtClean="0">
                      <a:solidFill>
                        <a:schemeClr val="bg1"/>
                      </a:solidFill>
                      <a:cs typeface="B Nazanin" pitchFamily="2" charset="-78"/>
                    </a:rPr>
                    <a:t>پایان</a:t>
                  </a:r>
                  <a:endParaRPr lang="en-GB" b="1" dirty="0">
                    <a:solidFill>
                      <a:schemeClr val="bg1"/>
                    </a:solidFill>
                    <a:cs typeface="B Nazanin" pitchFamily="2" charset="-78"/>
                  </a:endParaRPr>
                </a:p>
              </p:txBody>
            </p:sp>
            <p:sp>
              <p:nvSpPr>
                <p:cNvPr id="19" name="TextBox 18"/>
                <p:cNvSpPr txBox="1"/>
                <p:nvPr/>
              </p:nvSpPr>
              <p:spPr>
                <a:xfrm>
                  <a:off x="3200400" y="710625"/>
                  <a:ext cx="1143000" cy="584775"/>
                </a:xfrm>
                <a:prstGeom prst="rect">
                  <a:avLst/>
                </a:prstGeom>
                <a:noFill/>
              </p:spPr>
              <p:txBody>
                <a:bodyPr wrap="square" rtlCol="0">
                  <a:spAutoFit/>
                </a:bodyPr>
                <a:lstStyle/>
                <a:p>
                  <a:pPr algn="ctr" rtl="1"/>
                  <a:r>
                    <a:rPr lang="fa-IR" sz="1600" b="1" dirty="0" smtClean="0">
                      <a:solidFill>
                        <a:schemeClr val="bg1"/>
                      </a:solidFill>
                      <a:cs typeface="B Nazanin" pitchFamily="2" charset="-78"/>
                    </a:rPr>
                    <a:t>تهیه طرحها و پیشنهادها</a:t>
                  </a:r>
                  <a:endParaRPr lang="en-GB" sz="1600" b="1" dirty="0">
                    <a:solidFill>
                      <a:schemeClr val="bg1"/>
                    </a:solidFill>
                    <a:cs typeface="B Nazanin" pitchFamily="2" charset="-78"/>
                  </a:endParaRPr>
                </a:p>
              </p:txBody>
            </p:sp>
            <p:sp>
              <p:nvSpPr>
                <p:cNvPr id="20" name="TextBox 19"/>
                <p:cNvSpPr txBox="1"/>
                <p:nvPr/>
              </p:nvSpPr>
              <p:spPr>
                <a:xfrm>
                  <a:off x="3200400" y="2590800"/>
                  <a:ext cx="1143000" cy="830997"/>
                </a:xfrm>
                <a:prstGeom prst="rect">
                  <a:avLst/>
                </a:prstGeom>
                <a:noFill/>
              </p:spPr>
              <p:txBody>
                <a:bodyPr wrap="square" rtlCol="0">
                  <a:spAutoFit/>
                </a:bodyPr>
                <a:lstStyle/>
                <a:p>
                  <a:pPr algn="ctr" rtl="1"/>
                  <a:r>
                    <a:rPr lang="fa-IR" sz="1600" b="1" dirty="0" smtClean="0">
                      <a:solidFill>
                        <a:schemeClr val="bg1"/>
                      </a:solidFill>
                      <a:cs typeface="B Nazanin" pitchFamily="2" charset="-78"/>
                    </a:rPr>
                    <a:t>تجدید نظر بوسیله مدیریت بالاتر</a:t>
                  </a:r>
                  <a:endParaRPr lang="en-GB" sz="1600" b="1" dirty="0">
                    <a:solidFill>
                      <a:schemeClr val="bg1"/>
                    </a:solidFill>
                    <a:cs typeface="B Nazanin" pitchFamily="2" charset="-78"/>
                  </a:endParaRPr>
                </a:p>
              </p:txBody>
            </p:sp>
            <p:sp>
              <p:nvSpPr>
                <p:cNvPr id="21" name="TextBox 20"/>
                <p:cNvSpPr txBox="1"/>
                <p:nvPr/>
              </p:nvSpPr>
              <p:spPr>
                <a:xfrm>
                  <a:off x="5181600" y="2785646"/>
                  <a:ext cx="1676400" cy="338554"/>
                </a:xfrm>
                <a:prstGeom prst="rect">
                  <a:avLst/>
                </a:prstGeom>
                <a:noFill/>
              </p:spPr>
              <p:txBody>
                <a:bodyPr wrap="square" rtlCol="0">
                  <a:spAutoFit/>
                </a:bodyPr>
                <a:lstStyle/>
                <a:p>
                  <a:pPr algn="ctr" rtl="1"/>
                  <a:r>
                    <a:rPr lang="fa-IR" sz="1600" b="1" dirty="0" smtClean="0">
                      <a:solidFill>
                        <a:schemeClr val="bg1"/>
                      </a:solidFill>
                      <a:cs typeface="B Nazanin" pitchFamily="2" charset="-78"/>
                    </a:rPr>
                    <a:t>آیا مورد قبول است؟</a:t>
                  </a:r>
                  <a:endParaRPr lang="en-GB" sz="1600" b="1" dirty="0">
                    <a:solidFill>
                      <a:schemeClr val="bg1"/>
                    </a:solidFill>
                    <a:cs typeface="B Nazanin" pitchFamily="2" charset="-78"/>
                  </a:endParaRPr>
                </a:p>
              </p:txBody>
            </p:sp>
            <p:sp>
              <p:nvSpPr>
                <p:cNvPr id="22" name="TextBox 21"/>
                <p:cNvSpPr txBox="1"/>
                <p:nvPr/>
              </p:nvSpPr>
              <p:spPr>
                <a:xfrm>
                  <a:off x="7706591" y="2754868"/>
                  <a:ext cx="1285009" cy="369332"/>
                </a:xfrm>
                <a:prstGeom prst="rect">
                  <a:avLst/>
                </a:prstGeom>
                <a:noFill/>
              </p:spPr>
              <p:txBody>
                <a:bodyPr wrap="square" rtlCol="0">
                  <a:spAutoFit/>
                </a:bodyPr>
                <a:lstStyle/>
                <a:p>
                  <a:pPr algn="ctr" rtl="1"/>
                  <a:r>
                    <a:rPr lang="fa-IR" b="1" dirty="0" smtClean="0">
                      <a:solidFill>
                        <a:schemeClr val="bg1"/>
                      </a:solidFill>
                      <a:cs typeface="B Nazanin" pitchFamily="2" charset="-78"/>
                    </a:rPr>
                    <a:t>تصویت و اجرا</a:t>
                  </a:r>
                  <a:endParaRPr lang="en-GB" b="1" dirty="0">
                    <a:solidFill>
                      <a:schemeClr val="bg1"/>
                    </a:solidFill>
                    <a:cs typeface="B Nazanin" pitchFamily="2" charset="-78"/>
                  </a:endParaRPr>
                </a:p>
              </p:txBody>
            </p:sp>
            <p:cxnSp>
              <p:nvCxnSpPr>
                <p:cNvPr id="23" name="Straight Arrow Connector 22"/>
                <p:cNvCxnSpPr>
                  <a:stCxn id="11" idx="6"/>
                  <a:endCxn id="12" idx="1"/>
                </p:cNvCxnSpPr>
                <p:nvPr/>
              </p:nvCxnSpPr>
              <p:spPr>
                <a:xfrm>
                  <a:off x="2362200" y="990600"/>
                  <a:ext cx="734291"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12" idx="2"/>
                  <a:endCxn id="16" idx="0"/>
                </p:cNvCxnSpPr>
                <p:nvPr/>
              </p:nvCxnSpPr>
              <p:spPr>
                <a:xfrm>
                  <a:off x="3810000" y="1257300"/>
                  <a:ext cx="0" cy="1302465"/>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6" idx="3"/>
                  <a:endCxn id="13" idx="1"/>
                </p:cNvCxnSpPr>
                <p:nvPr/>
              </p:nvCxnSpPr>
              <p:spPr>
                <a:xfrm>
                  <a:off x="4523509" y="2975264"/>
                  <a:ext cx="523009"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13" idx="2"/>
                  <a:endCxn id="8" idx="0"/>
                </p:cNvCxnSpPr>
                <p:nvPr/>
              </p:nvCxnSpPr>
              <p:spPr>
                <a:xfrm>
                  <a:off x="6075218" y="3451514"/>
                  <a:ext cx="0" cy="108585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15" idx="2"/>
                  <a:endCxn id="14" idx="0"/>
                </p:cNvCxnSpPr>
                <p:nvPr/>
              </p:nvCxnSpPr>
              <p:spPr>
                <a:xfrm>
                  <a:off x="8316191" y="3241964"/>
                  <a:ext cx="0" cy="83820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stCxn id="13" idx="3"/>
                  <a:endCxn id="15" idx="1"/>
                </p:cNvCxnSpPr>
                <p:nvPr/>
              </p:nvCxnSpPr>
              <p:spPr>
                <a:xfrm>
                  <a:off x="7103918" y="2975264"/>
                  <a:ext cx="498764"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29" name="Elbow Connector 28"/>
                <p:cNvCxnSpPr>
                  <a:stCxn id="8" idx="1"/>
                  <a:endCxn id="11" idx="4"/>
                </p:cNvCxnSpPr>
                <p:nvPr/>
              </p:nvCxnSpPr>
              <p:spPr>
                <a:xfrm rot="10800000">
                  <a:off x="1676401" y="1219200"/>
                  <a:ext cx="3685309" cy="3584864"/>
                </a:xfrm>
                <a:prstGeom prst="bentConnector2">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5458691" y="3810000"/>
                  <a:ext cx="789709" cy="377468"/>
                </a:xfrm>
                <a:prstGeom prst="rect">
                  <a:avLst/>
                </a:prstGeom>
                <a:noFill/>
              </p:spPr>
              <p:txBody>
                <a:bodyPr wrap="square" rtlCol="0">
                  <a:spAutoFit/>
                </a:bodyPr>
                <a:lstStyle/>
                <a:p>
                  <a:pPr algn="ctr" rtl="1"/>
                  <a:r>
                    <a:rPr lang="fa-IR" b="1" dirty="0" smtClean="0"/>
                    <a:t>خیر</a:t>
                  </a:r>
                  <a:endParaRPr lang="en-GB" b="1" dirty="0"/>
                </a:p>
              </p:txBody>
            </p:sp>
          </p:grpSp>
        </p:grpSp>
      </p:grpSp>
      <p:sp>
        <p:nvSpPr>
          <p:cNvPr id="2" name="TextBox 1"/>
          <p:cNvSpPr txBox="1"/>
          <p:nvPr/>
        </p:nvSpPr>
        <p:spPr>
          <a:xfrm>
            <a:off x="4495800" y="457200"/>
            <a:ext cx="4419600" cy="923330"/>
          </a:xfrm>
          <a:prstGeom prst="rect">
            <a:avLst/>
          </a:prstGeom>
          <a:noFill/>
        </p:spPr>
        <p:txBody>
          <a:bodyPr wrap="square" rtlCol="0">
            <a:spAutoFit/>
          </a:bodyPr>
          <a:lstStyle/>
          <a:p>
            <a:pPr algn="just" rtl="1"/>
            <a:r>
              <a:rPr lang="fa-IR" b="1" dirty="0" smtClean="0">
                <a:cs typeface="B Nazanin" pitchFamily="2" charset="-78"/>
              </a:rPr>
              <a:t>مراحل اساسی بررسی و تجدید نظر در بودجه تا حدی استاندارد است و می توان فرآیند کلی آن را ضمن نمودار زیر نشان داد :</a:t>
            </a:r>
            <a:endParaRPr lang="en-GB" b="1" dirty="0">
              <a:cs typeface="B Nazanin" pitchFamily="2" charset="-78"/>
            </a:endParaRPr>
          </a:p>
        </p:txBody>
      </p:sp>
    </p:spTree>
    <p:extLst>
      <p:ext uri="{BB962C8B-B14F-4D97-AF65-F5344CB8AC3E}">
        <p14:creationId xmlns:p14="http://schemas.microsoft.com/office/powerpoint/2010/main" val="14925735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6248400"/>
          </a:xfrm>
        </p:spPr>
        <p:txBody>
          <a:bodyPr>
            <a:normAutofit/>
          </a:bodyPr>
          <a:lstStyle/>
          <a:p>
            <a:pPr marL="82296" indent="0" algn="r" rtl="1">
              <a:buNone/>
            </a:pPr>
            <a:endParaRPr lang="fa-IR" sz="2000" dirty="0" smtClean="0">
              <a:cs typeface="B Titr" pitchFamily="2" charset="-78"/>
            </a:endParaRPr>
          </a:p>
          <a:p>
            <a:pPr marL="82296" indent="0" algn="r" rtl="1">
              <a:buNone/>
            </a:pPr>
            <a:r>
              <a:rPr lang="fa-IR" sz="2000" dirty="0" smtClean="0">
                <a:cs typeface="B Titr" pitchFamily="2" charset="-78"/>
              </a:rPr>
              <a:t>اعمال کنترل از طریق بودجه :</a:t>
            </a:r>
          </a:p>
          <a:p>
            <a:pPr marL="82296" indent="0" algn="r" rtl="1">
              <a:buNone/>
            </a:pPr>
            <a:endParaRPr lang="fa-IR" sz="2600" dirty="0" smtClean="0">
              <a:cs typeface="B Nazanin" pitchFamily="2" charset="-78"/>
            </a:endParaRPr>
          </a:p>
          <a:p>
            <a:pPr marL="82296" indent="0" algn="just" rtl="1">
              <a:buNone/>
            </a:pPr>
            <a:r>
              <a:rPr lang="fa-IR" sz="2600" dirty="0" smtClean="0">
                <a:cs typeface="B Nazanin" pitchFamily="2" charset="-78"/>
              </a:rPr>
              <a:t>بخش مهمی از وظیفه کنترل بودجه، مقایسه ارقام بودجه بندی شده با نتایج واقعی عملیات است. این مقایسه ها معمولا در گزارشهای عملکرد دوره ای منعکس می گردد.</a:t>
            </a:r>
          </a:p>
          <a:p>
            <a:pPr marL="82296" indent="0" algn="r" rtl="1">
              <a:buNone/>
            </a:pPr>
            <a:endParaRPr lang="fa-IR" sz="2600" dirty="0" smtClean="0">
              <a:cs typeface="B Nazanin" pitchFamily="2" charset="-78"/>
            </a:endParaRPr>
          </a:p>
          <a:p>
            <a:pPr marL="82296" indent="0" algn="just" rtl="1">
              <a:buNone/>
            </a:pPr>
            <a:r>
              <a:rPr lang="fa-IR" sz="2600" dirty="0" smtClean="0">
                <a:cs typeface="B Nazanin" pitchFamily="2" charset="-78"/>
              </a:rPr>
              <a:t>تفاوتهای بین ارقام بودجه و ارقام واقعی اصطلاحا «انحراف» نامیده می شود. اگر ارقام واقعی هزینه کمتر از ارقام بودجه بندی شده باشد، انحراف«مساعد» و در غیر این صورت «نامساعد» خوانده می شود. برای درآمد عکس فوق خواهد بود.</a:t>
            </a:r>
            <a:endParaRPr lang="en-GB" sz="2600" dirty="0">
              <a:cs typeface="B Nazanin" pitchFamily="2" charset="-78"/>
            </a:endParaRPr>
          </a:p>
        </p:txBody>
      </p:sp>
    </p:spTree>
    <p:extLst>
      <p:ext uri="{BB962C8B-B14F-4D97-AF65-F5344CB8AC3E}">
        <p14:creationId xmlns:p14="http://schemas.microsoft.com/office/powerpoint/2010/main" val="34673180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6324600"/>
          </a:xfrm>
        </p:spPr>
        <p:txBody>
          <a:bodyPr>
            <a:normAutofit/>
          </a:bodyPr>
          <a:lstStyle/>
          <a:p>
            <a:pPr marL="82296" indent="0" algn="r" rtl="1">
              <a:buNone/>
            </a:pPr>
            <a:r>
              <a:rPr lang="fa-IR" sz="2000" dirty="0" smtClean="0">
                <a:cs typeface="B Titr" pitchFamily="2" charset="-78"/>
              </a:rPr>
              <a:t>بودجه بندی با تشریک مساعی :</a:t>
            </a:r>
          </a:p>
          <a:p>
            <a:pPr marL="82296" indent="0" algn="r" rtl="1">
              <a:buNone/>
            </a:pPr>
            <a:endParaRPr lang="fa-IR" sz="2000" dirty="0">
              <a:cs typeface="B Titr" pitchFamily="2" charset="-78"/>
            </a:endParaRPr>
          </a:p>
          <a:p>
            <a:pPr marL="82296" indent="0" algn="just" rtl="1">
              <a:buNone/>
            </a:pPr>
            <a:r>
              <a:rPr lang="fa-IR" sz="2600" dirty="0" smtClean="0">
                <a:cs typeface="B Nazanin" pitchFamily="2" charset="-78"/>
              </a:rPr>
              <a:t>بودجه باید باتشریک مساعی و دخالت فعال مدیران سطوح متوسط و پایین و بر مبنای مسئولیتهای آنان تهیه گردد. منظور این است که فرصت مناسب به هر یک از مدیران برای دفاع از طرحها و پیشنهادهای آنان داده شود.</a:t>
            </a:r>
          </a:p>
          <a:p>
            <a:pPr marL="82296" indent="0" algn="just" rtl="1">
              <a:buNone/>
            </a:pPr>
            <a:endParaRPr lang="fa-IR" sz="2600" dirty="0" smtClean="0">
              <a:cs typeface="B Nazanin" pitchFamily="2" charset="-78"/>
            </a:endParaRPr>
          </a:p>
          <a:p>
            <a:pPr marL="82296" indent="0" algn="just" rtl="1">
              <a:buNone/>
            </a:pPr>
            <a:r>
              <a:rPr lang="fa-IR" sz="2000" dirty="0" smtClean="0">
                <a:cs typeface="B Titr" pitchFamily="2" charset="-78"/>
              </a:rPr>
              <a:t>دفاع از بودجه :</a:t>
            </a:r>
            <a:endParaRPr lang="en-GB" sz="2000" dirty="0" smtClean="0">
              <a:cs typeface="B Titr" pitchFamily="2" charset="-78"/>
            </a:endParaRPr>
          </a:p>
          <a:p>
            <a:pPr marL="82296" indent="0" algn="just" rtl="1">
              <a:buNone/>
            </a:pPr>
            <a:endParaRPr lang="en-GB" sz="2000" dirty="0">
              <a:cs typeface="B Titr" pitchFamily="2" charset="-78"/>
            </a:endParaRPr>
          </a:p>
          <a:p>
            <a:pPr marL="82296" indent="0" algn="just" rtl="1">
              <a:buNone/>
            </a:pPr>
            <a:r>
              <a:rPr lang="fa-IR" sz="2600" dirty="0" smtClean="0">
                <a:cs typeface="B Nazanin" pitchFamily="2" charset="-78"/>
              </a:rPr>
              <a:t>مدیران لازم است که در مرحله تهیه و تنظیم بودجه، توجه کافی به دفاع از بودجه و طرحها و پیشنهادهای منظور شده در آن داشته باشند زیرا باید در کمیته های بررسی و تجدید نظر بودجه از طرحهای خود دفاع کنند و آن را به تصویب این کمیته ها برسانند.</a:t>
            </a:r>
          </a:p>
          <a:p>
            <a:pPr marL="82296" indent="0" algn="just" rtl="1">
              <a:buNone/>
            </a:pPr>
            <a:endParaRPr lang="fa-IR" sz="2000" dirty="0">
              <a:cs typeface="B Titr" pitchFamily="2" charset="-78"/>
            </a:endParaRPr>
          </a:p>
          <a:p>
            <a:pPr marL="82296" indent="0" algn="just" rtl="1">
              <a:buNone/>
            </a:pPr>
            <a:endParaRPr lang="en-GB" sz="2600" dirty="0">
              <a:cs typeface="B Nazanin" pitchFamily="2" charset="-78"/>
            </a:endParaRPr>
          </a:p>
        </p:txBody>
      </p:sp>
    </p:spTree>
    <p:extLst>
      <p:ext uri="{BB962C8B-B14F-4D97-AF65-F5344CB8AC3E}">
        <p14:creationId xmlns:p14="http://schemas.microsoft.com/office/powerpoint/2010/main" val="31829332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6248400"/>
          </a:xfrm>
        </p:spPr>
        <p:txBody>
          <a:bodyPr>
            <a:normAutofit/>
          </a:bodyPr>
          <a:lstStyle/>
          <a:p>
            <a:pPr marL="82296" indent="0" algn="r" rtl="1">
              <a:buNone/>
            </a:pPr>
            <a:endParaRPr lang="fa-IR" sz="2600" dirty="0" smtClean="0"/>
          </a:p>
          <a:p>
            <a:pPr marL="82296" indent="0" algn="r" rtl="1">
              <a:buNone/>
            </a:pPr>
            <a:r>
              <a:rPr lang="fa-IR" sz="2600" dirty="0" smtClean="0">
                <a:cs typeface="B Nazanin" pitchFamily="2" charset="-78"/>
              </a:rPr>
              <a:t>روشهای دفاع از بودجه متنوع است، اما پیشنهادهای زیر را می توان در این مورد به عنوان چارچوبی مد نظر قرار داد :</a:t>
            </a:r>
          </a:p>
          <a:p>
            <a:pPr marL="82296" indent="0" algn="r" rtl="1">
              <a:buNone/>
            </a:pPr>
            <a:endParaRPr lang="fa-IR" sz="2600" dirty="0" smtClean="0">
              <a:cs typeface="B Nazanin" pitchFamily="2" charset="-78"/>
            </a:endParaRPr>
          </a:p>
          <a:p>
            <a:pPr marL="82296" indent="0" algn="r" rtl="1">
              <a:buNone/>
            </a:pPr>
            <a:r>
              <a:rPr lang="fa-IR" sz="2600" dirty="0" smtClean="0">
                <a:cs typeface="B Nazanin" pitchFamily="2" charset="-78"/>
              </a:rPr>
              <a:t>1. آشنایی با نحوه تصمیم گیری مسئولین تجدید نظر در بودجه</a:t>
            </a:r>
          </a:p>
          <a:p>
            <a:pPr marL="82296" indent="0" algn="r" rtl="1">
              <a:buNone/>
            </a:pPr>
            <a:r>
              <a:rPr lang="fa-IR" sz="2600" dirty="0" smtClean="0">
                <a:cs typeface="B Nazanin" pitchFamily="2" charset="-78"/>
              </a:rPr>
              <a:t>2. ارائه طرحها و برنامه های بودجه به نحوی مطلوب</a:t>
            </a:r>
          </a:p>
          <a:p>
            <a:pPr marL="82296" indent="0" algn="r" rtl="1">
              <a:buNone/>
            </a:pPr>
            <a:r>
              <a:rPr lang="fa-IR" sz="2600" dirty="0" smtClean="0">
                <a:cs typeface="B Nazanin" pitchFamily="2" charset="-78"/>
              </a:rPr>
              <a:t>3. ارائه مطالب به شکل کمی</a:t>
            </a:r>
          </a:p>
          <a:p>
            <a:pPr marL="82296" indent="0" algn="r" rtl="1">
              <a:buNone/>
            </a:pPr>
            <a:r>
              <a:rPr lang="fa-IR" sz="2600" dirty="0" smtClean="0">
                <a:cs typeface="B Nazanin" pitchFamily="2" charset="-78"/>
              </a:rPr>
              <a:t>4. پرهیز از غافلگیری</a:t>
            </a:r>
          </a:p>
          <a:p>
            <a:pPr marL="82296" indent="0" algn="r" rtl="1">
              <a:buNone/>
            </a:pPr>
            <a:r>
              <a:rPr lang="fa-IR" sz="2600" dirty="0" smtClean="0">
                <a:cs typeface="B Nazanin" pitchFamily="2" charset="-78"/>
              </a:rPr>
              <a:t>5. تعیین اولویتها</a:t>
            </a:r>
          </a:p>
          <a:p>
            <a:pPr marL="82296" indent="0" algn="r" rtl="1">
              <a:buNone/>
            </a:pPr>
            <a:endParaRPr lang="fa-IR" sz="2600" dirty="0" smtClean="0">
              <a:cs typeface="B Nazanin" pitchFamily="2" charset="-78"/>
            </a:endParaRPr>
          </a:p>
        </p:txBody>
      </p:sp>
    </p:spTree>
    <p:extLst>
      <p:ext uri="{BB962C8B-B14F-4D97-AF65-F5344CB8AC3E}">
        <p14:creationId xmlns:p14="http://schemas.microsoft.com/office/powerpoint/2010/main" val="256438696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447800" y="381000"/>
            <a:ext cx="7485888" cy="6019800"/>
          </a:xfrm>
          <a:ln>
            <a:solidFill>
              <a:schemeClr val="tx2">
                <a:lumMod val="60000"/>
                <a:lumOff val="40000"/>
              </a:schemeClr>
            </a:solidFill>
          </a:ln>
        </p:spPr>
        <p:txBody>
          <a:bodyPr>
            <a:normAutofit/>
          </a:bodyPr>
          <a:lstStyle/>
          <a:p>
            <a:pPr marL="82296" indent="0" algn="r" rtl="1">
              <a:buNone/>
            </a:pPr>
            <a:r>
              <a:rPr lang="fa-IR" sz="2400" b="1" dirty="0" smtClean="0">
                <a:cs typeface="B Nazanin" pitchFamily="2" charset="-78"/>
              </a:rPr>
              <a:t>آشنایی با مسئولین تجدید نظر در بودجه : </a:t>
            </a:r>
            <a:endParaRPr lang="fa-IR" sz="2400" dirty="0" smtClean="0">
              <a:cs typeface="B Nazanin" pitchFamily="2" charset="-78"/>
            </a:endParaRPr>
          </a:p>
          <a:p>
            <a:pPr marL="82296" indent="0" algn="just" rtl="1">
              <a:buNone/>
            </a:pPr>
            <a:r>
              <a:rPr lang="fa-IR" sz="2600" dirty="0" smtClean="0">
                <a:cs typeface="B Nazanin" pitchFamily="2" charset="-78"/>
              </a:rPr>
              <a:t>با شناخت این افراد و بررسی سوابق تصمیمات آنان در بررسی های قبلی، می توان روش های مناسبی را برای دفاع از بودجه انتخاب کرد:</a:t>
            </a:r>
          </a:p>
          <a:p>
            <a:pPr marL="82296" indent="0" algn="just" rtl="1">
              <a:buNone/>
            </a:pPr>
            <a:r>
              <a:rPr lang="fa-IR" sz="2400" dirty="0" smtClean="0">
                <a:cs typeface="B Nazanin" pitchFamily="2" charset="-78"/>
              </a:rPr>
              <a:t>1. روشهایی که در گذشته موفق یا ناموفق بوده است.</a:t>
            </a:r>
          </a:p>
          <a:p>
            <a:pPr marL="82296" indent="0" algn="just" rtl="1">
              <a:buNone/>
            </a:pPr>
            <a:r>
              <a:rPr lang="fa-IR" sz="2400" dirty="0" smtClean="0">
                <a:cs typeface="B Nazanin" pitchFamily="2" charset="-78"/>
              </a:rPr>
              <a:t>2. پروژه ها یا طرح های مورد علاقه اعضای کمیته بررسی بودجه.</a:t>
            </a:r>
          </a:p>
          <a:p>
            <a:pPr marL="82296" indent="0" algn="just" rtl="1">
              <a:buNone/>
            </a:pPr>
            <a:r>
              <a:rPr lang="fa-IR" sz="2400" dirty="0" smtClean="0">
                <a:cs typeface="B Nazanin" pitchFamily="2" charset="-78"/>
              </a:rPr>
              <a:t>3. سایر ویژگی های اعضای کمیته.</a:t>
            </a:r>
            <a:endParaRPr lang="en-GB" sz="2400" dirty="0">
              <a:cs typeface="B Nazanin" pitchFamily="2" charset="-78"/>
            </a:endParaRPr>
          </a:p>
        </p:txBody>
      </p:sp>
    </p:spTree>
    <p:extLst>
      <p:ext uri="{BB962C8B-B14F-4D97-AF65-F5344CB8AC3E}">
        <p14:creationId xmlns:p14="http://schemas.microsoft.com/office/powerpoint/2010/main" val="31796013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sz="half" idx="2"/>
          </p:nvPr>
        </p:nvSpPr>
        <p:spPr>
          <a:xfrm>
            <a:off x="1371600" y="609600"/>
            <a:ext cx="7562088" cy="4434840"/>
          </a:xfrm>
          <a:noFill/>
          <a:ln>
            <a:solidFill>
              <a:schemeClr val="tx2">
                <a:lumMod val="60000"/>
                <a:lumOff val="40000"/>
              </a:schemeClr>
            </a:solidFill>
          </a:ln>
        </p:spPr>
        <p:txBody>
          <a:bodyPr>
            <a:normAutofit/>
          </a:bodyPr>
          <a:lstStyle/>
          <a:p>
            <a:pPr marL="82296" indent="0" algn="just" rtl="1">
              <a:buNone/>
            </a:pPr>
            <a:r>
              <a:rPr lang="fa-IR" sz="2400" b="1" dirty="0" smtClean="0">
                <a:cs typeface="B Nazanin" pitchFamily="2" charset="-78"/>
              </a:rPr>
              <a:t>ارائه طرحها و برنامه های بودجه به نحوی مطلوب </a:t>
            </a:r>
          </a:p>
          <a:p>
            <a:pPr marL="82296" indent="0" algn="just" rtl="1">
              <a:buNone/>
            </a:pPr>
            <a:endParaRPr lang="fa-IR" sz="2400" b="1" dirty="0" smtClean="0">
              <a:cs typeface="B Nazanin" pitchFamily="2" charset="-78"/>
            </a:endParaRPr>
          </a:p>
          <a:p>
            <a:pPr marL="82296" indent="0" algn="just" rtl="1">
              <a:buNone/>
            </a:pPr>
            <a:r>
              <a:rPr lang="fa-IR" sz="2600" dirty="0" smtClean="0">
                <a:cs typeface="B Nazanin" pitchFamily="2" charset="-78"/>
              </a:rPr>
              <a:t>ارائه مطلوب بودجه معمولا ویژگی های زیر را دارد:</a:t>
            </a:r>
          </a:p>
          <a:p>
            <a:pPr marL="82296" indent="0" algn="just" rtl="1">
              <a:buNone/>
            </a:pPr>
            <a:r>
              <a:rPr lang="fa-IR" sz="2400" dirty="0" smtClean="0">
                <a:cs typeface="B Nazanin" pitchFamily="2" charset="-78"/>
              </a:rPr>
              <a:t>1. ارائه و دفاع از بودجه با علاقه مندی.</a:t>
            </a:r>
          </a:p>
          <a:p>
            <a:pPr marL="82296" indent="0" algn="just" rtl="1">
              <a:buNone/>
            </a:pPr>
            <a:r>
              <a:rPr lang="fa-IR" sz="2400" dirty="0" smtClean="0">
                <a:cs typeface="B Nazanin" pitchFamily="2" charset="-78"/>
              </a:rPr>
              <a:t>2.ارائه طرحها به نحوی مختصر، مفید و قابل درک.</a:t>
            </a:r>
          </a:p>
          <a:p>
            <a:pPr marL="82296" indent="0" algn="just" rtl="1">
              <a:buNone/>
            </a:pPr>
            <a:r>
              <a:rPr lang="fa-IR" sz="2400" dirty="0" smtClean="0">
                <a:cs typeface="B Nazanin" pitchFamily="2" charset="-78"/>
              </a:rPr>
              <a:t>3. ارائه مدارک پشتیبانی کننده طرح به میزان کافی.</a:t>
            </a:r>
          </a:p>
          <a:p>
            <a:pPr marL="82296" indent="0" algn="just" rtl="1">
              <a:buNone/>
            </a:pPr>
            <a:r>
              <a:rPr lang="fa-IR" sz="2400" dirty="0" smtClean="0">
                <a:cs typeface="B Nazanin" pitchFamily="2" charset="-78"/>
              </a:rPr>
              <a:t>4. ابراز علاقه به پاسخ گویی به سؤالات.</a:t>
            </a:r>
            <a:endParaRPr lang="en-GB" sz="2400" dirty="0">
              <a:cs typeface="B Nazanin"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6172200"/>
          </a:xfrm>
        </p:spPr>
        <p:txBody>
          <a:bodyPr>
            <a:normAutofit/>
          </a:bodyPr>
          <a:lstStyle/>
          <a:p>
            <a:pPr marL="82296" indent="0" algn="r" rtl="1">
              <a:buNone/>
            </a:pPr>
            <a:endParaRPr lang="fa-IR" sz="2400" b="1" dirty="0">
              <a:cs typeface="B Nazanin" pitchFamily="2" charset="-78"/>
            </a:endParaRPr>
          </a:p>
          <a:p>
            <a:pPr marL="82296" indent="0" algn="r" rtl="1">
              <a:buNone/>
            </a:pPr>
            <a:r>
              <a:rPr lang="fa-IR" sz="2400" b="1" dirty="0" smtClean="0">
                <a:cs typeface="B Nazanin" pitchFamily="2" charset="-78"/>
              </a:rPr>
              <a:t>ارائه مطالب به شکل کمی :</a:t>
            </a:r>
          </a:p>
          <a:p>
            <a:pPr marL="82296" indent="0" algn="r" rtl="1">
              <a:buNone/>
            </a:pPr>
            <a:endParaRPr lang="fa-IR" sz="2400" dirty="0" smtClean="0">
              <a:cs typeface="B Nazanin" pitchFamily="2" charset="-78"/>
            </a:endParaRPr>
          </a:p>
          <a:p>
            <a:pPr marL="82296" indent="0" algn="just" rtl="1">
              <a:buNone/>
            </a:pPr>
            <a:r>
              <a:rPr lang="fa-IR" sz="2400" dirty="0" smtClean="0">
                <a:cs typeface="B Nazanin" pitchFamily="2" charset="-78"/>
              </a:rPr>
              <a:t>بیان کمی منافع طرحها در مؤسسات غیر انتفاعی معمولا مشکل تر از مؤسسات انتفاعی است. </a:t>
            </a:r>
          </a:p>
          <a:p>
            <a:pPr marL="82296" indent="0" algn="r" rtl="1">
              <a:buNone/>
            </a:pPr>
            <a:r>
              <a:rPr lang="fa-IR" sz="2400" dirty="0" smtClean="0">
                <a:cs typeface="B Nazanin" pitchFamily="2" charset="-78"/>
              </a:rPr>
              <a:t>در این گونه موارد اگر ارائه منافع طرحها به صورت کمی امکان پذیر نباشد، لازم است که دست کم آمار و ارقام پشتیبانی کننده طرح ارائه گردد. </a:t>
            </a:r>
          </a:p>
          <a:p>
            <a:pPr marL="82296" indent="0" algn="r" rtl="1">
              <a:buNone/>
            </a:pPr>
            <a:r>
              <a:rPr lang="fa-IR" sz="2400" b="1" dirty="0" smtClean="0">
                <a:cs typeface="B Nazanin" pitchFamily="2" charset="-78"/>
              </a:rPr>
              <a:t>پرهیز از غافلگیری :</a:t>
            </a:r>
          </a:p>
          <a:p>
            <a:pPr marL="82296" indent="0" algn="just" rtl="1">
              <a:buNone/>
            </a:pPr>
            <a:r>
              <a:rPr lang="fa-IR" sz="2400" dirty="0" smtClean="0">
                <a:cs typeface="B Nazanin" pitchFamily="2" charset="-78"/>
              </a:rPr>
              <a:t>یکی از موارد عمده غافلگیری، ارائه طرحهای کاملا نو به کمیته های بررسی بودجه است. این کمیته ها معمولا طرحهایی را که از آن سابقه ذهنی ندارند قبول نمی کنند.</a:t>
            </a:r>
          </a:p>
          <a:p>
            <a:pPr marL="82296" indent="0" algn="just" rtl="1">
              <a:buNone/>
            </a:pPr>
            <a:r>
              <a:rPr lang="fa-IR" sz="2400" dirty="0" smtClean="0">
                <a:cs typeface="B Nazanin" pitchFamily="2" charset="-78"/>
              </a:rPr>
              <a:t>لازم است که مدیران برای جلوگیری از این امر قبلا تمرین کافی برای ارائه و دفاع از بودجه کرده و تا حد مقدور سؤالات مشکل و حساس را پیش بینی نموده باشند.</a:t>
            </a:r>
          </a:p>
          <a:p>
            <a:pPr marL="82296" indent="0" algn="r" rtl="1">
              <a:buNone/>
            </a:pPr>
            <a:endParaRPr lang="fa-IR" sz="2400" dirty="0" smtClean="0">
              <a:cs typeface="B Nazanin" pitchFamily="2" charset="-78"/>
            </a:endParaRPr>
          </a:p>
          <a:p>
            <a:pPr marL="82296" indent="0" algn="r" rtl="1">
              <a:buNone/>
            </a:pPr>
            <a:endParaRPr lang="en-GB" sz="2400" dirty="0">
              <a:cs typeface="B Nazanin" pitchFamily="2" charset="-78"/>
            </a:endParaRPr>
          </a:p>
        </p:txBody>
      </p:sp>
    </p:spTree>
    <p:extLst>
      <p:ext uri="{BB962C8B-B14F-4D97-AF65-F5344CB8AC3E}">
        <p14:creationId xmlns:p14="http://schemas.microsoft.com/office/powerpoint/2010/main" val="9903357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7800" y="304800"/>
            <a:ext cx="7498080" cy="6096000"/>
          </a:xfrm>
        </p:spPr>
        <p:txBody>
          <a:bodyPr>
            <a:normAutofit/>
          </a:bodyPr>
          <a:lstStyle/>
          <a:p>
            <a:pPr marL="82296" indent="0" algn="r" rtl="1">
              <a:buNone/>
            </a:pPr>
            <a:endParaRPr lang="fa-IR" sz="2600" b="1" smtClean="0">
              <a:cs typeface="B Nazanin" pitchFamily="2" charset="-78"/>
            </a:endParaRPr>
          </a:p>
          <a:p>
            <a:pPr marL="82296" indent="0" algn="r" rtl="1">
              <a:buNone/>
            </a:pPr>
            <a:r>
              <a:rPr lang="fa-IR" sz="2600" b="1" smtClean="0">
                <a:cs typeface="B Nazanin" pitchFamily="2" charset="-78"/>
              </a:rPr>
              <a:t>تعیین اولویتها:</a:t>
            </a:r>
          </a:p>
          <a:p>
            <a:pPr marL="82296" indent="0" algn="r" rtl="1">
              <a:buNone/>
            </a:pPr>
            <a:endParaRPr lang="fa-IR" sz="2600" b="1" dirty="0" smtClean="0">
              <a:cs typeface="B Nazanin" pitchFamily="2" charset="-78"/>
            </a:endParaRPr>
          </a:p>
          <a:p>
            <a:pPr marL="82296" indent="0" algn="just" rtl="1">
              <a:buNone/>
            </a:pPr>
            <a:r>
              <a:rPr lang="fa-IR" sz="2600" dirty="0" smtClean="0">
                <a:cs typeface="B Nazanin" pitchFamily="2" charset="-78"/>
              </a:rPr>
              <a:t>تصویب کلیه طرح های پیشنهادی یک مدیر به ندرت اتفاق می افتد. در صورتی که اولویت طرحها به ترتیب اهمیت و اصلی بودن، تعیین گردد، کار اعضای کمیته بررسی بودجه آسان می شود و می توانند ابتدا طرح های حائز اولویت را تصویب کنند.</a:t>
            </a:r>
            <a:endParaRPr lang="en-GB" sz="2600" dirty="0">
              <a:cs typeface="B Nazanin" pitchFamily="2" charset="-78"/>
            </a:endParaRPr>
          </a:p>
        </p:txBody>
      </p:sp>
    </p:spTree>
    <p:extLst>
      <p:ext uri="{BB962C8B-B14F-4D97-AF65-F5344CB8AC3E}">
        <p14:creationId xmlns:p14="http://schemas.microsoft.com/office/powerpoint/2010/main" val="138576474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1055</TotalTime>
  <Words>2345</Words>
  <Application>Microsoft Office PowerPoint</Application>
  <PresentationFormat>On-screen Show (4:3)</PresentationFormat>
  <Paragraphs>163</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Solstice</vt:lpstr>
      <vt:lpstr>بنام خدا</vt:lpstr>
      <vt:lpstr>مفاهیم اصلی بودجه بندی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بودجه مالی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مفاهیم اصلی بودجه بندی</dc:title>
  <dc:creator>hamid1</dc:creator>
  <cp:lastModifiedBy>Windows User</cp:lastModifiedBy>
  <cp:revision>196</cp:revision>
  <dcterms:created xsi:type="dcterms:W3CDTF">2011-12-02T12:33:32Z</dcterms:created>
  <dcterms:modified xsi:type="dcterms:W3CDTF">2020-05-23T06:25:00Z</dcterms:modified>
</cp:coreProperties>
</file>