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0" r:id="rId2"/>
    <p:sldId id="256" r:id="rId3"/>
    <p:sldId id="266" r:id="rId4"/>
    <p:sldId id="257" r:id="rId5"/>
    <p:sldId id="258" r:id="rId6"/>
    <p:sldId id="259" r:id="rId7"/>
    <p:sldId id="260" r:id="rId8"/>
    <p:sldId id="262" r:id="rId9"/>
    <p:sldId id="261" r:id="rId10"/>
    <p:sldId id="263" r:id="rId11"/>
    <p:sldId id="264" r:id="rId12"/>
    <p:sldId id="265" r:id="rId13"/>
    <p:sldId id="269" r:id="rId14"/>
    <p:sldId id="267" r:id="rId15"/>
    <p:sldId id="268" r:id="rId1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150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18DF87-161A-40AF-B102-92A15185378D}" type="datetimeFigureOut">
              <a:rPr lang="en-US" smtClean="0"/>
              <a:pPr/>
              <a:t>4/29/2020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DECF4E-87C6-44DD-BD36-74EAD966015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18DF87-161A-40AF-B102-92A15185378D}" type="datetimeFigureOut">
              <a:rPr lang="en-US" smtClean="0"/>
              <a:pPr/>
              <a:t>4/29/2020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DECF4E-87C6-44DD-BD36-74EAD966015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18DF87-161A-40AF-B102-92A15185378D}" type="datetimeFigureOut">
              <a:rPr lang="en-US" smtClean="0"/>
              <a:pPr/>
              <a:t>4/29/2020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DECF4E-87C6-44DD-BD36-74EAD966015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18DF87-161A-40AF-B102-92A15185378D}" type="datetimeFigureOut">
              <a:rPr lang="en-US" smtClean="0"/>
              <a:pPr/>
              <a:t>4/29/2020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DECF4E-87C6-44DD-BD36-74EAD966015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18DF87-161A-40AF-B102-92A15185378D}" type="datetimeFigureOut">
              <a:rPr lang="en-US" smtClean="0"/>
              <a:pPr/>
              <a:t>4/29/2020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DECF4E-87C6-44DD-BD36-74EAD966015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18DF87-161A-40AF-B102-92A15185378D}" type="datetimeFigureOut">
              <a:rPr lang="en-US" smtClean="0"/>
              <a:pPr/>
              <a:t>4/29/2020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DECF4E-87C6-44DD-BD36-74EAD966015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18DF87-161A-40AF-B102-92A15185378D}" type="datetimeFigureOut">
              <a:rPr lang="en-US" smtClean="0"/>
              <a:pPr/>
              <a:t>4/29/2020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DECF4E-87C6-44DD-BD36-74EAD966015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18DF87-161A-40AF-B102-92A15185378D}" type="datetimeFigureOut">
              <a:rPr lang="en-US" smtClean="0"/>
              <a:pPr/>
              <a:t>4/29/2020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DECF4E-87C6-44DD-BD36-74EAD966015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18DF87-161A-40AF-B102-92A15185378D}" type="datetimeFigureOut">
              <a:rPr lang="en-US" smtClean="0"/>
              <a:pPr/>
              <a:t>4/29/2020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DECF4E-87C6-44DD-BD36-74EAD966015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18DF87-161A-40AF-B102-92A15185378D}" type="datetimeFigureOut">
              <a:rPr lang="en-US" smtClean="0"/>
              <a:pPr/>
              <a:t>4/29/2020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DECF4E-87C6-44DD-BD36-74EAD966015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18DF87-161A-40AF-B102-92A15185378D}" type="datetimeFigureOut">
              <a:rPr lang="en-US" smtClean="0"/>
              <a:pPr/>
              <a:t>4/29/2020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DECF4E-87C6-44DD-BD36-74EAD966015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18DF87-161A-40AF-B102-92A15185378D}" type="datetimeFigureOut">
              <a:rPr lang="en-US" smtClean="0"/>
              <a:pPr/>
              <a:t>4/29/2020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DECF4E-87C6-44DD-BD36-74EAD9660152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/>
              <a:t>بنام خدا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128257157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28601"/>
            <a:ext cx="7772400" cy="914399"/>
          </a:xfrm>
          <a:solidFill>
            <a:srgbClr val="FFFF00"/>
          </a:solidFill>
        </p:spPr>
        <p:txBody>
          <a:bodyPr>
            <a:normAutofit/>
          </a:bodyPr>
          <a:lstStyle/>
          <a:p>
            <a:r>
              <a:rPr lang="fa-IR" dirty="0" smtClean="0">
                <a:solidFill>
                  <a:srgbClr val="002060"/>
                </a:solidFill>
                <a:cs typeface="2  Nazanin" pitchFamily="2" charset="-78"/>
              </a:rPr>
              <a:t>معیار کارایی همودیالیز</a:t>
            </a:r>
            <a:endParaRPr lang="en-US" dirty="0">
              <a:solidFill>
                <a:srgbClr val="002060"/>
              </a:solidFill>
              <a:cs typeface="2  Nazanin" pitchFamily="2" charset="-78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1219200"/>
            <a:ext cx="7772400" cy="5334000"/>
          </a:xfrm>
          <a:solidFill>
            <a:srgbClr val="92D050"/>
          </a:solidFill>
        </p:spPr>
        <p:txBody>
          <a:bodyPr/>
          <a:lstStyle/>
          <a:p>
            <a:pPr algn="r" rtl="1"/>
            <a:endParaRPr lang="fa-IR" dirty="0" smtClean="0">
              <a:solidFill>
                <a:schemeClr val="tx1"/>
              </a:solidFill>
              <a:cs typeface="2  Nazanin" pitchFamily="2" charset="-78"/>
            </a:endParaRPr>
          </a:p>
          <a:p>
            <a:pPr algn="r" rtl="1"/>
            <a:r>
              <a:rPr lang="fa-IR" dirty="0" smtClean="0">
                <a:solidFill>
                  <a:schemeClr val="tx1"/>
                </a:solidFill>
                <a:cs typeface="2  Nazanin" pitchFamily="2" charset="-78"/>
              </a:rPr>
              <a:t>نسبت اوره بعد دیالیز به قبل  باید کمتر از نیم باشد</a:t>
            </a:r>
          </a:p>
          <a:p>
            <a:pPr algn="r" rtl="1"/>
            <a:r>
              <a:rPr lang="en-US" dirty="0" smtClean="0">
                <a:solidFill>
                  <a:schemeClr val="tx1"/>
                </a:solidFill>
                <a:cs typeface="2  Nazanin" pitchFamily="2" charset="-78"/>
              </a:rPr>
              <a:t>K</a:t>
            </a:r>
            <a:r>
              <a:rPr lang="fa-IR" dirty="0" smtClean="0">
                <a:solidFill>
                  <a:schemeClr val="tx1"/>
                </a:solidFill>
                <a:cs typeface="2  Nazanin" pitchFamily="2" charset="-78"/>
              </a:rPr>
              <a:t> کلیرانس کلی اوره</a:t>
            </a:r>
          </a:p>
          <a:p>
            <a:pPr algn="r" rtl="1"/>
            <a:r>
              <a:rPr lang="en-US" dirty="0" smtClean="0">
                <a:solidFill>
                  <a:schemeClr val="tx1"/>
                </a:solidFill>
                <a:cs typeface="2  Nazanin" pitchFamily="2" charset="-78"/>
              </a:rPr>
              <a:t>T</a:t>
            </a:r>
            <a:r>
              <a:rPr lang="fa-IR" dirty="0" smtClean="0">
                <a:solidFill>
                  <a:schemeClr val="tx1"/>
                </a:solidFill>
                <a:cs typeface="2  Nazanin" pitchFamily="2" charset="-78"/>
              </a:rPr>
              <a:t> مدت دیالیز </a:t>
            </a:r>
          </a:p>
          <a:p>
            <a:pPr algn="r" rtl="1"/>
            <a:r>
              <a:rPr lang="en-US" dirty="0" smtClean="0">
                <a:solidFill>
                  <a:schemeClr val="tx1"/>
                </a:solidFill>
                <a:cs typeface="2  Nazanin" pitchFamily="2" charset="-78"/>
              </a:rPr>
              <a:t>V</a:t>
            </a:r>
            <a:r>
              <a:rPr lang="fa-IR" dirty="0" smtClean="0">
                <a:solidFill>
                  <a:schemeClr val="tx1"/>
                </a:solidFill>
                <a:cs typeface="2  Nazanin" pitchFamily="2" charset="-78"/>
              </a:rPr>
              <a:t> حجم توزیعی کلی اوره در بدن = حجم آب توزیعی در بدن= 2/3 وزن بدن</a:t>
            </a:r>
          </a:p>
          <a:p>
            <a:pPr algn="r" rtl="1"/>
            <a:r>
              <a:rPr lang="en-US" dirty="0" smtClean="0">
                <a:solidFill>
                  <a:schemeClr val="tx1"/>
                </a:solidFill>
                <a:cs typeface="2  Nazanin" pitchFamily="2" charset="-78"/>
              </a:rPr>
              <a:t>Kt/v</a:t>
            </a:r>
            <a:r>
              <a:rPr lang="fa-IR" dirty="0" smtClean="0">
                <a:solidFill>
                  <a:schemeClr val="tx1"/>
                </a:solidFill>
                <a:cs typeface="2  Nazanin" pitchFamily="2" charset="-78"/>
              </a:rPr>
              <a:t> باید بالای 0/8 باشد و مناسب ترین 1/4 – 1/2 می باشد</a:t>
            </a:r>
            <a:endParaRPr lang="fa-IR" dirty="0">
              <a:solidFill>
                <a:schemeClr val="tx1"/>
              </a:solidFill>
              <a:cs typeface="2  Nazanin" pitchFamily="2" charset="-78"/>
            </a:endParaRPr>
          </a:p>
          <a:p>
            <a:pPr algn="r" rtl="1"/>
            <a:endParaRPr lang="fa-IR" dirty="0" smtClean="0">
              <a:solidFill>
                <a:schemeClr val="tx1"/>
              </a:solidFill>
              <a:cs typeface="2  Nazanin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28601"/>
            <a:ext cx="7772400" cy="914399"/>
          </a:xfrm>
          <a:solidFill>
            <a:srgbClr val="FFFF00"/>
          </a:solidFill>
        </p:spPr>
        <p:txBody>
          <a:bodyPr>
            <a:normAutofit/>
          </a:bodyPr>
          <a:lstStyle/>
          <a:p>
            <a:r>
              <a:rPr lang="fa-IR" dirty="0" smtClean="0">
                <a:solidFill>
                  <a:srgbClr val="002060"/>
                </a:solidFill>
                <a:cs typeface="2  Nazanin" pitchFamily="2" charset="-78"/>
              </a:rPr>
              <a:t>دياليز صفاقي</a:t>
            </a:r>
            <a:endParaRPr lang="en-US" dirty="0">
              <a:solidFill>
                <a:srgbClr val="002060"/>
              </a:solidFill>
              <a:cs typeface="2  Nazanin" pitchFamily="2" charset="-78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1219200"/>
            <a:ext cx="7772400" cy="5334000"/>
          </a:xfrm>
          <a:solidFill>
            <a:srgbClr val="92D050"/>
          </a:solidFill>
        </p:spPr>
        <p:txBody>
          <a:bodyPr/>
          <a:lstStyle/>
          <a:p>
            <a:pPr algn="r" rtl="1"/>
            <a:r>
              <a:rPr lang="fa-IR" dirty="0" smtClean="0">
                <a:solidFill>
                  <a:schemeClr val="tx1"/>
                </a:solidFill>
                <a:cs typeface="2  Nazanin" pitchFamily="2" charset="-78"/>
              </a:rPr>
              <a:t>تفاوتها با همودياليز:</a:t>
            </a:r>
          </a:p>
          <a:p>
            <a:pPr algn="r" rtl="1"/>
            <a:r>
              <a:rPr lang="fa-IR" dirty="0" smtClean="0">
                <a:solidFill>
                  <a:schemeClr val="tx1"/>
                </a:solidFill>
                <a:cs typeface="2  Nazanin" pitchFamily="2" charset="-78"/>
              </a:rPr>
              <a:t>1- نياز به مايع استريل در دياليز صفاقي بر خلاف همودياليز</a:t>
            </a:r>
          </a:p>
          <a:p>
            <a:pPr algn="r" rtl="1"/>
            <a:r>
              <a:rPr lang="fa-IR" dirty="0" smtClean="0">
                <a:solidFill>
                  <a:schemeClr val="tx1"/>
                </a:solidFill>
                <a:cs typeface="2  Nazanin" pitchFamily="2" charset="-78"/>
              </a:rPr>
              <a:t>2- موثر تر بودن همودياليز ( زمان 4 ساعت در مقايسه با 36-48 ساعت)</a:t>
            </a:r>
          </a:p>
          <a:p>
            <a:pPr algn="r" rtl="1"/>
            <a:r>
              <a:rPr lang="fa-IR" dirty="0" smtClean="0">
                <a:solidFill>
                  <a:schemeClr val="tx1"/>
                </a:solidFill>
                <a:cs typeface="2  Nazanin" pitchFamily="2" charset="-78"/>
              </a:rPr>
              <a:t>3- نياز همودياليز به دستگاه پيچيده و پرسنل آموزش ديده/ متد ساده در دياليز صفاقي</a:t>
            </a:r>
            <a:endParaRPr lang="en-US" dirty="0" smtClean="0">
              <a:solidFill>
                <a:schemeClr val="tx1"/>
              </a:solidFill>
              <a:cs typeface="2  Nazanin" pitchFamily="2" charset="-78"/>
            </a:endParaRPr>
          </a:p>
          <a:p>
            <a:pPr algn="r" rtl="1"/>
            <a:endParaRPr lang="fa-IR" dirty="0" smtClean="0">
              <a:solidFill>
                <a:schemeClr val="tx1"/>
              </a:solidFill>
              <a:cs typeface="2  Nazanin" pitchFamily="2" charset="-78"/>
            </a:endParaRPr>
          </a:p>
          <a:p>
            <a:pPr algn="r" rtl="1"/>
            <a:endParaRPr lang="fa-IR" dirty="0">
              <a:solidFill>
                <a:schemeClr val="tx1"/>
              </a:solidFill>
              <a:cs typeface="2  Nazanin" pitchFamily="2" charset="-78"/>
            </a:endParaRPr>
          </a:p>
          <a:p>
            <a:pPr algn="r" rtl="1"/>
            <a:endParaRPr lang="fa-IR" dirty="0" smtClean="0">
              <a:solidFill>
                <a:schemeClr val="tx1"/>
              </a:solidFill>
              <a:cs typeface="2  Nazanin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28601"/>
            <a:ext cx="7772400" cy="914399"/>
          </a:xfrm>
          <a:solidFill>
            <a:srgbClr val="00B0F0"/>
          </a:solidFill>
        </p:spPr>
        <p:txBody>
          <a:bodyPr>
            <a:normAutofit/>
          </a:bodyPr>
          <a:lstStyle/>
          <a:p>
            <a:pPr rtl="1"/>
            <a:r>
              <a:rPr lang="fa-IR" dirty="0" smtClean="0">
                <a:solidFill>
                  <a:srgbClr val="002060"/>
                </a:solidFill>
                <a:cs typeface="2  Nazanin" pitchFamily="2" charset="-78"/>
              </a:rPr>
              <a:t>موارد استفاده دياليز صفاقي</a:t>
            </a:r>
            <a:endParaRPr lang="en-US" dirty="0">
              <a:solidFill>
                <a:srgbClr val="002060"/>
              </a:solidFill>
              <a:cs typeface="2  Nazanin" pitchFamily="2" charset="-78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1219200"/>
            <a:ext cx="7772400" cy="5334000"/>
          </a:xfrm>
          <a:solidFill>
            <a:srgbClr val="92D050"/>
          </a:solidFill>
        </p:spPr>
        <p:txBody>
          <a:bodyPr/>
          <a:lstStyle/>
          <a:p>
            <a:pPr algn="r" rtl="1"/>
            <a:r>
              <a:rPr lang="fa-IR" dirty="0" smtClean="0">
                <a:solidFill>
                  <a:schemeClr val="tx1"/>
                </a:solidFill>
                <a:cs typeface="2  Nazanin" pitchFamily="2" charset="-78"/>
              </a:rPr>
              <a:t>1- عدم تحمل همودياليز در مبتلايان به نارسايي کليه(بيماران قلبي، عروقي و بيماران حساس به تغييرات آب و الکترويليت ها)</a:t>
            </a:r>
          </a:p>
          <a:p>
            <a:pPr algn="r" rtl="1"/>
            <a:r>
              <a:rPr lang="fa-IR" dirty="0" smtClean="0">
                <a:solidFill>
                  <a:schemeClr val="tx1"/>
                </a:solidFill>
                <a:cs typeface="2  Nazanin" pitchFamily="2" charset="-78"/>
              </a:rPr>
              <a:t>2- مسير نبودن دستيابي به وريد و شريان(بيماران ديابتي)</a:t>
            </a:r>
          </a:p>
          <a:p>
            <a:pPr algn="r" rtl="1"/>
            <a:r>
              <a:rPr lang="fa-IR" dirty="0" smtClean="0">
                <a:solidFill>
                  <a:schemeClr val="tx1"/>
                </a:solidFill>
                <a:cs typeface="2  Nazanin" pitchFamily="2" charset="-78"/>
              </a:rPr>
              <a:t>3- بيماران داراي منع مصرف هپارين( اختلالات انعقادي)</a:t>
            </a:r>
          </a:p>
          <a:p>
            <a:pPr algn="r" rtl="1"/>
            <a:r>
              <a:rPr lang="fa-IR" dirty="0" smtClean="0">
                <a:solidFill>
                  <a:schemeClr val="tx1"/>
                </a:solidFill>
                <a:cs typeface="2  Nazanin" pitchFamily="2" charset="-78"/>
              </a:rPr>
              <a:t>4- اطفال به ويژه نوزادان</a:t>
            </a:r>
          </a:p>
          <a:p>
            <a:pPr algn="r" rtl="1"/>
            <a:endParaRPr lang="fa-IR" dirty="0">
              <a:solidFill>
                <a:schemeClr val="tx1"/>
              </a:solidFill>
              <a:cs typeface="2  Nazanin" pitchFamily="2" charset="-78"/>
            </a:endParaRPr>
          </a:p>
          <a:p>
            <a:pPr algn="r" rtl="1"/>
            <a:endParaRPr lang="fa-IR" dirty="0" smtClean="0">
              <a:solidFill>
                <a:schemeClr val="tx1"/>
              </a:solidFill>
              <a:cs typeface="2  Nazanin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28601"/>
            <a:ext cx="7772400" cy="914399"/>
          </a:xfrm>
          <a:solidFill>
            <a:srgbClr val="FF0000"/>
          </a:solidFill>
        </p:spPr>
        <p:txBody>
          <a:bodyPr>
            <a:normAutofit/>
          </a:bodyPr>
          <a:lstStyle/>
          <a:p>
            <a:pPr rtl="1"/>
            <a:r>
              <a:rPr lang="fa-IR" dirty="0" smtClean="0">
                <a:solidFill>
                  <a:srgbClr val="002060"/>
                </a:solidFill>
                <a:cs typeface="2  Nazanin" pitchFamily="2" charset="-78"/>
              </a:rPr>
              <a:t>مواردمنع دياليز صفاقي</a:t>
            </a:r>
            <a:endParaRPr lang="en-US" dirty="0">
              <a:solidFill>
                <a:srgbClr val="002060"/>
              </a:solidFill>
              <a:cs typeface="2  Nazanin" pitchFamily="2" charset="-78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1219200"/>
            <a:ext cx="7772400" cy="5334000"/>
          </a:xfrm>
          <a:solidFill>
            <a:srgbClr val="92D050"/>
          </a:solidFill>
        </p:spPr>
        <p:txBody>
          <a:bodyPr/>
          <a:lstStyle/>
          <a:p>
            <a:pPr algn="r" rtl="1"/>
            <a:r>
              <a:rPr lang="fa-IR" dirty="0" smtClean="0">
                <a:solidFill>
                  <a:schemeClr val="tx1"/>
                </a:solidFill>
                <a:cs typeface="2  Nazanin" pitchFamily="2" charset="-78"/>
              </a:rPr>
              <a:t>1- حراجي شکمي اخير (در 10 روز گذشته)</a:t>
            </a:r>
          </a:p>
          <a:p>
            <a:pPr algn="r" rtl="1"/>
            <a:r>
              <a:rPr lang="fa-IR" dirty="0" smtClean="0">
                <a:solidFill>
                  <a:schemeClr val="tx1"/>
                </a:solidFill>
                <a:cs typeface="2  Nazanin" pitchFamily="2" charset="-78"/>
              </a:rPr>
              <a:t>2- عفونت داخل شکم(پريتونيت)</a:t>
            </a:r>
          </a:p>
          <a:p>
            <a:pPr algn="r" rtl="1"/>
            <a:r>
              <a:rPr lang="fa-IR" dirty="0" smtClean="0">
                <a:solidFill>
                  <a:schemeClr val="tx1"/>
                </a:solidFill>
                <a:cs typeface="2  Nazanin" pitchFamily="2" charset="-78"/>
              </a:rPr>
              <a:t>3- افراد تحت درمان با داروهاي ايمنو ساپرسيو</a:t>
            </a:r>
          </a:p>
          <a:p>
            <a:pPr algn="r" rtl="1"/>
            <a:r>
              <a:rPr lang="fa-IR" dirty="0" smtClean="0">
                <a:solidFill>
                  <a:schemeClr val="tx1"/>
                </a:solidFill>
                <a:cs typeface="2  Nazanin" pitchFamily="2" charset="-78"/>
              </a:rPr>
              <a:t>4- </a:t>
            </a:r>
            <a:r>
              <a:rPr lang="en-US" dirty="0" smtClean="0">
                <a:solidFill>
                  <a:schemeClr val="tx1"/>
                </a:solidFill>
                <a:cs typeface="2  Nazanin" pitchFamily="2" charset="-78"/>
              </a:rPr>
              <a:t>COPD</a:t>
            </a:r>
            <a:r>
              <a:rPr lang="fa-IR" dirty="0" smtClean="0">
                <a:solidFill>
                  <a:schemeClr val="tx1"/>
                </a:solidFill>
                <a:cs typeface="2  Nazanin" pitchFamily="2" charset="-78"/>
              </a:rPr>
              <a:t> </a:t>
            </a:r>
          </a:p>
          <a:p>
            <a:pPr algn="r" rtl="1"/>
            <a:r>
              <a:rPr lang="fa-IR" dirty="0" smtClean="0">
                <a:solidFill>
                  <a:schemeClr val="tx1"/>
                </a:solidFill>
                <a:cs typeface="2  Nazanin" pitchFamily="2" charset="-78"/>
              </a:rPr>
              <a:t>5- چسبندگي در شکم</a:t>
            </a:r>
          </a:p>
          <a:p>
            <a:pPr algn="r" rtl="1"/>
            <a:r>
              <a:rPr lang="fa-IR" dirty="0" smtClean="0">
                <a:solidFill>
                  <a:schemeClr val="tx1"/>
                </a:solidFill>
                <a:cs typeface="2  Nazanin" pitchFamily="2" charset="-78"/>
              </a:rPr>
              <a:t>6- ارگانومگالي و افراد چاق</a:t>
            </a:r>
          </a:p>
          <a:p>
            <a:pPr algn="r" rtl="1"/>
            <a:r>
              <a:rPr lang="fa-IR" dirty="0" smtClean="0">
                <a:solidFill>
                  <a:schemeClr val="tx1"/>
                </a:solidFill>
                <a:cs typeface="2  Nazanin" pitchFamily="2" charset="-78"/>
              </a:rPr>
              <a:t>7- ماههاي آخر حاملگي</a:t>
            </a:r>
          </a:p>
          <a:p>
            <a:pPr algn="r" rtl="1"/>
            <a:r>
              <a:rPr lang="fa-IR" dirty="0" smtClean="0">
                <a:solidFill>
                  <a:schemeClr val="tx1"/>
                </a:solidFill>
                <a:cs typeface="2  Nazanin" pitchFamily="2" charset="-78"/>
              </a:rPr>
              <a:t>8- کولوستومي</a:t>
            </a:r>
          </a:p>
          <a:p>
            <a:pPr algn="r" rtl="1"/>
            <a:endParaRPr lang="fa-IR" dirty="0">
              <a:solidFill>
                <a:schemeClr val="tx1"/>
              </a:solidFill>
              <a:cs typeface="2  Nazanin" pitchFamily="2" charset="-78"/>
            </a:endParaRPr>
          </a:p>
          <a:p>
            <a:pPr algn="r" rtl="1"/>
            <a:endParaRPr lang="fa-IR" dirty="0" smtClean="0">
              <a:solidFill>
                <a:schemeClr val="tx1"/>
              </a:solidFill>
              <a:cs typeface="2  Nazanin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28601"/>
            <a:ext cx="7772400" cy="914399"/>
          </a:xfrm>
          <a:solidFill>
            <a:srgbClr val="FFFF00"/>
          </a:solidFill>
        </p:spPr>
        <p:txBody>
          <a:bodyPr>
            <a:normAutofit/>
          </a:bodyPr>
          <a:lstStyle/>
          <a:p>
            <a:r>
              <a:rPr lang="fa-IR" dirty="0" smtClean="0">
                <a:solidFill>
                  <a:srgbClr val="002060"/>
                </a:solidFill>
                <a:cs typeface="2  Nazanin" pitchFamily="2" charset="-78"/>
              </a:rPr>
              <a:t>محلول دياليز صفاقي</a:t>
            </a:r>
            <a:endParaRPr lang="en-US" dirty="0">
              <a:solidFill>
                <a:srgbClr val="002060"/>
              </a:solidFill>
              <a:cs typeface="2  Nazanin" pitchFamily="2" charset="-78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1219200"/>
            <a:ext cx="7772400" cy="5334000"/>
          </a:xfrm>
          <a:solidFill>
            <a:srgbClr val="92D050"/>
          </a:solidFill>
        </p:spPr>
        <p:txBody>
          <a:bodyPr/>
          <a:lstStyle/>
          <a:p>
            <a:pPr algn="r" rtl="1">
              <a:buFontTx/>
              <a:buChar char="-"/>
            </a:pPr>
            <a:r>
              <a:rPr lang="fa-IR" dirty="0" smtClean="0">
                <a:solidFill>
                  <a:schemeClr val="tx1"/>
                </a:solidFill>
                <a:cs typeface="2  Nazanin" pitchFamily="2" charset="-78"/>
              </a:rPr>
              <a:t>داراي گلوکز 1/5% - 2/5% - 4/25% </a:t>
            </a:r>
          </a:p>
          <a:p>
            <a:pPr algn="r" rtl="1">
              <a:buFontTx/>
              <a:buChar char="-"/>
            </a:pPr>
            <a:r>
              <a:rPr lang="fa-IR" dirty="0" smtClean="0">
                <a:solidFill>
                  <a:schemeClr val="tx1"/>
                </a:solidFill>
                <a:cs typeface="2  Nazanin" pitchFamily="2" charset="-78"/>
              </a:rPr>
              <a:t>افزودن هپارين 250 واحد در 1 سي سي </a:t>
            </a:r>
          </a:p>
          <a:p>
            <a:pPr algn="r" rtl="1">
              <a:buFontTx/>
              <a:buChar char="-"/>
            </a:pPr>
            <a:r>
              <a:rPr lang="fa-IR" dirty="0" smtClean="0">
                <a:solidFill>
                  <a:schemeClr val="tx1"/>
                </a:solidFill>
                <a:cs typeface="2  Nazanin" pitchFamily="2" charset="-78"/>
              </a:rPr>
              <a:t>افزودن پتاسيم به ميزان 4 ميلي اکي والان به هر ليتر محلول در سيکلهاي آخر</a:t>
            </a:r>
          </a:p>
          <a:p>
            <a:pPr algn="r" rtl="1">
              <a:buFontTx/>
              <a:buChar char="-"/>
            </a:pPr>
            <a:r>
              <a:rPr lang="fa-IR" dirty="0" smtClean="0">
                <a:solidFill>
                  <a:schemeClr val="tx1"/>
                </a:solidFill>
                <a:cs typeface="2  Nazanin" pitchFamily="2" charset="-78"/>
              </a:rPr>
              <a:t>انتي بيوتيک در صورت لزوم</a:t>
            </a:r>
          </a:p>
          <a:p>
            <a:pPr algn="r" rtl="1">
              <a:buFontTx/>
              <a:buChar char="-"/>
            </a:pPr>
            <a:r>
              <a:rPr lang="fa-IR" dirty="0" smtClean="0">
                <a:solidFill>
                  <a:schemeClr val="tx1"/>
                </a:solidFill>
                <a:cs typeface="2  Nazanin" pitchFamily="2" charset="-78"/>
              </a:rPr>
              <a:t>(کفلين يا جنتا مايسين)</a:t>
            </a:r>
          </a:p>
          <a:p>
            <a:pPr algn="r" rtl="1">
              <a:buFontTx/>
              <a:buChar char="-"/>
            </a:pPr>
            <a:r>
              <a:rPr lang="fa-IR" dirty="0" smtClean="0">
                <a:solidFill>
                  <a:schemeClr val="tx1"/>
                </a:solidFill>
                <a:cs typeface="2  Nazanin" pitchFamily="2" charset="-78"/>
              </a:rPr>
              <a:t>گرم کردن محلول تا 37 درجه (پيشگيري از لرز و درد و نارارحتي شکم و برداشت بيشتر اوره به دليل اتساع بيشتر عروق صفاق</a:t>
            </a:r>
            <a:endParaRPr lang="en-US" dirty="0" smtClean="0">
              <a:solidFill>
                <a:schemeClr val="tx1"/>
              </a:solidFill>
              <a:cs typeface="2  Nazanin" pitchFamily="2" charset="-78"/>
            </a:endParaRPr>
          </a:p>
          <a:p>
            <a:pPr algn="r" rtl="1"/>
            <a:endParaRPr lang="fa-IR" dirty="0" smtClean="0">
              <a:solidFill>
                <a:schemeClr val="tx1"/>
              </a:solidFill>
              <a:cs typeface="2  Nazanin" pitchFamily="2" charset="-78"/>
            </a:endParaRPr>
          </a:p>
          <a:p>
            <a:pPr algn="r" rtl="1"/>
            <a:endParaRPr lang="fa-IR" dirty="0">
              <a:solidFill>
                <a:schemeClr val="tx1"/>
              </a:solidFill>
              <a:cs typeface="2  Nazanin" pitchFamily="2" charset="-78"/>
            </a:endParaRPr>
          </a:p>
          <a:p>
            <a:pPr algn="r" rtl="1"/>
            <a:endParaRPr lang="fa-IR" dirty="0" smtClean="0">
              <a:solidFill>
                <a:schemeClr val="tx1"/>
              </a:solidFill>
              <a:cs typeface="2  Nazanin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28601"/>
            <a:ext cx="7772400" cy="914399"/>
          </a:xfrm>
          <a:solidFill>
            <a:srgbClr val="FFFF00"/>
          </a:solidFill>
        </p:spPr>
        <p:txBody>
          <a:bodyPr>
            <a:normAutofit fontScale="90000"/>
          </a:bodyPr>
          <a:lstStyle/>
          <a:p>
            <a:r>
              <a:rPr lang="en-US" dirty="0" smtClean="0">
                <a:cs typeface="2  Nazanin" pitchFamily="2" charset="-78"/>
              </a:rPr>
              <a:t>IPD(intermittent peritoneal dialysis</a:t>
            </a:r>
            <a:endParaRPr lang="en-US" dirty="0">
              <a:solidFill>
                <a:srgbClr val="002060"/>
              </a:solidFill>
              <a:cs typeface="2  Nazanin" pitchFamily="2" charset="-78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990600"/>
            <a:ext cx="9144000" cy="5867400"/>
          </a:xfrm>
          <a:solidFill>
            <a:srgbClr val="92D050"/>
          </a:solidFill>
        </p:spPr>
        <p:txBody>
          <a:bodyPr>
            <a:normAutofit/>
          </a:bodyPr>
          <a:lstStyle/>
          <a:p>
            <a:pPr algn="r" rtl="1">
              <a:buFontTx/>
              <a:buChar char="-"/>
            </a:pPr>
            <a:r>
              <a:rPr lang="fa-IR" dirty="0" smtClean="0">
                <a:solidFill>
                  <a:schemeClr val="tx1"/>
                </a:solidFill>
                <a:cs typeface="2  Nazanin" pitchFamily="2" charset="-78"/>
              </a:rPr>
              <a:t>48-36 ساعت</a:t>
            </a:r>
          </a:p>
          <a:p>
            <a:pPr algn="r" rtl="1">
              <a:buFontTx/>
              <a:buChar char="-"/>
            </a:pPr>
            <a:r>
              <a:rPr lang="fa-IR" dirty="0" smtClean="0">
                <a:solidFill>
                  <a:schemeClr val="tx1"/>
                </a:solidFill>
                <a:cs typeface="2  Nazanin" pitchFamily="2" charset="-78"/>
              </a:rPr>
              <a:t>هر سيکل يک ساعت </a:t>
            </a:r>
          </a:p>
          <a:p>
            <a:pPr algn="r" rtl="1">
              <a:buFontTx/>
              <a:buChar char="-"/>
            </a:pPr>
            <a:r>
              <a:rPr lang="fa-IR" dirty="0" smtClean="0">
                <a:solidFill>
                  <a:schemeClr val="tx1"/>
                </a:solidFill>
                <a:cs typeface="2  Nazanin" pitchFamily="2" charset="-78"/>
              </a:rPr>
              <a:t> بکار بردن دو ليتر مايع در هر ليتر</a:t>
            </a:r>
          </a:p>
          <a:p>
            <a:pPr algn="r" rtl="1">
              <a:buFontTx/>
              <a:buChar char="-"/>
            </a:pPr>
            <a:r>
              <a:rPr lang="fa-IR" dirty="0" smtClean="0">
                <a:solidFill>
                  <a:schemeClr val="tx1"/>
                </a:solidFill>
                <a:cs typeface="2  Nazanin" pitchFamily="2" charset="-78"/>
              </a:rPr>
              <a:t> 10دقيقه ورود – 30دقيقه ماندن مايع-20 دقيقه خروج مايع</a:t>
            </a:r>
          </a:p>
          <a:p>
            <a:pPr algn="r" rtl="1"/>
            <a:r>
              <a:rPr lang="fa-IR" b="1" dirty="0" smtClean="0">
                <a:solidFill>
                  <a:srgbClr val="C00000"/>
                </a:solidFill>
                <a:cs typeface="2  Nazanin" pitchFamily="2" charset="-78"/>
              </a:rPr>
              <a:t>مراقبتهاي پرستاري: </a:t>
            </a:r>
          </a:p>
          <a:p>
            <a:pPr algn="r" rtl="1">
              <a:buFontTx/>
              <a:buChar char="-"/>
            </a:pPr>
            <a:r>
              <a:rPr lang="fa-IR" dirty="0" smtClean="0">
                <a:solidFill>
                  <a:schemeClr val="tx1"/>
                </a:solidFill>
                <a:cs typeface="2  Nazanin" pitchFamily="2" charset="-78"/>
              </a:rPr>
              <a:t>کنترل وزن و نبض و فشار خون قبل دياليز</a:t>
            </a:r>
          </a:p>
          <a:p>
            <a:pPr algn="r" rtl="1">
              <a:buFontTx/>
              <a:buChar char="-"/>
            </a:pPr>
            <a:r>
              <a:rPr lang="fa-IR" dirty="0" smtClean="0">
                <a:solidFill>
                  <a:schemeClr val="tx1"/>
                </a:solidFill>
                <a:cs typeface="2  Nazanin" pitchFamily="2" charset="-78"/>
              </a:rPr>
              <a:t> کنترل درجه حرارت هر 4-6 ساعت</a:t>
            </a:r>
          </a:p>
          <a:p>
            <a:pPr algn="r" rtl="1">
              <a:buFontTx/>
              <a:buChar char="-"/>
            </a:pPr>
            <a:r>
              <a:rPr lang="fa-IR" dirty="0" smtClean="0">
                <a:solidFill>
                  <a:schemeClr val="tx1"/>
                </a:solidFill>
                <a:cs typeface="2  Nazanin" pitchFamily="2" charset="-78"/>
              </a:rPr>
              <a:t>کنترل نبض و فشارخون هر 1-2 ساعت</a:t>
            </a:r>
          </a:p>
          <a:p>
            <a:pPr algn="r" rtl="1">
              <a:buFontTx/>
              <a:buChar char="-"/>
            </a:pPr>
            <a:r>
              <a:rPr lang="fa-IR" dirty="0" smtClean="0">
                <a:solidFill>
                  <a:schemeClr val="tx1"/>
                </a:solidFill>
                <a:cs typeface="2  Nazanin" pitchFamily="2" charset="-78"/>
              </a:rPr>
              <a:t>رعايت نکات استريل</a:t>
            </a:r>
          </a:p>
          <a:p>
            <a:pPr algn="r" rtl="1">
              <a:buFontTx/>
              <a:buChar char="-"/>
            </a:pPr>
            <a:r>
              <a:rPr lang="fa-IR" dirty="0" smtClean="0">
                <a:solidFill>
                  <a:schemeClr val="tx1"/>
                </a:solidFill>
                <a:cs typeface="2  Nazanin" pitchFamily="2" charset="-78"/>
              </a:rPr>
              <a:t> </a:t>
            </a:r>
            <a:r>
              <a:rPr lang="fa-IR" sz="2800" dirty="0" smtClean="0">
                <a:solidFill>
                  <a:schemeClr val="tx1"/>
                </a:solidFill>
                <a:cs typeface="2  Nazanin" pitchFamily="2" charset="-78"/>
              </a:rPr>
              <a:t>در صورت عدم خروج مايع به خوبي: چرخاندن و نشاندن بيمار(</a:t>
            </a:r>
            <a:r>
              <a:rPr lang="fa-IR" sz="2800" strike="sngStrike" dirty="0" smtClean="0">
                <a:solidFill>
                  <a:srgbClr val="C00000"/>
                </a:solidFill>
                <a:cs typeface="2  Nazanin" pitchFamily="2" charset="-78"/>
              </a:rPr>
              <a:t>فرو بردن کاتتر بداخل) </a:t>
            </a:r>
          </a:p>
          <a:p>
            <a:pPr algn="r" rtl="1">
              <a:buFontTx/>
              <a:buChar char="-"/>
            </a:pPr>
            <a:endParaRPr lang="fa-IR" dirty="0" smtClean="0">
              <a:solidFill>
                <a:schemeClr val="tx1"/>
              </a:solidFill>
              <a:cs typeface="2  Nazanin" pitchFamily="2" charset="-78"/>
            </a:endParaRPr>
          </a:p>
          <a:p>
            <a:pPr algn="r" rtl="1">
              <a:buFontTx/>
              <a:buChar char="-"/>
            </a:pPr>
            <a:endParaRPr lang="en-US" dirty="0" smtClean="0">
              <a:solidFill>
                <a:schemeClr val="tx1"/>
              </a:solidFill>
              <a:cs typeface="2  Nazanin" pitchFamily="2" charset="-78"/>
            </a:endParaRPr>
          </a:p>
          <a:p>
            <a:pPr algn="r" rtl="1"/>
            <a:endParaRPr lang="fa-IR" dirty="0" smtClean="0">
              <a:solidFill>
                <a:schemeClr val="tx1"/>
              </a:solidFill>
              <a:cs typeface="2  Nazanin" pitchFamily="2" charset="-78"/>
            </a:endParaRPr>
          </a:p>
          <a:p>
            <a:pPr algn="r" rtl="1"/>
            <a:endParaRPr lang="fa-IR" dirty="0">
              <a:solidFill>
                <a:schemeClr val="tx1"/>
              </a:solidFill>
              <a:cs typeface="2  Nazanin" pitchFamily="2" charset="-78"/>
            </a:endParaRPr>
          </a:p>
          <a:p>
            <a:pPr algn="r" rtl="1"/>
            <a:endParaRPr lang="fa-IR" dirty="0" smtClean="0">
              <a:solidFill>
                <a:schemeClr val="tx1"/>
              </a:solidFill>
              <a:cs typeface="2  Nazanin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28601"/>
            <a:ext cx="7772400" cy="914399"/>
          </a:xfrm>
          <a:solidFill>
            <a:srgbClr val="FFFF00"/>
          </a:solidFill>
        </p:spPr>
        <p:txBody>
          <a:bodyPr>
            <a:normAutofit fontScale="90000"/>
          </a:bodyPr>
          <a:lstStyle/>
          <a:p>
            <a:r>
              <a:rPr lang="en-US" dirty="0" smtClean="0">
                <a:cs typeface="2  Nazanin" pitchFamily="2" charset="-78"/>
              </a:rPr>
              <a:t>IPD(intermittent peritoneal dialysis</a:t>
            </a:r>
            <a:endParaRPr lang="en-US" dirty="0">
              <a:solidFill>
                <a:srgbClr val="002060"/>
              </a:solidFill>
              <a:cs typeface="2  Nazanin" pitchFamily="2" charset="-78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990600"/>
            <a:ext cx="9144000" cy="5867400"/>
          </a:xfrm>
          <a:solidFill>
            <a:srgbClr val="92D050"/>
          </a:solidFill>
        </p:spPr>
        <p:txBody>
          <a:bodyPr>
            <a:normAutofit/>
          </a:bodyPr>
          <a:lstStyle/>
          <a:p>
            <a:pPr algn="r" rtl="1"/>
            <a:r>
              <a:rPr lang="fa-IR" b="1" dirty="0" smtClean="0">
                <a:solidFill>
                  <a:srgbClr val="C00000"/>
                </a:solidFill>
                <a:cs typeface="2  Nazanin" pitchFamily="2" charset="-78"/>
              </a:rPr>
              <a:t>مراقبتهاي پرستاري:</a:t>
            </a:r>
            <a:endParaRPr lang="en-US" b="1" dirty="0" smtClean="0">
              <a:solidFill>
                <a:srgbClr val="C00000"/>
              </a:solidFill>
              <a:cs typeface="2  Nazanin" pitchFamily="2" charset="-78"/>
            </a:endParaRPr>
          </a:p>
          <a:p>
            <a:pPr algn="r" rtl="1"/>
            <a:r>
              <a:rPr lang="fa-IR" sz="2800" dirty="0" smtClean="0">
                <a:solidFill>
                  <a:srgbClr val="C00000"/>
                </a:solidFill>
                <a:cs typeface="2  Nazanin" pitchFamily="2" charset="-78"/>
              </a:rPr>
              <a:t> </a:t>
            </a:r>
            <a:r>
              <a:rPr lang="fa-IR" sz="2800" dirty="0" smtClean="0">
                <a:solidFill>
                  <a:schemeClr val="tx1"/>
                </a:solidFill>
                <a:cs typeface="2  Nazanin" pitchFamily="2" charset="-78"/>
              </a:rPr>
              <a:t>هنگام بستن خروجي کاتتر:</a:t>
            </a:r>
            <a:r>
              <a:rPr lang="fa-IR" sz="2800" dirty="0" smtClean="0">
                <a:solidFill>
                  <a:srgbClr val="C00000"/>
                </a:solidFill>
                <a:cs typeface="2  Nazanin" pitchFamily="2" charset="-78"/>
              </a:rPr>
              <a:t> </a:t>
            </a:r>
            <a:r>
              <a:rPr lang="fa-IR" sz="2800" dirty="0" smtClean="0">
                <a:solidFill>
                  <a:schemeClr val="tx1"/>
                </a:solidFill>
                <a:cs typeface="2  Nazanin" pitchFamily="2" charset="-78"/>
              </a:rPr>
              <a:t>کمتر از 30 قطره درد دقيقه</a:t>
            </a:r>
          </a:p>
          <a:p>
            <a:pPr algn="r" rtl="1"/>
            <a:r>
              <a:rPr lang="fa-IR" sz="2800" dirty="0" smtClean="0">
                <a:solidFill>
                  <a:schemeClr val="tx1"/>
                </a:solidFill>
                <a:cs typeface="2  Nazanin" pitchFamily="2" charset="-78"/>
              </a:rPr>
              <a:t>کنترل قند ، اوره و کراتينين و سديم و پتاسيم  بعد از 21 سيکل(در ديابتي ها بعد از 12 ساعت)</a:t>
            </a:r>
          </a:p>
          <a:p>
            <a:pPr algn="r" rtl="1"/>
            <a:endParaRPr lang="fa-IR" sz="2800" dirty="0" smtClean="0">
              <a:solidFill>
                <a:schemeClr val="tx1"/>
              </a:solidFill>
              <a:cs typeface="2  Nazanin" pitchFamily="2" charset="-78"/>
            </a:endParaRPr>
          </a:p>
          <a:p>
            <a:pPr algn="r" rtl="1"/>
            <a:r>
              <a:rPr lang="fa-IR" sz="2800" dirty="0" smtClean="0">
                <a:solidFill>
                  <a:schemeClr val="tx1"/>
                </a:solidFill>
                <a:cs typeface="2  Nazanin" pitchFamily="2" charset="-78"/>
              </a:rPr>
              <a:t>ثبت زمان شروع و اتمام هر سيکل/ نوع  و حجم مايع وارد شده در هر سيکل و ميزان خروج آن/ داروهاي اضافه شده / وزن قبل و بعد / وضعيت علائم حياتي و حال عمومي بيمار</a:t>
            </a:r>
          </a:p>
          <a:p>
            <a:pPr algn="r" rtl="1">
              <a:buFontTx/>
              <a:buChar char="-"/>
            </a:pPr>
            <a:endParaRPr lang="fa-IR" dirty="0" smtClean="0">
              <a:solidFill>
                <a:schemeClr val="tx1"/>
              </a:solidFill>
              <a:cs typeface="2  Nazanin" pitchFamily="2" charset="-78"/>
            </a:endParaRPr>
          </a:p>
          <a:p>
            <a:pPr algn="r" rtl="1">
              <a:buFontTx/>
              <a:buChar char="-"/>
            </a:pPr>
            <a:endParaRPr lang="en-US" dirty="0" smtClean="0">
              <a:solidFill>
                <a:schemeClr val="tx1"/>
              </a:solidFill>
              <a:cs typeface="2  Nazanin" pitchFamily="2" charset="-78"/>
            </a:endParaRPr>
          </a:p>
          <a:p>
            <a:pPr algn="r" rtl="1"/>
            <a:endParaRPr lang="fa-IR" dirty="0" smtClean="0">
              <a:solidFill>
                <a:schemeClr val="tx1"/>
              </a:solidFill>
              <a:cs typeface="2  Nazanin" pitchFamily="2" charset="-78"/>
            </a:endParaRPr>
          </a:p>
          <a:p>
            <a:pPr algn="r" rtl="1"/>
            <a:endParaRPr lang="fa-IR" dirty="0">
              <a:solidFill>
                <a:schemeClr val="tx1"/>
              </a:solidFill>
              <a:cs typeface="2  Nazanin" pitchFamily="2" charset="-78"/>
            </a:endParaRPr>
          </a:p>
          <a:p>
            <a:pPr algn="r" rtl="1"/>
            <a:endParaRPr lang="fa-IR" dirty="0" smtClean="0">
              <a:solidFill>
                <a:schemeClr val="tx1"/>
              </a:solidFill>
              <a:cs typeface="2  Nazanin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228601"/>
            <a:ext cx="8229600" cy="1066799"/>
          </a:xfrm>
          <a:solidFill>
            <a:srgbClr val="FFFF00"/>
          </a:solidFill>
        </p:spPr>
        <p:txBody>
          <a:bodyPr>
            <a:normAutofit fontScale="90000"/>
          </a:bodyPr>
          <a:lstStyle/>
          <a:p>
            <a:r>
              <a:rPr lang="en-US" dirty="0" smtClean="0">
                <a:cs typeface="2  Nazanin" pitchFamily="2" charset="-78"/>
              </a:rPr>
              <a:t>CAPD(continuous ambulatory peritoneal dialysis</a:t>
            </a:r>
            <a:endParaRPr lang="en-US" dirty="0">
              <a:solidFill>
                <a:srgbClr val="002060"/>
              </a:solidFill>
              <a:cs typeface="2  Nazanin" pitchFamily="2" charset="-78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1295400"/>
            <a:ext cx="9144000" cy="5562600"/>
          </a:xfrm>
          <a:solidFill>
            <a:srgbClr val="92D050"/>
          </a:solidFill>
        </p:spPr>
        <p:txBody>
          <a:bodyPr>
            <a:normAutofit/>
          </a:bodyPr>
          <a:lstStyle/>
          <a:p>
            <a:pPr algn="r" rtl="1">
              <a:buFontTx/>
              <a:buChar char="-"/>
            </a:pPr>
            <a:r>
              <a:rPr lang="fa-IR" dirty="0" smtClean="0">
                <a:solidFill>
                  <a:schemeClr val="tx1"/>
                </a:solidFill>
                <a:cs typeface="2  Nazanin" pitchFamily="2" charset="-78"/>
              </a:rPr>
              <a:t>10-14 روز بعد از تعيه کاتتر قابل استفاده است</a:t>
            </a:r>
          </a:p>
          <a:p>
            <a:pPr algn="r" rtl="1">
              <a:buFontTx/>
              <a:buChar char="-"/>
            </a:pPr>
            <a:r>
              <a:rPr lang="fa-IR" dirty="0" smtClean="0">
                <a:solidFill>
                  <a:schemeClr val="tx1"/>
                </a:solidFill>
                <a:cs typeface="2  Nazanin" pitchFamily="2" charset="-78"/>
              </a:rPr>
              <a:t>4 بار در 24 ساعت(8-12-5-10 شب)</a:t>
            </a:r>
          </a:p>
          <a:p>
            <a:pPr algn="r" rtl="1"/>
            <a:endParaRPr lang="fa-IR" dirty="0" smtClean="0">
              <a:solidFill>
                <a:schemeClr val="tx1"/>
              </a:solidFill>
              <a:cs typeface="2  Nazanin" pitchFamily="2" charset="-78"/>
            </a:endParaRPr>
          </a:p>
          <a:p>
            <a:pPr algn="r" rtl="1">
              <a:buFontTx/>
              <a:buChar char="-"/>
            </a:pPr>
            <a:endParaRPr lang="en-US" dirty="0" smtClean="0">
              <a:solidFill>
                <a:schemeClr val="tx1"/>
              </a:solidFill>
              <a:cs typeface="2  Nazanin" pitchFamily="2" charset="-78"/>
            </a:endParaRPr>
          </a:p>
          <a:p>
            <a:pPr algn="r" rtl="1"/>
            <a:endParaRPr lang="fa-IR" dirty="0" smtClean="0">
              <a:solidFill>
                <a:schemeClr val="tx1"/>
              </a:solidFill>
              <a:cs typeface="2  Nazanin" pitchFamily="2" charset="-78"/>
            </a:endParaRPr>
          </a:p>
          <a:p>
            <a:pPr algn="r" rtl="1"/>
            <a:endParaRPr lang="fa-IR" dirty="0">
              <a:solidFill>
                <a:schemeClr val="tx1"/>
              </a:solidFill>
              <a:cs typeface="2  Nazanin" pitchFamily="2" charset="-78"/>
            </a:endParaRPr>
          </a:p>
          <a:p>
            <a:pPr algn="r" rtl="1"/>
            <a:endParaRPr lang="fa-IR" dirty="0" smtClean="0">
              <a:solidFill>
                <a:schemeClr val="tx1"/>
              </a:solidFill>
              <a:cs typeface="2  Nazanin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228601"/>
            <a:ext cx="8229600" cy="1066799"/>
          </a:xfrm>
          <a:solidFill>
            <a:srgbClr val="FFFF00"/>
          </a:solidFill>
        </p:spPr>
        <p:txBody>
          <a:bodyPr>
            <a:normAutofit fontScale="90000"/>
          </a:bodyPr>
          <a:lstStyle/>
          <a:p>
            <a:r>
              <a:rPr lang="en-US" dirty="0" smtClean="0">
                <a:cs typeface="2  Nazanin" pitchFamily="2" charset="-78"/>
              </a:rPr>
              <a:t>CCPD(continuous cyclic  peritoneal dialysis)</a:t>
            </a:r>
            <a:endParaRPr lang="en-US" dirty="0">
              <a:solidFill>
                <a:srgbClr val="002060"/>
              </a:solidFill>
              <a:cs typeface="2  Nazanin" pitchFamily="2" charset="-78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1295400"/>
            <a:ext cx="9144000" cy="5562600"/>
          </a:xfrm>
          <a:solidFill>
            <a:srgbClr val="92D050"/>
          </a:solidFill>
        </p:spPr>
        <p:txBody>
          <a:bodyPr>
            <a:normAutofit/>
          </a:bodyPr>
          <a:lstStyle/>
          <a:p>
            <a:pPr algn="r" rtl="1"/>
            <a:r>
              <a:rPr lang="fa-IR" dirty="0" smtClean="0">
                <a:solidFill>
                  <a:schemeClr val="tx1"/>
                </a:solidFill>
                <a:cs typeface="2  Nazanin" pitchFamily="2" charset="-78"/>
              </a:rPr>
              <a:t>- 3- 5 سيکل در در شب و يک سيکل طولاني در روز </a:t>
            </a:r>
          </a:p>
          <a:p>
            <a:pPr algn="r" rtl="1">
              <a:buFontTx/>
              <a:buChar char="-"/>
            </a:pPr>
            <a:r>
              <a:rPr lang="fa-IR" dirty="0" smtClean="0">
                <a:solidFill>
                  <a:schemeClr val="tx1"/>
                </a:solidFill>
                <a:cs typeface="2  Nazanin" pitchFamily="2" charset="-78"/>
              </a:rPr>
              <a:t>توسط دستگاه سايکلر</a:t>
            </a:r>
          </a:p>
          <a:p>
            <a:pPr algn="r" rtl="1">
              <a:buFontTx/>
              <a:buChar char="-"/>
            </a:pPr>
            <a:r>
              <a:rPr lang="en-US" b="1" dirty="0" smtClean="0">
                <a:solidFill>
                  <a:srgbClr val="FF0000"/>
                </a:solidFill>
                <a:cs typeface="2  Nazanin" pitchFamily="2" charset="-78"/>
              </a:rPr>
              <a:t>NPD(nocturnal peritoneal dialysis) </a:t>
            </a:r>
          </a:p>
          <a:p>
            <a:pPr algn="r" rtl="1">
              <a:buFontTx/>
              <a:buChar char="-"/>
            </a:pPr>
            <a:r>
              <a:rPr lang="fa-IR" dirty="0" smtClean="0">
                <a:solidFill>
                  <a:schemeClr val="tx1"/>
                </a:solidFill>
                <a:cs typeface="2  Nazanin" pitchFamily="2" charset="-78"/>
              </a:rPr>
              <a:t>بيماران داراي فتق  شکمي </a:t>
            </a:r>
          </a:p>
          <a:p>
            <a:pPr algn="r" rtl="1">
              <a:buFontTx/>
              <a:buChar char="-"/>
            </a:pPr>
            <a:r>
              <a:rPr lang="fa-IR" dirty="0" smtClean="0">
                <a:solidFill>
                  <a:schemeClr val="tx1"/>
                </a:solidFill>
                <a:cs typeface="2  Nazanin" pitchFamily="2" charset="-78"/>
              </a:rPr>
              <a:t>درد کمر و شکم</a:t>
            </a:r>
          </a:p>
          <a:p>
            <a:pPr algn="r" rtl="1">
              <a:buFontTx/>
              <a:buChar char="-"/>
            </a:pPr>
            <a:r>
              <a:rPr lang="fa-IR" dirty="0" smtClean="0">
                <a:solidFill>
                  <a:schemeClr val="tx1"/>
                </a:solidFill>
                <a:cs typeface="2  Nazanin" pitchFamily="2" charset="-78"/>
              </a:rPr>
              <a:t>بيماران قلبي عروقي </a:t>
            </a:r>
          </a:p>
          <a:p>
            <a:pPr algn="r" rtl="1"/>
            <a:endParaRPr lang="fa-IR" dirty="0" smtClean="0">
              <a:solidFill>
                <a:schemeClr val="tx1"/>
              </a:solidFill>
              <a:cs typeface="2  Nazanin" pitchFamily="2" charset="-78"/>
            </a:endParaRPr>
          </a:p>
          <a:p>
            <a:pPr algn="r" rtl="1">
              <a:buFontTx/>
              <a:buChar char="-"/>
            </a:pPr>
            <a:endParaRPr lang="en-US" dirty="0" smtClean="0">
              <a:solidFill>
                <a:schemeClr val="tx1"/>
              </a:solidFill>
              <a:cs typeface="2  Nazanin" pitchFamily="2" charset="-78"/>
            </a:endParaRPr>
          </a:p>
          <a:p>
            <a:pPr algn="r" rtl="1"/>
            <a:endParaRPr lang="fa-IR" dirty="0" smtClean="0">
              <a:solidFill>
                <a:schemeClr val="tx1"/>
              </a:solidFill>
              <a:cs typeface="2  Nazanin" pitchFamily="2" charset="-78"/>
            </a:endParaRPr>
          </a:p>
          <a:p>
            <a:pPr algn="r" rtl="1"/>
            <a:endParaRPr lang="fa-IR" dirty="0">
              <a:solidFill>
                <a:schemeClr val="tx1"/>
              </a:solidFill>
              <a:cs typeface="2  Nazanin" pitchFamily="2" charset="-78"/>
            </a:endParaRPr>
          </a:p>
          <a:p>
            <a:pPr algn="r" rtl="1"/>
            <a:endParaRPr lang="fa-IR" dirty="0" smtClean="0">
              <a:solidFill>
                <a:schemeClr val="tx1"/>
              </a:solidFill>
              <a:cs typeface="2  Nazanin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228601"/>
            <a:ext cx="8229600" cy="1066799"/>
          </a:xfrm>
          <a:solidFill>
            <a:srgbClr val="FFFF00"/>
          </a:solidFill>
        </p:spPr>
        <p:txBody>
          <a:bodyPr>
            <a:normAutofit/>
          </a:bodyPr>
          <a:lstStyle/>
          <a:p>
            <a:r>
              <a:rPr lang="fa-IR" dirty="0" smtClean="0">
                <a:solidFill>
                  <a:srgbClr val="002060"/>
                </a:solidFill>
                <a:cs typeface="2  Nazanin" pitchFamily="2" charset="-78"/>
              </a:rPr>
              <a:t>عوارض</a:t>
            </a:r>
            <a:endParaRPr lang="en-US" dirty="0">
              <a:solidFill>
                <a:srgbClr val="002060"/>
              </a:solidFill>
              <a:cs typeface="2  Nazanin" pitchFamily="2" charset="-78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1295400"/>
            <a:ext cx="9144000" cy="5562600"/>
          </a:xfrm>
          <a:solidFill>
            <a:srgbClr val="92D050"/>
          </a:solidFill>
        </p:spPr>
        <p:txBody>
          <a:bodyPr>
            <a:normAutofit fontScale="92500" lnSpcReduction="10000"/>
          </a:bodyPr>
          <a:lstStyle/>
          <a:p>
            <a:pPr algn="r" rtl="1"/>
            <a:r>
              <a:rPr lang="fa-IR" sz="2800" dirty="0" smtClean="0">
                <a:solidFill>
                  <a:schemeClr val="tx1"/>
                </a:solidFill>
                <a:cs typeface="2  Nazanin" pitchFamily="2" charset="-78"/>
              </a:rPr>
              <a:t>1- پريتونيت (شايع ترين و خطر ناک ترين)</a:t>
            </a:r>
          </a:p>
          <a:p>
            <a:pPr algn="r" rtl="1"/>
            <a:r>
              <a:rPr lang="fa-IR" sz="2800" dirty="0" smtClean="0">
                <a:solidFill>
                  <a:schemeClr val="tx1"/>
                </a:solidFill>
                <a:cs typeface="2  Nazanin" pitchFamily="2" charset="-78"/>
              </a:rPr>
              <a:t>علائم: تهوع ، استفراغ، درد و حساسيت و سفتي شکم، کدر بودن مايع تخليه شده</a:t>
            </a:r>
          </a:p>
          <a:p>
            <a:pPr algn="r" rtl="1"/>
            <a:r>
              <a:rPr lang="fa-IR" sz="2800" dirty="0" smtClean="0">
                <a:solidFill>
                  <a:schemeClr val="tx1"/>
                </a:solidFill>
                <a:cs typeface="2  Nazanin" pitchFamily="2" charset="-78"/>
              </a:rPr>
              <a:t>درمان: انتي بيوتيک/ خارج کردن کاتتر</a:t>
            </a:r>
          </a:p>
          <a:p>
            <a:pPr algn="r" rtl="1"/>
            <a:r>
              <a:rPr lang="fa-IR" sz="2800" dirty="0" smtClean="0">
                <a:solidFill>
                  <a:schemeClr val="tx1"/>
                </a:solidFill>
                <a:cs typeface="2  Nazanin" pitchFamily="2" charset="-78"/>
              </a:rPr>
              <a:t>2- نشت مايع اطراف کاتتر : تعويض پانسمان و گاهی توقف 2 هفته ای ، اجتناب از مانور مالسالوا</a:t>
            </a:r>
          </a:p>
          <a:p>
            <a:pPr algn="r" rtl="1"/>
            <a:r>
              <a:rPr lang="fa-IR" sz="2800" dirty="0" smtClean="0">
                <a:solidFill>
                  <a:schemeClr val="tx1"/>
                </a:solidFill>
                <a:cs typeface="2  Nazanin" pitchFamily="2" charset="-78"/>
              </a:rPr>
              <a:t>3- يبوست: خوردن مايعات و فيبر </a:t>
            </a:r>
          </a:p>
          <a:p>
            <a:pPr algn="r" rtl="1"/>
            <a:r>
              <a:rPr lang="fa-IR" sz="2800" dirty="0" smtClean="0">
                <a:solidFill>
                  <a:schemeClr val="tx1"/>
                </a:solidFill>
                <a:cs typeface="2  Nazanin" pitchFamily="2" charset="-78"/>
              </a:rPr>
              <a:t>4- خونريزي: در چند سيکل  اول طبيعي است ولي در صورت ادامه دار شدن مشکوک به جابجايي کاتتر يا پاره شدن مثانه يا روده</a:t>
            </a:r>
          </a:p>
          <a:p>
            <a:pPr algn="r" rtl="1"/>
            <a:r>
              <a:rPr lang="fa-IR" sz="2800" dirty="0" smtClean="0">
                <a:solidFill>
                  <a:schemeClr val="tx1"/>
                </a:solidFill>
                <a:cs typeface="2  Nazanin" pitchFamily="2" charset="-78"/>
              </a:rPr>
              <a:t>5- درد شکمي : تجمع مايع فراوان، تخليه ناکافي ، تحريک توسط کاتتر، سرد بودن مايع، </a:t>
            </a:r>
            <a:r>
              <a:rPr lang="en-US" sz="2800" dirty="0" smtClean="0">
                <a:solidFill>
                  <a:schemeClr val="tx1"/>
                </a:solidFill>
                <a:cs typeface="2  Nazanin" pitchFamily="2" charset="-78"/>
              </a:rPr>
              <a:t>ph</a:t>
            </a:r>
            <a:r>
              <a:rPr lang="fa-IR" sz="2800" dirty="0" smtClean="0">
                <a:solidFill>
                  <a:schemeClr val="tx1"/>
                </a:solidFill>
                <a:cs typeface="2  Nazanin" pitchFamily="2" charset="-78"/>
              </a:rPr>
              <a:t> نامناسب مایع، هایپر اسمولار بودن مایع ورودی=    مصرف لیدو کائین داخل محلول مفید است </a:t>
            </a:r>
          </a:p>
          <a:p>
            <a:pPr algn="r" rtl="1"/>
            <a:r>
              <a:rPr lang="fa-IR" sz="2800" dirty="0" smtClean="0">
                <a:solidFill>
                  <a:schemeClr val="tx1"/>
                </a:solidFill>
                <a:cs typeface="2  Nazanin" pitchFamily="2" charset="-78"/>
              </a:rPr>
              <a:t>6- کمر درد </a:t>
            </a:r>
          </a:p>
          <a:p>
            <a:pPr algn="r" rtl="1"/>
            <a:r>
              <a:rPr lang="fa-IR" sz="2800" dirty="0" smtClean="0">
                <a:solidFill>
                  <a:schemeClr val="tx1"/>
                </a:solidFill>
                <a:cs typeface="2  Nazanin" pitchFamily="2" charset="-78"/>
              </a:rPr>
              <a:t>7- افزايش قند خون </a:t>
            </a:r>
          </a:p>
          <a:p>
            <a:pPr algn="r" rtl="1"/>
            <a:endParaRPr lang="fa-IR" sz="2800" dirty="0" smtClean="0">
              <a:solidFill>
                <a:schemeClr val="tx1"/>
              </a:solidFill>
              <a:cs typeface="2  Nazanin" pitchFamily="2" charset="-78"/>
            </a:endParaRPr>
          </a:p>
          <a:p>
            <a:pPr algn="r" rtl="1">
              <a:buFontTx/>
              <a:buChar char="-"/>
            </a:pPr>
            <a:endParaRPr lang="en-US" dirty="0" smtClean="0">
              <a:solidFill>
                <a:schemeClr val="tx1"/>
              </a:solidFill>
              <a:cs typeface="2  Nazanin" pitchFamily="2" charset="-78"/>
            </a:endParaRPr>
          </a:p>
          <a:p>
            <a:pPr algn="r" rtl="1"/>
            <a:endParaRPr lang="fa-IR" dirty="0" smtClean="0">
              <a:solidFill>
                <a:schemeClr val="tx1"/>
              </a:solidFill>
              <a:cs typeface="2  Nazanin" pitchFamily="2" charset="-78"/>
            </a:endParaRPr>
          </a:p>
          <a:p>
            <a:pPr algn="r" rtl="1"/>
            <a:endParaRPr lang="fa-IR" dirty="0">
              <a:solidFill>
                <a:schemeClr val="tx1"/>
              </a:solidFill>
              <a:cs typeface="2  Nazanin" pitchFamily="2" charset="-78"/>
            </a:endParaRPr>
          </a:p>
          <a:p>
            <a:pPr algn="r" rtl="1"/>
            <a:endParaRPr lang="fa-IR" dirty="0" smtClean="0">
              <a:solidFill>
                <a:schemeClr val="tx1"/>
              </a:solidFill>
              <a:cs typeface="2  Nazanin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228601"/>
            <a:ext cx="8229600" cy="1066799"/>
          </a:xfrm>
          <a:solidFill>
            <a:srgbClr val="FFFF00"/>
          </a:solidFill>
        </p:spPr>
        <p:txBody>
          <a:bodyPr>
            <a:normAutofit/>
          </a:bodyPr>
          <a:lstStyle/>
          <a:p>
            <a:r>
              <a:rPr lang="fa-IR" dirty="0" smtClean="0">
                <a:solidFill>
                  <a:srgbClr val="002060"/>
                </a:solidFill>
                <a:cs typeface="2  Nazanin" pitchFamily="2" charset="-78"/>
              </a:rPr>
              <a:t>تغذيه در همودياليز </a:t>
            </a:r>
            <a:endParaRPr lang="en-US" dirty="0">
              <a:solidFill>
                <a:srgbClr val="002060"/>
              </a:solidFill>
              <a:cs typeface="2  Nazanin" pitchFamily="2" charset="-78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1295400"/>
            <a:ext cx="9144000" cy="5562600"/>
          </a:xfrm>
          <a:solidFill>
            <a:srgbClr val="92D050"/>
          </a:solidFill>
        </p:spPr>
        <p:txBody>
          <a:bodyPr>
            <a:normAutofit/>
          </a:bodyPr>
          <a:lstStyle/>
          <a:p>
            <a:pPr algn="r" rtl="1"/>
            <a:r>
              <a:rPr lang="fa-IR" sz="2800" dirty="0" smtClean="0">
                <a:solidFill>
                  <a:schemeClr val="tx1"/>
                </a:solidFill>
                <a:cs typeface="2  Nazanin" pitchFamily="2" charset="-78"/>
              </a:rPr>
              <a:t>پروتيئن: در همودیالیز </a:t>
            </a:r>
            <a:r>
              <a:rPr lang="en-US" sz="2800" dirty="0" smtClean="0">
                <a:solidFill>
                  <a:schemeClr val="tx1"/>
                </a:solidFill>
                <a:cs typeface="2  Nazanin" pitchFamily="2" charset="-78"/>
              </a:rPr>
              <a:t>0/5 -0/8</a:t>
            </a:r>
            <a:r>
              <a:rPr lang="fa-IR" sz="2800" dirty="0" smtClean="0">
                <a:solidFill>
                  <a:schemeClr val="tx1"/>
                </a:solidFill>
                <a:cs typeface="2  Nazanin" pitchFamily="2" charset="-78"/>
              </a:rPr>
              <a:t> گرم در هر کيلو وزن ولی در صفاقی : 1/5-1/2 گرم پر کیلو در روز . در </a:t>
            </a:r>
            <a:r>
              <a:rPr lang="en-US" sz="2800" dirty="0" smtClean="0">
                <a:solidFill>
                  <a:schemeClr val="tx1"/>
                </a:solidFill>
                <a:cs typeface="2  Nazanin" pitchFamily="2" charset="-78"/>
              </a:rPr>
              <a:t>CKD </a:t>
            </a:r>
            <a:r>
              <a:rPr lang="fa-IR" sz="2800" dirty="0" smtClean="0">
                <a:solidFill>
                  <a:schemeClr val="tx1"/>
                </a:solidFill>
                <a:cs typeface="2  Nazanin" pitchFamily="2" charset="-78"/>
              </a:rPr>
              <a:t> بدون دیالیز 0/4 تا 0/6 گرم به ازای هر کیلو وزن</a:t>
            </a:r>
          </a:p>
          <a:p>
            <a:pPr algn="r" rtl="1"/>
            <a:r>
              <a:rPr lang="fa-IR" sz="2800" dirty="0" smtClean="0">
                <a:solidFill>
                  <a:schemeClr val="tx1"/>
                </a:solidFill>
                <a:cs typeface="2  Nazanin" pitchFamily="2" charset="-78"/>
              </a:rPr>
              <a:t>دریافت ویتامینهای محلول در آب </a:t>
            </a:r>
            <a:r>
              <a:rPr lang="en-US" sz="2800" dirty="0" smtClean="0">
                <a:solidFill>
                  <a:schemeClr val="tx1"/>
                </a:solidFill>
                <a:cs typeface="2  Nazanin" pitchFamily="2" charset="-78"/>
              </a:rPr>
              <a:t>C.B </a:t>
            </a:r>
            <a:r>
              <a:rPr lang="fa-IR" sz="2800" dirty="0" smtClean="0">
                <a:solidFill>
                  <a:schemeClr val="tx1"/>
                </a:solidFill>
                <a:cs typeface="2  Nazanin" pitchFamily="2" charset="-78"/>
              </a:rPr>
              <a:t> </a:t>
            </a:r>
          </a:p>
          <a:p>
            <a:pPr algn="r" rtl="1"/>
            <a:r>
              <a:rPr lang="fa-IR" sz="2800" dirty="0" smtClean="0">
                <a:solidFill>
                  <a:schemeClr val="tx1"/>
                </a:solidFill>
                <a:cs typeface="2  Nazanin" pitchFamily="2" charset="-78"/>
              </a:rPr>
              <a:t>پر کالري و پر کربوهيدرات</a:t>
            </a:r>
          </a:p>
          <a:p>
            <a:pPr algn="r" rtl="1"/>
            <a:r>
              <a:rPr lang="fa-IR" sz="2800" dirty="0" smtClean="0">
                <a:solidFill>
                  <a:schemeClr val="tx1"/>
                </a:solidFill>
                <a:cs typeface="2  Nazanin" pitchFamily="2" charset="-78"/>
              </a:rPr>
              <a:t>مايعات 500-700 سي سي روزانه  ولی در صفاقی: بدون محدودیت</a:t>
            </a:r>
          </a:p>
          <a:p>
            <a:pPr algn="r" rtl="1"/>
            <a:r>
              <a:rPr lang="fa-IR" sz="2800" dirty="0" smtClean="0">
                <a:solidFill>
                  <a:schemeClr val="tx1"/>
                </a:solidFill>
                <a:cs typeface="2  Nazanin" pitchFamily="2" charset="-78"/>
              </a:rPr>
              <a:t>سديم: 2 گرم </a:t>
            </a:r>
          </a:p>
          <a:p>
            <a:pPr algn="r" rtl="1"/>
            <a:r>
              <a:rPr lang="fa-IR" sz="2800" dirty="0" smtClean="0">
                <a:solidFill>
                  <a:schemeClr val="tx1"/>
                </a:solidFill>
                <a:cs typeface="2  Nazanin" pitchFamily="2" charset="-78"/>
              </a:rPr>
              <a:t>پتاسيم: 2 گرم</a:t>
            </a:r>
          </a:p>
          <a:p>
            <a:pPr algn="r" rtl="1"/>
            <a:r>
              <a:rPr lang="fa-IR" sz="2800" dirty="0">
                <a:solidFill>
                  <a:schemeClr val="tx1"/>
                </a:solidFill>
                <a:cs typeface="2  Nazanin" pitchFamily="2" charset="-78"/>
              </a:rPr>
              <a:t>کلسيم </a:t>
            </a:r>
            <a:r>
              <a:rPr lang="fa-IR" sz="2800" dirty="0" smtClean="0">
                <a:solidFill>
                  <a:schemeClr val="tx1"/>
                </a:solidFill>
                <a:cs typeface="2  Nazanin" pitchFamily="2" charset="-78"/>
              </a:rPr>
              <a:t>روزانه: 2-4 </a:t>
            </a:r>
            <a:r>
              <a:rPr lang="fa-IR" sz="2800" dirty="0">
                <a:solidFill>
                  <a:schemeClr val="tx1"/>
                </a:solidFill>
                <a:cs typeface="2  Nazanin" pitchFamily="2" charset="-78"/>
              </a:rPr>
              <a:t>گرم </a:t>
            </a:r>
            <a:endParaRPr lang="fa-IR" sz="2800" dirty="0" smtClean="0">
              <a:solidFill>
                <a:schemeClr val="tx1"/>
              </a:solidFill>
              <a:cs typeface="2  Nazanin" pitchFamily="2" charset="-78"/>
            </a:endParaRPr>
          </a:p>
          <a:p>
            <a:pPr algn="r" rtl="1"/>
            <a:r>
              <a:rPr lang="fa-IR" sz="2800" dirty="0" smtClean="0">
                <a:solidFill>
                  <a:schemeClr val="tx1"/>
                </a:solidFill>
                <a:cs typeface="2  Nazanin" pitchFamily="2" charset="-78"/>
              </a:rPr>
              <a:t>فسفر</a:t>
            </a:r>
            <a:r>
              <a:rPr lang="fa-IR" sz="2800" dirty="0">
                <a:solidFill>
                  <a:schemeClr val="tx1"/>
                </a:solidFill>
                <a:cs typeface="2  Nazanin" pitchFamily="2" charset="-78"/>
              </a:rPr>
              <a:t>: 0.6- </a:t>
            </a:r>
            <a:r>
              <a:rPr lang="fa-IR" sz="2800" dirty="0" smtClean="0">
                <a:solidFill>
                  <a:schemeClr val="tx1"/>
                </a:solidFill>
                <a:cs typeface="2  Nazanin" pitchFamily="2" charset="-78"/>
              </a:rPr>
              <a:t>0.9 گرم روزانه </a:t>
            </a:r>
          </a:p>
          <a:p>
            <a:pPr algn="r" rtl="1"/>
            <a:endParaRPr lang="fa-IR" sz="2800" dirty="0" smtClean="0">
              <a:solidFill>
                <a:schemeClr val="tx1"/>
              </a:solidFill>
              <a:cs typeface="2  Nazanin" pitchFamily="2" charset="-78"/>
            </a:endParaRPr>
          </a:p>
          <a:p>
            <a:pPr algn="r" rtl="1">
              <a:buFontTx/>
              <a:buChar char="-"/>
            </a:pPr>
            <a:endParaRPr lang="en-US" dirty="0" smtClean="0">
              <a:solidFill>
                <a:schemeClr val="tx1"/>
              </a:solidFill>
              <a:cs typeface="2  Nazanin" pitchFamily="2" charset="-78"/>
            </a:endParaRPr>
          </a:p>
          <a:p>
            <a:pPr algn="r" rtl="1"/>
            <a:endParaRPr lang="fa-IR" dirty="0" smtClean="0">
              <a:solidFill>
                <a:schemeClr val="tx1"/>
              </a:solidFill>
              <a:cs typeface="2  Nazanin" pitchFamily="2" charset="-78"/>
            </a:endParaRPr>
          </a:p>
          <a:p>
            <a:pPr algn="r" rtl="1"/>
            <a:endParaRPr lang="fa-IR" dirty="0">
              <a:solidFill>
                <a:schemeClr val="tx1"/>
              </a:solidFill>
              <a:cs typeface="2  Nazanin" pitchFamily="2" charset="-78"/>
            </a:endParaRPr>
          </a:p>
          <a:p>
            <a:pPr algn="r" rtl="1"/>
            <a:endParaRPr lang="fa-IR" dirty="0" smtClean="0">
              <a:solidFill>
                <a:schemeClr val="tx1"/>
              </a:solidFill>
              <a:cs typeface="2  Nazanin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solidFill>
            <a:srgbClr val="FFFF00"/>
          </a:solidFill>
        </p:spPr>
        <p:txBody>
          <a:bodyPr/>
          <a:lstStyle/>
          <a:p>
            <a:pPr algn="r" rtl="1"/>
            <a:r>
              <a:rPr lang="fa-IR" dirty="0" smtClean="0">
                <a:cs typeface="2  Nazanin" pitchFamily="2" charset="-78"/>
              </a:rPr>
              <a:t>اضافه وزن</a:t>
            </a:r>
          </a:p>
          <a:p>
            <a:pPr algn="r" rtl="1"/>
            <a:r>
              <a:rPr lang="fa-IR" dirty="0" smtClean="0">
                <a:cs typeface="2  Nazanin" pitchFamily="2" charset="-78"/>
              </a:rPr>
              <a:t>نیم تا یک کیلو روزانه یا کمتر از سه درصد وزن خشک (وزن بعد از دیالیز: وزن عضلانی اسکلتی بدون هیچ مایع اضافی در بدن)</a:t>
            </a:r>
          </a:p>
          <a:p>
            <a:pPr algn="r" rtl="1"/>
            <a:r>
              <a:rPr lang="fa-IR" dirty="0" smtClean="0">
                <a:cs typeface="2  Nazanin" pitchFamily="2" charset="-78"/>
              </a:rPr>
              <a:t>خونریزی: تجویز همزمان سولفات پروتامین 0/1 </a:t>
            </a:r>
            <a:r>
              <a:rPr lang="en-US" dirty="0" smtClean="0">
                <a:cs typeface="2  Nazanin" pitchFamily="2" charset="-78"/>
              </a:rPr>
              <a:t>mg</a:t>
            </a:r>
            <a:r>
              <a:rPr lang="fa-IR" dirty="0" smtClean="0">
                <a:cs typeface="2  Nazanin" pitchFamily="2" charset="-78"/>
              </a:rPr>
              <a:t> به ازای هر 1000 واحد و عدم مصرف هپارین در پریکاردیت، </a:t>
            </a:r>
            <a:r>
              <a:rPr lang="en-US" dirty="0" smtClean="0">
                <a:cs typeface="2  Nazanin" pitchFamily="2" charset="-78"/>
              </a:rPr>
              <a:t>CVA</a:t>
            </a:r>
            <a:r>
              <a:rPr lang="fa-IR" dirty="0" smtClean="0">
                <a:cs typeface="2  Nazanin" pitchFamily="2" charset="-78"/>
              </a:rPr>
              <a:t> و اختلالات انعقادی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rgbClr val="FF0000"/>
          </a:solidFill>
        </p:spPr>
        <p:txBody>
          <a:bodyPr>
            <a:normAutofit fontScale="90000"/>
          </a:bodyPr>
          <a:lstStyle/>
          <a:p>
            <a:r>
              <a:rPr lang="fa-IR" dirty="0" smtClean="0">
                <a:cs typeface="2  Nazanin" pitchFamily="2" charset="-78"/>
              </a:rPr>
              <a:t>دارو درمانی</a:t>
            </a:r>
            <a:br>
              <a:rPr lang="fa-IR" dirty="0" smtClean="0">
                <a:cs typeface="2  Nazanin" pitchFamily="2" charset="-78"/>
              </a:rPr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solidFill>
            <a:srgbClr val="FFFF00"/>
          </a:solidFill>
        </p:spPr>
        <p:txBody>
          <a:bodyPr/>
          <a:lstStyle/>
          <a:p>
            <a:pPr algn="r" rtl="1"/>
            <a:r>
              <a:rPr lang="fa-IR" dirty="0" smtClean="0">
                <a:cs typeface="2  Nazanin" pitchFamily="2" charset="-78"/>
              </a:rPr>
              <a:t>اریتروپوئتین: وریدی یا زیر جلدی  ویال 2000 واحدی </a:t>
            </a:r>
          </a:p>
          <a:p>
            <a:pPr algn="r" rtl="1"/>
            <a:r>
              <a:rPr lang="fa-IR" dirty="0" smtClean="0">
                <a:cs typeface="2  Nazanin" pitchFamily="2" charset="-78"/>
              </a:rPr>
              <a:t>دوز : 3 تا 50 واحد به ازای هر کیلو وزن سه بار در هفته </a:t>
            </a:r>
          </a:p>
          <a:p>
            <a:pPr algn="r" rtl="1"/>
            <a:r>
              <a:rPr lang="fa-IR" dirty="0" smtClean="0">
                <a:cs typeface="2  Nazanin" pitchFamily="2" charset="-78"/>
              </a:rPr>
              <a:t>در 2 هفته اول برای رسیدن به هماتوکریت 30 تا 36% : 50 تا 100 واحد به ازای هر کیلو</a:t>
            </a:r>
          </a:p>
          <a:p>
            <a:pPr algn="r" rtl="1"/>
            <a:r>
              <a:rPr lang="fa-IR" dirty="0" smtClean="0">
                <a:cs typeface="2  Nazanin" pitchFamily="2" charset="-78"/>
              </a:rPr>
              <a:t>اگر بعد از 8 هفته هماتوکریت 5% افزایش نداشت افزایش دوز تا 300 واحد به ازای هر کیلو سه بار در هفته</a:t>
            </a:r>
          </a:p>
          <a:p>
            <a:pPr algn="r" rtl="1"/>
            <a:r>
              <a:rPr lang="fa-IR" dirty="0" smtClean="0">
                <a:cs typeface="2  Nazanin" pitchFamily="2" charset="-78"/>
              </a:rPr>
              <a:t>عوارض: کاهش آهن و افزایش فشار خون </a:t>
            </a:r>
          </a:p>
          <a:p>
            <a:pPr algn="r" rtl="1"/>
            <a:r>
              <a:rPr lang="fa-IR" dirty="0" smtClean="0">
                <a:cs typeface="2  Nazanin" pitchFamily="2" charset="-78"/>
              </a:rPr>
              <a:t>محلول بدون تغییر رنگ باشدو باقی مانده ویال دور ریته شود</a:t>
            </a:r>
            <a:endParaRPr lang="en-US" dirty="0">
              <a:cs typeface="2  Nazanin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rgbClr val="FF0000"/>
          </a:solidFill>
        </p:spPr>
        <p:txBody>
          <a:bodyPr/>
          <a:lstStyle/>
          <a:p>
            <a:r>
              <a:rPr lang="fa-IR" dirty="0" smtClean="0"/>
              <a:t>آهن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solidFill>
            <a:srgbClr val="FFFF00"/>
          </a:solidFill>
        </p:spPr>
        <p:txBody>
          <a:bodyPr>
            <a:normAutofit lnSpcReduction="10000"/>
          </a:bodyPr>
          <a:lstStyle/>
          <a:p>
            <a:pPr algn="r" rtl="1"/>
            <a:r>
              <a:rPr lang="fa-IR" dirty="0" smtClean="0">
                <a:solidFill>
                  <a:schemeClr val="accent1">
                    <a:lumMod val="75000"/>
                  </a:schemeClr>
                </a:solidFill>
                <a:cs typeface="2  Nazanin" pitchFamily="2" charset="-78"/>
              </a:rPr>
              <a:t>آهن خوراکی : بیش از شش ماه مصرف نشود. 2 هفته بعد مصرف بهبود اشتها و کاهش تحریک پذیری و افزایش قدرت شروع می شود.  2-3 ماه بعد شروع مصرف همگلوبین طبیعی می شود.</a:t>
            </a:r>
          </a:p>
          <a:p>
            <a:pPr algn="r" rtl="1"/>
            <a:r>
              <a:rPr lang="fa-IR" dirty="0" smtClean="0">
                <a:cs typeface="2  Nazanin" pitchFamily="2" charset="-78"/>
              </a:rPr>
              <a:t>تعیین دوز اهن: وریدی:امپول 100 میلی و 20 میلی </a:t>
            </a:r>
          </a:p>
          <a:p>
            <a:pPr algn="r" rtl="1">
              <a:buNone/>
            </a:pPr>
            <a:r>
              <a:rPr lang="fa-IR" dirty="0" smtClean="0">
                <a:cs typeface="2  Nazanin" pitchFamily="2" charset="-78"/>
              </a:rPr>
              <a:t> وزن* همگلوبین هدف منهای واقعی * 0/24+ 15 میلی گرم آهن به ازای هر کیلو</a:t>
            </a:r>
          </a:p>
          <a:p>
            <a:pPr algn="r" rtl="1"/>
            <a:r>
              <a:rPr lang="fa-IR" dirty="0" smtClean="0">
                <a:cs typeface="2  Nazanin" pitchFamily="2" charset="-78"/>
              </a:rPr>
              <a:t>ابتدا: 20 تا 50 میلی گرم تست شود در عرض 15 دقیقه</a:t>
            </a:r>
          </a:p>
          <a:p>
            <a:pPr algn="r" rtl="1"/>
            <a:r>
              <a:rPr lang="fa-IR" dirty="0" smtClean="0">
                <a:cs typeface="2  Nazanin" pitchFamily="2" charset="-78"/>
              </a:rPr>
              <a:t>کلسی تریول (انالوک ویتامین </a:t>
            </a:r>
            <a:r>
              <a:rPr lang="en-US" dirty="0" smtClean="0">
                <a:cs typeface="2  Nazanin" pitchFamily="2" charset="-78"/>
              </a:rPr>
              <a:t>D</a:t>
            </a:r>
            <a:endParaRPr lang="en-US" dirty="0">
              <a:cs typeface="2  Nazanin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163</TotalTime>
  <Words>913</Words>
  <Application>Microsoft Office PowerPoint</Application>
  <PresentationFormat>On-screen Show (4:3)</PresentationFormat>
  <Paragraphs>116</Paragraphs>
  <Slides>15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6" baseType="lpstr">
      <vt:lpstr>Office Theme</vt:lpstr>
      <vt:lpstr>بنام خدا</vt:lpstr>
      <vt:lpstr>معیار کارایی همودیالیز</vt:lpstr>
      <vt:lpstr>دياليز صفاقي</vt:lpstr>
      <vt:lpstr>موارد استفاده دياليز صفاقي</vt:lpstr>
      <vt:lpstr>مواردمنع دياليز صفاقي</vt:lpstr>
      <vt:lpstr>محلول دياليز صفاقي</vt:lpstr>
      <vt:lpstr>IPD(intermittent peritoneal dialysis</vt:lpstr>
      <vt:lpstr>IPD(intermittent peritoneal dialysis</vt:lpstr>
      <vt:lpstr>CAPD(continuous ambulatory peritoneal dialysis</vt:lpstr>
      <vt:lpstr>CCPD(continuous cyclic  peritoneal dialysis)</vt:lpstr>
      <vt:lpstr>عوارض</vt:lpstr>
      <vt:lpstr>تغذيه در همودياليز </vt:lpstr>
      <vt:lpstr>PowerPoint Presentation</vt:lpstr>
      <vt:lpstr>دارو درمانی </vt:lpstr>
      <vt:lpstr>آهن</vt:lpstr>
    </vt:vector>
  </TitlesOfParts>
  <Company>MUMS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دياليز صفاقي</dc:title>
  <dc:creator>bagherim</dc:creator>
  <cp:lastModifiedBy>Windows User</cp:lastModifiedBy>
  <cp:revision>28</cp:revision>
  <dcterms:created xsi:type="dcterms:W3CDTF">2012-03-08T07:50:08Z</dcterms:created>
  <dcterms:modified xsi:type="dcterms:W3CDTF">2020-04-29T18:10:41Z</dcterms:modified>
</cp:coreProperties>
</file>