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9"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9A6DF88-34AF-40B4-918B-46186FE9B6E0}" type="datetimeFigureOut">
              <a:rPr lang="en-US" smtClean="0"/>
              <a:pPr/>
              <a:t>6/15/2020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7D147A24-9F3A-4983-9E3C-93D030E30A3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A6DF88-34AF-40B4-918B-46186FE9B6E0}"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147A24-9F3A-4983-9E3C-93D030E30A3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9A6DF88-34AF-40B4-918B-46186FE9B6E0}"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147A24-9F3A-4983-9E3C-93D030E30A3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9A6DF88-34AF-40B4-918B-46186FE9B6E0}" type="datetimeFigureOut">
              <a:rPr lang="en-US" smtClean="0"/>
              <a:pPr/>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147A24-9F3A-4983-9E3C-93D030E30A3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9A6DF88-34AF-40B4-918B-46186FE9B6E0}" type="datetimeFigureOut">
              <a:rPr lang="en-US" smtClean="0"/>
              <a:pPr/>
              <a:t>6/15/2020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147A24-9F3A-4983-9E3C-93D030E30A3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9A6DF88-34AF-40B4-918B-46186FE9B6E0}" type="datetimeFigureOut">
              <a:rPr lang="en-US" smtClean="0"/>
              <a:pPr/>
              <a:t>6/15/2020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147A24-9F3A-4983-9E3C-93D030E30A3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A6DF88-34AF-40B4-918B-46186FE9B6E0}" type="datetimeFigureOut">
              <a:rPr lang="en-US" smtClean="0"/>
              <a:pPr/>
              <a:t>6/15/2020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147A24-9F3A-4983-9E3C-93D030E30A3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9A6DF88-34AF-40B4-918B-46186FE9B6E0}" type="datetimeFigureOut">
              <a:rPr lang="en-US" smtClean="0"/>
              <a:pPr/>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147A24-9F3A-4983-9E3C-93D030E30A3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9A6DF88-34AF-40B4-918B-46186FE9B6E0}" type="datetimeFigureOut">
              <a:rPr lang="en-US" smtClean="0"/>
              <a:pPr/>
              <a:t>6/15/2020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7D147A24-9F3A-4983-9E3C-93D030E30A39}"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A6DF88-34AF-40B4-918B-46186FE9B6E0}"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147A24-9F3A-4983-9E3C-93D030E30A3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A6DF88-34AF-40B4-918B-46186FE9B6E0}" type="datetimeFigureOut">
              <a:rPr lang="en-US" smtClean="0"/>
              <a:pPr/>
              <a:t>6/15/2020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147A24-9F3A-4983-9E3C-93D030E30A3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9A6DF88-34AF-40B4-918B-46186FE9B6E0}" type="datetimeFigureOut">
              <a:rPr lang="en-US" smtClean="0"/>
              <a:pPr/>
              <a:t>6/15/2020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D147A24-9F3A-4983-9E3C-93D030E30A39}"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183808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fa-IR" sz="9600" dirty="0" smtClean="0">
                <a:solidFill>
                  <a:schemeClr val="tx1"/>
                </a:solidFill>
              </a:rPr>
              <a:t>معنویت</a:t>
            </a:r>
            <a:r>
              <a:rPr lang="fa-IR" sz="9600" dirty="0" smtClean="0"/>
              <a:t> </a:t>
            </a:r>
            <a:endParaRPr lang="en-US" sz="9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buNone/>
            </a:pPr>
            <a:r>
              <a:rPr lang="fa-IR" sz="4000" b="1" dirty="0" smtClean="0">
                <a:solidFill>
                  <a:srgbClr val="C00000"/>
                </a:solidFill>
              </a:rPr>
              <a:t>کار ما نیست شناسایی راز گل سرخ </a:t>
            </a:r>
          </a:p>
          <a:p>
            <a:pPr algn="r" rtl="1">
              <a:buNone/>
            </a:pPr>
            <a:r>
              <a:rPr lang="en-US" sz="4000" b="1" dirty="0" smtClean="0">
                <a:solidFill>
                  <a:srgbClr val="C00000"/>
                </a:solidFill>
              </a:rPr>
              <a:t>                        </a:t>
            </a:r>
            <a:r>
              <a:rPr lang="fa-IR" sz="4000" b="1" dirty="0" smtClean="0">
                <a:solidFill>
                  <a:srgbClr val="C00000"/>
                </a:solidFill>
              </a:rPr>
              <a:t>کار ما شاید این است </a:t>
            </a:r>
          </a:p>
          <a:p>
            <a:pPr algn="r" rtl="1">
              <a:buNone/>
            </a:pPr>
            <a:r>
              <a:rPr lang="fa-IR" sz="4000" b="1" dirty="0" smtClean="0">
                <a:solidFill>
                  <a:srgbClr val="C00000"/>
                </a:solidFill>
              </a:rPr>
              <a:t>که در افسون گل سرخ شناور باشیم </a:t>
            </a:r>
          </a:p>
          <a:p>
            <a:pPr algn="r" rtl="1">
              <a:buNone/>
            </a:pPr>
            <a:r>
              <a:rPr lang="en-US" sz="4000" b="1" dirty="0" smtClean="0">
                <a:solidFill>
                  <a:srgbClr val="C00000"/>
                </a:solidFill>
              </a:rPr>
              <a:t>                         </a:t>
            </a:r>
            <a:r>
              <a:rPr lang="fa-IR" sz="4000" b="1" dirty="0" smtClean="0">
                <a:solidFill>
                  <a:srgbClr val="C00000"/>
                </a:solidFill>
              </a:rPr>
              <a:t>کار ما شاید این است </a:t>
            </a:r>
          </a:p>
          <a:p>
            <a:pPr algn="r" rtl="1">
              <a:buNone/>
            </a:pPr>
            <a:r>
              <a:rPr lang="fa-IR" sz="4000" b="1" dirty="0" smtClean="0">
                <a:solidFill>
                  <a:srgbClr val="C00000"/>
                </a:solidFill>
              </a:rPr>
              <a:t>که میان گل نیلوفر وقرن </a:t>
            </a:r>
          </a:p>
          <a:p>
            <a:pPr algn="r" rtl="1">
              <a:buNone/>
            </a:pPr>
            <a:r>
              <a:rPr lang="en-US" sz="4000" b="1" dirty="0" smtClean="0">
                <a:solidFill>
                  <a:srgbClr val="C00000"/>
                </a:solidFill>
              </a:rPr>
              <a:t>                     </a:t>
            </a:r>
            <a:r>
              <a:rPr lang="fa-IR" sz="4000" b="1" dirty="0" smtClean="0">
                <a:solidFill>
                  <a:srgbClr val="C00000"/>
                </a:solidFill>
              </a:rPr>
              <a:t>پی آواز حقیقت بدویم.</a:t>
            </a:r>
            <a:endParaRPr lang="en-US" sz="4000" b="1" dirty="0">
              <a:solidFill>
                <a:srgbClr val="C00000"/>
              </a:solidFill>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par>
                          <p:cTn id="8" fill="hold">
                            <p:stCondLst>
                              <p:cond delay="2000"/>
                            </p:stCondLst>
                            <p:childTnLst>
                              <p:par>
                                <p:cTn id="9" presetID="4" presetClass="entr" presetSubtype="16"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ox(in)">
                                      <p:cBhvr>
                                        <p:cTn id="11" dur="2000"/>
                                        <p:tgtEl>
                                          <p:spTgt spid="3">
                                            <p:txEl>
                                              <p:pRg st="1" end="1"/>
                                            </p:txEl>
                                          </p:spTgt>
                                        </p:tgtEl>
                                      </p:cBhvr>
                                    </p:animEffect>
                                  </p:childTnLst>
                                </p:cTn>
                              </p:par>
                            </p:childTnLst>
                          </p:cTn>
                        </p:par>
                        <p:par>
                          <p:cTn id="12" fill="hold">
                            <p:stCondLst>
                              <p:cond delay="4000"/>
                            </p:stCondLst>
                            <p:childTnLst>
                              <p:par>
                                <p:cTn id="13" presetID="4" presetClass="entr" presetSubtype="16"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ox(in)">
                                      <p:cBhvr>
                                        <p:cTn id="15" dur="2000"/>
                                        <p:tgtEl>
                                          <p:spTgt spid="3">
                                            <p:txEl>
                                              <p:pRg st="2" end="2"/>
                                            </p:txEl>
                                          </p:spTgt>
                                        </p:tgtEl>
                                      </p:cBhvr>
                                    </p:animEffect>
                                  </p:childTnLst>
                                </p:cTn>
                              </p:par>
                            </p:childTnLst>
                          </p:cTn>
                        </p:par>
                        <p:par>
                          <p:cTn id="16" fill="hold">
                            <p:stCondLst>
                              <p:cond delay="6000"/>
                            </p:stCondLst>
                            <p:childTnLst>
                              <p:par>
                                <p:cTn id="17" presetID="4" presetClass="entr" presetSubtype="16"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ox(in)">
                                      <p:cBhvr>
                                        <p:cTn id="19" dur="2000"/>
                                        <p:tgtEl>
                                          <p:spTgt spid="3">
                                            <p:txEl>
                                              <p:pRg st="3" end="3"/>
                                            </p:txEl>
                                          </p:spTgt>
                                        </p:tgtEl>
                                      </p:cBhvr>
                                    </p:animEffect>
                                  </p:childTnLst>
                                </p:cTn>
                              </p:par>
                            </p:childTnLst>
                          </p:cTn>
                        </p:par>
                        <p:par>
                          <p:cTn id="20" fill="hold">
                            <p:stCondLst>
                              <p:cond delay="8000"/>
                            </p:stCondLst>
                            <p:childTnLst>
                              <p:par>
                                <p:cTn id="21" presetID="4" presetClass="entr" presetSubtype="16"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ox(in)">
                                      <p:cBhvr>
                                        <p:cTn id="23" dur="2000"/>
                                        <p:tgtEl>
                                          <p:spTgt spid="3">
                                            <p:txEl>
                                              <p:pRg st="4" end="4"/>
                                            </p:txEl>
                                          </p:spTgt>
                                        </p:tgtEl>
                                      </p:cBhvr>
                                    </p:animEffect>
                                  </p:childTnLst>
                                </p:cTn>
                              </p:par>
                            </p:childTnLst>
                          </p:cTn>
                        </p:par>
                        <p:par>
                          <p:cTn id="24" fill="hold">
                            <p:stCondLst>
                              <p:cond delay="10000"/>
                            </p:stCondLst>
                            <p:childTnLst>
                              <p:par>
                                <p:cTn id="25" presetID="4" presetClass="entr" presetSubtype="16"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ox(in)">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قانونمندی طبیعت</a:t>
            </a:r>
            <a:endParaRPr lang="en-US" dirty="0"/>
          </a:p>
        </p:txBody>
      </p:sp>
      <p:sp>
        <p:nvSpPr>
          <p:cNvPr id="3" name="Content Placeholder 2"/>
          <p:cNvSpPr>
            <a:spLocks noGrp="1"/>
          </p:cNvSpPr>
          <p:nvPr>
            <p:ph idx="1"/>
          </p:nvPr>
        </p:nvSpPr>
        <p:spPr/>
        <p:txBody>
          <a:bodyPr/>
          <a:lstStyle/>
          <a:p>
            <a:pPr algn="r" rtl="1"/>
            <a:r>
              <a:rPr lang="fa-IR" dirty="0" smtClean="0"/>
              <a:t>اساس صحبت از قانونمندی طبیعت قوانینی است که بر زندگی ما جاری بوده و نظام آفرینش برآن استوار گردیده است</a:t>
            </a:r>
          </a:p>
          <a:p>
            <a:pPr algn="r" rtl="1">
              <a:buNone/>
            </a:pPr>
            <a:endParaRPr lang="fa-IR" dirty="0" smtClean="0"/>
          </a:p>
          <a:p>
            <a:pPr algn="r" rtl="1">
              <a:buNone/>
            </a:pPr>
            <a:r>
              <a:rPr lang="fa-IR" dirty="0" smtClean="0"/>
              <a:t>متاسفانه از آنجا که انسان اشرف مخلوقات است و تسلطی بر طبیعت در خود احساس می کند ، خود را از آن جدا      می بیند و گاه بر خلاف آن قوانین عمل می نماید.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par>
                          <p:cTn id="8" fill="hold">
                            <p:stCondLst>
                              <p:cond delay="2000"/>
                            </p:stCondLst>
                            <p:childTnLst>
                              <p:par>
                                <p:cTn id="9" presetID="8" presetClass="entr" presetSubtype="16"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diamond(in)">
                                      <p:cBhvr>
                                        <p:cTn id="11" dur="2000"/>
                                        <p:tgtEl>
                                          <p:spTgt spid="3">
                                            <p:txEl>
                                              <p:pRg st="0" end="0"/>
                                            </p:txEl>
                                          </p:spTgt>
                                        </p:tgtEl>
                                      </p:cBhvr>
                                    </p:animEffect>
                                  </p:childTnLst>
                                </p:cTn>
                              </p:par>
                            </p:childTnLst>
                          </p:cTn>
                        </p:par>
                        <p:par>
                          <p:cTn id="12" fill="hold">
                            <p:stCondLst>
                              <p:cond delay="4000"/>
                            </p:stCondLst>
                            <p:childTnLst>
                              <p:par>
                                <p:cTn id="13" presetID="8" presetClass="entr" presetSubtype="16"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diamond(in)">
                                      <p:cBhvr>
                                        <p:cTn id="1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آن کس که چرایی زندگی را بفهمد چگونه زیستن را خواهد فهمید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قوانین طبیعت</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fa-IR" dirty="0" smtClean="0"/>
              <a:t>قانون خلاء</a:t>
            </a:r>
          </a:p>
          <a:p>
            <a:pPr algn="r" rtl="1"/>
            <a:r>
              <a:rPr lang="fa-IR" dirty="0" smtClean="0"/>
              <a:t>قانون جریان و حرکت </a:t>
            </a:r>
          </a:p>
          <a:p>
            <a:pPr algn="r" rtl="1"/>
            <a:r>
              <a:rPr lang="fa-IR" dirty="0" smtClean="0"/>
              <a:t>قانون نظم</a:t>
            </a:r>
          </a:p>
          <a:p>
            <a:pPr algn="r" rtl="1"/>
            <a:r>
              <a:rPr lang="fa-IR" dirty="0" smtClean="0"/>
              <a:t>قانون بارش </a:t>
            </a:r>
          </a:p>
          <a:p>
            <a:pPr algn="r" rtl="1"/>
            <a:r>
              <a:rPr lang="fa-IR" dirty="0" smtClean="0"/>
              <a:t>قانون پاکی</a:t>
            </a:r>
          </a:p>
          <a:p>
            <a:pPr algn="r" rtl="1"/>
            <a:r>
              <a:rPr lang="fa-IR" dirty="0" smtClean="0"/>
              <a:t>قانون سحرخیزی</a:t>
            </a:r>
          </a:p>
          <a:p>
            <a:pPr algn="r" rtl="1"/>
            <a:r>
              <a:rPr lang="fa-IR" dirty="0" smtClean="0"/>
              <a:t>قانون با هم بودن</a:t>
            </a:r>
          </a:p>
          <a:p>
            <a:pPr algn="r" rtl="1"/>
            <a:r>
              <a:rPr lang="fa-IR" dirty="0" smtClean="0"/>
              <a:t>قانون هماهنگی</a:t>
            </a:r>
          </a:p>
          <a:p>
            <a:pPr algn="r" rtl="1"/>
            <a:r>
              <a:rPr lang="fa-IR" dirty="0" smtClean="0"/>
              <a:t>قانون تنوع</a:t>
            </a:r>
          </a:p>
          <a:p>
            <a:pPr algn="r" rtl="1"/>
            <a:r>
              <a:rPr lang="fa-IR" dirty="0" smtClean="0"/>
              <a:t>قانون علت ومعلول</a:t>
            </a:r>
          </a:p>
          <a:p>
            <a:pPr algn="r" rtl="1"/>
            <a:r>
              <a:rPr lang="fa-IR" dirty="0" smtClean="0"/>
              <a:t>قانون عشق </a:t>
            </a:r>
          </a:p>
          <a:p>
            <a:pPr algn="r" rtl="1"/>
            <a:endParaRPr lang="fa-IR" dirty="0" smtClean="0"/>
          </a:p>
          <a:p>
            <a:pPr algn="r" rtl="1"/>
            <a:endParaRPr lang="fa-IR" dirty="0" smtClean="0"/>
          </a:p>
          <a:p>
            <a:pPr algn="r" rtl="1"/>
            <a:endParaRPr lang="fa-IR" dirty="0" smtClean="0"/>
          </a:p>
          <a:p>
            <a:pPr algn="r" rtl="1"/>
            <a:endParaRPr lang="fa-IR" dirty="0" smtClean="0"/>
          </a:p>
          <a:p>
            <a:pPr algn="r" rtl="1"/>
            <a:endParaRPr lang="fa-IR" dirty="0" smtClean="0"/>
          </a:p>
          <a:p>
            <a:pPr algn="r" rtl="1"/>
            <a:endParaRPr lang="fa-IR" dirty="0" smtClean="0"/>
          </a:p>
          <a:p>
            <a:pPr algn="r" rtl="1"/>
            <a:endParaRPr lang="fa-IR" dirty="0" smtClean="0"/>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2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5" dur="2000"/>
                                        <p:tgtEl>
                                          <p:spTgt spid="3">
                                            <p:txEl>
                                              <p:pRg st="0" end="0"/>
                                            </p:txEl>
                                          </p:spTgt>
                                        </p:tgtEl>
                                      </p:cBhvr>
                                    </p:animEffect>
                                  </p:childTnLst>
                                </p:cTn>
                              </p:par>
                            </p:childTnLst>
                          </p:cTn>
                        </p:par>
                        <p:par>
                          <p:cTn id="16" fill="hold">
                            <p:stCondLst>
                              <p:cond delay="3000"/>
                            </p:stCondLst>
                            <p:childTnLst>
                              <p:par>
                                <p:cTn id="17" presetID="55" presetClass="entr" presetSubtype="0"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2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2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2000"/>
                                        <p:tgtEl>
                                          <p:spTgt spid="3">
                                            <p:txEl>
                                              <p:pRg st="1" end="1"/>
                                            </p:txEl>
                                          </p:spTgt>
                                        </p:tgtEl>
                                      </p:cBhvr>
                                    </p:animEffect>
                                  </p:childTnLst>
                                </p:cTn>
                              </p:par>
                            </p:childTnLst>
                          </p:cTn>
                        </p:par>
                        <p:par>
                          <p:cTn id="22" fill="hold">
                            <p:stCondLst>
                              <p:cond delay="5000"/>
                            </p:stCondLst>
                            <p:childTnLst>
                              <p:par>
                                <p:cTn id="23" presetID="55" presetClass="entr" presetSubtype="0" fill="hold"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2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6" dur="2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7" dur="2000"/>
                                        <p:tgtEl>
                                          <p:spTgt spid="3">
                                            <p:txEl>
                                              <p:pRg st="2" end="2"/>
                                            </p:txEl>
                                          </p:spTgt>
                                        </p:tgtEl>
                                      </p:cBhvr>
                                    </p:animEffect>
                                  </p:childTnLst>
                                </p:cTn>
                              </p:par>
                            </p:childTnLst>
                          </p:cTn>
                        </p:par>
                        <p:par>
                          <p:cTn id="28" fill="hold">
                            <p:stCondLst>
                              <p:cond delay="7000"/>
                            </p:stCondLst>
                            <p:childTnLst>
                              <p:par>
                                <p:cTn id="29" presetID="55" presetClass="entr" presetSubtype="0" fill="hold"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2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32" dur="2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3" dur="2000"/>
                                        <p:tgtEl>
                                          <p:spTgt spid="3">
                                            <p:txEl>
                                              <p:pRg st="3" end="3"/>
                                            </p:txEl>
                                          </p:spTgt>
                                        </p:tgtEl>
                                      </p:cBhvr>
                                    </p:animEffect>
                                  </p:childTnLst>
                                </p:cTn>
                              </p:par>
                            </p:childTnLst>
                          </p:cTn>
                        </p:par>
                        <p:par>
                          <p:cTn id="34" fill="hold">
                            <p:stCondLst>
                              <p:cond delay="9000"/>
                            </p:stCondLst>
                            <p:childTnLst>
                              <p:par>
                                <p:cTn id="35" presetID="55" presetClass="entr" presetSubtype="0" fill="hold" nodeType="after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p:cTn id="37" dur="2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8" dur="2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9" dur="2000"/>
                                        <p:tgtEl>
                                          <p:spTgt spid="3">
                                            <p:txEl>
                                              <p:pRg st="4" end="4"/>
                                            </p:txEl>
                                          </p:spTgt>
                                        </p:tgtEl>
                                      </p:cBhvr>
                                    </p:animEffect>
                                  </p:childTnLst>
                                </p:cTn>
                              </p:par>
                            </p:childTnLst>
                          </p:cTn>
                        </p:par>
                        <p:par>
                          <p:cTn id="40" fill="hold">
                            <p:stCondLst>
                              <p:cond delay="11000"/>
                            </p:stCondLst>
                            <p:childTnLst>
                              <p:par>
                                <p:cTn id="41" presetID="55" presetClass="entr" presetSubtype="0" fill="hold" nodeType="after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p:cTn id="43" dur="2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5" dur="2000"/>
                                        <p:tgtEl>
                                          <p:spTgt spid="3">
                                            <p:txEl>
                                              <p:pRg st="5" end="5"/>
                                            </p:txEl>
                                          </p:spTgt>
                                        </p:tgtEl>
                                      </p:cBhvr>
                                    </p:animEffect>
                                  </p:childTnLst>
                                </p:cTn>
                              </p:par>
                            </p:childTnLst>
                          </p:cTn>
                        </p:par>
                        <p:par>
                          <p:cTn id="46" fill="hold">
                            <p:stCondLst>
                              <p:cond delay="13000"/>
                            </p:stCondLst>
                            <p:childTnLst>
                              <p:par>
                                <p:cTn id="47" presetID="55" presetClass="entr" presetSubtype="0" fill="hold" nodeType="after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2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50" dur="2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51" dur="2000"/>
                                        <p:tgtEl>
                                          <p:spTgt spid="3">
                                            <p:txEl>
                                              <p:pRg st="6" end="6"/>
                                            </p:txEl>
                                          </p:spTgt>
                                        </p:tgtEl>
                                      </p:cBhvr>
                                    </p:animEffect>
                                  </p:childTnLst>
                                </p:cTn>
                              </p:par>
                            </p:childTnLst>
                          </p:cTn>
                        </p:par>
                        <p:par>
                          <p:cTn id="52" fill="hold">
                            <p:stCondLst>
                              <p:cond delay="15000"/>
                            </p:stCondLst>
                            <p:childTnLst>
                              <p:par>
                                <p:cTn id="53" presetID="55" presetClass="entr" presetSubtype="0" fill="hold" nodeType="after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p:cTn id="55" dur="2000" fill="hold"/>
                                        <p:tgtEl>
                                          <p:spTgt spid="3">
                                            <p:txEl>
                                              <p:pRg st="7" end="7"/>
                                            </p:txEl>
                                          </p:spTgt>
                                        </p:tgtEl>
                                        <p:attrNameLst>
                                          <p:attrName>ppt_w</p:attrName>
                                        </p:attrNameLst>
                                      </p:cBhvr>
                                      <p:tavLst>
                                        <p:tav tm="0">
                                          <p:val>
                                            <p:strVal val="#ppt_w*0.70"/>
                                          </p:val>
                                        </p:tav>
                                        <p:tav tm="100000">
                                          <p:val>
                                            <p:strVal val="#ppt_w"/>
                                          </p:val>
                                        </p:tav>
                                      </p:tavLst>
                                    </p:anim>
                                    <p:anim calcmode="lin" valueType="num">
                                      <p:cBhvr>
                                        <p:cTn id="56" dur="2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57" dur="2000"/>
                                        <p:tgtEl>
                                          <p:spTgt spid="3">
                                            <p:txEl>
                                              <p:pRg st="7" end="7"/>
                                            </p:txEl>
                                          </p:spTgt>
                                        </p:tgtEl>
                                      </p:cBhvr>
                                    </p:animEffect>
                                  </p:childTnLst>
                                </p:cTn>
                              </p:par>
                            </p:childTnLst>
                          </p:cTn>
                        </p:par>
                        <p:par>
                          <p:cTn id="58" fill="hold">
                            <p:stCondLst>
                              <p:cond delay="17000"/>
                            </p:stCondLst>
                            <p:childTnLst>
                              <p:par>
                                <p:cTn id="59" presetID="55" presetClass="entr" presetSubtype="0" fill="hold" nodeType="after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p:cTn id="61" dur="2000" fill="hold"/>
                                        <p:tgtEl>
                                          <p:spTgt spid="3">
                                            <p:txEl>
                                              <p:pRg st="8" end="8"/>
                                            </p:txEl>
                                          </p:spTgt>
                                        </p:tgtEl>
                                        <p:attrNameLst>
                                          <p:attrName>ppt_w</p:attrName>
                                        </p:attrNameLst>
                                      </p:cBhvr>
                                      <p:tavLst>
                                        <p:tav tm="0">
                                          <p:val>
                                            <p:strVal val="#ppt_w*0.70"/>
                                          </p:val>
                                        </p:tav>
                                        <p:tav tm="100000">
                                          <p:val>
                                            <p:strVal val="#ppt_w"/>
                                          </p:val>
                                        </p:tav>
                                      </p:tavLst>
                                    </p:anim>
                                    <p:anim calcmode="lin" valueType="num">
                                      <p:cBhvr>
                                        <p:cTn id="62" dur="2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63" dur="2000"/>
                                        <p:tgtEl>
                                          <p:spTgt spid="3">
                                            <p:txEl>
                                              <p:pRg st="8" end="8"/>
                                            </p:txEl>
                                          </p:spTgt>
                                        </p:tgtEl>
                                      </p:cBhvr>
                                    </p:animEffect>
                                  </p:childTnLst>
                                </p:cTn>
                              </p:par>
                            </p:childTnLst>
                          </p:cTn>
                        </p:par>
                        <p:par>
                          <p:cTn id="64" fill="hold">
                            <p:stCondLst>
                              <p:cond delay="19000"/>
                            </p:stCondLst>
                            <p:childTnLst>
                              <p:par>
                                <p:cTn id="65" presetID="55" presetClass="entr" presetSubtype="0" fill="hold" nodeType="after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p:cTn id="67" dur="2000" fill="hold"/>
                                        <p:tgtEl>
                                          <p:spTgt spid="3">
                                            <p:txEl>
                                              <p:pRg st="9" end="9"/>
                                            </p:txEl>
                                          </p:spTgt>
                                        </p:tgtEl>
                                        <p:attrNameLst>
                                          <p:attrName>ppt_w</p:attrName>
                                        </p:attrNameLst>
                                      </p:cBhvr>
                                      <p:tavLst>
                                        <p:tav tm="0">
                                          <p:val>
                                            <p:strVal val="#ppt_w*0.70"/>
                                          </p:val>
                                        </p:tav>
                                        <p:tav tm="100000">
                                          <p:val>
                                            <p:strVal val="#ppt_w"/>
                                          </p:val>
                                        </p:tav>
                                      </p:tavLst>
                                    </p:anim>
                                    <p:anim calcmode="lin" valueType="num">
                                      <p:cBhvr>
                                        <p:cTn id="68" dur="2000" fill="hold"/>
                                        <p:tgtEl>
                                          <p:spTgt spid="3">
                                            <p:txEl>
                                              <p:pRg st="9" end="9"/>
                                            </p:txEl>
                                          </p:spTgt>
                                        </p:tgtEl>
                                        <p:attrNameLst>
                                          <p:attrName>ppt_h</p:attrName>
                                        </p:attrNameLst>
                                      </p:cBhvr>
                                      <p:tavLst>
                                        <p:tav tm="0">
                                          <p:val>
                                            <p:strVal val="#ppt_h"/>
                                          </p:val>
                                        </p:tav>
                                        <p:tav tm="100000">
                                          <p:val>
                                            <p:strVal val="#ppt_h"/>
                                          </p:val>
                                        </p:tav>
                                      </p:tavLst>
                                    </p:anim>
                                    <p:animEffect transition="in" filter="fade">
                                      <p:cBhvr>
                                        <p:cTn id="69" dur="2000"/>
                                        <p:tgtEl>
                                          <p:spTgt spid="3">
                                            <p:txEl>
                                              <p:pRg st="9" end="9"/>
                                            </p:txEl>
                                          </p:spTgt>
                                        </p:tgtEl>
                                      </p:cBhvr>
                                    </p:animEffect>
                                  </p:childTnLst>
                                </p:cTn>
                              </p:par>
                            </p:childTnLst>
                          </p:cTn>
                        </p:par>
                        <p:par>
                          <p:cTn id="70" fill="hold">
                            <p:stCondLst>
                              <p:cond delay="21000"/>
                            </p:stCondLst>
                            <p:childTnLst>
                              <p:par>
                                <p:cTn id="71" presetID="55" presetClass="entr" presetSubtype="0" fill="hold" nodeType="afterEffect">
                                  <p:stCondLst>
                                    <p:cond delay="0"/>
                                  </p:stCondLst>
                                  <p:childTnLst>
                                    <p:set>
                                      <p:cBhvr>
                                        <p:cTn id="72" dur="1" fill="hold">
                                          <p:stCondLst>
                                            <p:cond delay="0"/>
                                          </p:stCondLst>
                                        </p:cTn>
                                        <p:tgtEl>
                                          <p:spTgt spid="3">
                                            <p:txEl>
                                              <p:pRg st="10" end="10"/>
                                            </p:txEl>
                                          </p:spTgt>
                                        </p:tgtEl>
                                        <p:attrNameLst>
                                          <p:attrName>style.visibility</p:attrName>
                                        </p:attrNameLst>
                                      </p:cBhvr>
                                      <p:to>
                                        <p:strVal val="visible"/>
                                      </p:to>
                                    </p:set>
                                    <p:anim calcmode="lin" valueType="num">
                                      <p:cBhvr>
                                        <p:cTn id="73" dur="2000" fill="hold"/>
                                        <p:tgtEl>
                                          <p:spTgt spid="3">
                                            <p:txEl>
                                              <p:pRg st="10" end="10"/>
                                            </p:txEl>
                                          </p:spTgt>
                                        </p:tgtEl>
                                        <p:attrNameLst>
                                          <p:attrName>ppt_w</p:attrName>
                                        </p:attrNameLst>
                                      </p:cBhvr>
                                      <p:tavLst>
                                        <p:tav tm="0">
                                          <p:val>
                                            <p:strVal val="#ppt_w*0.70"/>
                                          </p:val>
                                        </p:tav>
                                        <p:tav tm="100000">
                                          <p:val>
                                            <p:strVal val="#ppt_w"/>
                                          </p:val>
                                        </p:tav>
                                      </p:tavLst>
                                    </p:anim>
                                    <p:anim calcmode="lin" valueType="num">
                                      <p:cBhvr>
                                        <p:cTn id="74" dur="2000" fill="hold"/>
                                        <p:tgtEl>
                                          <p:spTgt spid="3">
                                            <p:txEl>
                                              <p:pRg st="10" end="10"/>
                                            </p:txEl>
                                          </p:spTgt>
                                        </p:tgtEl>
                                        <p:attrNameLst>
                                          <p:attrName>ppt_h</p:attrName>
                                        </p:attrNameLst>
                                      </p:cBhvr>
                                      <p:tavLst>
                                        <p:tav tm="0">
                                          <p:val>
                                            <p:strVal val="#ppt_h"/>
                                          </p:val>
                                        </p:tav>
                                        <p:tav tm="100000">
                                          <p:val>
                                            <p:strVal val="#ppt_h"/>
                                          </p:val>
                                        </p:tav>
                                      </p:tavLst>
                                    </p:anim>
                                    <p:animEffect transition="in" filter="fade">
                                      <p:cBhvr>
                                        <p:cTn id="75"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قانون خلاء</a:t>
            </a:r>
            <a:endParaRPr lang="en-US" dirty="0"/>
          </a:p>
        </p:txBody>
      </p:sp>
      <p:sp>
        <p:nvSpPr>
          <p:cNvPr id="3" name="Content Placeholder 2"/>
          <p:cNvSpPr>
            <a:spLocks noGrp="1"/>
          </p:cNvSpPr>
          <p:nvPr>
            <p:ph idx="1"/>
          </p:nvPr>
        </p:nvSpPr>
        <p:spPr/>
        <p:txBody>
          <a:bodyPr/>
          <a:lstStyle/>
          <a:p>
            <a:pPr algn="r" rtl="1"/>
            <a:r>
              <a:rPr lang="fa-IR" dirty="0" smtClean="0"/>
              <a:t>همیشه خلاء باعث جذب می شود.</a:t>
            </a:r>
          </a:p>
          <a:p>
            <a:pPr algn="r" rtl="1"/>
            <a:r>
              <a:rPr lang="fa-IR" dirty="0" smtClean="0"/>
              <a:t>بخشیدن:</a:t>
            </a:r>
          </a:p>
          <a:p>
            <a:pPr algn="r" rtl="1">
              <a:buNone/>
            </a:pPr>
            <a:r>
              <a:rPr lang="fa-IR" dirty="0" smtClean="0"/>
              <a:t>یکی از راههای ایجاد خلاء بخشیدن دیگران است .</a:t>
            </a:r>
            <a:r>
              <a:rPr lang="fa-IR" dirty="0"/>
              <a:t> </a:t>
            </a:r>
            <a:r>
              <a:rPr lang="fa-IR" dirty="0" smtClean="0"/>
              <a:t>گاهی اوقات فکر می کنیم با این کار به دیگران لطف کرده ایم در حالی که بخشیدن اول از همه لطفی است که در حق خود می کنیم تا ذهنمان خالی شود </a:t>
            </a:r>
          </a:p>
          <a:p>
            <a:pPr algn="r" rtl="1">
              <a:buNone/>
            </a:pPr>
            <a:r>
              <a:rPr lang="fa-IR" dirty="0" smtClean="0"/>
              <a:t>بخشیدن پیش ازهرچیزیک فرایند ذهنی و درونی است برای ایجاد خلاء و جذب موهبتهای الهی بیشتر و افزونتر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000"/>
                                        <p:tgtEl>
                                          <p:spTgt spid="3">
                                            <p:txEl>
                                              <p:pRg st="0" end="0"/>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2000"/>
                                        <p:tgtEl>
                                          <p:spTgt spid="3">
                                            <p:txEl>
                                              <p:pRg st="2" end="2"/>
                                            </p:txEl>
                                          </p:spTgt>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 </a:t>
            </a:r>
            <a:endParaRPr lang="en-US" dirty="0"/>
          </a:p>
        </p:txBody>
      </p:sp>
      <p:sp>
        <p:nvSpPr>
          <p:cNvPr id="3" name="Content Placeholder 2"/>
          <p:cNvSpPr>
            <a:spLocks noGrp="1"/>
          </p:cNvSpPr>
          <p:nvPr>
            <p:ph idx="1"/>
          </p:nvPr>
        </p:nvSpPr>
        <p:spPr>
          <a:xfrm>
            <a:off x="457200" y="838200"/>
            <a:ext cx="8229600" cy="5486400"/>
          </a:xfrm>
        </p:spPr>
        <p:txBody>
          <a:bodyPr>
            <a:normAutofit/>
          </a:bodyPr>
          <a:lstStyle/>
          <a:p>
            <a:pPr algn="r" rtl="1"/>
            <a:r>
              <a:rPr lang="fa-IR" dirty="0" smtClean="0"/>
              <a:t>خالی کردن ذهن </a:t>
            </a:r>
          </a:p>
          <a:p>
            <a:pPr algn="r" rtl="1"/>
            <a:r>
              <a:rPr lang="fa-IR" dirty="0" smtClean="0"/>
              <a:t>گاهی اوقات نه انها باید ذهنمان را ازکینه ونفرت وسایر فکرهای بد و نگران کننده خالی کنیم بلکه باید ازفکرهای مثبت هم خالی شود تا امکان جذب بیشتری داشته باشد.</a:t>
            </a:r>
          </a:p>
          <a:p>
            <a:pPr algn="r" rtl="1"/>
            <a:r>
              <a:rPr lang="fa-IR" dirty="0" smtClean="0"/>
              <a:t>نوشتن ،صحبت کردن با مشاور،دوستان ،خانواده ؛مدیتیشین از راههای خالی کردن ذهن است . </a:t>
            </a:r>
          </a:p>
          <a:p>
            <a:pPr algn="r" rtl="1"/>
            <a:r>
              <a:rPr lang="fa-IR" dirty="0" smtClean="0"/>
              <a:t>خالی کردن زبان </a:t>
            </a:r>
          </a:p>
          <a:p>
            <a:pPr algn="r" rtl="1"/>
            <a:r>
              <a:rPr lang="fa-IR" dirty="0" smtClean="0"/>
              <a:t>زبان را باید از گفته های هرز ، دروغ ، غیبت ، تهمت ، ناسزاگویی بر حذر داریم.</a:t>
            </a:r>
          </a:p>
          <a:p>
            <a:pPr algn="r" rtl="1"/>
            <a:r>
              <a:rPr lang="fa-IR" dirty="0" smtClean="0"/>
              <a:t>بسیارخوب است که روزه سکوت را تمرین کنیم و ساعاتی را در روز به مراقبه سکوت بگذرانیم.</a:t>
            </a:r>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par>
                          <p:cTn id="10" fill="hold">
                            <p:stCondLst>
                              <p:cond delay="2000"/>
                            </p:stCondLst>
                            <p:childTnLst>
                              <p:par>
                                <p:cTn id="11" presetID="53" presetClass="entr" presetSubtype="0"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2000"/>
                                        <p:tgtEl>
                                          <p:spTgt spid="3">
                                            <p:txEl>
                                              <p:pRg st="1" end="1"/>
                                            </p:txEl>
                                          </p:spTgt>
                                        </p:tgtEl>
                                      </p:cBhvr>
                                    </p:animEffect>
                                  </p:childTnLst>
                                </p:cTn>
                              </p:par>
                            </p:childTnLst>
                          </p:cTn>
                        </p:par>
                        <p:par>
                          <p:cTn id="16" fill="hold">
                            <p:stCondLst>
                              <p:cond delay="4000"/>
                            </p:stCondLst>
                            <p:childTnLst>
                              <p:par>
                                <p:cTn id="17" presetID="53" presetClass="entr" presetSubtype="0"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2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2000"/>
                                        <p:tgtEl>
                                          <p:spTgt spid="3">
                                            <p:txEl>
                                              <p:pRg st="2" end="2"/>
                                            </p:txEl>
                                          </p:spTgt>
                                        </p:tgtEl>
                                      </p:cBhvr>
                                    </p:animEffect>
                                  </p:childTnLst>
                                </p:cTn>
                              </p:par>
                            </p:childTnLst>
                          </p:cTn>
                        </p:par>
                        <p:par>
                          <p:cTn id="22" fill="hold">
                            <p:stCondLst>
                              <p:cond delay="6000"/>
                            </p:stCondLst>
                            <p:childTnLst>
                              <p:par>
                                <p:cTn id="23" presetID="53" presetClass="entr" presetSubtype="0" fill="hold"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2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2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2000"/>
                                        <p:tgtEl>
                                          <p:spTgt spid="3">
                                            <p:txEl>
                                              <p:pRg st="3" end="3"/>
                                            </p:txEl>
                                          </p:spTgt>
                                        </p:tgtEl>
                                      </p:cBhvr>
                                    </p:animEffect>
                                  </p:childTnLst>
                                </p:cTn>
                              </p:par>
                            </p:childTnLst>
                          </p:cTn>
                        </p:par>
                        <p:par>
                          <p:cTn id="28" fill="hold">
                            <p:stCondLst>
                              <p:cond delay="8000"/>
                            </p:stCondLst>
                            <p:childTnLst>
                              <p:par>
                                <p:cTn id="29" presetID="53" presetClass="entr" presetSubtype="0" fill="hold"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2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2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3" dur="2000"/>
                                        <p:tgtEl>
                                          <p:spTgt spid="3">
                                            <p:txEl>
                                              <p:pRg st="4" end="4"/>
                                            </p:txEl>
                                          </p:spTgt>
                                        </p:tgtEl>
                                      </p:cBhvr>
                                    </p:animEffect>
                                  </p:childTnLst>
                                </p:cTn>
                              </p:par>
                            </p:childTnLst>
                          </p:cTn>
                        </p:par>
                        <p:par>
                          <p:cTn id="34" fill="hold">
                            <p:stCondLst>
                              <p:cond delay="10000"/>
                            </p:stCondLst>
                            <p:childTnLst>
                              <p:par>
                                <p:cTn id="35" presetID="53" presetClass="entr" presetSubtype="0" fill="hold"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2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20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9"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dirty="0" smtClean="0"/>
              <a:t>خالی کردن شکم :</a:t>
            </a:r>
          </a:p>
          <a:p>
            <a:pPr algn="r" rtl="1"/>
            <a:r>
              <a:rPr lang="fa-IR" dirty="0" smtClean="0"/>
              <a:t>کم خوردن و پرخوری نکردن ،زیرا وقتی حجم زیادی غذا می خوریم مقدار زیادی از انرژی ما صرف هضم و جذب غذا شده و انرژی کمتری برای فعالیتهای دیگر میشود.</a:t>
            </a:r>
          </a:p>
          <a:p>
            <a:pPr algn="r" rtl="1"/>
            <a:r>
              <a:rPr lang="fa-IR" dirty="0" smtClean="0"/>
              <a:t>خالی از گناه :</a:t>
            </a:r>
          </a:p>
          <a:p>
            <a:pPr algn="r" rtl="1">
              <a:buNone/>
            </a:pPr>
            <a:r>
              <a:rPr lang="fa-IR" dirty="0" smtClean="0"/>
              <a:t>اقرار به گناه باعث جذب موهبت الهی میشود .</a:t>
            </a:r>
          </a:p>
          <a:p>
            <a:pPr algn="r" rtl="1">
              <a:buNone/>
            </a:pPr>
            <a:r>
              <a:rPr lang="fa-IR" dirty="0" smtClean="0"/>
              <a:t>رهایی :</a:t>
            </a:r>
          </a:p>
          <a:p>
            <a:pPr algn="r" rtl="1">
              <a:buNone/>
            </a:pPr>
            <a:r>
              <a:rPr lang="fa-IR" dirty="0" smtClean="0"/>
              <a:t>اگر بیش از حد به یک هدف یا فرد یا هر چیزی وابسته شده و به ان فکر کنیم موجب ترس و نگرانی شده و شلوغی ذهن ایجاد می کند .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دوم : جریان و حرکت </a:t>
            </a:r>
            <a:endParaRPr lang="en-US" dirty="0"/>
          </a:p>
        </p:txBody>
      </p:sp>
      <p:sp>
        <p:nvSpPr>
          <p:cNvPr id="3" name="Content Placeholder 2"/>
          <p:cNvSpPr>
            <a:spLocks noGrp="1"/>
          </p:cNvSpPr>
          <p:nvPr>
            <p:ph idx="1"/>
          </p:nvPr>
        </p:nvSpPr>
        <p:spPr/>
        <p:txBody>
          <a:bodyPr/>
          <a:lstStyle/>
          <a:p>
            <a:pPr algn="r" rtl="1"/>
            <a:r>
              <a:rPr lang="fa-IR" dirty="0" smtClean="0"/>
              <a:t>هر ذره ای در این هستی یک جریانی دارد .ما ذره ایستا نداریم .</a:t>
            </a:r>
          </a:p>
          <a:p>
            <a:pPr algn="r" rtl="1"/>
            <a:r>
              <a:rPr lang="fa-IR" dirty="0" smtClean="0"/>
              <a:t>جریان باد ،آب ، تغییرات فصل ، حرکت زمین و...</a:t>
            </a:r>
          </a:p>
          <a:p>
            <a:pPr algn="r" rtl="1"/>
            <a:r>
              <a:rPr lang="fa-IR" dirty="0" smtClean="0"/>
              <a:t>بدن ما سه جریان مهم دارد : جریان خون ، جریان تنفس ، جریان لنف  ایستایی در هرکدام باعث مرگ میشود . </a:t>
            </a:r>
          </a:p>
          <a:p>
            <a:pPr algn="r" rtl="1">
              <a:buNone/>
            </a:pPr>
            <a:r>
              <a:rPr lang="fa-IR" dirty="0" smtClean="0"/>
              <a:t>انرژی جسمی ،ذهن ، سرمایه ، دانش خود را جاری ومتحرک کنید . </a:t>
            </a:r>
          </a:p>
          <a:p>
            <a:pPr algn="r" rtl="1">
              <a:buNone/>
            </a:pPr>
            <a:r>
              <a:rPr lang="fa-IR" dirty="0" smtClean="0"/>
              <a:t>حرکت زندگی است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سوم : نظم </a:t>
            </a:r>
            <a:endParaRPr lang="en-US" dirty="0"/>
          </a:p>
        </p:txBody>
      </p:sp>
      <p:sp>
        <p:nvSpPr>
          <p:cNvPr id="3" name="Content Placeholder 2"/>
          <p:cNvSpPr>
            <a:spLocks noGrp="1"/>
          </p:cNvSpPr>
          <p:nvPr>
            <p:ph idx="1"/>
          </p:nvPr>
        </p:nvSpPr>
        <p:spPr/>
        <p:txBody>
          <a:bodyPr/>
          <a:lstStyle/>
          <a:p>
            <a:pPr algn="r" rtl="1"/>
            <a:r>
              <a:rPr lang="fa-IR" dirty="0" smtClean="0"/>
              <a:t>همه هستی ما منظم است </a:t>
            </a:r>
          </a:p>
          <a:p>
            <a:pPr algn="r" rtl="1"/>
            <a:r>
              <a:rPr lang="fa-IR" dirty="0" smtClean="0"/>
              <a:t>اگر اختلالی درنظمی که درون بدن هست ایجاد شود بیماری حاصل میشود . </a:t>
            </a:r>
          </a:p>
          <a:p>
            <a:pPr algn="r" rtl="1"/>
            <a:r>
              <a:rPr lang="fa-IR" dirty="0" smtClean="0"/>
              <a:t>لیستی از تمام کارهای ناتمام که در زندگیتان دارید تهیه کرده ودرصدد اولویت بندی آنها برآمده وبرای انجام آنها برنامه ریزی کرده و به آنها نظم بدهید </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بارش </a:t>
            </a:r>
            <a:endParaRPr lang="en-US" dirty="0"/>
          </a:p>
        </p:txBody>
      </p:sp>
      <p:sp>
        <p:nvSpPr>
          <p:cNvPr id="3" name="Content Placeholder 2"/>
          <p:cNvSpPr>
            <a:spLocks noGrp="1"/>
          </p:cNvSpPr>
          <p:nvPr>
            <p:ph idx="1"/>
          </p:nvPr>
        </p:nvSpPr>
        <p:spPr/>
        <p:txBody>
          <a:bodyPr>
            <a:normAutofit/>
          </a:bodyPr>
          <a:lstStyle/>
          <a:p>
            <a:pPr algn="r" rtl="1"/>
            <a:r>
              <a:rPr lang="fa-IR" dirty="0" smtClean="0"/>
              <a:t>تشکر کردن و سپاسگزاری </a:t>
            </a:r>
          </a:p>
          <a:p>
            <a:pPr algn="r" rtl="1"/>
            <a:r>
              <a:rPr lang="fa-IR" dirty="0" smtClean="0"/>
              <a:t>کمک به دیگران </a:t>
            </a:r>
          </a:p>
          <a:p>
            <a:pPr algn="r" rtl="1"/>
            <a:r>
              <a:rPr lang="fa-IR" dirty="0" smtClean="0"/>
              <a:t>بخشش بدون هیچگونه چشمداشتی ،ترسی </a:t>
            </a:r>
          </a:p>
          <a:p>
            <a:pPr algn="r" rtl="1">
              <a:buNone/>
            </a:pPr>
            <a:r>
              <a:rPr lang="fa-IR" dirty="0" smtClean="0"/>
              <a:t>صدقه بر 5 نوع است :</a:t>
            </a:r>
          </a:p>
          <a:p>
            <a:pPr algn="r" rtl="1">
              <a:buNone/>
            </a:pPr>
            <a:r>
              <a:rPr lang="fa-IR" dirty="0" smtClean="0"/>
              <a:t>1- کمک به افرادصحیح و سالم : کمک به کودکان ،والدین </a:t>
            </a:r>
          </a:p>
          <a:p>
            <a:pPr algn="r" rtl="1">
              <a:buNone/>
            </a:pPr>
            <a:r>
              <a:rPr lang="fa-IR" dirty="0" smtClean="0"/>
              <a:t>2- کمک به افراد زمین گیر و ناتوان : کمک به سالمندان </a:t>
            </a:r>
          </a:p>
          <a:p>
            <a:pPr algn="r" rtl="1">
              <a:buNone/>
            </a:pPr>
            <a:r>
              <a:rPr lang="fa-IR" dirty="0" smtClean="0"/>
              <a:t>3- نگاه مهربانانه ،گفتار خوش با پدرومادراز عالی ترین صدقات است </a:t>
            </a:r>
          </a:p>
          <a:p>
            <a:pPr algn="r" rtl="1">
              <a:buNone/>
            </a:pPr>
            <a:r>
              <a:rPr lang="fa-IR" dirty="0" smtClean="0"/>
              <a:t>4- خیرات اموات :</a:t>
            </a:r>
          </a:p>
          <a:p>
            <a:pPr algn="r" rtl="1">
              <a:buNone/>
            </a:pPr>
            <a:r>
              <a:rPr lang="fa-IR" dirty="0" smtClean="0"/>
              <a:t>5- کمک به طالب علم : کمک در مدرسه سازی ، هزینه تحصیلی کودکی </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پنجم : پاکی </a:t>
            </a:r>
            <a:endParaRPr lang="en-US" dirty="0"/>
          </a:p>
        </p:txBody>
      </p:sp>
      <p:sp>
        <p:nvSpPr>
          <p:cNvPr id="3" name="Content Placeholder 2"/>
          <p:cNvSpPr>
            <a:spLocks noGrp="1"/>
          </p:cNvSpPr>
          <p:nvPr>
            <p:ph idx="1"/>
          </p:nvPr>
        </p:nvSpPr>
        <p:spPr/>
        <p:txBody>
          <a:bodyPr/>
          <a:lstStyle/>
          <a:p>
            <a:pPr algn="r" rtl="1"/>
            <a:r>
              <a:rPr lang="fa-IR" dirty="0" smtClean="0"/>
              <a:t>پاکی اساس جذب همه موهبتها است (النظافه من الایمان )</a:t>
            </a:r>
          </a:p>
          <a:p>
            <a:pPr algn="r" rtl="1"/>
            <a:r>
              <a:rPr lang="fa-IR" dirty="0" smtClean="0"/>
              <a:t>نظافت شخصی </a:t>
            </a:r>
          </a:p>
          <a:p>
            <a:pPr algn="r" rtl="1"/>
            <a:r>
              <a:rPr lang="fa-IR" dirty="0" smtClean="0"/>
              <a:t>نظافت اتاق و محیط زندگی </a:t>
            </a:r>
          </a:p>
          <a:p>
            <a:pPr algn="r" rtl="1"/>
            <a:r>
              <a:rPr lang="fa-IR" dirty="0" smtClean="0"/>
              <a:t>نظافت محیط کار </a:t>
            </a:r>
          </a:p>
          <a:p>
            <a:pPr algn="r" rtl="1"/>
            <a:r>
              <a:rPr lang="fa-IR" dirty="0" smtClean="0"/>
              <a:t>رعایت  نظافت در اماکن عمومی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ششم : سحرخیزی </a:t>
            </a:r>
            <a:endParaRPr lang="en-US" dirty="0"/>
          </a:p>
        </p:txBody>
      </p:sp>
      <p:sp>
        <p:nvSpPr>
          <p:cNvPr id="3" name="Content Placeholder 2"/>
          <p:cNvSpPr>
            <a:spLocks noGrp="1"/>
          </p:cNvSpPr>
          <p:nvPr>
            <p:ph idx="1"/>
          </p:nvPr>
        </p:nvSpPr>
        <p:spPr/>
        <p:txBody>
          <a:bodyPr/>
          <a:lstStyle/>
          <a:p>
            <a:pPr algn="r" rtl="1"/>
            <a:r>
              <a:rPr lang="fa-IR" dirty="0" smtClean="0"/>
              <a:t>از سحرخیزی طبیعت پیام بگیریم.</a:t>
            </a:r>
          </a:p>
          <a:p>
            <a:pPr algn="r" rtl="1"/>
            <a:r>
              <a:rPr lang="fa-IR" dirty="0" smtClean="0"/>
              <a:t>در شب همه عوامل انرژی بخش بخش وجود دارد ،تاریک و خلوت وساکت و البته انرژی هستی در اوج خود است .</a:t>
            </a:r>
          </a:p>
          <a:p>
            <a:pPr algn="r" rtl="1"/>
            <a:r>
              <a:rPr lang="fa-IR" dirty="0" smtClean="0"/>
              <a:t>این خوابیدن در اوج انرژی موجب شارژعصبی و مغناطیسی ما میشود. این روند افزایش انرژی کائنات  از اذان مغرب شروع شده و تا اذان صبح ادامه می یابد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هفتم : باهم بودن </a:t>
            </a:r>
            <a:endParaRPr lang="en-US" dirty="0"/>
          </a:p>
        </p:txBody>
      </p:sp>
      <p:sp>
        <p:nvSpPr>
          <p:cNvPr id="3" name="Content Placeholder 2"/>
          <p:cNvSpPr>
            <a:spLocks noGrp="1"/>
          </p:cNvSpPr>
          <p:nvPr>
            <p:ph idx="1"/>
          </p:nvPr>
        </p:nvSpPr>
        <p:spPr/>
        <p:txBody>
          <a:bodyPr/>
          <a:lstStyle/>
          <a:p>
            <a:pPr algn="r" rtl="1"/>
            <a:r>
              <a:rPr lang="fa-IR" dirty="0" smtClean="0"/>
              <a:t>وقتی که در یک جمع هستیم انرژی چندین برابرمیشود.</a:t>
            </a:r>
          </a:p>
          <a:p>
            <a:pPr algn="r" rtl="1"/>
            <a:r>
              <a:rPr lang="fa-IR" dirty="0" smtClean="0"/>
              <a:t>عباداتی که در جمع صورت می گیرد بسیار موثرتر و خداپسندانه تر است .</a:t>
            </a:r>
          </a:p>
          <a:p>
            <a:pPr algn="r" rtl="1"/>
            <a:endParaRPr lang="fa-IR" dirty="0" smtClean="0"/>
          </a:p>
          <a:p>
            <a:pPr algn="r" rtl="1"/>
            <a:r>
              <a:rPr lang="fa-IR" dirty="0" smtClean="0"/>
              <a:t>صله ارحام ،مراقبه های گروهی ، عبادات گروهی ، در فضای مثبت باهم بودن را بسیار جدی بگیریم.</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هشتم : هماهنگی </a:t>
            </a:r>
            <a:endParaRPr lang="en-US" dirty="0"/>
          </a:p>
        </p:txBody>
      </p:sp>
      <p:sp>
        <p:nvSpPr>
          <p:cNvPr id="3" name="Content Placeholder 2"/>
          <p:cNvSpPr>
            <a:spLocks noGrp="1"/>
          </p:cNvSpPr>
          <p:nvPr>
            <p:ph idx="1"/>
          </p:nvPr>
        </p:nvSpPr>
        <p:spPr/>
        <p:txBody>
          <a:bodyPr>
            <a:normAutofit fontScale="92500" lnSpcReduction="10000"/>
          </a:bodyPr>
          <a:lstStyle/>
          <a:p>
            <a:pPr algn="r" rtl="1"/>
            <a:r>
              <a:rPr lang="fa-IR" dirty="0" smtClean="0"/>
              <a:t>اگر هماهنگی در طبیعت نبود هیچ سیستمی ارزش خودش را نداشت و یک نوع بی نظمی در پدیده ها به وجود می آمد . </a:t>
            </a:r>
          </a:p>
          <a:p>
            <a:pPr algn="r" rtl="1"/>
            <a:r>
              <a:rPr lang="fa-IR" dirty="0" smtClean="0"/>
              <a:t>هماهنگی در تمام جنبه های زندگی :</a:t>
            </a:r>
          </a:p>
          <a:p>
            <a:pPr algn="r" rtl="1"/>
            <a:r>
              <a:rPr lang="fa-IR" dirty="0" smtClean="0"/>
              <a:t>تحصیل </a:t>
            </a:r>
          </a:p>
          <a:p>
            <a:pPr algn="r" rtl="1"/>
            <a:r>
              <a:rPr lang="fa-IR" dirty="0" smtClean="0"/>
              <a:t>ازدواج</a:t>
            </a:r>
          </a:p>
          <a:p>
            <a:pPr algn="r" rtl="1"/>
            <a:r>
              <a:rPr lang="fa-IR" dirty="0" smtClean="0"/>
              <a:t>سلامتی </a:t>
            </a:r>
          </a:p>
          <a:p>
            <a:pPr algn="r" rtl="1"/>
            <a:r>
              <a:rPr lang="fa-IR" dirty="0" smtClean="0"/>
              <a:t>تفریح</a:t>
            </a:r>
          </a:p>
          <a:p>
            <a:pPr algn="r" rtl="1"/>
            <a:r>
              <a:rPr lang="fa-IR" dirty="0" smtClean="0"/>
              <a:t>پول </a:t>
            </a:r>
          </a:p>
          <a:p>
            <a:pPr algn="r" rtl="1"/>
            <a:r>
              <a:rPr lang="fa-IR" dirty="0" smtClean="0"/>
              <a:t>ارتباطات اجتماعی </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نهم: تنوع </a:t>
            </a:r>
            <a:endParaRPr lang="en-US" dirty="0"/>
          </a:p>
        </p:txBody>
      </p:sp>
      <p:sp>
        <p:nvSpPr>
          <p:cNvPr id="3" name="Content Placeholder 2"/>
          <p:cNvSpPr>
            <a:spLocks noGrp="1"/>
          </p:cNvSpPr>
          <p:nvPr>
            <p:ph idx="1"/>
          </p:nvPr>
        </p:nvSpPr>
        <p:spPr/>
        <p:txBody>
          <a:bodyPr/>
          <a:lstStyle/>
          <a:p>
            <a:pPr algn="r" rtl="1"/>
            <a:r>
              <a:rPr lang="fa-IR" dirty="0" smtClean="0"/>
              <a:t>تنوع ضدافسردگی است ،به ما روحیه می دهد</a:t>
            </a:r>
          </a:p>
          <a:p>
            <a:pPr algn="r" rtl="1"/>
            <a:r>
              <a:rPr lang="fa-IR" dirty="0" smtClean="0"/>
              <a:t>تنوع جریان ،حرکت و نشاط می دهد.</a:t>
            </a:r>
          </a:p>
          <a:p>
            <a:pPr algn="r" rtl="1"/>
            <a:r>
              <a:rPr lang="fa-IR" dirty="0" smtClean="0"/>
              <a:t>تنوع در دکوراسیون اتاق ، خانه ،محیط کار ،اتومبیل</a:t>
            </a:r>
          </a:p>
          <a:p>
            <a:pPr algn="r" rtl="1"/>
            <a:r>
              <a:rPr lang="fa-IR" dirty="0" smtClean="0"/>
              <a:t>استفاده از رنگهای متنوع وشاد </a:t>
            </a:r>
          </a:p>
          <a:p>
            <a:pPr algn="r" rtl="1"/>
            <a:r>
              <a:rPr lang="fa-IR" dirty="0" smtClean="0"/>
              <a:t>متنوع بودن را از طبیعت الهام بگیریم.</a:t>
            </a:r>
          </a:p>
          <a:p>
            <a:pPr algn="r" rtl="1"/>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دهم: عمل و عکس العمل (کارما)</a:t>
            </a:r>
            <a:endParaRPr lang="en-US" dirty="0"/>
          </a:p>
        </p:txBody>
      </p:sp>
      <p:sp>
        <p:nvSpPr>
          <p:cNvPr id="3" name="Content Placeholder 2"/>
          <p:cNvSpPr>
            <a:spLocks noGrp="1"/>
          </p:cNvSpPr>
          <p:nvPr>
            <p:ph idx="1"/>
          </p:nvPr>
        </p:nvSpPr>
        <p:spPr/>
        <p:txBody>
          <a:bodyPr/>
          <a:lstStyle/>
          <a:p>
            <a:pPr algn="r" rtl="1"/>
            <a:r>
              <a:rPr lang="fa-IR" dirty="0" smtClean="0"/>
              <a:t>همه اعمال و نیات مثبت و منفی به سوی ما باز میگردند.</a:t>
            </a:r>
          </a:p>
          <a:p>
            <a:pPr algn="r" rtl="1"/>
            <a:r>
              <a:rPr lang="fa-IR" dirty="0" smtClean="0"/>
              <a:t>چه آشکارا و چه نهانی کار ناشایستی انجام دهیم بازتاب اعمال به ما بر میگردد. </a:t>
            </a:r>
          </a:p>
          <a:p>
            <a:pPr algn="r" rtl="1"/>
            <a:endParaRPr lang="fa-IR" dirty="0" smtClean="0"/>
          </a:p>
          <a:p>
            <a:pPr algn="r" rtl="1"/>
            <a:endParaRPr lang="fa-IR" dirty="0" smtClean="0"/>
          </a:p>
          <a:p>
            <a:pPr algn="r" rtl="1">
              <a:buNone/>
            </a:pP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قانون یازدهم: عشق</a:t>
            </a:r>
            <a:endParaRPr lang="en-US" dirty="0"/>
          </a:p>
        </p:txBody>
      </p:sp>
      <p:sp>
        <p:nvSpPr>
          <p:cNvPr id="3" name="Content Placeholder 2"/>
          <p:cNvSpPr>
            <a:spLocks noGrp="1"/>
          </p:cNvSpPr>
          <p:nvPr>
            <p:ph idx="1"/>
          </p:nvPr>
        </p:nvSpPr>
        <p:spPr/>
        <p:txBody>
          <a:bodyPr/>
          <a:lstStyle/>
          <a:p>
            <a:pPr algn="r" rtl="1"/>
            <a:r>
              <a:rPr lang="fa-IR" dirty="0" smtClean="0"/>
              <a:t>عشق اساس همه جذابیتها و موهبتهای الهی است .</a:t>
            </a:r>
          </a:p>
          <a:p>
            <a:pPr algn="r" rtl="1"/>
            <a:r>
              <a:rPr lang="fa-IR" dirty="0" smtClean="0"/>
              <a:t>عشق ورزیدن و مهربانی کردن را تمرین کنید .</a:t>
            </a:r>
          </a:p>
          <a:p>
            <a:pPr algn="r" rtl="1"/>
            <a:r>
              <a:rPr lang="fa-IR" dirty="0" smtClean="0"/>
              <a:t>با اطرافیان ،وسایل خانه ،پول ،گلهای باغچه و..... مهربان باشید و به آنها عشق بورزید.</a:t>
            </a:r>
          </a:p>
          <a:p>
            <a:pPr algn="r" rtl="1"/>
            <a:r>
              <a:rPr lang="fa-IR" dirty="0" smtClean="0"/>
              <a:t>صبحهای خیلی زود و یا شبها قبل از خواب 10 دقیقه به مراقبه عشق بروید. دستها را روی سینه بگذارید ،چشمها را ببندید و برای همه هستی دعا کنید ،برای همه حتی کسانی که کار ناشایستی کرده اند  .</a:t>
            </a:r>
          </a:p>
          <a:p>
            <a:pPr algn="r" rtl="1"/>
            <a:endParaRPr lang="fa-IR"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احساس  عشق کامل به رنگ سفید شبیه است. بسیاری گمان می کنند که سفید به معنای بی رنگیست در حالی که  سفید تمامی رنگها را دربردارد . سفید از ترکیب همه رنگها ایجاد میشود . به همین ترتیب عشق نیز فقدان احساساتی از قبیل تنفر، خشم، شهوت، حسادت ،پنهانکاری و..... نیست، بلکه حاصل جمع تمامی احساسهاست ، حاصل جمع هرآنچه که هست. </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t>عشق فراگیر است . عشق گستره کامل احساسات انسانی را پذیراست حتی احساساتی که پنهان می کنیم و یا از آنها می ترسیم . </a:t>
            </a:r>
          </a:p>
          <a:p>
            <a:pPr algn="r" rtl="1"/>
            <a:r>
              <a:rPr lang="fa-IR" smtClean="0"/>
              <a:t>یونگ می گوید: ”من ترجیح می دهم کامل باشم تا خوب ” تاکنون چند نفر از ما خود را زیر پا نهاده ایم تا خوب ،دوست داشتنی و قابل قبول باشیم؟؟؟؟؟؟؟ </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5">
      <a:dk1>
        <a:srgbClr val="54A838"/>
      </a:dk1>
      <a:lt1>
        <a:srgbClr val="B0DFA0"/>
      </a:lt1>
      <a:dk2>
        <a:srgbClr val="387025"/>
      </a:dk2>
      <a:lt2>
        <a:srgbClr val="DBF5F9"/>
      </a:lt2>
      <a:accent1>
        <a:srgbClr val="387025"/>
      </a:accent1>
      <a:accent2>
        <a:srgbClr val="009DD9"/>
      </a:accent2>
      <a:accent3>
        <a:srgbClr val="74C658"/>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143</TotalTime>
  <Words>1060</Words>
  <Application>Microsoft Office PowerPoint</Application>
  <PresentationFormat>On-screen Show (4:3)</PresentationFormat>
  <Paragraphs>111</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Flow</vt:lpstr>
      <vt:lpstr>بنام خدا</vt:lpstr>
      <vt:lpstr>معنویت </vt:lpstr>
      <vt:lpstr>PowerPoint Presentation</vt:lpstr>
      <vt:lpstr>قانونمندی طبیعت</vt:lpstr>
      <vt:lpstr>PowerPoint Presentation</vt:lpstr>
      <vt:lpstr>قوانین طبیعت</vt:lpstr>
      <vt:lpstr>قانون خلاء</vt:lpstr>
      <vt:lpstr> </vt:lpstr>
      <vt:lpstr>PowerPoint Presentation</vt:lpstr>
      <vt:lpstr>قانون دوم : جریان و حرکت </vt:lpstr>
      <vt:lpstr>قانون سوم : نظم </vt:lpstr>
      <vt:lpstr>قانون بارش </vt:lpstr>
      <vt:lpstr>قانون پنجم : پاکی </vt:lpstr>
      <vt:lpstr>قانون ششم : سحرخیزی </vt:lpstr>
      <vt:lpstr>قانون هفتم : باهم بودن </vt:lpstr>
      <vt:lpstr>قانون هشتم : هماهنگی </vt:lpstr>
      <vt:lpstr>قانون نهم: تنوع </vt:lpstr>
      <vt:lpstr>قانون دهم: عمل و عکس العمل (کارما)</vt:lpstr>
      <vt:lpstr>قانون یازدهم: عشق</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معنویت </dc:title>
  <dc:creator>MRT</dc:creator>
  <cp:lastModifiedBy>Windows User</cp:lastModifiedBy>
  <cp:revision>45</cp:revision>
  <dcterms:created xsi:type="dcterms:W3CDTF">2011-02-10T18:19:45Z</dcterms:created>
  <dcterms:modified xsi:type="dcterms:W3CDTF">2020-06-15T09:43:56Z</dcterms:modified>
</cp:coreProperties>
</file>