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7" d="100"/>
          <a:sy n="57" d="100"/>
        </p:scale>
        <p:origin x="105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78684FEA-BAA2-4BBC-8960-F924F7EC7367}" type="datetimeFigureOut">
              <a:rPr lang="en-US" smtClean="0"/>
              <a:pPr/>
              <a:t>1/27/2018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80ED4D0E-5F79-489B-92A5-342937F5424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8684FEA-BAA2-4BBC-8960-F924F7EC7367}" type="datetimeFigureOut">
              <a:rPr lang="en-US" smtClean="0"/>
              <a:pPr/>
              <a:t>1/27/2018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80ED4D0E-5F79-489B-92A5-342937F5424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8684FEA-BAA2-4BBC-8960-F924F7EC7367}" type="datetimeFigureOut">
              <a:rPr lang="en-US" smtClean="0"/>
              <a:pPr/>
              <a:t>1/27/2018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80ED4D0E-5F79-489B-92A5-342937F5424F}"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78684FEA-BAA2-4BBC-8960-F924F7EC7367}" type="datetimeFigureOut">
              <a:rPr lang="en-US" smtClean="0"/>
              <a:pPr/>
              <a:t>1/27/2018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80ED4D0E-5F79-489B-92A5-342937F5424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78684FEA-BAA2-4BBC-8960-F924F7EC7367}" type="datetimeFigureOut">
              <a:rPr lang="en-US" smtClean="0"/>
              <a:pPr/>
              <a:t>1/27/2018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80ED4D0E-5F79-489B-92A5-342937F5424F}"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8684FEA-BAA2-4BBC-8960-F924F7EC7367}" type="datetimeFigureOut">
              <a:rPr lang="en-US" smtClean="0"/>
              <a:pPr/>
              <a:t>1/27/2018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ED4D0E-5F79-489B-92A5-342937F5424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8684FEA-BAA2-4BBC-8960-F924F7EC7367}" type="datetimeFigureOut">
              <a:rPr lang="en-US" smtClean="0"/>
              <a:pPr/>
              <a:t>1/27/2018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ED4D0E-5F79-489B-92A5-342937F5424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8684FEA-BAA2-4BBC-8960-F924F7EC7367}" type="datetimeFigureOut">
              <a:rPr lang="en-US" smtClean="0"/>
              <a:pPr/>
              <a:t>1/27/2018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ED4D0E-5F79-489B-92A5-342937F5424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78684FEA-BAA2-4BBC-8960-F924F7EC7367}" type="datetimeFigureOut">
              <a:rPr lang="en-US" smtClean="0"/>
              <a:pPr/>
              <a:t>1/27/2018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80ED4D0E-5F79-489B-92A5-342937F5424F}"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8684FEA-BAA2-4BBC-8960-F924F7EC7367}" type="datetimeFigureOut">
              <a:rPr lang="en-US" smtClean="0"/>
              <a:pPr/>
              <a:t>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ED4D0E-5F79-489B-92A5-342937F5424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8684FEA-BAA2-4BBC-8960-F924F7EC7367}" type="datetimeFigureOut">
              <a:rPr lang="en-US" smtClean="0"/>
              <a:pPr/>
              <a:t>1/27/2018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ED4D0E-5F79-489B-92A5-342937F5424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8684FEA-BAA2-4BBC-8960-F924F7EC7367}" type="datetimeFigureOut">
              <a:rPr lang="en-US" smtClean="0"/>
              <a:pPr/>
              <a:t>1/27/2018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80ED4D0E-5F79-489B-92A5-342937F5424F}"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761999"/>
          </a:xfrm>
        </p:spPr>
        <p:txBody>
          <a:bodyPr>
            <a:normAutofit fontScale="90000"/>
          </a:bodyPr>
          <a:lstStyle/>
          <a:p>
            <a:r>
              <a:rPr lang="ar-SA" sz="2000" dirty="0"/>
              <a:t>مقصود از (( موسي )) در حديث غدير (( زعامت و رهبري )) است ← 5 دليل </a:t>
            </a:r>
            <a:r>
              <a:rPr lang="en-US" sz="1400" dirty="0"/>
              <a:t/>
            </a:r>
            <a:br>
              <a:rPr lang="en-US" sz="1400" dirty="0"/>
            </a:br>
            <a:endParaRPr lang="en-US" sz="1400" dirty="0"/>
          </a:p>
        </p:txBody>
      </p:sp>
      <p:sp>
        <p:nvSpPr>
          <p:cNvPr id="3" name="Subtitle 2"/>
          <p:cNvSpPr>
            <a:spLocks noGrp="1"/>
          </p:cNvSpPr>
          <p:nvPr>
            <p:ph type="subTitle" idx="1"/>
          </p:nvPr>
        </p:nvSpPr>
        <p:spPr>
          <a:xfrm>
            <a:off x="1371600" y="1447800"/>
            <a:ext cx="6400800" cy="4191000"/>
          </a:xfrm>
        </p:spPr>
        <p:txBody>
          <a:bodyPr>
            <a:normAutofit/>
          </a:bodyPr>
          <a:lstStyle/>
          <a:p>
            <a:pPr rtl="1"/>
            <a:r>
              <a:rPr lang="ar-SA" dirty="0"/>
              <a:t> </a:t>
            </a:r>
            <a:endParaRPr lang="en-US" dirty="0"/>
          </a:p>
          <a:p>
            <a:pPr lvl="0" algn="just" rtl="1"/>
            <a:r>
              <a:rPr lang="fa-IR" sz="1800" dirty="0" smtClean="0">
                <a:solidFill>
                  <a:schemeClr val="tx1"/>
                </a:solidFill>
              </a:rPr>
              <a:t>1- </a:t>
            </a:r>
            <a:r>
              <a:rPr lang="ar-SA" sz="1800" dirty="0" smtClean="0">
                <a:solidFill>
                  <a:schemeClr val="tx1"/>
                </a:solidFill>
              </a:rPr>
              <a:t>شرايط </a:t>
            </a:r>
            <a:r>
              <a:rPr lang="ar-SA" sz="1800" dirty="0">
                <a:solidFill>
                  <a:schemeClr val="tx1"/>
                </a:solidFill>
              </a:rPr>
              <a:t>هوا كه گرم و سوزان اقتضا مي كند كه سخن از امري سرنوشت ساز </a:t>
            </a:r>
            <a:r>
              <a:rPr lang="ar-SA" sz="1800" dirty="0" smtClean="0">
                <a:solidFill>
                  <a:schemeClr val="tx1"/>
                </a:solidFill>
              </a:rPr>
              <a:t>( </a:t>
            </a:r>
            <a:r>
              <a:rPr lang="ar-SA" sz="1800" dirty="0">
                <a:solidFill>
                  <a:schemeClr val="tx1"/>
                </a:solidFill>
              </a:rPr>
              <a:t>هدايت امت ) باشد.</a:t>
            </a:r>
            <a:endParaRPr lang="en-US" sz="1800" dirty="0">
              <a:solidFill>
                <a:schemeClr val="tx1"/>
              </a:solidFill>
            </a:endParaRPr>
          </a:p>
          <a:p>
            <a:pPr lvl="0" algn="just" rtl="1"/>
            <a:r>
              <a:rPr lang="fa-IR" sz="1800" dirty="0" smtClean="0">
                <a:solidFill>
                  <a:schemeClr val="tx1"/>
                </a:solidFill>
              </a:rPr>
              <a:t>2- </a:t>
            </a:r>
            <a:r>
              <a:rPr lang="ar-SA" sz="1800" dirty="0" smtClean="0">
                <a:solidFill>
                  <a:schemeClr val="tx1"/>
                </a:solidFill>
              </a:rPr>
              <a:t>سخن </a:t>
            </a:r>
            <a:r>
              <a:rPr lang="ar-SA" sz="1800" dirty="0">
                <a:solidFill>
                  <a:schemeClr val="tx1"/>
                </a:solidFill>
              </a:rPr>
              <a:t>گفتن پيامبر از اصول سه گانه توحيد ، نبوت و معاد كه به تناسب بايد در دنباله امر مهمي را سفارش نمايد ( نه دوستي ) </a:t>
            </a:r>
            <a:endParaRPr lang="en-US" sz="1800" dirty="0">
              <a:solidFill>
                <a:schemeClr val="tx1"/>
              </a:solidFill>
            </a:endParaRPr>
          </a:p>
          <a:p>
            <a:pPr lvl="0" algn="just" rtl="1"/>
            <a:r>
              <a:rPr lang="fa-IR" sz="1800" dirty="0" smtClean="0">
                <a:solidFill>
                  <a:schemeClr val="tx1"/>
                </a:solidFill>
              </a:rPr>
              <a:t>3- </a:t>
            </a:r>
            <a:r>
              <a:rPr lang="ar-SA" sz="1800" dirty="0" smtClean="0">
                <a:solidFill>
                  <a:schemeClr val="tx1"/>
                </a:solidFill>
              </a:rPr>
              <a:t>سخن </a:t>
            </a:r>
            <a:r>
              <a:rPr lang="ar-SA" sz="1800" dirty="0">
                <a:solidFill>
                  <a:schemeClr val="tx1"/>
                </a:solidFill>
              </a:rPr>
              <a:t>گفتن از رحلت خود توسط پيامبر ،‌ كه نشان دهنده نگراني پيامبر از وضع امت پس از خود است.</a:t>
            </a:r>
            <a:endParaRPr lang="en-US" sz="1800" dirty="0">
              <a:solidFill>
                <a:schemeClr val="tx1"/>
              </a:solidFill>
            </a:endParaRPr>
          </a:p>
          <a:p>
            <a:pPr lvl="0" algn="just" rtl="1"/>
            <a:r>
              <a:rPr lang="fa-IR" sz="1800" dirty="0" smtClean="0">
                <a:solidFill>
                  <a:schemeClr val="tx1"/>
                </a:solidFill>
              </a:rPr>
              <a:t>4- </a:t>
            </a:r>
            <a:r>
              <a:rPr lang="ar-SA" sz="1800" dirty="0" smtClean="0">
                <a:solidFill>
                  <a:schemeClr val="tx1"/>
                </a:solidFill>
              </a:rPr>
              <a:t>سخن </a:t>
            </a:r>
            <a:r>
              <a:rPr lang="ar-SA" sz="1800" dirty="0">
                <a:solidFill>
                  <a:schemeClr val="tx1"/>
                </a:solidFill>
              </a:rPr>
              <a:t>گفتن پيامبر از مولويت و اولويت خود ، كه قاعدتا ً بايد مولويت علي (ع) از همين سنخ باشد.</a:t>
            </a:r>
            <a:endParaRPr lang="en-US" sz="1800" dirty="0">
              <a:solidFill>
                <a:schemeClr val="tx1"/>
              </a:solidFill>
            </a:endParaRPr>
          </a:p>
          <a:p>
            <a:pPr lvl="0" algn="just" rtl="1"/>
            <a:r>
              <a:rPr lang="fa-IR" sz="1800" dirty="0" smtClean="0">
                <a:solidFill>
                  <a:schemeClr val="tx1"/>
                </a:solidFill>
              </a:rPr>
              <a:t>5- </a:t>
            </a:r>
            <a:r>
              <a:rPr lang="ar-SA" sz="1800" dirty="0" smtClean="0">
                <a:solidFill>
                  <a:schemeClr val="tx1"/>
                </a:solidFill>
              </a:rPr>
              <a:t>درخواست </a:t>
            </a:r>
            <a:r>
              <a:rPr lang="ar-SA" sz="1800" dirty="0">
                <a:solidFill>
                  <a:schemeClr val="tx1"/>
                </a:solidFill>
              </a:rPr>
              <a:t>پيامبر از حاضران در رساندن پيام به غايبان و تبريك گفتن حاضران به علي (ع)</a:t>
            </a:r>
            <a:endParaRPr lang="en-US" sz="1800" dirty="0">
              <a:solidFill>
                <a:schemeClr val="tx1"/>
              </a:solidFill>
            </a:endParaRP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sz="1600" dirty="0"/>
              <a:t>پيامبر به منبر رفتند و چند نكته را فرمودند : </a:t>
            </a:r>
            <a:r>
              <a:rPr lang="en-US" sz="1600" dirty="0"/>
              <a:t/>
            </a:r>
            <a:br>
              <a:rPr lang="en-US" sz="1600" dirty="0"/>
            </a:br>
            <a:endParaRPr lang="en-US" sz="1600" dirty="0"/>
          </a:p>
        </p:txBody>
      </p:sp>
      <p:sp>
        <p:nvSpPr>
          <p:cNvPr id="3" name="Content Placeholder 2"/>
          <p:cNvSpPr>
            <a:spLocks noGrp="1"/>
          </p:cNvSpPr>
          <p:nvPr>
            <p:ph idx="1"/>
          </p:nvPr>
        </p:nvSpPr>
        <p:spPr/>
        <p:txBody>
          <a:bodyPr>
            <a:normAutofit/>
          </a:bodyPr>
          <a:lstStyle/>
          <a:p>
            <a:pPr lvl="0" algn="just" rtl="1"/>
            <a:r>
              <a:rPr lang="ar-SA" sz="2200" dirty="0" smtClean="0"/>
              <a:t>خبر </a:t>
            </a:r>
            <a:r>
              <a:rPr lang="ar-SA" sz="2200" dirty="0"/>
              <a:t>از رحلت خود </a:t>
            </a:r>
            <a:endParaRPr lang="en-US" sz="2200" dirty="0"/>
          </a:p>
          <a:p>
            <a:pPr lvl="0" algn="just" rtl="1"/>
            <a:r>
              <a:rPr lang="ar-SA" sz="2200" dirty="0"/>
              <a:t>گواهي گرفتن از مردم در ابلاغ دين و هدايت آنان </a:t>
            </a:r>
            <a:endParaRPr lang="en-US" sz="2200" dirty="0"/>
          </a:p>
          <a:p>
            <a:pPr lvl="0" algn="just" rtl="1"/>
            <a:r>
              <a:rPr lang="ar-SA" sz="2200" dirty="0"/>
              <a:t>گواهي گرفتن از مردم بر وحدانيت خدا ،‌ رسالت خود و روز رستاخيز </a:t>
            </a:r>
            <a:endParaRPr lang="en-US" sz="2200" dirty="0"/>
          </a:p>
          <a:p>
            <a:pPr lvl="0" algn="just" rtl="1"/>
            <a:r>
              <a:rPr lang="ar-SA" sz="2200" dirty="0"/>
              <a:t>بيان حديث ثقلين </a:t>
            </a:r>
            <a:endParaRPr lang="en-US" sz="2200" dirty="0"/>
          </a:p>
          <a:p>
            <a:pPr lvl="0" algn="just" rtl="1"/>
            <a:r>
              <a:rPr lang="ar-SA" sz="2200" dirty="0"/>
              <a:t>ايها الناس من اولي بالمونين من انفسهم ؟ ← گفتند خدا و رسولش بهتر مي دانند.</a:t>
            </a:r>
            <a:endParaRPr lang="en-US" sz="2200" dirty="0"/>
          </a:p>
          <a:p>
            <a:pPr lvl="0" algn="just" rtl="1"/>
            <a:r>
              <a:rPr lang="ar-SA" sz="2200" dirty="0"/>
              <a:t>اقرار بر ولايت خود بر مومنان </a:t>
            </a:r>
            <a:endParaRPr lang="en-US" sz="2200" dirty="0"/>
          </a:p>
          <a:p>
            <a:pPr algn="just" rtl="1"/>
            <a:r>
              <a:rPr lang="ar-SA" sz="2200" dirty="0"/>
              <a:t>آنگاه فرمودند : (( فمن كنت مولاه فعلي مولاه ))</a:t>
            </a:r>
            <a:endParaRPr lang="en-US"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dirty="0"/>
              <a:t>دستاوردهاي بحث در امامت </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r" rtl="1"/>
            <a:r>
              <a:rPr lang="ar-SA" sz="1700" dirty="0"/>
              <a:t>برخي از عالمان اهل سنت مي گويند : امامت مساله تاريخي است و زمان آن گذشته است و نبايد درباره ي آن سخن </a:t>
            </a:r>
            <a:r>
              <a:rPr lang="fa-IR" sz="1700" dirty="0"/>
              <a:t> گفت ، در حالي امامت داراي ابعاد گسترده است كه عبارتند از : </a:t>
            </a:r>
            <a:endParaRPr lang="en-US" sz="1700" dirty="0"/>
          </a:p>
          <a:p>
            <a:pPr lvl="0" algn="r" rtl="1"/>
            <a:r>
              <a:rPr lang="fa-IR" sz="1700" dirty="0"/>
              <a:t>بحث درباره ي امامت بحث از شيوه ي حكومت اسلامي است. مهم است كه امامت توسط خداوند انتصاب مي شود و يا از سوي شورا و اجماع اهل حل ؟؟؟؟؟</a:t>
            </a:r>
            <a:endParaRPr lang="en-US" sz="1700" dirty="0"/>
          </a:p>
          <a:p>
            <a:pPr lvl="0" algn="r" rtl="1"/>
            <a:r>
              <a:rPr lang="fa-IR" sz="1700" dirty="0"/>
              <a:t>امام مرجع علمي جهت تبيين و تشريح اصول و معارف و بيان احكام و فروع دين و طوري ميان انديشه هاي مختلف است. </a:t>
            </a:r>
            <a:endParaRPr lang="en-US" sz="1700" dirty="0"/>
          </a:p>
          <a:p>
            <a:pPr algn="r" rtl="1"/>
            <a:r>
              <a:rPr lang="fa-IR" sz="1700" dirty="0"/>
              <a:t>نكته ؟؟؟؟؟؟ بحث علمي با وحدت امت اسلامي منافاتي ندارد. </a:t>
            </a:r>
            <a:endParaRPr lang="en-US" sz="1700" dirty="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نياز به وجود امام </a:t>
            </a:r>
            <a:endParaRPr lang="en-US" dirty="0"/>
          </a:p>
        </p:txBody>
      </p:sp>
      <p:sp>
        <p:nvSpPr>
          <p:cNvPr id="3" name="Content Placeholder 2"/>
          <p:cNvSpPr>
            <a:spLocks noGrp="1"/>
          </p:cNvSpPr>
          <p:nvPr>
            <p:ph idx="1"/>
          </p:nvPr>
        </p:nvSpPr>
        <p:spPr/>
        <p:txBody>
          <a:bodyPr>
            <a:normAutofit fontScale="55000" lnSpcReduction="20000"/>
          </a:bodyPr>
          <a:lstStyle/>
          <a:p>
            <a:pPr rtl="1"/>
            <a:r>
              <a:rPr lang="ar-SA" dirty="0"/>
              <a:t> </a:t>
            </a:r>
            <a:endParaRPr lang="en-US" dirty="0"/>
          </a:p>
          <a:p>
            <a:pPr algn="just" rtl="1"/>
            <a:r>
              <a:rPr lang="ar-SA" dirty="0"/>
              <a:t>پيامبر سه وظيفه داشت : </a:t>
            </a:r>
            <a:endParaRPr lang="en-US" dirty="0"/>
          </a:p>
          <a:p>
            <a:pPr lvl="0" algn="just" rtl="1"/>
            <a:r>
              <a:rPr lang="ar-SA" dirty="0"/>
              <a:t>دريافت و ابلاغ وحي ( قرآن ) </a:t>
            </a:r>
            <a:endParaRPr lang="en-US" dirty="0"/>
          </a:p>
          <a:p>
            <a:pPr lvl="0" algn="just" rtl="1"/>
            <a:r>
              <a:rPr lang="ar-SA" dirty="0"/>
              <a:t>تبيين وحي ( ؟؟؟؟؟ ) </a:t>
            </a:r>
            <a:endParaRPr lang="en-US" dirty="0"/>
          </a:p>
          <a:p>
            <a:pPr lvl="0" algn="just" rtl="1"/>
            <a:r>
              <a:rPr lang="ar-SA" dirty="0"/>
              <a:t>زمامداري جامعه اسلامي </a:t>
            </a:r>
            <a:endParaRPr lang="en-US" dirty="0"/>
          </a:p>
          <a:p>
            <a:pPr algn="just" rtl="1"/>
            <a:r>
              <a:rPr lang="ar-SA" dirty="0"/>
              <a:t>پس از رحلت پيامبر وظيفه اول دورانش را به سر آمد ، ولي دو جايگاه ديگر به عهده امام </a:t>
            </a:r>
            <a:r>
              <a:rPr lang="ar-SA" dirty="0" smtClean="0"/>
              <a:t>است</a:t>
            </a:r>
            <a:r>
              <a:rPr lang="en-US" dirty="0" smtClean="0"/>
              <a:t> </a:t>
            </a:r>
            <a:r>
              <a:rPr lang="ar-SA" dirty="0" smtClean="0"/>
              <a:t>( </a:t>
            </a:r>
            <a:r>
              <a:rPr lang="ar-SA" dirty="0"/>
              <a:t>كسي كه داراي علم خدادادي و منصوب از سوي خداست ) </a:t>
            </a:r>
            <a:endParaRPr lang="en-US" dirty="0"/>
          </a:p>
          <a:p>
            <a:pPr algn="just" rtl="1"/>
            <a:r>
              <a:rPr lang="en-US" dirty="0"/>
              <a:t> </a:t>
            </a:r>
          </a:p>
          <a:p>
            <a:pPr algn="just" rtl="1"/>
            <a:r>
              <a:rPr lang="ar-SA" dirty="0"/>
              <a:t>دلايل عقلي بر انتصابي بودن امام ( ع ) : </a:t>
            </a:r>
            <a:endParaRPr lang="en-US" dirty="0"/>
          </a:p>
          <a:p>
            <a:pPr lvl="0" algn="just" rtl="1"/>
            <a:r>
              <a:rPr lang="ar-SA" dirty="0"/>
              <a:t>عدم فرصت كافي براي پيامبر (ص) جهت بيان تمام جزئيات احكام ديني. </a:t>
            </a:r>
            <a:endParaRPr lang="en-US" dirty="0"/>
          </a:p>
          <a:p>
            <a:pPr lvl="0" algn="just" rtl="1"/>
            <a:r>
              <a:rPr lang="ar-SA" dirty="0"/>
              <a:t>تشخيص تفسير صحيح آيات الهي از تفسير ناصحيح آن با توجه به ارائه تفاسير گوناگون از قرآن درباره معارف و احكام ديني. </a:t>
            </a:r>
            <a:endParaRPr lang="en-US" dirty="0"/>
          </a:p>
          <a:p>
            <a:pPr lvl="0" algn="just" rtl="1"/>
            <a:r>
              <a:rPr lang="ar-SA" dirty="0"/>
              <a:t>بازشناسي احاديث واقعي از احاديث جعلي و از بين بردن ريشه هاي احاديث دروغ.</a:t>
            </a:r>
            <a:endParaRPr lang="en-US" dirty="0"/>
          </a:p>
          <a:p>
            <a:pPr lvl="0" algn="just" rtl="1"/>
            <a:r>
              <a:rPr lang="ar-SA" dirty="0"/>
              <a:t>وجود خطرات و تهديدها در صدر اسلام براي مسلمانان ( خطرات سه گانه ، امپراطور روم ، ايران و منافقان )  اقتضا مي كرد كه پيامبر بعد از خود امت را بدون رهبر به حال خود رها نكند. </a:t>
            </a:r>
            <a:endParaRPr lang="en-US" dirty="0"/>
          </a:p>
          <a:p>
            <a:pPr algn="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sz="3600" dirty="0"/>
              <a:t>ادله نقلي بر انتصابي بودن امام (ع)</a:t>
            </a:r>
            <a:r>
              <a:rPr lang="en-US" dirty="0"/>
              <a:t/>
            </a:r>
            <a:br>
              <a:rPr lang="en-US" dirty="0"/>
            </a:br>
            <a:endParaRPr lang="en-US" dirty="0"/>
          </a:p>
        </p:txBody>
      </p:sp>
      <p:sp>
        <p:nvSpPr>
          <p:cNvPr id="3" name="Content Placeholder 2"/>
          <p:cNvSpPr>
            <a:spLocks noGrp="1"/>
          </p:cNvSpPr>
          <p:nvPr>
            <p:ph idx="1"/>
          </p:nvPr>
        </p:nvSpPr>
        <p:spPr/>
        <p:txBody>
          <a:bodyPr/>
          <a:lstStyle/>
          <a:p>
            <a:pPr algn="r" rtl="1">
              <a:buNone/>
            </a:pPr>
            <a:endParaRPr lang="en-US" sz="2400" dirty="0"/>
          </a:p>
          <a:p>
            <a:pPr algn="just" rtl="1"/>
            <a:r>
              <a:rPr lang="ar-SA" sz="2400" dirty="0"/>
              <a:t>1- دلايل قرآن </a:t>
            </a:r>
            <a:endParaRPr lang="en-US" sz="2400" dirty="0"/>
          </a:p>
          <a:p>
            <a:pPr algn="just" rtl="1"/>
            <a:r>
              <a:rPr lang="ar-SA" sz="2400" dirty="0"/>
              <a:t>الف : آيه انذار ( شعراء 216-214</a:t>
            </a:r>
            <a:endParaRPr lang="en-US" sz="2400" dirty="0"/>
          </a:p>
          <a:p>
            <a:pPr algn="just" rtl="1"/>
            <a:r>
              <a:rPr lang="ar-SA" sz="2400" dirty="0"/>
              <a:t>در آغاز رسالت پيامبر پس از سه سال دعوت پنهاني ، پيامبر اسلام مامور به دعوت آشكار مي شود. </a:t>
            </a:r>
            <a:endParaRPr lang="en-US" sz="2400" dirty="0"/>
          </a:p>
          <a:p>
            <a:pPr algn="just" rtl="1"/>
            <a:r>
              <a:rPr lang="ar-SA" sz="2400" dirty="0"/>
              <a:t>(( و انذر عشيرتك الاقربين. واحفض جناحك يمن اتبعك من المومنين. فان عصوك فقل اني بربي مما تعلمون. )) </a:t>
            </a:r>
            <a:endParaRPr lang="en-US" sz="2400" dirty="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just" rtl="1"/>
            <a:r>
              <a:rPr lang="fa-IR" sz="2800" dirty="0" smtClean="0"/>
              <a:t>2- </a:t>
            </a:r>
            <a:r>
              <a:rPr lang="fa-IR" sz="2800" dirty="0"/>
              <a:t>؟؟؟؟؟ روايي </a:t>
            </a:r>
            <a:endParaRPr lang="en-US" sz="2800" dirty="0"/>
          </a:p>
          <a:p>
            <a:pPr algn="just" rtl="1"/>
            <a:r>
              <a:rPr lang="fa-IR" sz="2800" dirty="0"/>
              <a:t>الف : حديث منزلت </a:t>
            </a:r>
            <a:endParaRPr lang="en-US" sz="2800" dirty="0"/>
          </a:p>
          <a:p>
            <a:pPr algn="just" rtl="1"/>
            <a:r>
              <a:rPr lang="fa-IR" sz="2800" dirty="0"/>
              <a:t>(( اما ترضي ان تكون مني بمنزله هارون من موسي الا انه لانبي بعدي ، انه لا ينبغي ان اذهب ؟؟؟؟؟؟ خليفتي </a:t>
            </a:r>
            <a:endParaRPr lang="en-US" sz="2800" dirty="0"/>
          </a:p>
          <a:p>
            <a:pPr algn="just" rtl="1"/>
            <a:r>
              <a:rPr lang="ar-SA" sz="2800" dirty="0"/>
              <a:t>اين حديث در جريان جنگ تبوك ، پيامبر خطاب به علي (ع) فرمودند</a:t>
            </a:r>
            <a:endParaRPr lang="en-US" sz="2800"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just" rtl="1"/>
            <a:r>
              <a:rPr lang="ar-SA" sz="2600" dirty="0"/>
              <a:t>پيامبر 45 نفر از اقوام خود را به ضيافت مهماني فرا خواند و آنان را به توحيد و رسالت خويش دعوت مي نمايد. مي گويد (( چه كسي از شما مرا در اين راه كمك ميك ند تا برادر و وصي و نماينده من در ميان شما باشد )) </a:t>
            </a:r>
            <a:endParaRPr lang="en-US" sz="2600" dirty="0"/>
          </a:p>
          <a:p>
            <a:pPr algn="just" rtl="1"/>
            <a:r>
              <a:rPr lang="ar-SA" sz="2600" dirty="0"/>
              <a:t>حضرت سه بار اين جمله را بيان مي كنند و هر سه بار علي (ع) كه 16 ساله بودند برخاست و گفت : (( من تو را در اين راه ياري مي نمايم )) </a:t>
            </a:r>
            <a:endParaRPr lang="en-US" sz="2600" dirty="0"/>
          </a:p>
          <a:p>
            <a:pPr algn="just" rtl="1"/>
            <a:r>
              <a:rPr lang="ar-SA" sz="2600" dirty="0"/>
              <a:t>آنگاه پيامبر دست خود را در دست علي (ع) گذاشت و جمله تاريخي خود را بر زبان آورد : </a:t>
            </a:r>
            <a:endParaRPr lang="en-US" sz="2600" dirty="0"/>
          </a:p>
          <a:p>
            <a:pPr algn="just" rtl="1"/>
            <a:r>
              <a:rPr lang="ar-SA" sz="2600" dirty="0"/>
              <a:t>(( هان اي خويشاوندان من بدانيد كه علي برادر ، وصي و جانشيني وظيفه من در ميان شماست )) </a:t>
            </a:r>
            <a:endParaRPr lang="en-US" sz="2600" dirty="0"/>
          </a:p>
          <a:p>
            <a:pPr algn="just" rtl="1"/>
            <a:r>
              <a:rPr lang="ar-SA" sz="2600" dirty="0"/>
              <a:t>بدين ترتيب در يك روز نبوت و ولايت علي (ع) اعلام مي شود كه نشانه عدم جدايي نمايند و اينكه همواره امامت مكمل رسالت است. </a:t>
            </a:r>
            <a:endParaRPr lang="en-US" sz="2600" dirty="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dirty="0"/>
              <a:t>ب : آيه ولايت </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pPr algn="just" rtl="1"/>
            <a:r>
              <a:rPr lang="ar-SA" sz="2600" dirty="0"/>
              <a:t>(( انما وليكم الله و رسوله و الذين آمنوا الذين آمنوا الذين يقيمون الصلوه و يوتون الزكاه و هم راكعون )) </a:t>
            </a:r>
            <a:endParaRPr lang="en-US" sz="2600" dirty="0"/>
          </a:p>
          <a:p>
            <a:pPr algn="just" rtl="1"/>
            <a:r>
              <a:rPr lang="ar-SA" sz="2600" dirty="0"/>
              <a:t>بسياري از شيعه و سني اين آيه درباره علي (ع) كه در حال نماز انگشتر خويش را به مستمند بخشيد ، نازل شده است زيرا : </a:t>
            </a:r>
            <a:endParaRPr lang="en-US" sz="2600" dirty="0"/>
          </a:p>
          <a:p>
            <a:pPr lvl="0" algn="just" rtl="1"/>
            <a:r>
              <a:rPr lang="ar-SA" sz="2600" dirty="0"/>
              <a:t>هنگامي كه اين قضيه اتفاق افتاد خبر به پيامبر رسيد ، پيامبر از خدا درخواست نمود (( همان طور كه براي موسي از خاندان خودش وزيري معين نمودي ، پروردگارا براي من نيز از اهل بيتم وزيري معين فرما )) كه فرشته وحي فرود آمد و آيه ولايت را بر پيامبر خواند. </a:t>
            </a:r>
            <a:endParaRPr lang="en-US" sz="2600" dirty="0"/>
          </a:p>
          <a:p>
            <a:pPr lvl="0" algn="just" rtl="1"/>
            <a:r>
              <a:rPr lang="ar-SA" sz="2600" dirty="0"/>
              <a:t>ولي به معناي سرپرست ، حاكم و صاحب اختيار است نه دوست و ياور چون اولا : اگر به معناي دوست بود تعبير به انما ( به معناي تنها ) بي معنا بود و ( هم مومنان دوست يكديگرند ) </a:t>
            </a:r>
            <a:endParaRPr lang="en-US" sz="2600" dirty="0"/>
          </a:p>
          <a:p>
            <a:pPr algn="just" rtl="1"/>
            <a:r>
              <a:rPr lang="ar-SA" sz="2600" dirty="0"/>
              <a:t>ثانيا ً : آيه بعد از تعبير حزب الله و غلبه به دشمنان استفاده كرده كه مربوط به تشكيلات حكومت اسلامي است .</a:t>
            </a:r>
            <a:endParaRPr lang="en-US" sz="2600" dirty="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lvl="0" algn="r" rtl="1"/>
            <a:r>
              <a:rPr lang="ar-SA" sz="3100" dirty="0" smtClean="0"/>
              <a:t>منظور </a:t>
            </a:r>
            <a:r>
              <a:rPr lang="ar-SA" sz="3100" dirty="0"/>
              <a:t>از زكات ، هر نوع انفاقي است . اين آيه مكي است در حالي كه زكات فقهي در مدينه تشريع شده است. </a:t>
            </a:r>
            <a:endParaRPr lang="en-US" sz="3100" dirty="0"/>
          </a:p>
          <a:p>
            <a:pPr lvl="0" algn="r" rtl="1"/>
            <a:r>
              <a:rPr lang="ar-SA" sz="3100" dirty="0"/>
              <a:t>جمع آمدن (( الذين آمنوا )) ، (( يقيمون )) ، (( يوتون )) و (( هم راكعون )) ايرادي ندارد زيرا قرآن بارها الفاظ جمع در مورد فرد بكار برده است. </a:t>
            </a:r>
            <a:endParaRPr lang="en-US" sz="3100" dirty="0"/>
          </a:p>
          <a:p>
            <a:pPr algn="r" rtl="1"/>
            <a:r>
              <a:rPr lang="ar-SA" sz="3100" dirty="0"/>
              <a:t>مثلا ً : واژه (( نساء نا )) براي حضرت زهرا ( س ) و انفسا براي علي (ع) در آيه مباهله.</a:t>
            </a:r>
            <a:endParaRPr lang="en-US" sz="3100" dirty="0"/>
          </a:p>
          <a:p>
            <a:pPr algn="r" rtl="1"/>
            <a:r>
              <a:rPr lang="ar-SA" sz="3100" dirty="0"/>
              <a:t> </a:t>
            </a:r>
            <a:endParaRPr lang="en-US" sz="3100" dirty="0"/>
          </a:p>
          <a:p>
            <a:pPr algn="r" rtl="1"/>
            <a:r>
              <a:rPr lang="ar-SA" sz="3100" dirty="0"/>
              <a:t>ج : آيه تبليغ – ابلاغ </a:t>
            </a:r>
            <a:endParaRPr lang="en-US" sz="3100" dirty="0"/>
          </a:p>
          <a:p>
            <a:pPr algn="r" rtl="1"/>
            <a:r>
              <a:rPr lang="ar-SA" sz="3100" dirty="0"/>
              <a:t>(( يا ايها الرسول بلغ ما انزل اليك من ربك و ان لم تفعل فما بلغت رساله </a:t>
            </a:r>
            <a:r>
              <a:rPr lang="fa-IR" sz="3100" dirty="0" smtClean="0"/>
              <a:t>   </a:t>
            </a:r>
            <a:r>
              <a:rPr lang="ar-SA" sz="3100" dirty="0" smtClean="0"/>
              <a:t>... </a:t>
            </a:r>
            <a:r>
              <a:rPr lang="ar-SA" sz="3100" dirty="0"/>
              <a:t>)) مائده /67</a:t>
            </a:r>
            <a:endParaRPr lang="en-US" sz="3100" dirty="0"/>
          </a:p>
          <a:p>
            <a:pPr algn="r"/>
            <a:r>
              <a:rPr lang="ar-SA" sz="3100" dirty="0"/>
              <a:t>بسياري از مفسران سني و تمام مفسران شيعه بر آنانند كه اين آيه در مورد امامت علي (ع) و جريان غدير نازل شده است ( 18 ذي الحجه در آخرين سال عمر پيامبر )</a:t>
            </a:r>
            <a:r>
              <a:rPr lang="ar-SA" dirty="0"/>
              <a:t>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t>جاذبه عمومي </a:t>
            </a:r>
            <a:endParaRPr lang="en-US" dirty="0"/>
          </a:p>
        </p:txBody>
      </p:sp>
      <p:sp>
        <p:nvSpPr>
          <p:cNvPr id="3" name="Content Placeholder 2"/>
          <p:cNvSpPr>
            <a:spLocks noGrp="1"/>
          </p:cNvSpPr>
          <p:nvPr>
            <p:ph idx="1"/>
          </p:nvPr>
        </p:nvSpPr>
        <p:spPr/>
        <p:txBody>
          <a:bodyPr>
            <a:normAutofit fontScale="77500" lnSpcReduction="20000"/>
          </a:bodyPr>
          <a:lstStyle/>
          <a:p>
            <a:pPr algn="just" rtl="1"/>
            <a:r>
              <a:rPr lang="ar-SA" dirty="0"/>
              <a:t>قانون جاذبه عمومي : همه اجسام بر يكديگر نيرو وارد مي كنند و نيروي جاذبه با فاصله دو جسم نسبت عكس دارد. </a:t>
            </a:r>
            <a:endParaRPr lang="en-US" dirty="0"/>
          </a:p>
          <a:p>
            <a:pPr algn="just" rtl="1"/>
            <a:r>
              <a:rPr lang="ar-SA" dirty="0"/>
              <a:t>الله الذي رفع السماوات بغير عمد ترونها – رعد /2</a:t>
            </a:r>
            <a:endParaRPr lang="en-US" dirty="0"/>
          </a:p>
          <a:p>
            <a:pPr algn="just" rtl="1"/>
            <a:r>
              <a:rPr lang="ar-SA" dirty="0"/>
              <a:t> </a:t>
            </a:r>
            <a:endParaRPr lang="en-US" dirty="0"/>
          </a:p>
          <a:p>
            <a:pPr algn="just" rtl="1"/>
            <a:r>
              <a:rPr lang="ar-SA" dirty="0"/>
              <a:t>5- اعجاز قرآن از نظر خبرهاي عيني </a:t>
            </a:r>
            <a:endParaRPr lang="en-US" dirty="0"/>
          </a:p>
          <a:p>
            <a:pPr algn="just" rtl="1"/>
            <a:r>
              <a:rPr lang="ar-SA" dirty="0"/>
              <a:t>قرآن به طور دقيق از حوادث آينده خبر داده است كه نشان دهنده معجزه بودن آن است. </a:t>
            </a:r>
            <a:endParaRPr lang="en-US" dirty="0"/>
          </a:p>
          <a:p>
            <a:pPr algn="just" rtl="1"/>
            <a:r>
              <a:rPr lang="ar-SA" dirty="0"/>
              <a:t>برخي معجزات اشاره شده در قرآن : </a:t>
            </a:r>
            <a:endParaRPr lang="en-US" dirty="0"/>
          </a:p>
          <a:p>
            <a:pPr algn="just" rtl="1"/>
            <a:r>
              <a:rPr lang="ar-SA" dirty="0"/>
              <a:t>الف : ناتواني انسان ها از معارضه با قرآن </a:t>
            </a:r>
            <a:endParaRPr lang="en-US" dirty="0"/>
          </a:p>
          <a:p>
            <a:pPr algn="just" rtl="1"/>
            <a:r>
              <a:rPr lang="ar-SA" dirty="0"/>
              <a:t>(( قل لئن اجتمعت الانس و الجن علي ان ياتو بمثل هذا القرآن لا ياتون بمثله ولو كان بعضهم لبعض ظهيرا ً )) ← اسراء / 88 </a:t>
            </a:r>
            <a:endParaRPr lang="en-US" dirty="0"/>
          </a:p>
          <a:p>
            <a:pPr algn="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rtl="1"/>
            <a:r>
              <a:rPr lang="ar-SA" sz="2600" dirty="0"/>
              <a:t>ب : پيروزي روميان پس از مدت كوتاهي </a:t>
            </a:r>
            <a:endParaRPr lang="en-US" sz="2600" dirty="0"/>
          </a:p>
          <a:p>
            <a:pPr algn="just" rtl="1"/>
            <a:r>
              <a:rPr lang="ar-SA" sz="2600" dirty="0"/>
              <a:t>وقتي سپاه ايران در زمان خسرو پرويز به روم حمله كرد و آنها را شكست داد مشركان مكه با شنيدن اين خبر خوشحال شدند و پنداشتند آنها به زودي بر سپاه اسلام هم پيروز مي شوند ولي قرآن در سوره روم ( آيه 4-2 ) خبر از پيروزي روميان بر ايران مي دهد كه اين پيش بيني بعد از ده سال ( سال دوم هجري ) تحقق يافت. </a:t>
            </a:r>
            <a:endParaRPr lang="en-US" sz="2600" dirty="0"/>
          </a:p>
          <a:p>
            <a:pPr algn="just" rtl="1"/>
            <a:r>
              <a:rPr lang="ar-SA" sz="2600" dirty="0"/>
              <a:t>ج : پيروزي پيامبر بر مشركان </a:t>
            </a:r>
            <a:endParaRPr lang="en-US" sz="2600" dirty="0"/>
          </a:p>
          <a:p>
            <a:pPr algn="just" rtl="1"/>
            <a:r>
              <a:rPr lang="ar-SA" sz="2600" dirty="0"/>
              <a:t>خداوند در قرآن خبر پيروزي و گسترش اسلام به پامبر زماني كه ايشان در مكه بودند و مورد ؟؟؟؟ مشركان بود ، داد كه اين امر تحقق يافت. </a:t>
            </a:r>
            <a:endParaRPr lang="en-US" sz="2600" dirty="0"/>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r>
              <a:rPr lang="ar-SA" sz="2800" dirty="0"/>
              <a:t>ه : خبر بازگشت پيامبر به مكه </a:t>
            </a:r>
            <a:endParaRPr lang="en-US" sz="2800" dirty="0"/>
          </a:p>
          <a:p>
            <a:pPr algn="just" rtl="1"/>
            <a:r>
              <a:rPr lang="ar-SA" sz="2800" dirty="0"/>
              <a:t>پيامبر كه به دستور خداوند از مكه به مدينه هجرت نمود ، </a:t>
            </a:r>
            <a:endParaRPr lang="fa-IR" sz="2800" dirty="0" smtClean="0"/>
          </a:p>
          <a:p>
            <a:pPr algn="just" rtl="1">
              <a:buNone/>
            </a:pPr>
            <a:r>
              <a:rPr lang="ar-SA" sz="2800" dirty="0" smtClean="0"/>
              <a:t>مي انديشيد كه آيا به مكه بر مي گردد كه آيه نازل شد </a:t>
            </a:r>
            <a:endParaRPr lang="en-US" sz="2800" dirty="0" smtClean="0"/>
          </a:p>
          <a:p>
            <a:pPr algn="just" rtl="1"/>
            <a:r>
              <a:rPr lang="ar-SA" sz="2800" dirty="0" smtClean="0"/>
              <a:t>(( </a:t>
            </a:r>
            <a:r>
              <a:rPr lang="ar-SA" sz="2800" dirty="0"/>
              <a:t>ان الذي فرض عليك القرآن لرادك الي معاد )) قصص / 85 </a:t>
            </a:r>
            <a:endParaRPr lang="en-US" sz="2800" dirty="0"/>
          </a:p>
          <a:p>
            <a:pPr algn="just" rtl="1"/>
            <a:r>
              <a:rPr lang="ar-SA" sz="2800" dirty="0"/>
              <a:t>اين پيش بيني نيز با فتح مكه تحقق يافت</a:t>
            </a:r>
            <a:r>
              <a:rPr lang="ar-SA" dirty="0"/>
              <a:t>. </a:t>
            </a:r>
            <a:endParaRPr lang="en-US" dirty="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dirty="0"/>
              <a:t>مصونيت قرآن از تحريف </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algn="just" rtl="1"/>
            <a:r>
              <a:rPr lang="ar-SA" dirty="0"/>
              <a:t>قرآن بر خلاف كتابهاي آسماني پيش از خود از هر گونه تحريف در امان مانده است زيرا معجزه است. بنابراين به همان دليل كه قرآن معجزه است ، مصون از تحريف نيز هست ،‌ ولي در اينجا برخي دلايل عدم تحريف اشاره مي شود. </a:t>
            </a:r>
            <a:endParaRPr lang="en-US" dirty="0"/>
          </a:p>
          <a:p>
            <a:pPr algn="just" rtl="1"/>
            <a:r>
              <a:rPr lang="ar-SA" dirty="0"/>
              <a:t>برخي دلايل تحريف ناپذيري قرآن </a:t>
            </a:r>
            <a:endParaRPr lang="en-US" dirty="0"/>
          </a:p>
          <a:p>
            <a:pPr lvl="0" algn="just" rtl="1"/>
            <a:r>
              <a:rPr lang="ar-SA" dirty="0"/>
              <a:t>گواه تاريخ بر اهتمام مسلمانان در طول تاريخ بر آموزش ، حفظ و نوشتن قرآن </a:t>
            </a:r>
            <a:endParaRPr lang="en-US" dirty="0"/>
          </a:p>
          <a:p>
            <a:pPr lvl="0" algn="just" rtl="1"/>
            <a:r>
              <a:rPr lang="ar-SA" dirty="0"/>
              <a:t>تضمين و تعهد خداوند بر حفظ و صيانت قرآن از تحريف </a:t>
            </a:r>
            <a:endParaRPr lang="en-US" dirty="0"/>
          </a:p>
          <a:p>
            <a:pPr algn="just" rtl="1"/>
            <a:r>
              <a:rPr lang="ar-SA" dirty="0"/>
              <a:t>(( انا نحن نزلنا الذكر و انا له لحافظون ( حجر / 9 ) </a:t>
            </a:r>
            <a:endParaRPr lang="en-US" dirty="0"/>
          </a:p>
          <a:p>
            <a:pPr algn="just" rtl="1"/>
            <a:r>
              <a:rPr lang="ar-SA" dirty="0"/>
              <a:t>در اين آيه 4 تاكيد آمده است : ان – نحن – لام تاكيد – جمله اسميه </a:t>
            </a:r>
            <a:endParaRPr lang="en-US" dirty="0"/>
          </a:p>
          <a:p>
            <a:pPr algn="just" rtl="1"/>
            <a:r>
              <a:rPr lang="ar-SA" dirty="0"/>
              <a:t>3- سخن نگفتن ائمه (ع) از تحريف قرآن ، اگر تحريفي صورت مي گرفت ائمه (ع) موضع مي گرفتند. </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sz="3600" dirty="0"/>
              <a:t>2 – (( سنت )) </a:t>
            </a:r>
            <a:r>
              <a:rPr lang="en-US" dirty="0"/>
              <a:t/>
            </a:r>
            <a:br>
              <a:rPr lang="en-US" dirty="0"/>
            </a:br>
            <a:endParaRPr lang="en-US" dirty="0"/>
          </a:p>
        </p:txBody>
      </p:sp>
      <p:sp>
        <p:nvSpPr>
          <p:cNvPr id="3" name="Content Placeholder 2"/>
          <p:cNvSpPr>
            <a:spLocks noGrp="1"/>
          </p:cNvSpPr>
          <p:nvPr>
            <p:ph idx="1"/>
          </p:nvPr>
        </p:nvSpPr>
        <p:spPr/>
        <p:txBody>
          <a:bodyPr>
            <a:normAutofit fontScale="47500" lnSpcReduction="20000"/>
          </a:bodyPr>
          <a:lstStyle/>
          <a:p>
            <a:pPr algn="just" rtl="1"/>
            <a:r>
              <a:rPr lang="ar-SA" dirty="0" smtClean="0"/>
              <a:t>پيامبر اسلام دو مقام داشت : </a:t>
            </a:r>
            <a:endParaRPr lang="en-US" dirty="0" smtClean="0"/>
          </a:p>
          <a:p>
            <a:pPr lvl="0" algn="just" rtl="1"/>
            <a:r>
              <a:rPr lang="ar-SA" dirty="0" smtClean="0"/>
              <a:t>دريافت </a:t>
            </a:r>
            <a:r>
              <a:rPr lang="ar-SA" dirty="0"/>
              <a:t>و ابلاغ وحي ← قرآن ( بيان كليات ) </a:t>
            </a:r>
            <a:endParaRPr lang="en-US" dirty="0"/>
          </a:p>
          <a:p>
            <a:pPr lvl="0" algn="just" rtl="1"/>
            <a:r>
              <a:rPr lang="ar-SA" dirty="0"/>
              <a:t>تبيين و توضيح وحي ← سنت ( بيان جزئيات ) </a:t>
            </a:r>
            <a:endParaRPr lang="en-US" dirty="0"/>
          </a:p>
          <a:p>
            <a:pPr algn="just" rtl="1"/>
            <a:r>
              <a:rPr lang="ar-SA" dirty="0"/>
              <a:t> </a:t>
            </a:r>
            <a:endParaRPr lang="en-US" dirty="0"/>
          </a:p>
          <a:p>
            <a:pPr algn="just" rtl="1"/>
            <a:r>
              <a:rPr lang="ar-SA" dirty="0"/>
              <a:t>تعريف سنت : </a:t>
            </a:r>
            <a:endParaRPr lang="en-US" dirty="0"/>
          </a:p>
          <a:p>
            <a:pPr lvl="0" algn="just" rtl="1"/>
            <a:r>
              <a:rPr lang="ar-SA" dirty="0"/>
              <a:t>در لغت : روش و طريقه </a:t>
            </a:r>
            <a:endParaRPr lang="en-US" dirty="0"/>
          </a:p>
          <a:p>
            <a:pPr lvl="0" algn="just" rtl="1"/>
            <a:r>
              <a:rPr lang="ar-SA" dirty="0"/>
              <a:t>در اصطلاح : تمام گفتارها ، كردارها و تقريرهاي معصومان (ع)</a:t>
            </a:r>
            <a:endParaRPr lang="en-US" dirty="0"/>
          </a:p>
          <a:p>
            <a:pPr algn="just" rtl="1"/>
            <a:r>
              <a:rPr lang="ar-SA" dirty="0"/>
              <a:t> </a:t>
            </a:r>
            <a:endParaRPr lang="en-US" dirty="0"/>
          </a:p>
          <a:p>
            <a:pPr algn="just" rtl="1"/>
            <a:r>
              <a:rPr lang="ar-SA" dirty="0"/>
              <a:t> </a:t>
            </a:r>
            <a:endParaRPr lang="en-US" dirty="0"/>
          </a:p>
          <a:p>
            <a:pPr algn="just" rtl="1"/>
            <a:r>
              <a:rPr lang="ar-SA" dirty="0"/>
              <a:t>حجيت سنت ( معتبر بودن سنت ) </a:t>
            </a:r>
            <a:endParaRPr lang="en-US" dirty="0"/>
          </a:p>
          <a:p>
            <a:pPr algn="just" rtl="1"/>
            <a:r>
              <a:rPr lang="ar-SA" dirty="0" smtClean="0"/>
              <a:t>1- قرآن </a:t>
            </a:r>
            <a:endParaRPr lang="en-US" dirty="0" smtClean="0"/>
          </a:p>
          <a:p>
            <a:pPr algn="just" rtl="1"/>
            <a:r>
              <a:rPr lang="ar-SA" dirty="0" smtClean="0"/>
              <a:t>(( </a:t>
            </a:r>
            <a:r>
              <a:rPr lang="ar-SA" dirty="0"/>
              <a:t>لو انزلنا اليك الذكر لتبين للناس ما نزل اليهم )) نحل / 44</a:t>
            </a:r>
            <a:endParaRPr lang="en-US" dirty="0"/>
          </a:p>
          <a:p>
            <a:pPr algn="just" rtl="1"/>
            <a:r>
              <a:rPr lang="ar-SA" dirty="0"/>
              <a:t>(( يا ايها الذين آمنوا اطيعو الله و اطيعو الرسول و اولي الامير منكم )) نسا / 59 </a:t>
            </a:r>
            <a:endParaRPr lang="en-US" dirty="0"/>
          </a:p>
          <a:p>
            <a:pPr algn="just" rtl="1"/>
            <a:r>
              <a:rPr lang="ar-SA" dirty="0"/>
              <a:t>(( و آتاكم الرسول فحذوه و مانها كم عنه قانتهوا )) حشر / 7 </a:t>
            </a:r>
            <a:endParaRPr lang="en-US" dirty="0"/>
          </a:p>
          <a:p>
            <a:pPr algn="just" rtl="1"/>
            <a:r>
              <a:rPr lang="ar-SA" dirty="0"/>
              <a:t>2-  روايات </a:t>
            </a:r>
            <a:endParaRPr lang="en-US" dirty="0"/>
          </a:p>
          <a:p>
            <a:pPr algn="just" rtl="1"/>
            <a:r>
              <a:rPr lang="ar-SA" dirty="0"/>
              <a:t>حديث ثقلين </a:t>
            </a:r>
            <a:endParaRPr lang="en-US" dirty="0"/>
          </a:p>
          <a:p>
            <a:pPr algn="just" rtl="1"/>
            <a:r>
              <a:rPr lang="ar-SA" dirty="0"/>
              <a:t>حديث سفينه </a:t>
            </a:r>
            <a:endParaRPr lang="en-US" dirty="0"/>
          </a:p>
          <a:p>
            <a:pPr algn="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dirty="0"/>
              <a:t>عقل </a:t>
            </a:r>
            <a:r>
              <a:rPr lang="en-US" dirty="0"/>
              <a:t/>
            </a:r>
            <a:br>
              <a:rPr lang="en-US" dirty="0"/>
            </a:br>
            <a:endParaRPr lang="en-US" dirty="0"/>
          </a:p>
        </p:txBody>
      </p:sp>
      <p:sp>
        <p:nvSpPr>
          <p:cNvPr id="3" name="Content Placeholder 2"/>
          <p:cNvSpPr>
            <a:spLocks noGrp="1"/>
          </p:cNvSpPr>
          <p:nvPr>
            <p:ph idx="1"/>
          </p:nvPr>
        </p:nvSpPr>
        <p:spPr/>
        <p:txBody>
          <a:bodyPr>
            <a:normAutofit fontScale="47500" lnSpcReduction="20000"/>
          </a:bodyPr>
          <a:lstStyle/>
          <a:p>
            <a:pPr algn="r" rtl="1"/>
            <a:r>
              <a:rPr lang="ar-SA" dirty="0"/>
              <a:t>تعريف عقل </a:t>
            </a:r>
            <a:endParaRPr lang="en-US" dirty="0"/>
          </a:p>
          <a:p>
            <a:pPr algn="r" rtl="1"/>
            <a:r>
              <a:rPr lang="ar-SA" dirty="0"/>
              <a:t>در لغت : منع و بازداشتن </a:t>
            </a:r>
            <a:endParaRPr lang="en-US" dirty="0"/>
          </a:p>
          <a:p>
            <a:pPr algn="r" rtl="1"/>
            <a:r>
              <a:rPr lang="ar-SA" dirty="0"/>
              <a:t>در اصطلاح : قوه اي در انسان كه او را از ساير حيوانات جدا مي سازد و انسان به واسطه ي آن به تفكر و استدلال مي پردازد و خوب و بد و حق و باطل را تشخيص مي دهد. </a:t>
            </a:r>
            <a:endParaRPr lang="en-US" dirty="0"/>
          </a:p>
          <a:p>
            <a:pPr algn="r" rtl="1"/>
            <a:r>
              <a:rPr lang="ar-SA" dirty="0"/>
              <a:t>تقسيمات عقل </a:t>
            </a:r>
            <a:endParaRPr lang="en-US" dirty="0"/>
          </a:p>
          <a:p>
            <a:pPr algn="r" rtl="1"/>
            <a:r>
              <a:rPr lang="ar-SA" dirty="0"/>
              <a:t>عقل دو كاربرد دارد </a:t>
            </a:r>
            <a:endParaRPr lang="en-US" dirty="0"/>
          </a:p>
          <a:p>
            <a:pPr algn="r" rtl="1"/>
            <a:r>
              <a:rPr lang="ar-SA" dirty="0"/>
              <a:t>1- عقل نظري : درك اموري كه مستقيم و بي واسطه مقتضي تاثير در مقام عمل نباشد ( مقام ؟؟؟)</a:t>
            </a:r>
            <a:endParaRPr lang="en-US" dirty="0"/>
          </a:p>
          <a:p>
            <a:pPr algn="r" rtl="1"/>
            <a:r>
              <a:rPr lang="ar-SA" dirty="0"/>
              <a:t>ويژگي هاي تحليل نظري </a:t>
            </a:r>
            <a:endParaRPr lang="en-US" dirty="0"/>
          </a:p>
          <a:p>
            <a:pPr algn="r" rtl="1"/>
            <a:r>
              <a:rPr lang="ar-SA" dirty="0"/>
              <a:t>بي واسطه مقتضي تاثير در عمل نيستند. </a:t>
            </a:r>
            <a:endParaRPr lang="en-US" dirty="0"/>
          </a:p>
          <a:p>
            <a:pPr algn="r" rtl="1"/>
            <a:r>
              <a:rPr lang="ar-SA" dirty="0"/>
              <a:t>هست ها را شامل مي شود. </a:t>
            </a:r>
            <a:endParaRPr lang="en-US" dirty="0"/>
          </a:p>
          <a:p>
            <a:pPr algn="r" rtl="1"/>
            <a:r>
              <a:rPr lang="ar-SA" dirty="0"/>
              <a:t>مربوط به دانستني هاست ( حيطه دانش ) ، مثل : اجتماع تعيفين محال است. </a:t>
            </a:r>
            <a:endParaRPr lang="en-US" dirty="0"/>
          </a:p>
          <a:p>
            <a:pPr algn="r" rtl="1"/>
            <a:r>
              <a:rPr lang="ar-SA" dirty="0"/>
              <a:t>2- عقل عملي : درك اموري كه مستقيم تاثير در عمل دارند. </a:t>
            </a:r>
            <a:endParaRPr lang="en-US" dirty="0"/>
          </a:p>
          <a:p>
            <a:pPr algn="r" rtl="1"/>
            <a:r>
              <a:rPr lang="ar-SA" dirty="0"/>
              <a:t>ويژگي هاي عقل عمل</a:t>
            </a:r>
            <a:endParaRPr lang="en-US" dirty="0"/>
          </a:p>
          <a:p>
            <a:pPr algn="r" rtl="1"/>
            <a:r>
              <a:rPr lang="ar-SA" dirty="0"/>
              <a:t>مستقيم تاثير در عمل دارن</a:t>
            </a:r>
            <a:endParaRPr lang="en-US" dirty="0"/>
          </a:p>
          <a:p>
            <a:pPr algn="r" rtl="1"/>
            <a:r>
              <a:rPr lang="ar-SA" dirty="0"/>
              <a:t>متعلق آن بايد و نبايدها هستند. </a:t>
            </a:r>
            <a:endParaRPr lang="en-US" dirty="0"/>
          </a:p>
          <a:p>
            <a:pPr algn="r"/>
            <a:r>
              <a:rPr lang="ar-SA" dirty="0"/>
              <a:t>اموري هستند كه شايسته انجام و عدم انجام هستند. مثل : عدل خوب است.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حجيت عقل </a:t>
            </a:r>
            <a:endParaRPr lang="en-US" dirty="0"/>
          </a:p>
        </p:txBody>
      </p:sp>
      <p:sp>
        <p:nvSpPr>
          <p:cNvPr id="3" name="Content Placeholder 2"/>
          <p:cNvSpPr>
            <a:spLocks noGrp="1"/>
          </p:cNvSpPr>
          <p:nvPr>
            <p:ph idx="1"/>
          </p:nvPr>
        </p:nvSpPr>
        <p:spPr/>
        <p:txBody>
          <a:bodyPr>
            <a:normAutofit fontScale="70000" lnSpcReduction="20000"/>
          </a:bodyPr>
          <a:lstStyle/>
          <a:p>
            <a:pPr algn="just" rtl="1"/>
            <a:r>
              <a:rPr lang="ar-SA" sz="3100" dirty="0"/>
              <a:t>اماميه ( شيعه ) ← عقل جداي از حكم دين و شريعت ، مي تواند حسن و قبح پاره اي از افعال مانند خوبي عدالت و زشتي ظلم را درك كند </a:t>
            </a:r>
            <a:r>
              <a:rPr lang="ar-SA" sz="3100" dirty="0" smtClean="0"/>
              <a:t>( </a:t>
            </a:r>
            <a:r>
              <a:rPr lang="ar-SA" sz="3100" dirty="0"/>
              <a:t>حسن و قبح عقلي ديدگاه صحيح ) </a:t>
            </a:r>
            <a:endParaRPr lang="en-US" sz="3100" dirty="0"/>
          </a:p>
          <a:p>
            <a:pPr algn="just" rtl="1"/>
            <a:r>
              <a:rPr lang="ar-SA" sz="3100" dirty="0"/>
              <a:t>اشاعره ←</a:t>
            </a:r>
            <a:r>
              <a:rPr lang="ar-SA" sz="3100" b="1" dirty="0"/>
              <a:t> </a:t>
            </a:r>
            <a:r>
              <a:rPr lang="ar-SA" sz="3100" dirty="0"/>
              <a:t>هيچ فعلي به خودي خود نه زيباست و نه زشت ، بلكه اگر خدا فعلي را امر كند حسن و اگر نهي كند زشت است ( حسن و قبح شرعي ) </a:t>
            </a:r>
            <a:endParaRPr lang="en-US" sz="3100" dirty="0"/>
          </a:p>
          <a:p>
            <a:pPr algn="just" rtl="1"/>
            <a:r>
              <a:rPr lang="ar-SA" sz="3100" dirty="0"/>
              <a:t> </a:t>
            </a:r>
            <a:endParaRPr lang="en-US" sz="3100" dirty="0"/>
          </a:p>
          <a:p>
            <a:pPr algn="just" rtl="1"/>
            <a:r>
              <a:rPr lang="ar-SA" sz="3100" dirty="0"/>
              <a:t>دليل حسن و قبح عقلي : </a:t>
            </a:r>
            <a:endParaRPr lang="en-US" sz="3100" dirty="0"/>
          </a:p>
          <a:p>
            <a:pPr lvl="0" algn="just" rtl="1"/>
            <a:r>
              <a:rPr lang="ar-SA" sz="3100" dirty="0"/>
              <a:t>اگر حسن و قبح عقلي نباشد ، شرع قابل اثبات نيست ، زيرا مثلا ً اگر دروغ گفتن قبيح نباشد چنانچه پيامبري هم كه نبوت او ثابت شده خبر دهد كه دروغ قبيح است از او نمي توان پذيرفت زيرا ممكن است دروغ گفته باشد. </a:t>
            </a:r>
            <a:endParaRPr lang="en-US" sz="3100" dirty="0"/>
          </a:p>
          <a:p>
            <a:pPr lvl="0" algn="just" rtl="1"/>
            <a:r>
              <a:rPr lang="ar-SA" sz="3100" dirty="0"/>
              <a:t>قرآن ← ان الله يامر بالعدل و الاحسان و ... </a:t>
            </a:r>
            <a:endParaRPr lang="en-US" sz="3100" dirty="0"/>
          </a:p>
          <a:p>
            <a:pPr lvl="0" algn="just" rtl="1"/>
            <a:r>
              <a:rPr lang="ar-SA" sz="3100" dirty="0"/>
              <a:t>همين كه خدا امر به عدل و احسان و ... مي كند پس معلوم است عقل انسان عدل و انسان را مي فهمد. </a:t>
            </a:r>
            <a:endParaRPr lang="en-US" sz="3100" dirty="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pPr algn="just" rtl="1"/>
            <a:r>
              <a:rPr lang="ar-SA" dirty="0"/>
              <a:t>نتيجه : عقل جداي از حكم شرع به خوبي و بدي برخي از اعمال پي مي برد </a:t>
            </a:r>
            <a:endParaRPr lang="en-US" dirty="0"/>
          </a:p>
          <a:p>
            <a:pPr algn="just" rtl="1"/>
            <a:r>
              <a:rPr lang="ar-SA" dirty="0"/>
              <a:t> رابطه عقل و دين در يك نگاه :</a:t>
            </a:r>
            <a:endParaRPr lang="en-US" dirty="0"/>
          </a:p>
          <a:p>
            <a:pPr algn="just" rtl="1"/>
            <a:r>
              <a:rPr lang="ar-SA" dirty="0"/>
              <a:t>اسلام : عقل و دين مكمل هم اند ( عقل گرايي ) ايمان مبتني بر عقل است. </a:t>
            </a:r>
            <a:endParaRPr lang="en-US" dirty="0"/>
          </a:p>
          <a:p>
            <a:pPr algn="just" rtl="1"/>
            <a:r>
              <a:rPr lang="ar-SA" dirty="0"/>
              <a:t>مسيحيت : ايمان گرايي – عقل مبتني بر ايمان است. </a:t>
            </a:r>
            <a:endParaRPr lang="en-US" dirty="0"/>
          </a:p>
          <a:p>
            <a:pPr algn="just" rtl="1"/>
            <a:r>
              <a:rPr lang="ar-SA" dirty="0"/>
              <a:t> </a:t>
            </a:r>
            <a:endParaRPr lang="en-US" dirty="0"/>
          </a:p>
          <a:p>
            <a:pPr algn="just" rtl="1"/>
            <a:r>
              <a:rPr lang="ar-SA" dirty="0"/>
              <a:t>خاتميت : </a:t>
            </a:r>
            <a:endParaRPr lang="en-US" dirty="0"/>
          </a:p>
          <a:p>
            <a:pPr algn="just" rtl="1"/>
            <a:r>
              <a:rPr lang="ar-SA" dirty="0"/>
              <a:t>تعريف خاتميت </a:t>
            </a:r>
            <a:endParaRPr lang="en-US" dirty="0"/>
          </a:p>
          <a:p>
            <a:pPr algn="just" rtl="1"/>
            <a:r>
              <a:rPr lang="ar-SA" dirty="0"/>
              <a:t>خاتميت در قرآن : </a:t>
            </a:r>
            <a:endParaRPr lang="en-US" dirty="0"/>
          </a:p>
          <a:p>
            <a:pPr algn="just" rtl="1"/>
            <a:r>
              <a:rPr lang="ar-SA" dirty="0"/>
              <a:t>1- ما كان محمد و آبا احد من رجالكم و لكن رسول الله و خاتم النبيين )) </a:t>
            </a:r>
            <a:endParaRPr lang="en-US" dirty="0"/>
          </a:p>
          <a:p>
            <a:pPr algn="just" rtl="1"/>
            <a:r>
              <a:rPr lang="ar-SA" dirty="0"/>
              <a:t>نكته اول : برخي خاتم را به معناي (( زينت )) گرفته اند و گفته اند خاتم پيامبران يعني زينت پيامبران . </a:t>
            </a:r>
            <a:endParaRPr lang="en-US" dirty="0"/>
          </a:p>
          <a:p>
            <a:pPr algn="just" rtl="1"/>
            <a:r>
              <a:rPr lang="ar-SA" dirty="0"/>
              <a:t>پاسخ : اولا : خاتم به معناي زينت نيامده به معناي انگشتر آمده ( قديم نامه ها را با مهر روي انگشتر ختم مي كردند.)</a:t>
            </a:r>
            <a:endParaRPr lang="en-US" dirty="0"/>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algn="just" rtl="1"/>
            <a:r>
              <a:rPr lang="ar-SA" dirty="0"/>
              <a:t>ثانيا ً : اگر واژه اي در غير معناي رايج خود بكار رفته ، نياز به قرينه دارد و در اينجا هيچ قرينه اي نيست تا خاتم در معناي غير رايج بكار رفته باشد. </a:t>
            </a:r>
            <a:endParaRPr lang="en-US" dirty="0"/>
          </a:p>
          <a:p>
            <a:pPr algn="just" rtl="1"/>
            <a:r>
              <a:rPr lang="ar-SA" dirty="0"/>
              <a:t>نكته دوم : </a:t>
            </a:r>
            <a:endParaRPr lang="en-US" dirty="0"/>
          </a:p>
          <a:p>
            <a:pPr algn="just" rtl="1"/>
            <a:r>
              <a:rPr lang="ar-SA" dirty="0"/>
              <a:t>برخي ديگر گفته اند پيامبر اسلام خاتم انبيا ء است نه خاتم رسولان ،‌ بنابراين ممكن است رسول بيايد. </a:t>
            </a:r>
            <a:endParaRPr lang="en-US" dirty="0"/>
          </a:p>
          <a:p>
            <a:pPr algn="just" rtl="1"/>
            <a:r>
              <a:rPr lang="ar-SA" dirty="0"/>
              <a:t>پاسخ : نبي اعم از رسول است. </a:t>
            </a:r>
            <a:endParaRPr lang="en-US" dirty="0"/>
          </a:p>
          <a:p>
            <a:pPr algn="just" rtl="1"/>
            <a:r>
              <a:rPr lang="ar-SA" dirty="0"/>
              <a:t>نبي ← به او وحي مي شود و از جهن غيب خبر مي دهد. </a:t>
            </a:r>
            <a:endParaRPr lang="en-US" dirty="0"/>
          </a:p>
          <a:p>
            <a:pPr algn="just" rtl="1"/>
            <a:r>
              <a:rPr lang="ar-SA" dirty="0"/>
              <a:t>رسول ← علاوه بر آن داراي رسالت و شريعت است. </a:t>
            </a:r>
            <a:endParaRPr lang="en-US" dirty="0"/>
          </a:p>
          <a:p>
            <a:pPr algn="just" rtl="1"/>
            <a:r>
              <a:rPr lang="ar-SA" dirty="0"/>
              <a:t>پس هر رسولي نبي هست ولي هر نبي رسول نيست. </a:t>
            </a:r>
            <a:endParaRPr lang="en-US" dirty="0"/>
          </a:p>
          <a:p>
            <a:pPr lvl="0" algn="just" rtl="1"/>
            <a:r>
              <a:rPr lang="ar-SA" dirty="0"/>
              <a:t>آيه ؟؟؟؟؟ ( مائده / 3 ) </a:t>
            </a:r>
            <a:endParaRPr lang="en-US" dirty="0"/>
          </a:p>
          <a:p>
            <a:pPr lvl="0" algn="just" rtl="1"/>
            <a:r>
              <a:rPr lang="ar-SA" dirty="0"/>
              <a:t>كهف / 27</a:t>
            </a:r>
            <a:endParaRPr lang="en-US" dirty="0"/>
          </a:p>
          <a:p>
            <a:pPr lvl="0" algn="just" rtl="1"/>
            <a:r>
              <a:rPr lang="ar-SA" dirty="0"/>
              <a:t>سبا / 28</a:t>
            </a:r>
            <a:endParaRPr lang="en-US" dirty="0"/>
          </a:p>
          <a:p>
            <a:pPr lvl="0" algn="just" rtl="1"/>
            <a:r>
              <a:rPr lang="ar-SA" dirty="0"/>
              <a:t>اعراف / 158 </a:t>
            </a:r>
            <a:endParaRPr lang="en-US" dirty="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dirty="0"/>
              <a:t>خاتميت در روايات </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pPr algn="just" rtl="1"/>
            <a:r>
              <a:rPr lang="ar-SA" sz="2800" dirty="0"/>
              <a:t>مهمترين روايت : حديث منزلت </a:t>
            </a:r>
            <a:endParaRPr lang="en-US" sz="2800" dirty="0"/>
          </a:p>
          <a:p>
            <a:pPr algn="just" rtl="1"/>
            <a:r>
              <a:rPr lang="ar-SA" sz="2800" dirty="0"/>
              <a:t>شبهات </a:t>
            </a:r>
            <a:endParaRPr lang="en-US" sz="2800" dirty="0"/>
          </a:p>
          <a:p>
            <a:pPr algn="just" rtl="1"/>
            <a:r>
              <a:rPr lang="ar-SA" sz="2800" dirty="0"/>
              <a:t>1- خاتميت پايان حاكميت دوره غريزه : </a:t>
            </a:r>
            <a:endParaRPr lang="en-US" sz="2800" dirty="0"/>
          </a:p>
          <a:p>
            <a:pPr algn="just" rtl="1"/>
            <a:r>
              <a:rPr lang="ar-SA" sz="2800" dirty="0"/>
              <a:t>زندگي انسان در گذشته بر اساس غريزه اداره مي شود . ولي مربوط به دوران غريزه است ،‌ ولي با پيشرفت انسان عقل جاي غريزه را گرفت. بنابراين خاتميت به معناي پايان دوران غريزه يا مديريت بر اساس وحي و ؟؟؟؟؟ دوره عقل است. ( نه ختم نبوت ) </a:t>
            </a:r>
            <a:endParaRPr lang="en-US" sz="2800" dirty="0"/>
          </a:p>
          <a:p>
            <a:pPr algn="just" rtl="1"/>
            <a:r>
              <a:rPr lang="ar-SA" sz="2800" dirty="0"/>
              <a:t>پاسخ : اولا ً : لازمه ي سخن شما اين است كه عقل مي تواند جاي وحي را بگيرد در حالي كه وحي از آن رو بر انسان ها نازل شده است كه با عقل خود نمي توانستند به حقايق وحياني دست يابند. </a:t>
            </a:r>
            <a:endParaRPr lang="en-US" sz="2800" dirty="0"/>
          </a:p>
          <a:p>
            <a:pPr algn="just" rtl="1"/>
            <a:r>
              <a:rPr lang="ar-SA" sz="2800" dirty="0"/>
              <a:t>ثانيا ً : بسياري از متفكران و عاقلان در طول تاريخ به هدايت وحياني روي آورده اند</a:t>
            </a:r>
            <a:r>
              <a:rPr lang="ar-SA" dirty="0"/>
              <a:t>.</a:t>
            </a:r>
            <a:endParaRPr lang="en-US" dirty="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SA" dirty="0"/>
              <a:t>2- خاتميت پايان دوران ولايت شخصي </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algn="just" rtl="1"/>
            <a:r>
              <a:rPr lang="ar-SA" dirty="0"/>
              <a:t>برخي در توجيه </a:t>
            </a:r>
            <a:r>
              <a:rPr lang="ar-SA" sz="2600" dirty="0"/>
              <a:t>نظر اقبال گفتند : مقصود پايان يافتن ولايت شخصي پيامبر ( ولايت آمرانه و اغلب بدون استدلال ) بود. سخن پيامبر اين بود كه من قانون هستم. از خاتميت به اين معناست كه ديگر سخن بدون استدلال پذيرفته نمي شود. </a:t>
            </a:r>
            <a:endParaRPr lang="en-US" sz="2600" dirty="0"/>
          </a:p>
          <a:p>
            <a:pPr algn="just" rtl="1"/>
            <a:r>
              <a:rPr lang="ar-SA" sz="2600" dirty="0"/>
              <a:t>پاسخ : اولا ً : استدلال سخنان پيامبر در خود خطابه هاي اوست و سخنان ايشان در قالب وحي به گونه اي است كه خود استدلال است. </a:t>
            </a:r>
            <a:endParaRPr lang="en-US" sz="2600" dirty="0"/>
          </a:p>
          <a:p>
            <a:pPr algn="just" rtl="1"/>
            <a:r>
              <a:rPr lang="ar-SA" sz="2600" dirty="0"/>
              <a:t>ثانيا ً : قرآن مردم را به تفكر و پيروي از صحت و استدلال دعوت مي كند ، چگونه ممكن است خود را بدون استدلال و آمرانه معرفي كند</a:t>
            </a:r>
            <a:r>
              <a:rPr lang="ar-SA" dirty="0"/>
              <a:t>. </a:t>
            </a:r>
            <a:endParaRPr lang="en-US" dirty="0"/>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rtl="1"/>
            <a:r>
              <a:rPr lang="ar-SA" dirty="0"/>
              <a:t> </a:t>
            </a:r>
            <a:endParaRPr lang="en-US" dirty="0"/>
          </a:p>
          <a:p>
            <a:pPr algn="just" rtl="1"/>
            <a:r>
              <a:rPr lang="ar-SA" sz="2400" dirty="0"/>
              <a:t>3- ناسازگاري خاتميت با مرجعيت </a:t>
            </a:r>
            <a:r>
              <a:rPr lang="ar-SA" sz="2600" dirty="0"/>
              <a:t>علمي ائمه ( ع ) سخنان امامان معصوم در رتبه وحي است زيرا معصوم هستند كه اين با خاتميت ناسازگار است. </a:t>
            </a:r>
            <a:endParaRPr lang="en-US" sz="2600" dirty="0"/>
          </a:p>
          <a:p>
            <a:pPr algn="just" rtl="1"/>
            <a:r>
              <a:rPr lang="ar-SA" sz="2600" dirty="0"/>
              <a:t>پاسخ : </a:t>
            </a:r>
            <a:endParaRPr lang="en-US" sz="2600" dirty="0"/>
          </a:p>
          <a:p>
            <a:pPr algn="just" rtl="1"/>
            <a:r>
              <a:rPr lang="ar-SA" sz="2600" dirty="0"/>
              <a:t>اهل بيت عصمت و طهارت هم طراز قرآن هستند ( مطابق حديث ثقلين كه همه قبول دارند ) بنابراين مانند قرآن از هرگونه تحريفي مصون هستند ، از طرفي سخنان و كردار پيامبر و ائمه (؟؟؟؟) مطابق با قرآن است و معصومين مفسر واقعي قرآن هستند. </a:t>
            </a:r>
            <a:endParaRPr lang="en-US" sz="2600" dirty="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dirty="0"/>
              <a:t>روش فهم دين </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algn="just" rtl="1"/>
            <a:r>
              <a:rPr lang="ar-SA" dirty="0"/>
              <a:t>- </a:t>
            </a:r>
            <a:r>
              <a:rPr lang="ar-SA" sz="2600" dirty="0"/>
              <a:t>مهمترين منبع ديني قرآن است كه هم ؟؟؟؟؟ است و هم قابل فهم و گويا است. </a:t>
            </a:r>
            <a:endParaRPr lang="en-US" sz="2600" dirty="0"/>
          </a:p>
          <a:p>
            <a:pPr algn="just" rtl="1"/>
            <a:r>
              <a:rPr lang="ar-SA" sz="2600" dirty="0"/>
              <a:t>- همه افراد به يكسان از معارف قرآن بهره مند نيستند و قرآن داراي مراتب است كه هركس به تناسب ظرفيت خود از آن بهره مي برد. </a:t>
            </a:r>
            <a:endParaRPr lang="en-US" sz="2600" dirty="0"/>
          </a:p>
          <a:p>
            <a:pPr algn="just" rtl="1"/>
            <a:r>
              <a:rPr lang="ar-SA" sz="2600" dirty="0"/>
              <a:t>روشمند بودن فهم دين </a:t>
            </a:r>
            <a:endParaRPr lang="en-US" sz="2600" dirty="0"/>
          </a:p>
          <a:p>
            <a:pPr algn="just" rtl="1"/>
            <a:r>
              <a:rPr lang="ar-SA" sz="2600" dirty="0"/>
              <a:t>فهم پذيري دين روشمند است ، اينگونه نيست كه كسي با مراجع به يك آيه يا روايتي ، بدون منطق لازم حكم اسلامي را استنباط نمايد. </a:t>
            </a:r>
            <a:endParaRPr lang="en-US" sz="2600" dirty="0"/>
          </a:p>
          <a:p>
            <a:pPr algn="just" rtl="1"/>
            <a:r>
              <a:rPr lang="ar-SA" sz="2600" dirty="0"/>
              <a:t>لازم است قواعدي را بدانيد. </a:t>
            </a:r>
            <a:endParaRPr lang="en-US" sz="2600" dirty="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41</TotalTime>
  <Words>1813</Words>
  <Application>Microsoft Office PowerPoint</Application>
  <PresentationFormat>On-screen Show (4:3)</PresentationFormat>
  <Paragraphs>172</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Franklin Gothic Book</vt:lpstr>
      <vt:lpstr>Franklin Gothic Medium</vt:lpstr>
      <vt:lpstr>Tahoma</vt:lpstr>
      <vt:lpstr>Wingdings 2</vt:lpstr>
      <vt:lpstr>Trek</vt:lpstr>
      <vt:lpstr>مقصود از (( موسي )) در حديث غدير (( زعامت و رهبري )) است ← 5 دليل  </vt:lpstr>
      <vt:lpstr>پيامبر به منبر رفتند و چند نكته را فرمودند :  </vt:lpstr>
      <vt:lpstr>دستاوردهاي بحث در امامت  </vt:lpstr>
      <vt:lpstr>نياز به وجود امام </vt:lpstr>
      <vt:lpstr>ادله نقلي بر انتصابي بودن امام (ع) </vt:lpstr>
      <vt:lpstr>PowerPoint Presentation</vt:lpstr>
      <vt:lpstr>PowerPoint Presentation</vt:lpstr>
      <vt:lpstr>ب : آيه ولايت  </vt:lpstr>
      <vt:lpstr>PowerPoint Presentation</vt:lpstr>
      <vt:lpstr>جاذبه عمومي </vt:lpstr>
      <vt:lpstr>PowerPoint Presentation</vt:lpstr>
      <vt:lpstr>PowerPoint Presentation</vt:lpstr>
      <vt:lpstr>مصونيت قرآن از تحريف  </vt:lpstr>
      <vt:lpstr>2 – (( سنت ))  </vt:lpstr>
      <vt:lpstr>عقل  </vt:lpstr>
      <vt:lpstr>حجيت عقل </vt:lpstr>
      <vt:lpstr>PowerPoint Presentation</vt:lpstr>
      <vt:lpstr>PowerPoint Presentation</vt:lpstr>
      <vt:lpstr>خاتميت در روايات  </vt:lpstr>
      <vt:lpstr>2- خاتميت پايان دوران ولايت شخصي  </vt:lpstr>
      <vt:lpstr>PowerPoint Presentation</vt:lpstr>
      <vt:lpstr>روش فهم دين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HAJ EMAD</dc:creator>
  <cp:lastModifiedBy>MRT www.Win2Farsi.com</cp:lastModifiedBy>
  <cp:revision>6</cp:revision>
  <dcterms:created xsi:type="dcterms:W3CDTF">2010-11-09T03:39:22Z</dcterms:created>
  <dcterms:modified xsi:type="dcterms:W3CDTF">2018-01-27T13:14:30Z</dcterms:modified>
</cp:coreProperties>
</file>