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996" r:id="rId1"/>
  </p:sldMasterIdLst>
  <p:sldIdLst>
    <p:sldId id="256" r:id="rId2"/>
    <p:sldId id="293"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3A46A74-0A3A-4114-8E5A-D897A5E4EBB9}"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00E67BC-CA25-4F41-BC6C-C508157E708E}"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3A46A74-0A3A-4114-8E5A-D897A5E4EBB9}"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00E67BC-CA25-4F41-BC6C-C508157E708E}" type="slidenum">
              <a:rPr lang="fa-IR" smtClean="0"/>
              <a:t>‹#›</a:t>
            </a:fld>
            <a:endParaRPr lang="fa-IR"/>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A46A74-0A3A-4114-8E5A-D897A5E4EBB9}"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00E67BC-CA25-4F41-BC6C-C508157E708E}"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43A46A74-0A3A-4114-8E5A-D897A5E4EBB9}" type="datetimeFigureOut">
              <a:rPr lang="fa-IR" smtClean="0"/>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00E67BC-CA25-4F41-BC6C-C508157E708E}" type="slidenum">
              <a:rPr lang="fa-IR" smtClean="0"/>
              <a:t>‹#›</a:t>
            </a:fld>
            <a:endParaRPr lang="fa-IR"/>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3A46A74-0A3A-4114-8E5A-D897A5E4EBB9}" type="datetimeFigureOut">
              <a:rPr lang="fa-IR" smtClean="0"/>
              <a:t>10/09/1441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00E67BC-CA25-4F41-BC6C-C508157E708E}"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3A46A74-0A3A-4114-8E5A-D897A5E4EBB9}" type="datetimeFigureOut">
              <a:rPr lang="fa-IR" smtClean="0"/>
              <a:t>10/09/1441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00E67BC-CA25-4F41-BC6C-C508157E708E}"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43A46A74-0A3A-4114-8E5A-D897A5E4EBB9}" type="datetimeFigureOut">
              <a:rPr lang="fa-IR" smtClean="0"/>
              <a:t>10/09/1441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00E67BC-CA25-4F41-BC6C-C508157E708E}"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43A46A74-0A3A-4114-8E5A-D897A5E4EBB9}" type="datetimeFigureOut">
              <a:rPr lang="fa-IR" smtClean="0"/>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00E67BC-CA25-4F41-BC6C-C508157E708E}" type="slidenum">
              <a:rPr lang="fa-IR" smtClean="0"/>
              <a:t>‹#›</a:t>
            </a:fld>
            <a:endParaRPr lang="fa-IR"/>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A46A74-0A3A-4114-8E5A-D897A5E4EBB9}" type="datetimeFigureOut">
              <a:rPr lang="fa-IR" smtClean="0"/>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00E67BC-CA25-4F41-BC6C-C508157E708E}" type="slidenum">
              <a:rPr lang="fa-IR" smtClean="0"/>
              <a:t>‹#›</a:t>
            </a:fld>
            <a:endParaRPr lang="fa-I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3A46A74-0A3A-4114-8E5A-D897A5E4EBB9}"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00E67BC-CA25-4F41-BC6C-C508157E708E}"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43A46A74-0A3A-4114-8E5A-D897A5E4EBB9}"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00E67BC-CA25-4F41-BC6C-C508157E708E}" type="slidenum">
              <a:rPr lang="fa-IR" smtClean="0"/>
              <a:t>‹#›</a:t>
            </a:fld>
            <a:endParaRPr lang="fa-IR"/>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43A46A74-0A3A-4114-8E5A-D897A5E4EBB9}" type="datetimeFigureOut">
              <a:rPr lang="fa-IR" smtClean="0"/>
              <a:t>10/09/1441</a:t>
            </a:fld>
            <a:endParaRPr lang="fa-IR"/>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fa-IR"/>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000E67BC-CA25-4F41-BC6C-C508157E708E}" type="slidenum">
              <a:rPr lang="fa-IR" smtClean="0"/>
              <a:t>‹#›</a:t>
            </a:fld>
            <a:endParaRPr lang="fa-IR"/>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xStyles>
    <p:titleStyle>
      <a:lvl1pPr algn="ctr" defTabSz="914400" rtl="1" eaLnBrk="1" latinLnBrk="0" hangingPunct="1">
        <a:spcBef>
          <a:spcPct val="0"/>
        </a:spcBef>
        <a:buNone/>
        <a:defRPr sz="4400" kern="1200">
          <a:solidFill>
            <a:srgbClr val="FFFFFF"/>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908720"/>
            <a:ext cx="7772400" cy="2160240"/>
          </a:xfrm>
        </p:spPr>
        <p:txBody>
          <a:bodyPr>
            <a:normAutofit/>
          </a:bodyPr>
          <a:lstStyle/>
          <a:p>
            <a:r>
              <a:rPr lang="fa-IR" sz="9600" b="1" dirty="0">
                <a:solidFill>
                  <a:schemeClr val="tx1"/>
                </a:solidFill>
              </a:rPr>
              <a:t>بنام خدا </a:t>
            </a:r>
          </a:p>
        </p:txBody>
      </p:sp>
    </p:spTree>
    <p:extLst>
      <p:ext uri="{BB962C8B-B14F-4D97-AF65-F5344CB8AC3E}">
        <p14:creationId xmlns:p14="http://schemas.microsoft.com/office/powerpoint/2010/main" val="1469769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fa-IR" sz="6000" spc="-150" dirty="0"/>
              <a:t>معلولیت وبحران در خانواده</a:t>
            </a:r>
          </a:p>
          <a:p>
            <a:endParaRPr lang="fa-IR" dirty="0"/>
          </a:p>
        </p:txBody>
      </p:sp>
    </p:spTree>
    <p:extLst>
      <p:ext uri="{BB962C8B-B14F-4D97-AF65-F5344CB8AC3E}">
        <p14:creationId xmlns:p14="http://schemas.microsoft.com/office/powerpoint/2010/main" val="1214591031"/>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700808"/>
            <a:ext cx="8229600" cy="4997192"/>
          </a:xfrm>
        </p:spPr>
        <p:txBody>
          <a:bodyPr>
            <a:normAutofit/>
          </a:bodyPr>
          <a:lstStyle/>
          <a:p>
            <a:r>
              <a:rPr lang="fa-IR" sz="2800" b="1" dirty="0">
                <a:solidFill>
                  <a:srgbClr val="FF0000"/>
                </a:solidFill>
                <a:cs typeface="B Nazanin" pitchFamily="2" charset="-78"/>
              </a:rPr>
              <a:t>اقسام معلولیت </a:t>
            </a:r>
          </a:p>
          <a:p>
            <a:r>
              <a:rPr lang="fa-IR" sz="2800" dirty="0">
                <a:cs typeface="B Nazanin" pitchFamily="2" charset="-78"/>
              </a:rPr>
              <a:t>1-معلولین ذهنی </a:t>
            </a:r>
          </a:p>
          <a:p>
            <a:r>
              <a:rPr lang="fa-IR" sz="2800" dirty="0">
                <a:cs typeface="B Nazanin" pitchFamily="2" charset="-78"/>
              </a:rPr>
              <a:t>*عقب ماندگان ذهنی </a:t>
            </a:r>
          </a:p>
          <a:p>
            <a:r>
              <a:rPr lang="fa-IR" sz="2800" dirty="0">
                <a:cs typeface="B Nazanin" pitchFamily="2" charset="-78"/>
              </a:rPr>
              <a:t>*بیماران روانی </a:t>
            </a:r>
          </a:p>
          <a:p>
            <a:r>
              <a:rPr lang="fa-IR" sz="2800" dirty="0">
                <a:cs typeface="B Nazanin" pitchFamily="2" charset="-78"/>
              </a:rPr>
              <a:t>2- معلولین جسمی : نقص عضو ، نابینایان و ناشنوایان </a:t>
            </a:r>
          </a:p>
          <a:p>
            <a:r>
              <a:rPr lang="fa-IR" sz="2800" dirty="0">
                <a:cs typeface="B Nazanin" pitchFamily="2" charset="-78"/>
              </a:rPr>
              <a:t>3- معلولین اجتماعی : قشر مطرود جامعه ( معتادان ، بزهکاران ، ولگردان ، محکومین زندان ها و متکدیان حرفه ای )</a:t>
            </a:r>
          </a:p>
          <a:p>
            <a:endParaRPr lang="fa-IR" dirty="0">
              <a:cs typeface="B Nazanin" pitchFamily="2" charset="-78"/>
            </a:endParaRPr>
          </a:p>
        </p:txBody>
      </p:sp>
      <p:sp>
        <p:nvSpPr>
          <p:cNvPr id="2" name="Title 1"/>
          <p:cNvSpPr>
            <a:spLocks noGrp="1"/>
          </p:cNvSpPr>
          <p:nvPr>
            <p:ph type="title"/>
          </p:nvPr>
        </p:nvSpPr>
        <p:spPr>
          <a:xfrm>
            <a:off x="467544" y="116632"/>
            <a:ext cx="8229600" cy="1224136"/>
          </a:xfrm>
        </p:spPr>
        <p:txBody>
          <a:bodyPr>
            <a:noAutofit/>
          </a:bodyPr>
          <a:lstStyle/>
          <a:p>
            <a:pPr algn="r"/>
            <a:r>
              <a:rPr lang="fa-IR" sz="2800" b="1" dirty="0">
                <a:solidFill>
                  <a:srgbClr val="FF0000"/>
                </a:solidFill>
                <a:cs typeface="B Nazanin" pitchFamily="2" charset="-78"/>
              </a:rPr>
              <a:t>تعریف معلولیت : </a:t>
            </a:r>
            <a:r>
              <a:rPr lang="fa-IR" sz="2400" b="1" dirty="0">
                <a:cs typeface="B Nazanin" pitchFamily="2" charset="-78"/>
              </a:rPr>
              <a:t>سازمان جهانی بهداشت در ژانویه سال 1981 معلولیت را ایجاد اختلال در رابطه بین فرد و محیط تعریف کرده است .</a:t>
            </a:r>
          </a:p>
        </p:txBody>
      </p:sp>
    </p:spTree>
    <p:extLst>
      <p:ext uri="{BB962C8B-B14F-4D97-AF65-F5344CB8AC3E}">
        <p14:creationId xmlns:p14="http://schemas.microsoft.com/office/powerpoint/2010/main" val="32087696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060848"/>
            <a:ext cx="8229600" cy="3946443"/>
          </a:xfrm>
        </p:spPr>
        <p:txBody>
          <a:bodyPr>
            <a:noAutofit/>
          </a:bodyPr>
          <a:lstStyle/>
          <a:p>
            <a:endParaRPr lang="fa-IR" b="1" dirty="0">
              <a:cs typeface="B Nazanin" pitchFamily="2" charset="-78"/>
            </a:endParaRPr>
          </a:p>
          <a:p>
            <a:r>
              <a:rPr lang="fa-IR" b="1" dirty="0">
                <a:cs typeface="B Nazanin" pitchFamily="2" charset="-78"/>
              </a:rPr>
              <a:t>الف ) کودکان دچار ناتوانی جسمی مانند کودک کور ، کر ، لال و ....</a:t>
            </a:r>
          </a:p>
          <a:p>
            <a:endParaRPr lang="fa-IR" b="1" dirty="0">
              <a:cs typeface="B Nazanin" pitchFamily="2" charset="-78"/>
            </a:endParaRPr>
          </a:p>
          <a:p>
            <a:r>
              <a:rPr lang="fa-IR" b="1" dirty="0">
                <a:cs typeface="B Nazanin" pitchFamily="2" charset="-78"/>
              </a:rPr>
              <a:t>ب) کودکان دچار ناتوانی عقلی مانند کودکان کم هوش ، گیج و ابله </a:t>
            </a:r>
          </a:p>
          <a:p>
            <a:endParaRPr lang="fa-IR" b="1" dirty="0">
              <a:cs typeface="B Nazanin" pitchFamily="2" charset="-78"/>
            </a:endParaRPr>
          </a:p>
          <a:p>
            <a:r>
              <a:rPr lang="fa-IR" b="1" dirty="0">
                <a:cs typeface="B Nazanin" pitchFamily="2" charset="-78"/>
              </a:rPr>
              <a:t>ج) کودکان دچار ناتوانی روانی مانند محرومیت از مادر ، محرومیت از محبت ، کودکان ناسازگار و یتیم.</a:t>
            </a:r>
          </a:p>
          <a:p>
            <a:endParaRPr lang="fa-IR" b="1" dirty="0">
              <a:cs typeface="B Nazanin" pitchFamily="2" charset="-78"/>
            </a:endParaRPr>
          </a:p>
        </p:txBody>
      </p:sp>
      <p:sp>
        <p:nvSpPr>
          <p:cNvPr id="3" name="Title 2"/>
          <p:cNvSpPr>
            <a:spLocks noGrp="1"/>
          </p:cNvSpPr>
          <p:nvPr>
            <p:ph type="title"/>
          </p:nvPr>
        </p:nvSpPr>
        <p:spPr/>
        <p:txBody>
          <a:bodyPr>
            <a:normAutofit/>
          </a:bodyPr>
          <a:lstStyle/>
          <a:p>
            <a:pPr algn="r"/>
            <a:r>
              <a:rPr lang="fa-IR" sz="2800" b="1" dirty="0">
                <a:solidFill>
                  <a:srgbClr val="FF0000"/>
                </a:solidFill>
                <a:cs typeface="B Nazanin" pitchFamily="2" charset="-78"/>
              </a:rPr>
              <a:t>کودک معلول : </a:t>
            </a:r>
            <a:r>
              <a:rPr lang="fa-IR" sz="3200" dirty="0">
                <a:cs typeface="B Nazanin" pitchFamily="2" charset="-78"/>
              </a:rPr>
              <a:t>کودکی است که از نظر جسمی ،</a:t>
            </a:r>
            <a:r>
              <a:rPr lang="fa-IR" dirty="0">
                <a:cs typeface="B Nazanin" pitchFamily="2" charset="-78"/>
              </a:rPr>
              <a:t> </a:t>
            </a:r>
            <a:r>
              <a:rPr lang="fa-IR" sz="3200" dirty="0">
                <a:cs typeface="B Nazanin" pitchFamily="2" charset="-78"/>
              </a:rPr>
              <a:t>عقلی</a:t>
            </a:r>
            <a:r>
              <a:rPr lang="fa-IR" dirty="0">
                <a:cs typeface="B Nazanin" pitchFamily="2" charset="-78"/>
              </a:rPr>
              <a:t> </a:t>
            </a:r>
            <a:r>
              <a:rPr lang="fa-IR" sz="3200" dirty="0">
                <a:cs typeface="B Nazanin" pitchFamily="2" charset="-78"/>
              </a:rPr>
              <a:t>، روانی از حالت هنجار بدور باشد</a:t>
            </a:r>
          </a:p>
        </p:txBody>
      </p:sp>
    </p:spTree>
    <p:extLst>
      <p:ext uri="{BB962C8B-B14F-4D97-AF65-F5344CB8AC3E}">
        <p14:creationId xmlns:p14="http://schemas.microsoft.com/office/powerpoint/2010/main" val="23255694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568" y="260648"/>
            <a:ext cx="8229600" cy="5746643"/>
          </a:xfrm>
        </p:spPr>
        <p:txBody>
          <a:bodyPr>
            <a:normAutofit/>
          </a:bodyPr>
          <a:lstStyle/>
          <a:p>
            <a:pPr>
              <a:lnSpc>
                <a:spcPct val="150000"/>
              </a:lnSpc>
            </a:pPr>
            <a:r>
              <a:rPr lang="fa-IR" sz="2800" b="1" dirty="0">
                <a:solidFill>
                  <a:srgbClr val="FF0000"/>
                </a:solidFill>
                <a:cs typeface="B Nazanin" pitchFamily="2" charset="-78"/>
              </a:rPr>
              <a:t>عقب ماندگی ذهنی : </a:t>
            </a:r>
            <a:r>
              <a:rPr lang="fa-IR" sz="2800" b="1" dirty="0">
                <a:cs typeface="B Nazanin" pitchFamily="2" charset="-78"/>
              </a:rPr>
              <a:t>اعمال عمومی ذهنی پایین تر از حد متوسط که همراه با نقص رفتار تطابقی است و در دوران رشد به ظهور می رسد.از نظر میزان توانائی هوشی در حد کودکان طبیعی همسال خود نیست و از نظر سن عقلی حداقل دو سال از سن تقویمی خویش عقب تراست .</a:t>
            </a:r>
          </a:p>
          <a:p>
            <a:pPr>
              <a:lnSpc>
                <a:spcPct val="150000"/>
              </a:lnSpc>
            </a:pPr>
            <a:r>
              <a:rPr lang="fa-IR" sz="2800" b="1" dirty="0">
                <a:solidFill>
                  <a:srgbClr val="FF0000"/>
                </a:solidFill>
                <a:cs typeface="B Nazanin" pitchFamily="2" charset="-78"/>
              </a:rPr>
              <a:t>معلولین ذهنی </a:t>
            </a:r>
            <a:r>
              <a:rPr lang="fa-IR" sz="2800" b="1" dirty="0">
                <a:cs typeface="B Nazanin" pitchFamily="2" charset="-78"/>
              </a:rPr>
              <a:t>: عقب ماندگان ذهنی افرادی هستند که به علت وقفه یا کمبود رشد ذهنی در شرایط عادی نمی توانند از برنامه های معمولی آموزش و پرورش استفاده مطلوب کنندو نمی توانند با محیط تطبیق وسازگاری اجتماعی پیدا کنند وبه دلیل عقب ماندگی ذهنی از نظر درک مسائل ، قدرت استدلال و قضاوت صحیح و دقت ویادگیری به درجات مختلف محرومند.</a:t>
            </a:r>
          </a:p>
          <a:p>
            <a:pPr>
              <a:lnSpc>
                <a:spcPct val="150000"/>
              </a:lnSpc>
            </a:pPr>
            <a:endParaRPr lang="fa-IR" b="1" dirty="0">
              <a:cs typeface="B Nazanin" pitchFamily="2" charset="-78"/>
            </a:endParaRPr>
          </a:p>
        </p:txBody>
      </p:sp>
    </p:spTree>
    <p:extLst>
      <p:ext uri="{BB962C8B-B14F-4D97-AF65-F5344CB8AC3E}">
        <p14:creationId xmlns:p14="http://schemas.microsoft.com/office/powerpoint/2010/main" val="4133793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2675467"/>
            <a:ext cx="8208913" cy="2625741"/>
          </a:xfrm>
        </p:spPr>
        <p:txBody>
          <a:bodyPr/>
          <a:lstStyle/>
          <a:p>
            <a:r>
              <a:rPr lang="fa-IR" sz="2800" b="1" dirty="0"/>
              <a:t>1-عقب ماندگی هوشی خفیف : ضریب هوشی = 50 تا 69 </a:t>
            </a:r>
          </a:p>
          <a:p>
            <a:r>
              <a:rPr lang="fa-IR" sz="2800" b="1" dirty="0"/>
              <a:t>2- عقب ماندگی هوشی متوسط : ضریب هوشی = 35 تا 49</a:t>
            </a:r>
          </a:p>
          <a:p>
            <a:r>
              <a:rPr lang="fa-IR" sz="2800" b="1" dirty="0"/>
              <a:t>3-عقب ماندگی هوشی شدید : ضریب هوشی = 20 تا 34 </a:t>
            </a:r>
          </a:p>
          <a:p>
            <a:r>
              <a:rPr lang="fa-IR" sz="2800" b="1" dirty="0"/>
              <a:t>4- عقب ماندگی هوشی بسیار شدید: ضریب هوشی = کمتر از 20 </a:t>
            </a:r>
          </a:p>
          <a:p>
            <a:endParaRPr lang="fa-IR" dirty="0"/>
          </a:p>
        </p:txBody>
      </p:sp>
      <p:sp>
        <p:nvSpPr>
          <p:cNvPr id="3" name="Title 2"/>
          <p:cNvSpPr>
            <a:spLocks noGrp="1"/>
          </p:cNvSpPr>
          <p:nvPr>
            <p:ph type="title"/>
          </p:nvPr>
        </p:nvSpPr>
        <p:spPr/>
        <p:txBody>
          <a:bodyPr>
            <a:normAutofit/>
          </a:bodyPr>
          <a:lstStyle/>
          <a:p>
            <a:pPr algn="r"/>
            <a:r>
              <a:rPr lang="fa-IR" sz="3200" b="1" dirty="0">
                <a:solidFill>
                  <a:srgbClr val="FF0000"/>
                </a:solidFill>
                <a:cs typeface="B Nazanin" pitchFamily="2" charset="-78"/>
              </a:rPr>
              <a:t>انواع عقب ماندگی ذهنی :</a:t>
            </a:r>
          </a:p>
        </p:txBody>
      </p:sp>
    </p:spTree>
    <p:extLst>
      <p:ext uri="{BB962C8B-B14F-4D97-AF65-F5344CB8AC3E}">
        <p14:creationId xmlns:p14="http://schemas.microsoft.com/office/powerpoint/2010/main" val="3979764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1844824"/>
            <a:ext cx="8568951" cy="4896544"/>
          </a:xfrm>
        </p:spPr>
        <p:txBody>
          <a:bodyPr>
            <a:normAutofit/>
          </a:bodyPr>
          <a:lstStyle/>
          <a:p>
            <a:r>
              <a:rPr lang="fa-IR" b="1" dirty="0">
                <a:solidFill>
                  <a:srgbClr val="FF0000"/>
                </a:solidFill>
                <a:cs typeface="B Nazanin" pitchFamily="2" charset="-78"/>
              </a:rPr>
              <a:t>الف ) کودکان مرزی </a:t>
            </a:r>
            <a:r>
              <a:rPr lang="fa-IR" dirty="0">
                <a:cs typeface="B Nazanin" pitchFamily="2" charset="-78"/>
              </a:rPr>
              <a:t>( ضریب هوشی 75 – 95 ) رفتار و ظاهر مانند کودکان عادی است ، حافظه قوی ولی ضعف در استدلالات ریاضی دارند.</a:t>
            </a:r>
          </a:p>
          <a:p>
            <a:endParaRPr lang="fa-IR" b="1" dirty="0">
              <a:solidFill>
                <a:srgbClr val="FF0000"/>
              </a:solidFill>
              <a:cs typeface="B Nazanin" pitchFamily="2" charset="-78"/>
            </a:endParaRPr>
          </a:p>
          <a:p>
            <a:r>
              <a:rPr lang="fa-IR" b="1" dirty="0">
                <a:solidFill>
                  <a:srgbClr val="FF0000"/>
                </a:solidFill>
                <a:cs typeface="B Nazanin" pitchFamily="2" charset="-78"/>
              </a:rPr>
              <a:t>ب) کودکان آموزش پذیر </a:t>
            </a:r>
            <a:r>
              <a:rPr lang="fa-IR" dirty="0">
                <a:cs typeface="B Nazanin" pitchFamily="2" charset="-78"/>
              </a:rPr>
              <a:t>( ضریب هوشی 50 – 75 ) 80 درصد کودکان عقب مانده در این گروه قرار دارند  با تشویق وکمک واستفاده از روش های صحیح قادر به ادامه تحصیل تا کلاس چهارم و پنجم ابتدائی می باشند ، از عهده مشاغل ساده برمی آیند.</a:t>
            </a:r>
          </a:p>
          <a:p>
            <a:endParaRPr lang="fa-IR" b="1" dirty="0">
              <a:solidFill>
                <a:srgbClr val="FF0000"/>
              </a:solidFill>
              <a:cs typeface="B Nazanin" pitchFamily="2" charset="-78"/>
            </a:endParaRPr>
          </a:p>
          <a:p>
            <a:r>
              <a:rPr lang="fa-IR" b="1" dirty="0">
                <a:solidFill>
                  <a:srgbClr val="FF0000"/>
                </a:solidFill>
                <a:cs typeface="B Nazanin" pitchFamily="2" charset="-78"/>
              </a:rPr>
              <a:t>ج)  کودکان تربیت پذیر </a:t>
            </a:r>
            <a:r>
              <a:rPr lang="fa-IR" dirty="0">
                <a:cs typeface="B Nazanin" pitchFamily="2" charset="-78"/>
              </a:rPr>
              <a:t>( ضریب هوشی  25 – 50 ) می توانند یادبگیرند که ادرار ومدفوع خود را کنترل کنند،خواندن را یاد می گیرند ولی قادر به نوشتن نیستند.</a:t>
            </a:r>
          </a:p>
          <a:p>
            <a:endParaRPr lang="fa-IR" b="1" dirty="0">
              <a:solidFill>
                <a:srgbClr val="FF0000"/>
              </a:solidFill>
              <a:cs typeface="B Nazanin" pitchFamily="2" charset="-78"/>
            </a:endParaRPr>
          </a:p>
          <a:p>
            <a:r>
              <a:rPr lang="fa-IR" b="1" dirty="0">
                <a:solidFill>
                  <a:srgbClr val="FF0000"/>
                </a:solidFill>
                <a:cs typeface="B Nazanin" pitchFamily="2" charset="-78"/>
              </a:rPr>
              <a:t>د) کودکان پناهگاهی </a:t>
            </a:r>
            <a:r>
              <a:rPr lang="fa-IR" dirty="0">
                <a:cs typeface="B Nazanin" pitchFamily="2" charset="-78"/>
              </a:rPr>
              <a:t>( ضریب هوشی 0 – 25 ) نارسائی حرکتی و حسی دارند ودیر تر از هر کودکی می ایستند و به ندرت راه می افتند وقادر به کنترل ادرار ومدفوع نیستند.</a:t>
            </a:r>
          </a:p>
          <a:p>
            <a:endParaRPr lang="fa-IR" dirty="0"/>
          </a:p>
        </p:txBody>
      </p:sp>
      <p:sp>
        <p:nvSpPr>
          <p:cNvPr id="3" name="Title 2"/>
          <p:cNvSpPr>
            <a:spLocks noGrp="1"/>
          </p:cNvSpPr>
          <p:nvPr>
            <p:ph type="title"/>
          </p:nvPr>
        </p:nvSpPr>
        <p:spPr/>
        <p:txBody>
          <a:bodyPr>
            <a:normAutofit/>
          </a:bodyPr>
          <a:lstStyle/>
          <a:p>
            <a:pPr algn="r"/>
            <a:r>
              <a:rPr lang="fa-IR" dirty="0">
                <a:cs typeface="B Nazanin" pitchFamily="2" charset="-78"/>
              </a:rPr>
              <a:t>همچنین به شکل زیر نیز عقب ماندگی را تقسیم بندی می نمایند:</a:t>
            </a:r>
          </a:p>
        </p:txBody>
      </p:sp>
    </p:spTree>
    <p:extLst>
      <p:ext uri="{BB962C8B-B14F-4D97-AF65-F5344CB8AC3E}">
        <p14:creationId xmlns:p14="http://schemas.microsoft.com/office/powerpoint/2010/main" val="2863700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9" y="1268760"/>
            <a:ext cx="8496944" cy="5184576"/>
          </a:xfrm>
        </p:spPr>
        <p:txBody>
          <a:bodyPr>
            <a:normAutofit lnSpcReduction="10000"/>
          </a:bodyPr>
          <a:lstStyle/>
          <a:p>
            <a:r>
              <a:rPr lang="fa-IR" sz="2800" dirty="0">
                <a:cs typeface="B Nazanin" pitchFamily="2" charset="-78"/>
              </a:rPr>
              <a:t>1-در 25 درصد موارد علل آن شناخته شده و در بقیه موارد ناشناخته است </a:t>
            </a:r>
          </a:p>
          <a:p>
            <a:r>
              <a:rPr lang="fa-IR" sz="2800" dirty="0">
                <a:cs typeface="B Nazanin" pitchFamily="2" charset="-78"/>
              </a:rPr>
              <a:t>2-عوامل ارثی : تحقیقات نشان داده است اختلالات ، جابجائی یا کم و زیاد شدن کروموزوم ها باعث معلولیت ها وعقب ماندگیهای ذهنی شده واختلال در کروموزوم های معمولی و غیر جنسی ، معلولیت ها و عقب ماندگی های ذهنی عمیق تری را به همراه دارند.</a:t>
            </a:r>
          </a:p>
          <a:p>
            <a:r>
              <a:rPr lang="fa-IR" sz="2800" dirty="0">
                <a:cs typeface="B Nazanin" pitchFamily="2" charset="-78"/>
              </a:rPr>
              <a:t>3-علل قبل از تولد : </a:t>
            </a:r>
          </a:p>
          <a:p>
            <a:r>
              <a:rPr lang="fa-IR" sz="2800" dirty="0">
                <a:cs typeface="B Nazanin" pitchFamily="2" charset="-78"/>
              </a:rPr>
              <a:t>*سوء تغذیه مادر ، مثلاً کمبود ید باعث عقب ماندگی ذهنی نوزاد می شود و کمبود اسید فولیک باعث بروز نقائص عصبی می گردد</a:t>
            </a:r>
          </a:p>
          <a:p>
            <a:r>
              <a:rPr lang="fa-IR" sz="2800" dirty="0">
                <a:cs typeface="B Nazanin" pitchFamily="2" charset="-78"/>
              </a:rPr>
              <a:t>* عفونت های مادر زادی حاد مانند سرخچه </a:t>
            </a:r>
          </a:p>
          <a:p>
            <a:r>
              <a:rPr lang="fa-IR" sz="2800" dirty="0">
                <a:cs typeface="B Nazanin" pitchFamily="2" charset="-78"/>
              </a:rPr>
              <a:t>* عفونت های مادرزادی مزمن مانند سیفلیس و توکسوپلاسموز</a:t>
            </a:r>
          </a:p>
          <a:p>
            <a:r>
              <a:rPr lang="fa-IR" sz="2800" dirty="0">
                <a:cs typeface="B Nazanin" pitchFamily="2" charset="-78"/>
              </a:rPr>
              <a:t>* ناسازگاری خونی مادر و جنین ( </a:t>
            </a:r>
            <a:r>
              <a:rPr lang="en-US" sz="2800" dirty="0">
                <a:cs typeface="B Nazanin" pitchFamily="2" charset="-78"/>
              </a:rPr>
              <a:t>Rh </a:t>
            </a:r>
            <a:r>
              <a:rPr lang="fa-IR" sz="2800" dirty="0">
                <a:cs typeface="B Nazanin" pitchFamily="2" charset="-78"/>
              </a:rPr>
              <a:t>منفی بودن مادر )</a:t>
            </a:r>
          </a:p>
          <a:p>
            <a:r>
              <a:rPr lang="fa-IR" sz="2800" dirty="0">
                <a:cs typeface="B Nazanin" pitchFamily="2" charset="-78"/>
              </a:rPr>
              <a:t>* اکلامپسی وپره اکلامپسی </a:t>
            </a:r>
          </a:p>
          <a:p>
            <a:endParaRPr lang="fa-IR" dirty="0"/>
          </a:p>
        </p:txBody>
      </p:sp>
      <p:sp>
        <p:nvSpPr>
          <p:cNvPr id="3" name="Title 2"/>
          <p:cNvSpPr>
            <a:spLocks noGrp="1"/>
          </p:cNvSpPr>
          <p:nvPr>
            <p:ph type="title"/>
          </p:nvPr>
        </p:nvSpPr>
        <p:spPr/>
        <p:txBody>
          <a:bodyPr>
            <a:normAutofit/>
          </a:bodyPr>
          <a:lstStyle/>
          <a:p>
            <a:pPr algn="r"/>
            <a:r>
              <a:rPr lang="fa-IR" sz="3200" b="1" dirty="0">
                <a:solidFill>
                  <a:srgbClr val="FF0000"/>
                </a:solidFill>
                <a:cs typeface="B Nazanin" pitchFamily="2" charset="-78"/>
              </a:rPr>
              <a:t>علل عقب ماندگی ذهنی </a:t>
            </a:r>
          </a:p>
        </p:txBody>
      </p:sp>
    </p:spTree>
    <p:extLst>
      <p:ext uri="{BB962C8B-B14F-4D97-AF65-F5344CB8AC3E}">
        <p14:creationId xmlns:p14="http://schemas.microsoft.com/office/powerpoint/2010/main" val="36015635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04664"/>
            <a:ext cx="8229600" cy="5602627"/>
          </a:xfrm>
        </p:spPr>
        <p:txBody>
          <a:bodyPr>
            <a:normAutofit/>
          </a:bodyPr>
          <a:lstStyle/>
          <a:p>
            <a:r>
              <a:rPr lang="fa-IR" dirty="0">
                <a:cs typeface="B Nazanin" pitchFamily="2" charset="-78"/>
              </a:rPr>
              <a:t>* سن والدین : با افزایش سن مادر احتمال عقب ماندگی کودک افزایش می یابد</a:t>
            </a:r>
          </a:p>
          <a:p>
            <a:r>
              <a:rPr lang="fa-IR" dirty="0">
                <a:cs typeface="B Nazanin" pitchFamily="2" charset="-78"/>
              </a:rPr>
              <a:t>* پرتو نگاری موجب میکروسفالی ، عقب ماندگی ذهنی و اسپاینا بیفیدا می شود</a:t>
            </a:r>
          </a:p>
          <a:p>
            <a:r>
              <a:rPr lang="fa-IR" dirty="0">
                <a:cs typeface="B Nazanin" pitchFamily="2" charset="-78"/>
              </a:rPr>
              <a:t>* استفاده از داروهای آرامبخش و خواب آورها و آنتی بیوتیک های غیر مجاز </a:t>
            </a:r>
          </a:p>
          <a:p>
            <a:r>
              <a:rPr lang="fa-IR" dirty="0">
                <a:cs typeface="B Nazanin" pitchFamily="2" charset="-78"/>
              </a:rPr>
              <a:t>* ابتلا به بیماری های عفونی </a:t>
            </a:r>
          </a:p>
          <a:p>
            <a:r>
              <a:rPr lang="fa-IR" dirty="0">
                <a:cs typeface="B Nazanin" pitchFamily="2" charset="-78"/>
              </a:rPr>
              <a:t>* قرار گرفتن در معرض اشعه ایکس خصوصاً در ماه های اول بارداری</a:t>
            </a:r>
          </a:p>
          <a:p>
            <a:r>
              <a:rPr lang="fa-IR" dirty="0">
                <a:cs typeface="B Nazanin" pitchFamily="2" charset="-78"/>
              </a:rPr>
              <a:t>* مصرف دخانیات و مواد مخدر یا الکل</a:t>
            </a:r>
          </a:p>
          <a:p>
            <a:r>
              <a:rPr lang="fa-IR" dirty="0">
                <a:cs typeface="B Nazanin" pitchFamily="2" charset="-78"/>
              </a:rPr>
              <a:t>4- عوامل زمان تولد : شرایط نامطلوب زایمان یا اشتباهات پزشکی به هنگام تولد ،در بروز عقب ماندگی ذهنی نقش دارد به عنوان مثال کمبود اکسیژن در حین تولد می تواند موجب آسیب دائمی گردد که در زایمان های طولانی اتفاق می افتد، از دیگر علل تولد نوزاد زودرس و نارس است . همچنین کمبود اکسیژن به علت پیچ خورگی بند ناف ،موجب ضایعات مغزی می شود. ضربات حین زایمان ، ناهنجاری های لگن مادر و عفونت از علل دیگر می باشند .</a:t>
            </a:r>
          </a:p>
          <a:p>
            <a:endParaRPr lang="fa-IR" dirty="0">
              <a:cs typeface="B Nazanin" pitchFamily="2" charset="-78"/>
            </a:endParaRPr>
          </a:p>
        </p:txBody>
      </p:sp>
    </p:spTree>
    <p:extLst>
      <p:ext uri="{BB962C8B-B14F-4D97-AF65-F5344CB8AC3E}">
        <p14:creationId xmlns:p14="http://schemas.microsoft.com/office/powerpoint/2010/main" val="42727661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32656"/>
            <a:ext cx="8229600" cy="6048672"/>
          </a:xfrm>
        </p:spPr>
        <p:txBody>
          <a:bodyPr>
            <a:normAutofit/>
          </a:bodyPr>
          <a:lstStyle/>
          <a:p>
            <a:pPr>
              <a:lnSpc>
                <a:spcPct val="150000"/>
              </a:lnSpc>
            </a:pPr>
            <a:r>
              <a:rPr lang="fa-IR" sz="2800" dirty="0">
                <a:cs typeface="B Nazanin" pitchFamily="2" charset="-78"/>
              </a:rPr>
              <a:t>5- عوامل پس از تولد : ابتلای کودک به بعضی از بیماری ها در بدو تولد یا در سنین اولیه و در دوره های مختلف رشد در مواردی باعث عقب ماندگی ذهنی می گردد که میزان و درجه عقب ماندگی به عواملی مثل نوع و شدت بیماری و سن کودک بستگی داردمانند مننژیت ، بیماری های عفونی ، ضربه های مغزی وسوء تغذیه و....-.</a:t>
            </a:r>
          </a:p>
          <a:p>
            <a:pPr>
              <a:lnSpc>
                <a:spcPct val="150000"/>
              </a:lnSpc>
            </a:pPr>
            <a:r>
              <a:rPr lang="fa-IR" sz="2800" dirty="0">
                <a:cs typeface="B Nazanin" pitchFamily="2" charset="-78"/>
              </a:rPr>
              <a:t>6- عوامل محیطی ، اجتماعی و فرهنگی : وجود خانواده ها و محیط های مضطرب و پر تشنج وحضور والدین با عدم تعادل روانی و عاطفی لازم ، باعث می شود که کودک از نظر عاطفی ، رشد سالم و طبیعی و سازگار با محیط نداشته باشد و نارسائی های هوشی بوجود آید مانند عامل تغذیه .</a:t>
            </a:r>
          </a:p>
          <a:p>
            <a:endParaRPr lang="fa-IR" dirty="0"/>
          </a:p>
        </p:txBody>
      </p:sp>
    </p:spTree>
    <p:extLst>
      <p:ext uri="{BB962C8B-B14F-4D97-AF65-F5344CB8AC3E}">
        <p14:creationId xmlns:p14="http://schemas.microsoft.com/office/powerpoint/2010/main" val="710095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7" y="1484784"/>
            <a:ext cx="8496944" cy="5040560"/>
          </a:xfrm>
        </p:spPr>
        <p:txBody>
          <a:bodyPr>
            <a:normAutofit fontScale="92500" lnSpcReduction="10000"/>
          </a:bodyPr>
          <a:lstStyle/>
          <a:p>
            <a:r>
              <a:rPr lang="fa-IR" sz="2800" dirty="0">
                <a:cs typeface="B Nazanin" pitchFamily="2" charset="-78"/>
              </a:rPr>
              <a:t>شایع ترین معلولیت های جسمی عبارتند از :</a:t>
            </a:r>
          </a:p>
          <a:p>
            <a:r>
              <a:rPr lang="fa-IR" sz="2800" dirty="0">
                <a:cs typeface="B Nazanin" pitchFamily="2" charset="-78"/>
              </a:rPr>
              <a:t>الف ) نقص عضو ها ، ممکن است بدلیل حوادث ، عوامل ارثی ، مادرزادی و بیماری ها باشد </a:t>
            </a:r>
          </a:p>
          <a:p>
            <a:r>
              <a:rPr lang="fa-IR" sz="2800" dirty="0">
                <a:cs typeface="B Nazanin" pitchFamily="2" charset="-78"/>
              </a:rPr>
              <a:t>ب) ضایعات نخاعی ، مانند ضربه ها و تومورها </a:t>
            </a:r>
          </a:p>
          <a:p>
            <a:r>
              <a:rPr lang="fa-IR" sz="2800" dirty="0">
                <a:cs typeface="B Nazanin" pitchFamily="2" charset="-78"/>
              </a:rPr>
              <a:t>ج) ناهنجاری های مربوط به اسکلت ، انحرافات ستون مهره ها یا ناهنجاریهای استخوان های اصلی دست و پا یا سر و گردن به علل مادرزادی یا حوادث</a:t>
            </a:r>
          </a:p>
          <a:p>
            <a:r>
              <a:rPr lang="fa-IR" sz="2800" dirty="0">
                <a:cs typeface="B Nazanin" pitchFamily="2" charset="-78"/>
              </a:rPr>
              <a:t>د) اختلالت بیولوژیکی و متابولیسم ،مثل بیماران هموفیلی و بیمارانی که هر دو کلیه خود را از دست می دهند</a:t>
            </a:r>
          </a:p>
          <a:p>
            <a:r>
              <a:rPr lang="fa-IR" sz="2800" dirty="0">
                <a:cs typeface="B Nazanin" pitchFamily="2" charset="-78"/>
              </a:rPr>
              <a:t>ه) نابینایان </a:t>
            </a:r>
          </a:p>
          <a:p>
            <a:r>
              <a:rPr lang="fa-IR" sz="2800" dirty="0">
                <a:cs typeface="B Nazanin" pitchFamily="2" charset="-78"/>
              </a:rPr>
              <a:t>و) ناشنوایان ، عوامل ارثی ، مادرزادی ، بیماری های عفونی ، شغلی و تصادف ار علل ناشنوائی می باشد.</a:t>
            </a:r>
          </a:p>
          <a:p>
            <a:endParaRPr lang="fa-IR" dirty="0"/>
          </a:p>
        </p:txBody>
      </p:sp>
      <p:sp>
        <p:nvSpPr>
          <p:cNvPr id="3" name="Title 2"/>
          <p:cNvSpPr>
            <a:spLocks noGrp="1"/>
          </p:cNvSpPr>
          <p:nvPr>
            <p:ph type="title"/>
          </p:nvPr>
        </p:nvSpPr>
        <p:spPr/>
        <p:txBody>
          <a:bodyPr>
            <a:normAutofit/>
          </a:bodyPr>
          <a:lstStyle/>
          <a:p>
            <a:pPr algn="r"/>
            <a:r>
              <a:rPr lang="fa-IR" sz="2800" b="1" dirty="0">
                <a:solidFill>
                  <a:srgbClr val="FF0000"/>
                </a:solidFill>
                <a:cs typeface="B Nazanin" pitchFamily="2" charset="-78"/>
              </a:rPr>
              <a:t>معلولین جسمی </a:t>
            </a:r>
            <a:r>
              <a:rPr lang="fa-IR" sz="2800" b="1" dirty="0">
                <a:cs typeface="B Nazanin" pitchFamily="2" charset="-78"/>
              </a:rPr>
              <a:t>: معلولینی هستند که دچار ضایعات و اختلالات جسمی می باشند </a:t>
            </a:r>
          </a:p>
        </p:txBody>
      </p:sp>
    </p:spTree>
    <p:extLst>
      <p:ext uri="{BB962C8B-B14F-4D97-AF65-F5344CB8AC3E}">
        <p14:creationId xmlns:p14="http://schemas.microsoft.com/office/powerpoint/2010/main" val="40232890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844824"/>
            <a:ext cx="8229600" cy="4162467"/>
          </a:xfrm>
        </p:spPr>
        <p:txBody>
          <a:bodyPr>
            <a:normAutofit fontScale="92500" lnSpcReduction="20000"/>
          </a:bodyPr>
          <a:lstStyle/>
          <a:p>
            <a:pPr>
              <a:lnSpc>
                <a:spcPct val="150000"/>
              </a:lnSpc>
            </a:pPr>
            <a:r>
              <a:rPr lang="fa-IR" sz="2800" dirty="0">
                <a:cs typeface="B Nazanin" pitchFamily="2" charset="-78"/>
              </a:rPr>
              <a:t>1-ناتوانی فیزیکی یا روانی یا مخلوطی از هر دو در فرد ایجاد می کند</a:t>
            </a:r>
          </a:p>
          <a:p>
            <a:pPr>
              <a:lnSpc>
                <a:spcPct val="150000"/>
              </a:lnSpc>
            </a:pPr>
            <a:r>
              <a:rPr lang="fa-IR" sz="2800" dirty="0">
                <a:cs typeface="B Nazanin" pitchFamily="2" charset="-78"/>
              </a:rPr>
              <a:t>2-قبل از بیست و دو سالگی ظاهر می شود </a:t>
            </a:r>
          </a:p>
          <a:p>
            <a:pPr>
              <a:lnSpc>
                <a:spcPct val="150000"/>
              </a:lnSpc>
            </a:pPr>
            <a:r>
              <a:rPr lang="fa-IR" sz="2800" dirty="0">
                <a:cs typeface="B Nazanin" pitchFamily="2" charset="-78"/>
              </a:rPr>
              <a:t>3-این بیماری ها تا ابد یا انتهای زندگی به همراه فرد هستند </a:t>
            </a:r>
          </a:p>
          <a:p>
            <a:pPr>
              <a:lnSpc>
                <a:spcPct val="150000"/>
              </a:lnSpc>
            </a:pPr>
            <a:r>
              <a:rPr lang="fa-IR" sz="2800" dirty="0">
                <a:cs typeface="B Nazanin" pitchFamily="2" charset="-78"/>
              </a:rPr>
              <a:t>4-محدودیت های بالقوه ای در سه حیطه یا بیشتر از فعالیت های مهم زندگی ایجاد می کنند که شامل مراقبت از خود ، صحبت کردن ، یاد گیری ، حرکت می باشد</a:t>
            </a:r>
          </a:p>
          <a:p>
            <a:pPr>
              <a:lnSpc>
                <a:spcPct val="150000"/>
              </a:lnSpc>
            </a:pPr>
            <a:r>
              <a:rPr lang="fa-IR" sz="2800" dirty="0">
                <a:cs typeface="B Nazanin" pitchFamily="2" charset="-78"/>
              </a:rPr>
              <a:t>5-نیاز به مراقبت های طولانی می باشد</a:t>
            </a:r>
          </a:p>
          <a:p>
            <a:endParaRPr lang="fa-IR" dirty="0"/>
          </a:p>
        </p:txBody>
      </p:sp>
      <p:sp>
        <p:nvSpPr>
          <p:cNvPr id="3" name="Title 2"/>
          <p:cNvSpPr>
            <a:spLocks noGrp="1"/>
          </p:cNvSpPr>
          <p:nvPr>
            <p:ph type="title"/>
          </p:nvPr>
        </p:nvSpPr>
        <p:spPr>
          <a:xfrm>
            <a:off x="457200" y="404664"/>
            <a:ext cx="8229600" cy="1080120"/>
          </a:xfrm>
        </p:spPr>
        <p:txBody>
          <a:bodyPr>
            <a:normAutofit fontScale="90000"/>
          </a:bodyPr>
          <a:lstStyle/>
          <a:p>
            <a:pPr algn="r"/>
            <a:r>
              <a:rPr lang="fa-IR" dirty="0">
                <a:solidFill>
                  <a:srgbClr val="FF0000"/>
                </a:solidFill>
                <a:cs typeface="B Nazanin" pitchFamily="2" charset="-78"/>
              </a:rPr>
              <a:t>خصوصیات معلولیت</a:t>
            </a:r>
            <a:r>
              <a:rPr lang="fa-IR" dirty="0">
                <a:solidFill>
                  <a:srgbClr val="FF0000"/>
                </a:solidFill>
              </a:rPr>
              <a:t> : </a:t>
            </a:r>
            <a:r>
              <a:rPr lang="fa-IR" dirty="0"/>
              <a:t/>
            </a:r>
            <a:br>
              <a:rPr lang="fa-IR" dirty="0"/>
            </a:br>
            <a:endParaRPr lang="fa-IR" dirty="0"/>
          </a:p>
        </p:txBody>
      </p:sp>
    </p:spTree>
    <p:extLst>
      <p:ext uri="{BB962C8B-B14F-4D97-AF65-F5344CB8AC3E}">
        <p14:creationId xmlns:p14="http://schemas.microsoft.com/office/powerpoint/2010/main" val="7393777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844824"/>
            <a:ext cx="7408333" cy="4281339"/>
          </a:xfrm>
        </p:spPr>
        <p:txBody>
          <a:bodyPr>
            <a:normAutofit lnSpcReduction="10000"/>
          </a:bodyPr>
          <a:lstStyle/>
          <a:p>
            <a:pPr>
              <a:lnSpc>
                <a:spcPct val="200000"/>
              </a:lnSpc>
            </a:pPr>
            <a:r>
              <a:rPr lang="fa-IR" sz="3200" b="1" dirty="0">
                <a:cs typeface="B Nazanin" pitchFamily="2" charset="-78"/>
              </a:rPr>
              <a:t>1-نقص اعمال هوشی </a:t>
            </a:r>
          </a:p>
          <a:p>
            <a:pPr>
              <a:lnSpc>
                <a:spcPct val="200000"/>
              </a:lnSpc>
            </a:pPr>
            <a:r>
              <a:rPr lang="fa-IR" sz="3200" b="1" dirty="0">
                <a:cs typeface="B Nazanin" pitchFamily="2" charset="-78"/>
              </a:rPr>
              <a:t>2-نقص تطابق رفتار با نیازهای زندگی روزانه </a:t>
            </a:r>
          </a:p>
          <a:p>
            <a:pPr>
              <a:lnSpc>
                <a:spcPct val="200000"/>
              </a:lnSpc>
            </a:pPr>
            <a:r>
              <a:rPr lang="fa-IR" sz="3200" b="1" dirty="0">
                <a:cs typeface="B Nazanin" pitchFamily="2" charset="-78"/>
              </a:rPr>
              <a:t>3-مزمن بودن </a:t>
            </a:r>
          </a:p>
          <a:p>
            <a:pPr>
              <a:lnSpc>
                <a:spcPct val="200000"/>
              </a:lnSpc>
            </a:pPr>
            <a:r>
              <a:rPr lang="fa-IR" sz="3200" b="1" dirty="0">
                <a:cs typeface="B Nazanin" pitchFamily="2" charset="-78"/>
              </a:rPr>
              <a:t>4-وجود از زمان تولد یا آغاز کودکی </a:t>
            </a:r>
          </a:p>
          <a:p>
            <a:endParaRPr lang="fa-IR" dirty="0"/>
          </a:p>
        </p:txBody>
      </p:sp>
      <p:sp>
        <p:nvSpPr>
          <p:cNvPr id="3" name="Title 2"/>
          <p:cNvSpPr>
            <a:spLocks noGrp="1"/>
          </p:cNvSpPr>
          <p:nvPr>
            <p:ph type="title"/>
          </p:nvPr>
        </p:nvSpPr>
        <p:spPr/>
        <p:txBody>
          <a:bodyPr>
            <a:normAutofit fontScale="90000"/>
          </a:bodyPr>
          <a:lstStyle/>
          <a:p>
            <a:r>
              <a:rPr lang="fa-IR" dirty="0"/>
              <a:t>خصوصیات عقب ماندگی هوشی </a:t>
            </a:r>
            <a:br>
              <a:rPr lang="fa-IR" dirty="0"/>
            </a:br>
            <a:endParaRPr lang="fa-IR" dirty="0"/>
          </a:p>
        </p:txBody>
      </p:sp>
    </p:spTree>
    <p:extLst>
      <p:ext uri="{BB962C8B-B14F-4D97-AF65-F5344CB8AC3E}">
        <p14:creationId xmlns:p14="http://schemas.microsoft.com/office/powerpoint/2010/main" val="36109717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1" y="1340768"/>
            <a:ext cx="8640960" cy="5328592"/>
          </a:xfrm>
        </p:spPr>
        <p:txBody>
          <a:bodyPr>
            <a:normAutofit fontScale="92500"/>
          </a:bodyPr>
          <a:lstStyle/>
          <a:p>
            <a:r>
              <a:rPr lang="fa-IR" sz="2800" dirty="0">
                <a:cs typeface="B Nazanin" pitchFamily="2" charset="-78"/>
              </a:rPr>
              <a:t>بعضی از معلولین در منزل بطور عادی زندگی می کنند ومی توانند با خانواده زندگی نسبتاً راحتی داشته باشند و برخی از معلولین نیاز به درمان خاصی ندارند وبعضی دیگر نیاز به آموزش برای کاهش معلولیت وناتوانی خود دارند.در برخی موارد معلولیت قابل درمان و بهبودی است ،فردی که مشکل بینائی و ضعیف بودن چشم را دارد با استفاده از عینک ممکن است خوب شود یا آموزش راه رفتن با استفاده از عصا برای فردی که نمی تواند راه برود . در بعضی از موارد ، کودک از نظر عاطفی و اقتصادی برای تمام عمر وابسته به خانواده باقی می ماند. تشخیص ممکن است در هنگام تولد یا در حدود سن مدرسه صورت گیرد اگر آگاهی از معلولیت به تدریج حاصل شده ، این آگاهی تاثیر ناگهانی ندارد و عکس العمل های والدین بسیار متفاوت می باشد.احساس گناه رایج ترین عکس العمل های والدین می باشد والدینی که در انتظار به دنیا آمدن کودک خود هستند ، در حالتی از انتظارات بلند پروازانه بسر می برند و نه تنها انتظار یک کودک طبیعی را دارند بلکه انتظار آنان بدنیا آمدن یک کودک عالی می باشد.</a:t>
            </a:r>
          </a:p>
          <a:p>
            <a:endParaRPr lang="fa-IR" dirty="0"/>
          </a:p>
        </p:txBody>
      </p:sp>
      <p:sp>
        <p:nvSpPr>
          <p:cNvPr id="3" name="Title 2"/>
          <p:cNvSpPr>
            <a:spLocks noGrp="1"/>
          </p:cNvSpPr>
          <p:nvPr>
            <p:ph type="title"/>
          </p:nvPr>
        </p:nvSpPr>
        <p:spPr>
          <a:xfrm>
            <a:off x="457200" y="188640"/>
            <a:ext cx="8229600" cy="1008112"/>
          </a:xfrm>
        </p:spPr>
        <p:txBody>
          <a:bodyPr>
            <a:normAutofit fontScale="90000"/>
          </a:bodyPr>
          <a:lstStyle/>
          <a:p>
            <a:r>
              <a:rPr lang="fa-IR" dirty="0"/>
              <a:t/>
            </a:r>
            <a:br>
              <a:rPr lang="fa-IR" dirty="0"/>
            </a:br>
            <a:r>
              <a:rPr lang="fa-IR" sz="4000" b="1" dirty="0">
                <a:solidFill>
                  <a:srgbClr val="FF0000"/>
                </a:solidFill>
                <a:cs typeface="B Nazanin" pitchFamily="2" charset="-78"/>
              </a:rPr>
              <a:t>خانواده و معلولیت </a:t>
            </a:r>
            <a:r>
              <a:rPr lang="fa-IR" dirty="0"/>
              <a:t/>
            </a:r>
            <a:br>
              <a:rPr lang="fa-IR" dirty="0"/>
            </a:br>
            <a:endParaRPr lang="fa-IR" dirty="0"/>
          </a:p>
        </p:txBody>
      </p:sp>
    </p:spTree>
    <p:extLst>
      <p:ext uri="{BB962C8B-B14F-4D97-AF65-F5344CB8AC3E}">
        <p14:creationId xmlns:p14="http://schemas.microsoft.com/office/powerpoint/2010/main" val="2875228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1" y="1484784"/>
            <a:ext cx="8640960" cy="5040560"/>
          </a:xfrm>
        </p:spPr>
        <p:txBody>
          <a:bodyPr>
            <a:normAutofit lnSpcReduction="10000"/>
          </a:bodyPr>
          <a:lstStyle/>
          <a:p>
            <a:r>
              <a:rPr lang="fa-IR" dirty="0"/>
              <a:t>•</a:t>
            </a:r>
            <a:r>
              <a:rPr lang="fa-IR" dirty="0">
                <a:cs typeface="B Nazanin" pitchFamily="2" charset="-78"/>
              </a:rPr>
              <a:t>تاثیر </a:t>
            </a:r>
            <a:r>
              <a:rPr lang="fa-IR" sz="2800" dirty="0">
                <a:cs typeface="B Nazanin" pitchFamily="2" charset="-78"/>
              </a:rPr>
              <a:t>اقتصادی : هزینه  رفت و آمد به مدرسه ، کم شدن درآمد خانواده بدلیل پایبند بودن مادر به کودک در منزل ، نگهداری در موسسات و هزینه خرید امکانات مشکلاتی را برای خانواده ایجادمی کند.</a:t>
            </a:r>
          </a:p>
          <a:p>
            <a:r>
              <a:rPr lang="fa-IR" sz="2800" dirty="0">
                <a:cs typeface="B Nazanin" pitchFamily="2" charset="-78"/>
              </a:rPr>
              <a:t>•تاثیر اجتماعی : ممکن است خانواده در پذیرائی کردن از مهمانان در خانه و ملاقات دوستان در محافل اجتماعی با مشکل مواجه گردند ونیز احتمال دارد روابط خانواده با همسایگان بدلیل رفتارهای کودک تیره گردد و تفریح و فعالیت های اجتماعی غیرممکن شود.</a:t>
            </a:r>
          </a:p>
          <a:p>
            <a:r>
              <a:rPr lang="fa-IR" sz="2800" dirty="0">
                <a:cs typeface="B Nazanin" pitchFamily="2" charset="-78"/>
              </a:rPr>
              <a:t>•تاثیر عاطفی : عقب ماندگی ذهنی کودک می تواند زندگی زناشوئی را نیز تحت تاثیر قرار دهد باید متذکر شد چنانچه خانواده دارای ثبات در زندگی زناشوئی باشد از خانواده هائیکه از این ثبات بی بهره اند در احساسات و رفتار خود نسبت به داشتن کودک عقب مانده ذهنی به مراتب بهتر عمل خواهد کرد.</a:t>
            </a:r>
          </a:p>
          <a:p>
            <a:endParaRPr lang="fa-IR" dirty="0"/>
          </a:p>
        </p:txBody>
      </p:sp>
      <p:sp>
        <p:nvSpPr>
          <p:cNvPr id="3" name="Title 2"/>
          <p:cNvSpPr>
            <a:spLocks noGrp="1"/>
          </p:cNvSpPr>
          <p:nvPr>
            <p:ph type="title"/>
          </p:nvPr>
        </p:nvSpPr>
        <p:spPr>
          <a:xfrm>
            <a:off x="323528" y="338328"/>
            <a:ext cx="8363272" cy="1146456"/>
          </a:xfrm>
        </p:spPr>
        <p:txBody>
          <a:bodyPr>
            <a:noAutofit/>
          </a:bodyPr>
          <a:lstStyle/>
          <a:p>
            <a:pPr algn="r"/>
            <a:r>
              <a:rPr lang="fa-IR" sz="2800" dirty="0">
                <a:cs typeface="B Nazanin" pitchFamily="2" charset="-78"/>
              </a:rPr>
              <a:t>تاثیراتی را که کودک عقب مانده ذهنی روی خانواده دارد می توان به صورت  عاطفی ، اجتماعی و اقتصادی طبقه بندی کرد.</a:t>
            </a:r>
            <a:r>
              <a:rPr lang="fa-IR" sz="2400" dirty="0">
                <a:cs typeface="B Nazanin" pitchFamily="2" charset="-78"/>
              </a:rPr>
              <a:t/>
            </a:r>
            <a:br>
              <a:rPr lang="fa-IR" sz="2400" dirty="0">
                <a:cs typeface="B Nazanin" pitchFamily="2" charset="-78"/>
              </a:rPr>
            </a:br>
            <a:endParaRPr lang="fa-IR" sz="2400" dirty="0">
              <a:cs typeface="B Nazanin" pitchFamily="2" charset="-78"/>
            </a:endParaRPr>
          </a:p>
        </p:txBody>
      </p:sp>
    </p:spTree>
    <p:extLst>
      <p:ext uri="{BB962C8B-B14F-4D97-AF65-F5344CB8AC3E}">
        <p14:creationId xmlns:p14="http://schemas.microsoft.com/office/powerpoint/2010/main" val="31100510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76672"/>
            <a:ext cx="8435280" cy="6048672"/>
          </a:xfrm>
        </p:spPr>
        <p:txBody>
          <a:bodyPr>
            <a:noAutofit/>
          </a:bodyPr>
          <a:lstStyle/>
          <a:p>
            <a:r>
              <a:rPr lang="fa-IR" sz="2800" b="1" dirty="0">
                <a:cs typeface="B Nazanin" pitchFamily="2" charset="-78"/>
              </a:rPr>
              <a:t>یکی از عناصر مهمی که در سازگاری میان والدین و کودک دخالت می کند ، هوش والدین است .در خانواده با هوش که هوشمندی بسیار با ارزش است ، تفاوت میان کودک با هوش و کودک عقب مانده ذهنی برای خانوده بسیار رنج آور است ازطرف دیگر خانواده هائی که از توانائی هوشی کمتری برخوردارند بهتر قادرند که حتی کودک عقب مانده ذهنی عمیق را بپذیرند. مهمترین عاملی که به نظر می آید در رابطه کودک معلول و خواهران وبرادران او تاثیر داشته باشد ، میزان وابستگی کودک معلول است ( یعنی میزان توانائی کودک در انجام کارهای مربوط به خود ) هرچه وابستکی بیشتری در مقایسه با سایر کودکان معلول هم سن خود داشته باشد تاثیرش روی خواهر و برادران او زیان آور تر خواهد بود عاملی که اثرات سوء در رشد و خشنودی خواهر و برادران طبیعی دارد این است که کودک معلول توجه و وقت زیادی را به خود اختصاص می دهد0</a:t>
            </a:r>
          </a:p>
        </p:txBody>
      </p:sp>
    </p:spTree>
    <p:extLst>
      <p:ext uri="{BB962C8B-B14F-4D97-AF65-F5344CB8AC3E}">
        <p14:creationId xmlns:p14="http://schemas.microsoft.com/office/powerpoint/2010/main" val="30011283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32656"/>
            <a:ext cx="8229600" cy="5674635"/>
          </a:xfrm>
        </p:spPr>
        <p:txBody>
          <a:bodyPr>
            <a:normAutofit fontScale="92500" lnSpcReduction="20000"/>
          </a:bodyPr>
          <a:lstStyle/>
          <a:p>
            <a:pPr>
              <a:lnSpc>
                <a:spcPct val="250000"/>
              </a:lnSpc>
            </a:pPr>
            <a:r>
              <a:rPr lang="fa-IR" b="1" dirty="0">
                <a:cs typeface="B Nazanin" pitchFamily="2" charset="-78"/>
              </a:rPr>
              <a:t>در نتیجه زمان اندکی از جانب والدین برای سایر کودکان باقی خواهد ماند. موضوع دیگری که گاهی اتفاق می افتد این است که خواهر یا برادران خانواده ممکن است به علت داشتن خواهر یا برادر معلول دچار شرمساری و برآشفتگی شود باید متذکر </a:t>
            </a:r>
            <a:r>
              <a:rPr lang="fa-IR" sz="2800" b="1" dirty="0">
                <a:cs typeface="B Nazanin" pitchFamily="2" charset="-78"/>
              </a:rPr>
              <a:t>شد</a:t>
            </a:r>
            <a:r>
              <a:rPr lang="fa-IR" b="1" dirty="0">
                <a:cs typeface="B Nazanin" pitchFamily="2" charset="-78"/>
              </a:rPr>
              <a:t> که چنانچه والدین دارای سازگاری باشند خواهر وبرادران هم از این سازگاری بهره مند خواهند شد چون کودکان مستعد تقلید از ارزش ها و آداب ورسوم والدین خود هستند . ارزش های مذهبی می تواندموجب پذیرش بهتر و تحمل بیشتر کودک عقب مانده ذهنی گردد.</a:t>
            </a:r>
          </a:p>
        </p:txBody>
      </p:sp>
    </p:spTree>
    <p:extLst>
      <p:ext uri="{BB962C8B-B14F-4D97-AF65-F5344CB8AC3E}">
        <p14:creationId xmlns:p14="http://schemas.microsoft.com/office/powerpoint/2010/main" val="22914932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88840"/>
            <a:ext cx="8229600" cy="4176464"/>
          </a:xfrm>
        </p:spPr>
        <p:txBody>
          <a:bodyPr>
            <a:normAutofit/>
          </a:bodyPr>
          <a:lstStyle/>
          <a:p>
            <a:pPr>
              <a:lnSpc>
                <a:spcPct val="300000"/>
              </a:lnSpc>
            </a:pPr>
            <a:r>
              <a:rPr lang="fa-IR" b="1" dirty="0">
                <a:cs typeface="B Nazanin" pitchFamily="2" charset="-78"/>
              </a:rPr>
              <a:t>مشکلاتی را برای فرد و خانواده به وجود می آورد از جمله مشکل از نظر نشستن ، راه رفتن ، لباس پوشیدن ، رژیم غذائی ، مشکلات دفع ادرار ، مشکلات دفع مدفوع ، زخم بستر ، سوختگی ها و غیره </a:t>
            </a:r>
          </a:p>
        </p:txBody>
      </p:sp>
      <p:sp>
        <p:nvSpPr>
          <p:cNvPr id="3" name="Title 2"/>
          <p:cNvSpPr>
            <a:spLocks noGrp="1"/>
          </p:cNvSpPr>
          <p:nvPr>
            <p:ph type="title"/>
          </p:nvPr>
        </p:nvSpPr>
        <p:spPr/>
        <p:txBody>
          <a:bodyPr>
            <a:normAutofit fontScale="90000"/>
          </a:bodyPr>
          <a:lstStyle/>
          <a:p>
            <a:pPr algn="r"/>
            <a:r>
              <a:rPr lang="fa-IR" sz="4000" dirty="0">
                <a:cs typeface="B Nazanin" pitchFamily="2" charset="-78"/>
              </a:rPr>
              <a:t>معلولیت های جسمی </a:t>
            </a:r>
            <a:r>
              <a:rPr lang="fa-IR" dirty="0"/>
              <a:t/>
            </a:r>
            <a:br>
              <a:rPr lang="fa-IR" dirty="0"/>
            </a:br>
            <a:endParaRPr lang="fa-IR" dirty="0"/>
          </a:p>
        </p:txBody>
      </p:sp>
    </p:spTree>
    <p:extLst>
      <p:ext uri="{BB962C8B-B14F-4D97-AF65-F5344CB8AC3E}">
        <p14:creationId xmlns:p14="http://schemas.microsoft.com/office/powerpoint/2010/main" val="5407953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412776"/>
            <a:ext cx="8496944" cy="5112568"/>
          </a:xfrm>
        </p:spPr>
        <p:txBody>
          <a:bodyPr>
            <a:normAutofit fontScale="92500" lnSpcReduction="20000"/>
          </a:bodyPr>
          <a:lstStyle/>
          <a:p>
            <a:r>
              <a:rPr lang="fa-IR" sz="2800" b="1" dirty="0">
                <a:solidFill>
                  <a:srgbClr val="FF0000"/>
                </a:solidFill>
                <a:cs typeface="B Nazanin" pitchFamily="2" charset="-78"/>
              </a:rPr>
              <a:t>پیشگیری سطح اول : </a:t>
            </a:r>
            <a:r>
              <a:rPr lang="fa-IR" sz="2800" dirty="0">
                <a:cs typeface="B Nazanin" pitchFamily="2" charset="-78"/>
              </a:rPr>
              <a:t>در پیشگیری سطح اول نقش آموزش بسیار مهم می باشد </a:t>
            </a:r>
          </a:p>
          <a:p>
            <a:r>
              <a:rPr lang="fa-IR" sz="2800" dirty="0">
                <a:cs typeface="B Nazanin" pitchFamily="2" charset="-78"/>
              </a:rPr>
              <a:t>1-بهبود استاندارد های مسکن ، رعایت احتیاط و بهبود استاندارد در جاده ها و زمین های بازی</a:t>
            </a:r>
          </a:p>
          <a:p>
            <a:r>
              <a:rPr lang="fa-IR" sz="2800" dirty="0">
                <a:cs typeface="B Nazanin" pitchFamily="2" charset="-78"/>
              </a:rPr>
              <a:t>2-آموزش در مورد مراقبت های قبل از ازدواج یا مشاوره قبل از زدواج </a:t>
            </a:r>
          </a:p>
          <a:p>
            <a:r>
              <a:rPr lang="fa-IR" sz="2800" dirty="0">
                <a:cs typeface="B Nazanin" pitchFamily="2" charset="-78"/>
              </a:rPr>
              <a:t>3-مواردی که باید مشاوره ژنتیکی انجام شود باید به خانواده آموزش داده شود </a:t>
            </a:r>
          </a:p>
          <a:p>
            <a:r>
              <a:rPr lang="fa-IR" sz="2800" dirty="0">
                <a:cs typeface="B Nazanin" pitchFamily="2" charset="-78"/>
              </a:rPr>
              <a:t>4-آموزش مراقبت های دوران بارداری مانند کنترل عفونت ها ومصرف داروها ، رژیم غذائی ، ناسازگاریهای خونی </a:t>
            </a:r>
          </a:p>
          <a:p>
            <a:r>
              <a:rPr lang="fa-IR" sz="2800" dirty="0">
                <a:cs typeface="B Nazanin" pitchFamily="2" charset="-78"/>
              </a:rPr>
              <a:t>5-پیشگیری از حوادث که در سنین قبل از مدرسه ودر سنین نوجوانی شایع هستند</a:t>
            </a:r>
          </a:p>
          <a:p>
            <a:r>
              <a:rPr lang="fa-IR" sz="2800" dirty="0">
                <a:cs typeface="B Nazanin" pitchFamily="2" charset="-78"/>
              </a:rPr>
              <a:t>6-خدمات تنظیم خانواده </a:t>
            </a:r>
          </a:p>
          <a:p>
            <a:r>
              <a:rPr lang="fa-IR" sz="2800" dirty="0">
                <a:cs typeface="B Nazanin" pitchFamily="2" charset="-78"/>
              </a:rPr>
              <a:t>7-پیشگیری از بیماریهای عفونی در دوران کودکی و ارائه خدمات (مانند واکسیناسیون )</a:t>
            </a:r>
          </a:p>
          <a:p>
            <a:endParaRPr lang="fa-IR" dirty="0"/>
          </a:p>
        </p:txBody>
      </p:sp>
      <p:sp>
        <p:nvSpPr>
          <p:cNvPr id="3" name="Title 2"/>
          <p:cNvSpPr>
            <a:spLocks noGrp="1"/>
          </p:cNvSpPr>
          <p:nvPr>
            <p:ph type="title"/>
          </p:nvPr>
        </p:nvSpPr>
        <p:spPr/>
        <p:txBody>
          <a:bodyPr>
            <a:normAutofit/>
          </a:bodyPr>
          <a:lstStyle/>
          <a:p>
            <a:pPr algn="r"/>
            <a:r>
              <a:rPr lang="fa-IR" sz="3200" b="1" dirty="0">
                <a:cs typeface="B Nazanin" pitchFamily="2" charset="-78"/>
              </a:rPr>
              <a:t>پیشگیری از معلولیت</a:t>
            </a:r>
          </a:p>
        </p:txBody>
      </p:sp>
    </p:spTree>
    <p:extLst>
      <p:ext uri="{BB962C8B-B14F-4D97-AF65-F5344CB8AC3E}">
        <p14:creationId xmlns:p14="http://schemas.microsoft.com/office/powerpoint/2010/main" val="8964628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404664"/>
            <a:ext cx="8784976" cy="6192688"/>
          </a:xfrm>
        </p:spPr>
        <p:txBody>
          <a:bodyPr>
            <a:normAutofit fontScale="85000" lnSpcReduction="10000"/>
          </a:bodyPr>
          <a:lstStyle/>
          <a:p>
            <a:r>
              <a:rPr lang="fa-IR" sz="3000" b="1" dirty="0">
                <a:solidFill>
                  <a:srgbClr val="FF0000"/>
                </a:solidFill>
                <a:cs typeface="B Nazanin" pitchFamily="2" charset="-78"/>
              </a:rPr>
              <a:t>پیشگیری سطح دوم </a:t>
            </a:r>
            <a:r>
              <a:rPr lang="fa-IR" sz="3000" dirty="0">
                <a:cs typeface="B Nazanin" pitchFamily="2" charset="-78"/>
              </a:rPr>
              <a:t>: هدف از پیشگیری سطح دوم تشخیص به موقع و درمان است . با غربالگری باید معلولیت ها تشخیص داده شود مانند بررسی نوزادان در بدو تولد . تمام سیستم های نوزاد باید در بدو تولد بررسی شده و اگر کودک اختلال داشته باشد در همان مراحل اولیه درمان صورت گیرد مانند لب شکری ، شکاف کام و عقب ماندگی ذهنی </a:t>
            </a:r>
          </a:p>
          <a:p>
            <a:r>
              <a:rPr lang="fa-IR" sz="3000" b="1" dirty="0">
                <a:solidFill>
                  <a:srgbClr val="FF0000"/>
                </a:solidFill>
                <a:cs typeface="B Nazanin" pitchFamily="2" charset="-78"/>
              </a:rPr>
              <a:t>پیشگیری سطح سوم </a:t>
            </a:r>
            <a:r>
              <a:rPr lang="fa-IR" sz="3000" dirty="0">
                <a:cs typeface="B Nazanin" pitchFamily="2" charset="-78"/>
              </a:rPr>
              <a:t>: مانند فیزیوتراپی </a:t>
            </a:r>
          </a:p>
          <a:p>
            <a:r>
              <a:rPr lang="fa-IR" sz="3000" dirty="0">
                <a:cs typeface="B Nazanin" pitchFamily="2" charset="-78"/>
              </a:rPr>
              <a:t>نقش پرستار بهداشت جامعه در پیشیری از معلولیت ها </a:t>
            </a:r>
          </a:p>
          <a:p>
            <a:r>
              <a:rPr lang="fa-IR" sz="3000" dirty="0">
                <a:cs typeface="B Nazanin" pitchFamily="2" charset="-78"/>
              </a:rPr>
              <a:t>پرستاران می توانند در مواردی که در پیشگیری سطح اول و دوم توضیح داده شد فعالیت داشته  باشند. علاوه برآن می توانند در موارد ذیل نقش داشته باشند:</a:t>
            </a:r>
          </a:p>
          <a:p>
            <a:r>
              <a:rPr lang="fa-IR" sz="3000" dirty="0">
                <a:cs typeface="B Nazanin" pitchFamily="2" charset="-78"/>
              </a:rPr>
              <a:t>1-مشارکت در مراقبت از کودک و ارائه وراهنمائی های لازم به خانواده </a:t>
            </a:r>
          </a:p>
          <a:p>
            <a:r>
              <a:rPr lang="fa-IR" sz="3000" dirty="0">
                <a:cs typeface="B Nazanin" pitchFamily="2" charset="-78"/>
              </a:rPr>
              <a:t>2-ملاقات مادر در بیمارستان ( بهترین راه برای آنکه مادر احساس کند در جامعه حمایت می شود )</a:t>
            </a:r>
          </a:p>
          <a:p>
            <a:r>
              <a:rPr lang="fa-IR" sz="3000" dirty="0">
                <a:cs typeface="B Nazanin" pitchFamily="2" charset="-78"/>
              </a:rPr>
              <a:t>3-تعیین نقاط ضعف وقوت خانواده</a:t>
            </a:r>
          </a:p>
          <a:p>
            <a:r>
              <a:rPr lang="fa-IR" sz="3000" dirty="0">
                <a:cs typeface="B Nazanin" pitchFamily="2" charset="-78"/>
              </a:rPr>
              <a:t>4-جلوگیری از پیشرفت معلولیت </a:t>
            </a:r>
          </a:p>
          <a:p>
            <a:r>
              <a:rPr lang="fa-IR" sz="3000" dirty="0">
                <a:cs typeface="B Nazanin" pitchFamily="2" charset="-78"/>
              </a:rPr>
              <a:t>5-سعی در خودکفائی معلول و قادر سازی وی در برخورد با مشکلات و....</a:t>
            </a:r>
          </a:p>
          <a:p>
            <a:endParaRPr lang="fa-IR" dirty="0"/>
          </a:p>
        </p:txBody>
      </p:sp>
    </p:spTree>
    <p:extLst>
      <p:ext uri="{BB962C8B-B14F-4D97-AF65-F5344CB8AC3E}">
        <p14:creationId xmlns:p14="http://schemas.microsoft.com/office/powerpoint/2010/main" val="30958698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04664"/>
            <a:ext cx="8229600" cy="6120680"/>
          </a:xfrm>
        </p:spPr>
        <p:txBody>
          <a:bodyPr>
            <a:normAutofit/>
          </a:bodyPr>
          <a:lstStyle/>
          <a:p>
            <a:r>
              <a:rPr lang="fa-IR" sz="2800" b="1" dirty="0">
                <a:solidFill>
                  <a:srgbClr val="FF0000"/>
                </a:solidFill>
                <a:cs typeface="B Nazanin" pitchFamily="2" charset="-78"/>
              </a:rPr>
              <a:t>تعریف بحران :</a:t>
            </a:r>
          </a:p>
          <a:p>
            <a:r>
              <a:rPr lang="fa-IR" sz="2800" b="1" dirty="0">
                <a:cs typeface="B Nazanin" pitchFamily="2" charset="-78"/>
              </a:rPr>
              <a:t>بحران عبارت است از واژگونی با عدم تعادل در وضعیت ثابت و پایدار که در آن روش های حل مشکل موثر نیستند ،شخص احساس می کند که قبلاً در حل مشکل موفق بوده ولی شرایط جدید باعث ایجاد اشکال در حل مسائل یا استراتژی های تطابق فرد شده و حالت تعادل او را برهم می زند. راکل می گوید : </a:t>
            </a:r>
          </a:p>
          <a:p>
            <a:r>
              <a:rPr lang="fa-IR" sz="2800" b="1" dirty="0">
                <a:cs typeface="B Nazanin" pitchFamily="2" charset="-78"/>
              </a:rPr>
              <a:t>وضعیت بحرانی به عنوان تغییر شدید روانی تسریع شده بوسیله یک عامل تنش زا است ، حالت شدید آشوب و بی نظمی می باشد که توانائی سازش و تطابق فرد را برهم می زند .</a:t>
            </a:r>
          </a:p>
          <a:p>
            <a:r>
              <a:rPr lang="fa-IR" sz="2800" b="1" dirty="0">
                <a:solidFill>
                  <a:srgbClr val="FF0000"/>
                </a:solidFill>
                <a:cs typeface="B Nazanin" pitchFamily="2" charset="-78"/>
              </a:rPr>
              <a:t>واژه بحران </a:t>
            </a:r>
            <a:r>
              <a:rPr lang="fa-IR" sz="2800" b="1" dirty="0">
                <a:cs typeface="B Nazanin" pitchFamily="2" charset="-78"/>
              </a:rPr>
              <a:t>به معنای واقعی کلمه یعنی مرحله یا زمان تصمیم گیری در باره بعضی چیزها و  نقطه عطف . این واژه را وقتی استفاده می کنیم که با یک وضعیت اضطراری و پراسترس مواجه شدیم و خود را از شدت و سختی آن تحت فشار احساس کنیم .</a:t>
            </a:r>
          </a:p>
          <a:p>
            <a:endParaRPr lang="fa-IR" dirty="0"/>
          </a:p>
        </p:txBody>
      </p:sp>
    </p:spTree>
    <p:extLst>
      <p:ext uri="{BB962C8B-B14F-4D97-AF65-F5344CB8AC3E}">
        <p14:creationId xmlns:p14="http://schemas.microsoft.com/office/powerpoint/2010/main" val="5478648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504" y="1412776"/>
            <a:ext cx="8784976" cy="5184576"/>
          </a:xfrm>
        </p:spPr>
        <p:txBody>
          <a:bodyPr>
            <a:normAutofit fontScale="92500" lnSpcReduction="10000"/>
          </a:bodyPr>
          <a:lstStyle/>
          <a:p>
            <a:r>
              <a:rPr lang="fa-IR" sz="2600" dirty="0"/>
              <a:t>1-روش های حل مشکل موثر نیستند</a:t>
            </a:r>
          </a:p>
          <a:p>
            <a:r>
              <a:rPr lang="fa-IR" sz="2600" dirty="0"/>
              <a:t>2-اگر شخصی استرس یا حتی استرس شدید را مهار کردنی بیابد آن واقعه بحران تلقی نمی شود</a:t>
            </a:r>
          </a:p>
          <a:p>
            <a:r>
              <a:rPr lang="fa-IR" sz="2600" dirty="0"/>
              <a:t>3-بحران موضوع یک یا دو روز نیست بلکه یک تهدید طولانی مدت است و معمولاً طی دو هفته حل نمی شود.</a:t>
            </a:r>
          </a:p>
          <a:p>
            <a:r>
              <a:rPr lang="fa-IR" sz="2600" b="1" dirty="0">
                <a:solidFill>
                  <a:srgbClr val="FF0000"/>
                </a:solidFill>
              </a:rPr>
              <a:t>انواع بحران </a:t>
            </a:r>
          </a:p>
          <a:p>
            <a:r>
              <a:rPr lang="fa-IR" sz="2600" dirty="0"/>
              <a:t>1-بحران وضعیتی یا موقعیتی </a:t>
            </a:r>
          </a:p>
          <a:p>
            <a:r>
              <a:rPr lang="fa-IR" sz="2600" dirty="0"/>
              <a:t>2-بحران تکاملی ( بلوغ )</a:t>
            </a:r>
          </a:p>
          <a:p>
            <a:r>
              <a:rPr lang="fa-IR" sz="2600" dirty="0"/>
              <a:t>3-بحران تکاملی –موقعیتی </a:t>
            </a:r>
          </a:p>
          <a:p>
            <a:r>
              <a:rPr lang="fa-IR" sz="3000" b="1" dirty="0">
                <a:solidFill>
                  <a:srgbClr val="FF0000"/>
                </a:solidFill>
              </a:rPr>
              <a:t>بحران تکاملی </a:t>
            </a:r>
          </a:p>
          <a:p>
            <a:r>
              <a:rPr lang="fa-IR" sz="2600" dirty="0"/>
              <a:t>بحران تکاملی را بحران انتقالی نیز می گویند چون فرد از یک مرحله به مرحله دیگر می رود و طی انتقال های طبیعی فرایند تکامل اتفاق می افتد.</a:t>
            </a:r>
          </a:p>
          <a:p>
            <a:r>
              <a:rPr lang="fa-IR" sz="2600" dirty="0"/>
              <a:t>تطابق موفقیت آمیز با بحران تکاملی باعث انتقال فرد به سطح تکاملی بعدی می شود.</a:t>
            </a:r>
          </a:p>
          <a:p>
            <a:endParaRPr lang="fa-IR" dirty="0"/>
          </a:p>
        </p:txBody>
      </p:sp>
      <p:sp>
        <p:nvSpPr>
          <p:cNvPr id="3" name="Title 2"/>
          <p:cNvSpPr>
            <a:spLocks noGrp="1"/>
          </p:cNvSpPr>
          <p:nvPr>
            <p:ph type="title"/>
          </p:nvPr>
        </p:nvSpPr>
        <p:spPr/>
        <p:txBody>
          <a:bodyPr>
            <a:normAutofit fontScale="90000"/>
          </a:bodyPr>
          <a:lstStyle/>
          <a:p>
            <a:pPr algn="r"/>
            <a:r>
              <a:rPr lang="fa-IR" sz="3600" b="1" dirty="0">
                <a:solidFill>
                  <a:srgbClr val="FF0000"/>
                </a:solidFill>
                <a:effectLst/>
                <a:cs typeface="B Nazanin" pitchFamily="2" charset="-78"/>
              </a:rPr>
              <a:t>ویژگی های بحران </a:t>
            </a:r>
            <a:r>
              <a:rPr lang="fa-IR" b="0" dirty="0">
                <a:effectLst/>
              </a:rPr>
              <a:t/>
            </a:r>
            <a:br>
              <a:rPr lang="fa-IR" b="0" dirty="0">
                <a:effectLst/>
              </a:rPr>
            </a:br>
            <a:endParaRPr lang="fa-IR" b="0" dirty="0">
              <a:effectLst/>
            </a:endParaRPr>
          </a:p>
        </p:txBody>
      </p:sp>
    </p:spTree>
    <p:extLst>
      <p:ext uri="{BB962C8B-B14F-4D97-AF65-F5344CB8AC3E}">
        <p14:creationId xmlns:p14="http://schemas.microsoft.com/office/powerpoint/2010/main" val="11510205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1700808"/>
            <a:ext cx="8496944" cy="4425355"/>
          </a:xfrm>
        </p:spPr>
        <p:txBody>
          <a:bodyPr>
            <a:normAutofit fontScale="92500"/>
          </a:bodyPr>
          <a:lstStyle/>
          <a:p>
            <a:pPr>
              <a:lnSpc>
                <a:spcPct val="150000"/>
              </a:lnSpc>
            </a:pPr>
            <a:r>
              <a:rPr lang="fa-IR" b="1" dirty="0">
                <a:solidFill>
                  <a:srgbClr val="FF0000"/>
                </a:solidFill>
                <a:cs typeface="B Nazanin" pitchFamily="2" charset="-78"/>
              </a:rPr>
              <a:t>1-ناتوانی در برخوردبا نقش اصلی خود: </a:t>
            </a:r>
            <a:r>
              <a:rPr lang="fa-IR" b="1" dirty="0">
                <a:cs typeface="B Nazanin" pitchFamily="2" charset="-78"/>
              </a:rPr>
              <a:t>فرد دراین رابطه باید یک مدل والگو برای ایفای نقش خود داشته باشد </a:t>
            </a:r>
          </a:p>
          <a:p>
            <a:pPr>
              <a:lnSpc>
                <a:spcPct val="150000"/>
              </a:lnSpc>
            </a:pPr>
            <a:r>
              <a:rPr lang="fa-IR" b="1" dirty="0">
                <a:solidFill>
                  <a:srgbClr val="FF0000"/>
                </a:solidFill>
                <a:cs typeface="B Nazanin" pitchFamily="2" charset="-78"/>
              </a:rPr>
              <a:t>2-عدم ارتباط مناسب با دیگران : </a:t>
            </a:r>
            <a:r>
              <a:rPr lang="fa-IR" b="1" dirty="0">
                <a:cs typeface="B Nazanin" pitchFamily="2" charset="-78"/>
              </a:rPr>
              <a:t>دراین زمان فرد بی کفایت است و مهارت لازم را ندارد وفکر می کند که نمی تواند به اهداف موردنظر برسدودر فرایند زندگی دستخوش مشکلات می شود </a:t>
            </a:r>
          </a:p>
          <a:p>
            <a:pPr>
              <a:lnSpc>
                <a:spcPct val="150000"/>
              </a:lnSpc>
            </a:pPr>
            <a:r>
              <a:rPr lang="fa-IR" b="1" dirty="0">
                <a:solidFill>
                  <a:srgbClr val="FF0000"/>
                </a:solidFill>
                <a:cs typeface="B Nazanin" pitchFamily="2" charset="-78"/>
              </a:rPr>
              <a:t>3-طردشدن بوسیله دیگران : </a:t>
            </a:r>
            <a:r>
              <a:rPr lang="fa-IR" b="1" dirty="0">
                <a:cs typeface="B Nazanin" pitchFamily="2" charset="-78"/>
              </a:rPr>
              <a:t>فرد فکرمی کند که اگر این نقش را بپذیرد بوسیله دیگران طرد خواهد شد.به عنوان مثال نوجوان در مراحل رشد وتکامل یک حرکت انتقالی دارد به همین دلیل نه درمیان کودکان ونه در میان بزرگسالان جای دارد.</a:t>
            </a:r>
          </a:p>
          <a:p>
            <a:endParaRPr lang="fa-IR" dirty="0"/>
          </a:p>
        </p:txBody>
      </p:sp>
      <p:sp>
        <p:nvSpPr>
          <p:cNvPr id="3" name="Title 2"/>
          <p:cNvSpPr>
            <a:spLocks noGrp="1"/>
          </p:cNvSpPr>
          <p:nvPr>
            <p:ph type="title"/>
          </p:nvPr>
        </p:nvSpPr>
        <p:spPr>
          <a:xfrm>
            <a:off x="251520" y="404664"/>
            <a:ext cx="8435280" cy="1186392"/>
          </a:xfrm>
        </p:spPr>
        <p:txBody>
          <a:bodyPr>
            <a:normAutofit fontScale="90000"/>
          </a:bodyPr>
          <a:lstStyle/>
          <a:p>
            <a:pPr algn="r"/>
            <a:r>
              <a:rPr lang="fa-IR" sz="3100" b="1" dirty="0">
                <a:effectLst/>
                <a:cs typeface="B Nazanin" pitchFamily="2" charset="-78"/>
              </a:rPr>
              <a:t>اشمیگل سه دلیل عمده را برای عدم سازگاری یک فرد با نقش خودذکر می کندکه عبارتند از :</a:t>
            </a:r>
            <a:r>
              <a:rPr lang="fa-IR" sz="3100" b="0" dirty="0">
                <a:effectLst/>
              </a:rPr>
              <a:t/>
            </a:r>
            <a:br>
              <a:rPr lang="fa-IR" sz="3100" b="0" dirty="0">
                <a:effectLst/>
              </a:rPr>
            </a:br>
            <a:endParaRPr lang="fa-IR" b="0" dirty="0">
              <a:effectLst/>
            </a:endParaRPr>
          </a:p>
        </p:txBody>
      </p:sp>
    </p:spTree>
    <p:extLst>
      <p:ext uri="{BB962C8B-B14F-4D97-AF65-F5344CB8AC3E}">
        <p14:creationId xmlns:p14="http://schemas.microsoft.com/office/powerpoint/2010/main" val="28906863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476672"/>
            <a:ext cx="8712968" cy="5976664"/>
          </a:xfrm>
        </p:spPr>
        <p:txBody>
          <a:bodyPr>
            <a:normAutofit lnSpcReduction="10000"/>
          </a:bodyPr>
          <a:lstStyle/>
          <a:p>
            <a:pPr>
              <a:lnSpc>
                <a:spcPct val="200000"/>
              </a:lnSpc>
            </a:pPr>
            <a:r>
              <a:rPr lang="fa-IR" sz="2800" b="1" dirty="0">
                <a:cs typeface="B Nazanin" pitchFamily="2" charset="-78"/>
              </a:rPr>
              <a:t>بحران های تکاملی قابل پیش بینی هستند به همین دلیل عوارض و مشکلات عاطفی و رفتاری ناشی از آنها کمتر می باشد.البته فاکتورهای زیادی مانند مکانیسم های دفاعی خصوصیات شخصیتی فرد و سیستم های حمایت کننده در چگونگی مقابله با بحران موثر می باشد.</a:t>
            </a:r>
          </a:p>
          <a:p>
            <a:pPr>
              <a:lnSpc>
                <a:spcPct val="200000"/>
              </a:lnSpc>
            </a:pPr>
            <a:r>
              <a:rPr lang="fa-IR" sz="2800" b="1" dirty="0">
                <a:cs typeface="B Nazanin" pitchFamily="2" charset="-78"/>
              </a:rPr>
              <a:t>مهمترین بحران های تکاملی عبارتند از :مرحله بلوغ ، ازدواج ، حاملگی ،تولد فرزند، میانسالی ،منوپوز و بازنشستگی .</a:t>
            </a:r>
          </a:p>
          <a:p>
            <a:endParaRPr lang="fa-IR" dirty="0"/>
          </a:p>
        </p:txBody>
      </p:sp>
    </p:spTree>
    <p:extLst>
      <p:ext uri="{BB962C8B-B14F-4D97-AF65-F5344CB8AC3E}">
        <p14:creationId xmlns:p14="http://schemas.microsoft.com/office/powerpoint/2010/main" val="3317945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1" y="1628800"/>
            <a:ext cx="8712968" cy="5040560"/>
          </a:xfrm>
        </p:spPr>
        <p:txBody>
          <a:bodyPr>
            <a:normAutofit/>
          </a:bodyPr>
          <a:lstStyle/>
          <a:p>
            <a:pPr>
              <a:lnSpc>
                <a:spcPct val="150000"/>
              </a:lnSpc>
            </a:pPr>
            <a:r>
              <a:rPr lang="fa-IR" b="1" dirty="0"/>
              <a:t>حادثه ای وسیع است وممکن است الزاماً بخشی از زندگی طبیعی فرد را در برگیرد.اغلب ناگهانی و غیر منتظره وتاسف بار می باشد، بیش از ظرفیت وتوان فرد بوده وغالباً تهدید کننده است .اهداف زندگی فرد را به تعویق می اندازدو باعث ایجاد فشار ، اضطراب و رنج فراوان می شود.</a:t>
            </a:r>
          </a:p>
          <a:p>
            <a:pPr>
              <a:lnSpc>
                <a:spcPct val="150000"/>
              </a:lnSpc>
            </a:pPr>
            <a:r>
              <a:rPr lang="fa-IR" b="1" dirty="0"/>
              <a:t>اغلب لاینحل است وممکن است از بحران های گذشته منشاء بگیرد.</a:t>
            </a:r>
          </a:p>
          <a:p>
            <a:pPr>
              <a:lnSpc>
                <a:spcPct val="150000"/>
              </a:lnSpc>
            </a:pPr>
            <a:r>
              <a:rPr lang="fa-IR" b="1" dirty="0"/>
              <a:t>بحران های موقعیتی عبارتند از : حوادث طبیعی نظیر سیل وزلزله ، جنگ جدائی ، طلاق ، ترک والدین ، مرگ یکی از والدین ، از دست دادن شغل و..</a:t>
            </a:r>
          </a:p>
          <a:p>
            <a:endParaRPr lang="fa-IR" dirty="0"/>
          </a:p>
        </p:txBody>
      </p:sp>
      <p:sp>
        <p:nvSpPr>
          <p:cNvPr id="3" name="Title 2"/>
          <p:cNvSpPr>
            <a:spLocks noGrp="1"/>
          </p:cNvSpPr>
          <p:nvPr>
            <p:ph type="title"/>
          </p:nvPr>
        </p:nvSpPr>
        <p:spPr/>
        <p:txBody>
          <a:bodyPr>
            <a:normAutofit fontScale="90000"/>
          </a:bodyPr>
          <a:lstStyle/>
          <a:p>
            <a:pPr algn="r"/>
            <a:r>
              <a:rPr lang="fa-IR" sz="3600" b="1" dirty="0">
                <a:solidFill>
                  <a:srgbClr val="FF0000"/>
                </a:solidFill>
                <a:effectLst/>
                <a:cs typeface="B Nazanin" pitchFamily="2" charset="-78"/>
              </a:rPr>
              <a:t>بحران موقعیتی </a:t>
            </a:r>
            <a:r>
              <a:rPr lang="fa-IR" b="0" dirty="0">
                <a:effectLst/>
              </a:rPr>
              <a:t/>
            </a:r>
            <a:br>
              <a:rPr lang="fa-IR" b="0" dirty="0">
                <a:effectLst/>
              </a:rPr>
            </a:br>
            <a:endParaRPr lang="fa-IR" b="0" dirty="0">
              <a:effectLst/>
            </a:endParaRPr>
          </a:p>
        </p:txBody>
      </p:sp>
    </p:spTree>
    <p:extLst>
      <p:ext uri="{BB962C8B-B14F-4D97-AF65-F5344CB8AC3E}">
        <p14:creationId xmlns:p14="http://schemas.microsoft.com/office/powerpoint/2010/main" val="581268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340768"/>
            <a:ext cx="8712967" cy="5256584"/>
          </a:xfrm>
        </p:spPr>
        <p:txBody>
          <a:bodyPr/>
          <a:lstStyle/>
          <a:p>
            <a:pPr>
              <a:lnSpc>
                <a:spcPct val="150000"/>
              </a:lnSpc>
            </a:pPr>
            <a:r>
              <a:rPr lang="fa-IR" sz="3200" b="1" dirty="0">
                <a:cs typeface="B Nazanin" pitchFamily="2" charset="-78"/>
              </a:rPr>
              <a:t>غیرقابل پسش بینی و حادثه مخاطره انگیزی است که در انتقال از یک مرحله تکاملی به مرحله دیگر روی می دهد</a:t>
            </a:r>
          </a:p>
          <a:p>
            <a:pPr>
              <a:lnSpc>
                <a:spcPct val="150000"/>
              </a:lnSpc>
            </a:pPr>
            <a:r>
              <a:rPr lang="fa-IR" sz="3200" b="1" dirty="0">
                <a:cs typeface="B Nazanin" pitchFamily="2" charset="-78"/>
              </a:rPr>
              <a:t>عکس العمل نسبت به بحران </a:t>
            </a:r>
          </a:p>
          <a:p>
            <a:pPr>
              <a:lnSpc>
                <a:spcPct val="150000"/>
              </a:lnSpc>
            </a:pPr>
            <a:r>
              <a:rPr lang="fa-IR" sz="3200" b="1" dirty="0">
                <a:cs typeface="B Nazanin" pitchFamily="2" charset="-78"/>
              </a:rPr>
              <a:t>بطور کلی واکنش ها نسبت به بحران عبارتند از : احساس گناه ، شرم ساری ، اضطراب ، افسردگی ، سردرد.</a:t>
            </a:r>
          </a:p>
          <a:p>
            <a:endParaRPr lang="fa-IR" dirty="0"/>
          </a:p>
        </p:txBody>
      </p:sp>
      <p:sp>
        <p:nvSpPr>
          <p:cNvPr id="3" name="Title 2"/>
          <p:cNvSpPr>
            <a:spLocks noGrp="1"/>
          </p:cNvSpPr>
          <p:nvPr>
            <p:ph type="title"/>
          </p:nvPr>
        </p:nvSpPr>
        <p:spPr/>
        <p:txBody>
          <a:bodyPr>
            <a:normAutofit/>
          </a:bodyPr>
          <a:lstStyle/>
          <a:p>
            <a:pPr algn="r"/>
            <a:r>
              <a:rPr lang="fa-IR" sz="3100" b="1" dirty="0">
                <a:solidFill>
                  <a:srgbClr val="FF0000"/>
                </a:solidFill>
                <a:effectLst/>
                <a:cs typeface="B Nazanin" pitchFamily="2" charset="-78"/>
              </a:rPr>
              <a:t>بحران تکاملی –وضعیتی </a:t>
            </a:r>
            <a:r>
              <a:rPr lang="fa-IR" b="0" dirty="0">
                <a:effectLst/>
              </a:rPr>
              <a:t/>
            </a:r>
            <a:br>
              <a:rPr lang="fa-IR" b="0" dirty="0">
                <a:effectLst/>
              </a:rPr>
            </a:br>
            <a:endParaRPr lang="fa-IR" b="0" dirty="0">
              <a:effectLst/>
            </a:endParaRPr>
          </a:p>
        </p:txBody>
      </p:sp>
    </p:spTree>
    <p:extLst>
      <p:ext uri="{BB962C8B-B14F-4D97-AF65-F5344CB8AC3E}">
        <p14:creationId xmlns:p14="http://schemas.microsoft.com/office/powerpoint/2010/main" val="40964662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pPr>
              <a:lnSpc>
                <a:spcPct val="200000"/>
              </a:lnSpc>
            </a:pPr>
            <a:r>
              <a:rPr lang="fa-IR" sz="3600" b="1" dirty="0">
                <a:cs typeface="B Nazanin" pitchFamily="2" charset="-78"/>
              </a:rPr>
              <a:t>1-شوک</a:t>
            </a:r>
          </a:p>
          <a:p>
            <a:pPr>
              <a:lnSpc>
                <a:spcPct val="200000"/>
              </a:lnSpc>
            </a:pPr>
            <a:r>
              <a:rPr lang="fa-IR" sz="3600" b="1" dirty="0">
                <a:cs typeface="B Nazanin" pitchFamily="2" charset="-78"/>
              </a:rPr>
              <a:t>2-مرحله دفاعی </a:t>
            </a:r>
          </a:p>
          <a:p>
            <a:pPr>
              <a:lnSpc>
                <a:spcPct val="200000"/>
              </a:lnSpc>
            </a:pPr>
            <a:r>
              <a:rPr lang="fa-IR" sz="3600" b="1" dirty="0">
                <a:cs typeface="B Nazanin" pitchFamily="2" charset="-78"/>
              </a:rPr>
              <a:t>3-آگاهی از موقعیت بحرانی </a:t>
            </a:r>
          </a:p>
          <a:p>
            <a:pPr>
              <a:lnSpc>
                <a:spcPct val="200000"/>
              </a:lnSpc>
            </a:pPr>
            <a:r>
              <a:rPr lang="fa-IR" sz="3600" b="1" dirty="0">
                <a:cs typeface="B Nazanin" pitchFamily="2" charset="-78"/>
              </a:rPr>
              <a:t>4-حل مشکلات وتطبیق</a:t>
            </a:r>
          </a:p>
          <a:p>
            <a:endParaRPr lang="fa-IR" dirty="0"/>
          </a:p>
        </p:txBody>
      </p:sp>
      <p:sp>
        <p:nvSpPr>
          <p:cNvPr id="3" name="Title 2"/>
          <p:cNvSpPr>
            <a:spLocks noGrp="1"/>
          </p:cNvSpPr>
          <p:nvPr>
            <p:ph type="title"/>
          </p:nvPr>
        </p:nvSpPr>
        <p:spPr/>
        <p:txBody>
          <a:bodyPr>
            <a:normAutofit fontScale="90000"/>
          </a:bodyPr>
          <a:lstStyle/>
          <a:p>
            <a:pPr algn="r"/>
            <a:r>
              <a:rPr lang="fa-IR" sz="3600" b="1" dirty="0">
                <a:solidFill>
                  <a:srgbClr val="FF0000"/>
                </a:solidFill>
                <a:cs typeface="B Nazanin" pitchFamily="2" charset="-78"/>
              </a:rPr>
              <a:t>بطور کلی چهار مرحله در واکنش فرد نسبت به بحران وجود دارد که عبارتند از :</a:t>
            </a:r>
            <a:r>
              <a:rPr lang="fa-IR" sz="2700" b="0" i="1" dirty="0"/>
              <a:t/>
            </a:r>
            <a:br>
              <a:rPr lang="fa-IR" sz="2700" b="0" i="1" dirty="0"/>
            </a:br>
            <a:endParaRPr lang="fa-IR" b="0" dirty="0"/>
          </a:p>
        </p:txBody>
      </p:sp>
    </p:spTree>
    <p:extLst>
      <p:ext uri="{BB962C8B-B14F-4D97-AF65-F5344CB8AC3E}">
        <p14:creationId xmlns:p14="http://schemas.microsoft.com/office/powerpoint/2010/main" val="33459854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268760"/>
            <a:ext cx="8784975" cy="5400600"/>
          </a:xfrm>
        </p:spPr>
        <p:txBody>
          <a:bodyPr>
            <a:normAutofit fontScale="85000" lnSpcReduction="10000"/>
          </a:bodyPr>
          <a:lstStyle/>
          <a:p>
            <a:pPr>
              <a:lnSpc>
                <a:spcPct val="150000"/>
              </a:lnSpc>
            </a:pPr>
            <a:r>
              <a:rPr lang="fa-IR" sz="3200" b="1" dirty="0">
                <a:cs typeface="B Nazanin" pitchFamily="2" charset="-78"/>
              </a:rPr>
              <a:t>دراین مرحله فرد احساس درماندگی ، اضطراب و ترس می کند .تفکر و رفتار فرد سازمان یافته نیست و قادر به برنامه ریزی نیست .</a:t>
            </a:r>
          </a:p>
          <a:p>
            <a:pPr>
              <a:lnSpc>
                <a:spcPct val="150000"/>
              </a:lnSpc>
            </a:pPr>
            <a:r>
              <a:rPr lang="fa-IR" sz="3200" b="1" dirty="0">
                <a:cs typeface="B Nazanin" pitchFamily="2" charset="-78"/>
              </a:rPr>
              <a:t>واکنش های فیزیولوژیکی که در این مرحله بروز می کند عبارتند از کاهش فشار خون ، کاهش درجه حرارت بدن ، نقصان حس و .............</a:t>
            </a:r>
          </a:p>
          <a:p>
            <a:pPr>
              <a:lnSpc>
                <a:spcPct val="150000"/>
              </a:lnSpc>
            </a:pPr>
            <a:r>
              <a:rPr lang="fa-IR" sz="3200" b="1" dirty="0">
                <a:cs typeface="B Nazanin" pitchFamily="2" charset="-78"/>
              </a:rPr>
              <a:t>از لحاظ اجتماعی فرد قادر نیست کارهای متناسب انجام دهد و به تدریج منزوی می شود و گاهی بیش از حد فعال می شود، مرحله شوک گذرا است شاید چند ساعت یا چند روز طول بکشد.</a:t>
            </a:r>
          </a:p>
          <a:p>
            <a:endParaRPr lang="fa-IR" dirty="0"/>
          </a:p>
        </p:txBody>
      </p:sp>
      <p:sp>
        <p:nvSpPr>
          <p:cNvPr id="3" name="Title 2"/>
          <p:cNvSpPr>
            <a:spLocks noGrp="1"/>
          </p:cNvSpPr>
          <p:nvPr>
            <p:ph type="title"/>
          </p:nvPr>
        </p:nvSpPr>
        <p:spPr>
          <a:xfrm>
            <a:off x="457200" y="338328"/>
            <a:ext cx="8229600" cy="786416"/>
          </a:xfrm>
        </p:spPr>
        <p:txBody>
          <a:bodyPr>
            <a:normAutofit/>
          </a:bodyPr>
          <a:lstStyle/>
          <a:p>
            <a:pPr algn="r"/>
            <a:r>
              <a:rPr lang="fa-IR" sz="3200" b="1" dirty="0">
                <a:solidFill>
                  <a:srgbClr val="FF0000"/>
                </a:solidFill>
                <a:cs typeface="B Nazanin" pitchFamily="2" charset="-78"/>
              </a:rPr>
              <a:t>مرحله شوک : </a:t>
            </a:r>
          </a:p>
        </p:txBody>
      </p:sp>
    </p:spTree>
    <p:extLst>
      <p:ext uri="{BB962C8B-B14F-4D97-AF65-F5344CB8AC3E}">
        <p14:creationId xmlns:p14="http://schemas.microsoft.com/office/powerpoint/2010/main" val="11255834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3" y="1268760"/>
            <a:ext cx="8856984" cy="5328592"/>
          </a:xfrm>
        </p:spPr>
        <p:txBody>
          <a:bodyPr>
            <a:normAutofit/>
          </a:bodyPr>
          <a:lstStyle/>
          <a:p>
            <a:r>
              <a:rPr lang="fa-IR" sz="3200" dirty="0">
                <a:cs typeface="B Nazanin" pitchFamily="2" charset="-78"/>
              </a:rPr>
              <a:t>در این مرحله فرد سعی می کند همانند گذشته راه های حل مشکل را که موفقیت آمیز بوده بکار گیرد وخودش را با وضعیت جدید تطبیق دهد اما از اضطراب و ناراحتی اش کاسته نمی شودو از واقعیت موجود فرار می کند یا آن را به دیگران نسبت می دهد و به درون خود پناه می برد، گوشه نشینی اختیار می کند ، واقعیت را نمی پذیرد و انکار می کند.این مرحله بسته به نوع بحران ممکن است کوتاه مدت یا طولانی مدت باشد معمولاً در این مرحله انکار مکانیسمی است که بکار گرفته می شود و توام با آن فرد ممکن است از دلیل تراشی ، جابه جائی وبرون فکنی استفاده کند</a:t>
            </a:r>
          </a:p>
        </p:txBody>
      </p:sp>
      <p:sp>
        <p:nvSpPr>
          <p:cNvPr id="3" name="Title 2"/>
          <p:cNvSpPr>
            <a:spLocks noGrp="1"/>
          </p:cNvSpPr>
          <p:nvPr>
            <p:ph type="title"/>
          </p:nvPr>
        </p:nvSpPr>
        <p:spPr>
          <a:xfrm>
            <a:off x="457200" y="338328"/>
            <a:ext cx="8229600" cy="786416"/>
          </a:xfrm>
        </p:spPr>
        <p:txBody>
          <a:bodyPr>
            <a:normAutofit/>
          </a:bodyPr>
          <a:lstStyle/>
          <a:p>
            <a:pPr algn="r"/>
            <a:r>
              <a:rPr lang="fa-IR" sz="3600" b="1" dirty="0">
                <a:solidFill>
                  <a:srgbClr val="FF0000"/>
                </a:solidFill>
                <a:cs typeface="B Nazanin" pitchFamily="2" charset="-78"/>
              </a:rPr>
              <a:t>مرحله دفاعی : </a:t>
            </a:r>
          </a:p>
        </p:txBody>
      </p:sp>
    </p:spTree>
    <p:extLst>
      <p:ext uri="{BB962C8B-B14F-4D97-AF65-F5344CB8AC3E}">
        <p14:creationId xmlns:p14="http://schemas.microsoft.com/office/powerpoint/2010/main" val="38265486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3" y="1556792"/>
            <a:ext cx="8712968" cy="5112568"/>
          </a:xfrm>
        </p:spPr>
        <p:txBody>
          <a:bodyPr>
            <a:normAutofit lnSpcReduction="10000"/>
          </a:bodyPr>
          <a:lstStyle/>
          <a:p>
            <a:pPr>
              <a:lnSpc>
                <a:spcPct val="150000"/>
              </a:lnSpc>
            </a:pPr>
            <a:r>
              <a:rPr lang="fa-IR" b="1" dirty="0">
                <a:cs typeface="B Nazanin" pitchFamily="2" charset="-78"/>
              </a:rPr>
              <a:t>این مرحله بتدریج در فرد ایجاد می شود و فرد سعی می کند تا بخوبی بحران را حل کند ، اضطراب واسترس او هنوز موجود است و واقعیت موجود فرد را خسته و عصبی می کند و بدنبالش افسردگی ، آژیته بودن ، غم واندوه فراوان ، پایین بودن اتکاء به نفس پیش می آید . بتدریج فرد قادر می شود راه حل مناسب برای حل بحران را برنامه ریزی کند ونهایتاً این احساس را دارد که در رسیدن به اهدافش ناموفق است </a:t>
            </a:r>
          </a:p>
          <a:p>
            <a:pPr>
              <a:lnSpc>
                <a:spcPct val="150000"/>
              </a:lnSpc>
            </a:pPr>
            <a:r>
              <a:rPr lang="fa-IR" b="1" dirty="0">
                <a:cs typeface="B Nazanin" pitchFamily="2" charset="-78"/>
              </a:rPr>
              <a:t>حل مشکلات وتطبیق : زمانی اتفاق می افتد که شخص بحران را بشناسد .</a:t>
            </a:r>
          </a:p>
          <a:p>
            <a:pPr>
              <a:lnSpc>
                <a:spcPct val="150000"/>
              </a:lnSpc>
            </a:pPr>
            <a:r>
              <a:rPr lang="fa-IR" b="1" dirty="0">
                <a:cs typeface="B Nazanin" pitchFamily="2" charset="-78"/>
              </a:rPr>
              <a:t>در این مرحله موفق به حل مشکلات شده واحساسش نسبت به موقعیت مشکل تغییر می کند وحس می کند به عواطفش غلبه نموده است .</a:t>
            </a:r>
          </a:p>
          <a:p>
            <a:endParaRPr lang="fa-IR" dirty="0"/>
          </a:p>
        </p:txBody>
      </p:sp>
      <p:sp>
        <p:nvSpPr>
          <p:cNvPr id="3" name="Title 2"/>
          <p:cNvSpPr>
            <a:spLocks noGrp="1"/>
          </p:cNvSpPr>
          <p:nvPr>
            <p:ph type="title"/>
          </p:nvPr>
        </p:nvSpPr>
        <p:spPr>
          <a:xfrm>
            <a:off x="467544" y="116632"/>
            <a:ext cx="8229600" cy="1252728"/>
          </a:xfrm>
        </p:spPr>
        <p:txBody>
          <a:bodyPr>
            <a:normAutofit/>
          </a:bodyPr>
          <a:lstStyle/>
          <a:p>
            <a:pPr algn="r"/>
            <a:r>
              <a:rPr lang="fa-IR" sz="3200" b="1" dirty="0">
                <a:solidFill>
                  <a:srgbClr val="FF0000"/>
                </a:solidFill>
                <a:cs typeface="B Nazanin" pitchFamily="2" charset="-78"/>
              </a:rPr>
              <a:t>آگاهی از موقعیت بحرانی :</a:t>
            </a:r>
          </a:p>
        </p:txBody>
      </p:sp>
    </p:spTree>
    <p:extLst>
      <p:ext uri="{BB962C8B-B14F-4D97-AF65-F5344CB8AC3E}">
        <p14:creationId xmlns:p14="http://schemas.microsoft.com/office/powerpoint/2010/main" val="25908256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124744"/>
            <a:ext cx="8712967" cy="5400600"/>
          </a:xfrm>
        </p:spPr>
        <p:txBody>
          <a:bodyPr>
            <a:normAutofit fontScale="85000" lnSpcReduction="10000"/>
          </a:bodyPr>
          <a:lstStyle/>
          <a:p>
            <a:pPr>
              <a:lnSpc>
                <a:spcPct val="150000"/>
              </a:lnSpc>
            </a:pPr>
            <a:r>
              <a:rPr lang="fa-IR" sz="3200" b="1" dirty="0">
                <a:cs typeface="B Nazanin" pitchFamily="2" charset="-78"/>
              </a:rPr>
              <a:t>در خانواده نیز بحران منجر به پیشرفت یا بهبود فعالیت ها شده ویا خطر بی نظمی را بدنبال دارد.وقتی خانواده در حل مشکل خود ناتوان گردد سعی می کند روش های جدید حل مشکل را بکار گیردخانواده نیز ممکن است مانند فرد با بحران وضعیتی و تکاملی مواجه شود، برای گذراندن موفقیت آمیز هر مرحله ، تمام اعضای خانواده باید با موقعیت جدید سازش پیدا کنند </a:t>
            </a:r>
          </a:p>
          <a:p>
            <a:pPr>
              <a:lnSpc>
                <a:spcPct val="150000"/>
              </a:lnSpc>
            </a:pPr>
            <a:r>
              <a:rPr lang="fa-IR" sz="3200" b="1" dirty="0">
                <a:cs typeface="B Nazanin" pitchFamily="2" charset="-78"/>
              </a:rPr>
              <a:t>مراحل تکاملی زندگی خانوادگی قابل پیش بینی است ومی توان با مداخلات پرستاری برای سازش بهتر با مشکلات به خانواده کمک کرد.</a:t>
            </a:r>
          </a:p>
          <a:p>
            <a:endParaRPr lang="fa-IR" dirty="0"/>
          </a:p>
        </p:txBody>
      </p:sp>
      <p:sp>
        <p:nvSpPr>
          <p:cNvPr id="3" name="Title 2"/>
          <p:cNvSpPr>
            <a:spLocks noGrp="1"/>
          </p:cNvSpPr>
          <p:nvPr>
            <p:ph type="title"/>
          </p:nvPr>
        </p:nvSpPr>
        <p:spPr>
          <a:xfrm>
            <a:off x="457200" y="338328"/>
            <a:ext cx="8229600" cy="930432"/>
          </a:xfrm>
        </p:spPr>
        <p:txBody>
          <a:bodyPr>
            <a:normAutofit fontScale="90000"/>
          </a:bodyPr>
          <a:lstStyle/>
          <a:p>
            <a:pPr algn="r"/>
            <a:r>
              <a:rPr lang="fa-IR" b="0" dirty="0">
                <a:solidFill>
                  <a:srgbClr val="FF0000"/>
                </a:solidFill>
              </a:rPr>
              <a:t>خانواده وبحران </a:t>
            </a:r>
            <a:br>
              <a:rPr lang="fa-IR" b="0" dirty="0">
                <a:solidFill>
                  <a:srgbClr val="FF0000"/>
                </a:solidFill>
              </a:rPr>
            </a:br>
            <a:endParaRPr lang="fa-IR" b="0" dirty="0">
              <a:solidFill>
                <a:srgbClr val="FF0000"/>
              </a:solidFill>
            </a:endParaRPr>
          </a:p>
        </p:txBody>
      </p:sp>
    </p:spTree>
    <p:extLst>
      <p:ext uri="{BB962C8B-B14F-4D97-AF65-F5344CB8AC3E}">
        <p14:creationId xmlns:p14="http://schemas.microsoft.com/office/powerpoint/2010/main" val="2506090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3" y="1124744"/>
            <a:ext cx="8784976" cy="5472608"/>
          </a:xfrm>
        </p:spPr>
        <p:txBody>
          <a:bodyPr>
            <a:normAutofit fontScale="85000" lnSpcReduction="10000"/>
          </a:bodyPr>
          <a:lstStyle/>
          <a:p>
            <a:r>
              <a:rPr lang="fa-IR" sz="3000" b="1" dirty="0">
                <a:cs typeface="B Nazanin" pitchFamily="2" charset="-78"/>
              </a:rPr>
              <a:t>هدف از مداخله کمک سریع به شخص ، خانواده یا جامعه است که مشکل را حل کنند ، طول مدت بحران با مداخله یا بدون مداخله 4- 6 هفته است .</a:t>
            </a:r>
          </a:p>
          <a:p>
            <a:r>
              <a:rPr lang="fa-IR" sz="3000" b="1" dirty="0">
                <a:cs typeface="B Nazanin" pitchFamily="2" charset="-78"/>
              </a:rPr>
              <a:t>ارزیابی فرد بحران زده </a:t>
            </a:r>
          </a:p>
          <a:p>
            <a:r>
              <a:rPr lang="fa-IR" sz="3000" b="1" dirty="0">
                <a:cs typeface="B Nazanin" pitchFamily="2" charset="-78"/>
              </a:rPr>
              <a:t>پرستار باید به اندازه کافی در جمع اوری اطلاعات سرعت عمل داشته باشد و نکات ذیل را مورد توجه قرار دهد</a:t>
            </a:r>
          </a:p>
          <a:p>
            <a:r>
              <a:rPr lang="fa-IR" sz="3000" b="1" dirty="0">
                <a:cs typeface="B Nazanin" pitchFamily="2" charset="-78"/>
              </a:rPr>
              <a:t>1-سطح اضطراب واحساس فرد نسبت به بحران </a:t>
            </a:r>
          </a:p>
          <a:p>
            <a:r>
              <a:rPr lang="fa-IR" sz="3000" b="1" dirty="0">
                <a:cs typeface="B Nazanin" pitchFamily="2" charset="-78"/>
              </a:rPr>
              <a:t>2-درک فرد چگونه است آیا مختل شده یا خیر</a:t>
            </a:r>
          </a:p>
          <a:p>
            <a:r>
              <a:rPr lang="fa-IR" sz="3000" b="1" dirty="0">
                <a:cs typeface="B Nazanin" pitchFamily="2" charset="-78"/>
              </a:rPr>
              <a:t>3-وجود هرنوعلایم اعم از فیزیکی یا روانی را در فرد بحران زده بررسی کند</a:t>
            </a:r>
          </a:p>
          <a:p>
            <a:r>
              <a:rPr lang="fa-IR" sz="3000" b="1" dirty="0">
                <a:cs typeface="B Nazanin" pitchFamily="2" charset="-78"/>
              </a:rPr>
              <a:t>4-آیا امکان خودکشی در فرد وجود دارد ؟</a:t>
            </a:r>
          </a:p>
          <a:p>
            <a:r>
              <a:rPr lang="fa-IR" sz="3000" b="1" dirty="0">
                <a:cs typeface="B Nazanin" pitchFamily="2" charset="-78"/>
              </a:rPr>
              <a:t>5-موقعیت معمولی زندگی فرد چگونه است آیا نظافت کرده ، از کودکان چگونه نگهداری می کند؟</a:t>
            </a:r>
          </a:p>
          <a:p>
            <a:r>
              <a:rPr lang="fa-IR" sz="3000" b="1" dirty="0">
                <a:cs typeface="B Nazanin" pitchFamily="2" charset="-78"/>
              </a:rPr>
              <a:t>و...</a:t>
            </a:r>
          </a:p>
          <a:p>
            <a:endParaRPr lang="fa-IR" dirty="0"/>
          </a:p>
        </p:txBody>
      </p:sp>
      <p:sp>
        <p:nvSpPr>
          <p:cNvPr id="3" name="Title 2"/>
          <p:cNvSpPr>
            <a:spLocks noGrp="1"/>
          </p:cNvSpPr>
          <p:nvPr>
            <p:ph type="title"/>
          </p:nvPr>
        </p:nvSpPr>
        <p:spPr>
          <a:xfrm>
            <a:off x="457200" y="404664"/>
            <a:ext cx="8229600" cy="720080"/>
          </a:xfrm>
        </p:spPr>
        <p:txBody>
          <a:bodyPr>
            <a:normAutofit fontScale="90000"/>
          </a:bodyPr>
          <a:lstStyle/>
          <a:p>
            <a:pPr algn="r"/>
            <a:r>
              <a:rPr lang="fa-IR" b="0" dirty="0">
                <a:solidFill>
                  <a:srgbClr val="FF0000"/>
                </a:solidFill>
                <a:cs typeface="B Nazanin" pitchFamily="2" charset="-78"/>
              </a:rPr>
              <a:t>مداخله در بحران </a:t>
            </a:r>
            <a:r>
              <a:rPr lang="fa-IR" b="0" dirty="0">
                <a:solidFill>
                  <a:srgbClr val="FF0000"/>
                </a:solidFill>
              </a:rPr>
              <a:t/>
            </a:r>
            <a:br>
              <a:rPr lang="fa-IR" b="0" dirty="0">
                <a:solidFill>
                  <a:srgbClr val="FF0000"/>
                </a:solidFill>
              </a:rPr>
            </a:br>
            <a:endParaRPr lang="fa-IR" b="0" dirty="0">
              <a:solidFill>
                <a:srgbClr val="FF0000"/>
              </a:solidFill>
            </a:endParaRPr>
          </a:p>
        </p:txBody>
      </p:sp>
    </p:spTree>
    <p:extLst>
      <p:ext uri="{BB962C8B-B14F-4D97-AF65-F5344CB8AC3E}">
        <p14:creationId xmlns:p14="http://schemas.microsoft.com/office/powerpoint/2010/main" val="13440754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3" y="1196752"/>
            <a:ext cx="8856984" cy="5400600"/>
          </a:xfrm>
        </p:spPr>
        <p:txBody>
          <a:bodyPr>
            <a:normAutofit lnSpcReduction="10000"/>
          </a:bodyPr>
          <a:lstStyle/>
          <a:p>
            <a:r>
              <a:rPr lang="fa-IR" sz="3200" b="1" dirty="0">
                <a:cs typeface="B Nazanin" pitchFamily="2" charset="-78"/>
              </a:rPr>
              <a:t>همانطور که اشاره شد در بحران ها بطور موقت فرد دچار عدم تعادل روانی شدید می شود وتلاش می کند به هر نحوی که شده مشکل پیش آمده را از بین ببرد وتعادل خود را باز یابد . واکنش ها عبارتند از :فشارهای جدایی ، مشغولیات فکری و تصور در باره فردی که از بین رفته ، بروز احساس گناه و تقصیر . کمک رسانی به افراد بحران زده اگر به جا ومناسب باشد ، مفید وارزنده بوده وباعث سرعت در پیدایش تعادل روانی ، جلوگیری از اختلالات روانی و عاطفی شدید و حتی جلوگیری از انتقام جوئی وبدبینی نسبت به دیگران می شود. دخالت در بحران های زندگی ، در حقیقت نوعی پیش گیری ثانویه است که با تشخیص فوری بحران و درمان زودرس ،قطعی و موثر جهت کم کردن دوران بیماری همراه است .</a:t>
            </a:r>
          </a:p>
          <a:p>
            <a:endParaRPr lang="fa-IR" dirty="0"/>
          </a:p>
        </p:txBody>
      </p:sp>
      <p:sp>
        <p:nvSpPr>
          <p:cNvPr id="3" name="Title 2"/>
          <p:cNvSpPr>
            <a:spLocks noGrp="1"/>
          </p:cNvSpPr>
          <p:nvPr>
            <p:ph type="title"/>
          </p:nvPr>
        </p:nvSpPr>
        <p:spPr>
          <a:xfrm>
            <a:off x="518864" y="274638"/>
            <a:ext cx="8229600" cy="778098"/>
          </a:xfrm>
        </p:spPr>
        <p:txBody>
          <a:bodyPr>
            <a:normAutofit fontScale="90000"/>
          </a:bodyPr>
          <a:lstStyle/>
          <a:p>
            <a:pPr algn="r"/>
            <a:r>
              <a:rPr lang="fa-IR" b="0" dirty="0">
                <a:solidFill>
                  <a:srgbClr val="FF0000"/>
                </a:solidFill>
                <a:effectLst/>
              </a:rPr>
              <a:t/>
            </a:r>
            <a:br>
              <a:rPr lang="fa-IR" b="0" dirty="0">
                <a:solidFill>
                  <a:srgbClr val="FF0000"/>
                </a:solidFill>
                <a:effectLst/>
              </a:rPr>
            </a:br>
            <a:r>
              <a:rPr lang="fa-IR" sz="3100" b="1" dirty="0">
                <a:solidFill>
                  <a:srgbClr val="FF0000"/>
                </a:solidFill>
                <a:effectLst/>
                <a:cs typeface="B Nazanin" pitchFamily="2" charset="-78"/>
              </a:rPr>
              <a:t>مداخله یا اجرا</a:t>
            </a:r>
            <a:r>
              <a:rPr lang="fa-IR" b="0" dirty="0">
                <a:solidFill>
                  <a:srgbClr val="FF0000"/>
                </a:solidFill>
                <a:effectLst/>
              </a:rPr>
              <a:t/>
            </a:r>
            <a:br>
              <a:rPr lang="fa-IR" b="0" dirty="0">
                <a:solidFill>
                  <a:srgbClr val="FF0000"/>
                </a:solidFill>
                <a:effectLst/>
              </a:rPr>
            </a:br>
            <a:endParaRPr lang="fa-IR" b="0" dirty="0">
              <a:solidFill>
                <a:srgbClr val="FF0000"/>
              </a:solidFill>
              <a:effectLst/>
            </a:endParaRPr>
          </a:p>
        </p:txBody>
      </p:sp>
    </p:spTree>
    <p:extLst>
      <p:ext uri="{BB962C8B-B14F-4D97-AF65-F5344CB8AC3E}">
        <p14:creationId xmlns:p14="http://schemas.microsoft.com/office/powerpoint/2010/main" val="15275235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nSpc>
                <a:spcPct val="200000"/>
              </a:lnSpc>
            </a:pPr>
            <a:r>
              <a:rPr lang="fa-IR" sz="3200" b="1" dirty="0">
                <a:cs typeface="B Nazanin" pitchFamily="2" charset="-78"/>
              </a:rPr>
              <a:t>1-کم کردن فشارها و استرس های بوجود آمده </a:t>
            </a:r>
          </a:p>
          <a:p>
            <a:pPr>
              <a:lnSpc>
                <a:spcPct val="200000"/>
              </a:lnSpc>
            </a:pPr>
            <a:r>
              <a:rPr lang="fa-IR" sz="3200" b="1" dirty="0">
                <a:cs typeface="B Nazanin" pitchFamily="2" charset="-78"/>
              </a:rPr>
              <a:t>2-حمایت و قدرت بخشیدن در بکارگیری توانائی ها وشایستگی ها برای مبارزه با بحران .</a:t>
            </a:r>
          </a:p>
          <a:p>
            <a:endParaRPr lang="fa-IR" dirty="0"/>
          </a:p>
        </p:txBody>
      </p:sp>
      <p:sp>
        <p:nvSpPr>
          <p:cNvPr id="3" name="Title 2"/>
          <p:cNvSpPr>
            <a:spLocks noGrp="1"/>
          </p:cNvSpPr>
          <p:nvPr>
            <p:ph type="title"/>
          </p:nvPr>
        </p:nvSpPr>
        <p:spPr/>
        <p:txBody>
          <a:bodyPr>
            <a:normAutofit fontScale="90000"/>
          </a:bodyPr>
          <a:lstStyle/>
          <a:p>
            <a:pPr algn="r"/>
            <a:r>
              <a:rPr lang="fa-IR" b="1" dirty="0">
                <a:solidFill>
                  <a:srgbClr val="FF0000"/>
                </a:solidFill>
                <a:cs typeface="B Nazanin" pitchFamily="2" charset="-78"/>
              </a:rPr>
              <a:t>انجام مداخله در بحران ها ما دو هدف داریم :</a:t>
            </a:r>
            <a:r>
              <a:rPr lang="fa-IR" b="0" dirty="0">
                <a:solidFill>
                  <a:srgbClr val="FF0000"/>
                </a:solidFill>
              </a:rPr>
              <a:t/>
            </a:r>
            <a:br>
              <a:rPr lang="fa-IR" b="0" dirty="0">
                <a:solidFill>
                  <a:srgbClr val="FF0000"/>
                </a:solidFill>
              </a:rPr>
            </a:br>
            <a:endParaRPr lang="fa-IR" b="0" dirty="0">
              <a:solidFill>
                <a:srgbClr val="FF0000"/>
              </a:solidFill>
            </a:endParaRPr>
          </a:p>
        </p:txBody>
      </p:sp>
    </p:spTree>
    <p:extLst>
      <p:ext uri="{BB962C8B-B14F-4D97-AF65-F5344CB8AC3E}">
        <p14:creationId xmlns:p14="http://schemas.microsoft.com/office/powerpoint/2010/main" val="16540831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9" y="1124744"/>
            <a:ext cx="8568952" cy="5400600"/>
          </a:xfrm>
        </p:spPr>
        <p:txBody>
          <a:bodyPr>
            <a:normAutofit lnSpcReduction="10000"/>
          </a:bodyPr>
          <a:lstStyle/>
          <a:p>
            <a:r>
              <a:rPr lang="fa-IR" sz="2800" b="1" dirty="0">
                <a:cs typeface="B Nazanin" pitchFamily="2" charset="-78"/>
              </a:rPr>
              <a:t>1-استفاده از داروها : البته نه به شکلی که وابستگی ایجاد کند و اگر استفاده نشود بهتر است </a:t>
            </a:r>
          </a:p>
          <a:p>
            <a:r>
              <a:rPr lang="fa-IR" sz="2800" b="1" dirty="0">
                <a:cs typeface="B Nazanin" pitchFamily="2" charset="-78"/>
              </a:rPr>
              <a:t>2-اشتغال حواس </a:t>
            </a:r>
          </a:p>
          <a:p>
            <a:r>
              <a:rPr lang="fa-IR" sz="2800" b="1" dirty="0">
                <a:cs typeface="B Nazanin" pitchFamily="2" charset="-78"/>
              </a:rPr>
              <a:t>3-کمک به مددجو تا با بحران مواجه شود</a:t>
            </a:r>
          </a:p>
          <a:p>
            <a:r>
              <a:rPr lang="fa-IR" sz="2800" b="1" dirty="0">
                <a:cs typeface="B Nazanin" pitchFamily="2" charset="-78"/>
              </a:rPr>
              <a:t>4-به مددجو کمک شود تا در مورد احساساتش بطور باز صحبت کند</a:t>
            </a:r>
          </a:p>
          <a:p>
            <a:r>
              <a:rPr lang="fa-IR" sz="2800" b="1" dirty="0">
                <a:cs typeface="B Nazanin" pitchFamily="2" charset="-78"/>
              </a:rPr>
              <a:t>5-به مددجو قوت قلب کاذب ندهیم </a:t>
            </a:r>
          </a:p>
          <a:p>
            <a:r>
              <a:rPr lang="fa-IR" sz="2800" b="1" dirty="0">
                <a:cs typeface="B Nazanin" pitchFamily="2" charset="-78"/>
              </a:rPr>
              <a:t>6-افکارمثبت داشتن </a:t>
            </a:r>
          </a:p>
          <a:p>
            <a:r>
              <a:rPr lang="fa-IR" sz="2800" b="1" dirty="0">
                <a:cs typeface="B Nazanin" pitchFamily="2" charset="-78"/>
              </a:rPr>
              <a:t>7-کسب آگاهی ودادن اطلاعات به فرد</a:t>
            </a:r>
          </a:p>
          <a:p>
            <a:r>
              <a:rPr lang="fa-IR" sz="2800" b="1" dirty="0">
                <a:cs typeface="B Nazanin" pitchFamily="2" charset="-78"/>
              </a:rPr>
              <a:t>8-تماس با فردی که قبلاً چنین تجربه ایی را داشته است مثل عمل جراحی </a:t>
            </a:r>
          </a:p>
          <a:p>
            <a:r>
              <a:rPr lang="fa-IR" sz="2800" b="1" dirty="0">
                <a:cs typeface="B Nazanin" pitchFamily="2" charset="-78"/>
              </a:rPr>
              <a:t>9-کمک به فرد بحران زده در مراقبت از خود</a:t>
            </a:r>
          </a:p>
          <a:p>
            <a:r>
              <a:rPr lang="fa-IR" sz="2800" b="1" dirty="0">
                <a:cs typeface="B Nazanin" pitchFamily="2" charset="-78"/>
              </a:rPr>
              <a:t>10- تغییر سبک زندگی </a:t>
            </a:r>
          </a:p>
          <a:p>
            <a:r>
              <a:rPr lang="fa-IR" sz="2800" b="1" dirty="0">
                <a:cs typeface="B Nazanin" pitchFamily="2" charset="-78"/>
              </a:rPr>
              <a:t>11-تماس جسمانی با فرد،لمس کردن و برقراری ارتباط</a:t>
            </a:r>
          </a:p>
          <a:p>
            <a:endParaRPr lang="fa-IR" dirty="0"/>
          </a:p>
        </p:txBody>
      </p:sp>
      <p:sp>
        <p:nvSpPr>
          <p:cNvPr id="3" name="Title 2"/>
          <p:cNvSpPr>
            <a:spLocks noGrp="1"/>
          </p:cNvSpPr>
          <p:nvPr>
            <p:ph type="title"/>
          </p:nvPr>
        </p:nvSpPr>
        <p:spPr/>
        <p:txBody>
          <a:bodyPr>
            <a:normAutofit fontScale="90000"/>
          </a:bodyPr>
          <a:lstStyle/>
          <a:p>
            <a:pPr algn="r"/>
            <a:r>
              <a:rPr lang="fa-IR" sz="4000" b="1" dirty="0">
                <a:solidFill>
                  <a:srgbClr val="FF0000"/>
                </a:solidFill>
                <a:cs typeface="B Nazanin" pitchFamily="2" charset="-78"/>
              </a:rPr>
              <a:t>اقدامات </a:t>
            </a:r>
            <a:r>
              <a:rPr lang="fa-IR" b="0" dirty="0">
                <a:solidFill>
                  <a:srgbClr val="FF0000"/>
                </a:solidFill>
              </a:rPr>
              <a:t/>
            </a:r>
            <a:br>
              <a:rPr lang="fa-IR" b="0" dirty="0">
                <a:solidFill>
                  <a:srgbClr val="FF0000"/>
                </a:solidFill>
              </a:rPr>
            </a:br>
            <a:endParaRPr lang="fa-IR" b="0" dirty="0">
              <a:solidFill>
                <a:srgbClr val="FF0000"/>
              </a:solidFill>
            </a:endParaRPr>
          </a:p>
        </p:txBody>
      </p:sp>
    </p:spTree>
    <p:extLst>
      <p:ext uri="{BB962C8B-B14F-4D97-AF65-F5344CB8AC3E}">
        <p14:creationId xmlns:p14="http://schemas.microsoft.com/office/powerpoint/2010/main" val="15119665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9" y="1412776"/>
            <a:ext cx="8568952" cy="5112568"/>
          </a:xfrm>
        </p:spPr>
        <p:txBody>
          <a:bodyPr>
            <a:noAutofit/>
          </a:bodyPr>
          <a:lstStyle/>
          <a:p>
            <a:pPr>
              <a:lnSpc>
                <a:spcPct val="200000"/>
              </a:lnSpc>
            </a:pPr>
            <a:r>
              <a:rPr lang="fa-IR" sz="2800" b="1" dirty="0">
                <a:cs typeface="B Nazanin" pitchFamily="2" charset="-78"/>
              </a:rPr>
              <a:t>*دادن آگاهی و اطلاعات </a:t>
            </a:r>
          </a:p>
          <a:p>
            <a:pPr>
              <a:lnSpc>
                <a:spcPct val="200000"/>
              </a:lnSpc>
            </a:pPr>
            <a:r>
              <a:rPr lang="fa-IR" sz="2800" b="1" dirty="0">
                <a:cs typeface="B Nazanin" pitchFamily="2" charset="-78"/>
              </a:rPr>
              <a:t>*گوش کردن موسیقی</a:t>
            </a:r>
          </a:p>
          <a:p>
            <a:pPr>
              <a:lnSpc>
                <a:spcPct val="200000"/>
              </a:lnSpc>
            </a:pPr>
            <a:r>
              <a:rPr lang="fa-IR" sz="2800" b="1" dirty="0">
                <a:cs typeface="B Nazanin" pitchFamily="2" charset="-78"/>
              </a:rPr>
              <a:t>*تنفس عمیق</a:t>
            </a:r>
          </a:p>
          <a:p>
            <a:pPr>
              <a:lnSpc>
                <a:spcPct val="200000"/>
              </a:lnSpc>
            </a:pPr>
            <a:r>
              <a:rPr lang="fa-IR" sz="2800" b="1" dirty="0">
                <a:cs typeface="B Nazanin" pitchFamily="2" charset="-78"/>
              </a:rPr>
              <a:t>*شبیه سازی </a:t>
            </a:r>
          </a:p>
          <a:p>
            <a:pPr>
              <a:lnSpc>
                <a:spcPct val="200000"/>
              </a:lnSpc>
            </a:pPr>
            <a:r>
              <a:rPr lang="fa-IR" sz="2800" b="1" dirty="0">
                <a:cs typeface="B Nazanin" pitchFamily="2" charset="-78"/>
              </a:rPr>
              <a:t>*آرام سازی </a:t>
            </a:r>
          </a:p>
        </p:txBody>
      </p:sp>
      <p:sp>
        <p:nvSpPr>
          <p:cNvPr id="3" name="Title 2"/>
          <p:cNvSpPr>
            <a:spLocks noGrp="1"/>
          </p:cNvSpPr>
          <p:nvPr>
            <p:ph type="title"/>
          </p:nvPr>
        </p:nvSpPr>
        <p:spPr/>
        <p:txBody>
          <a:bodyPr>
            <a:normAutofit fontScale="90000"/>
          </a:bodyPr>
          <a:lstStyle/>
          <a:p>
            <a:pPr algn="r"/>
            <a:r>
              <a:rPr lang="fa-IR" sz="4000" dirty="0">
                <a:solidFill>
                  <a:srgbClr val="FF0000"/>
                </a:solidFill>
                <a:cs typeface="B Nazanin" pitchFamily="2" charset="-78"/>
              </a:rPr>
              <a:t>12-اقدامات برای کنترل استرس</a:t>
            </a:r>
            <a:r>
              <a:rPr lang="fa-IR" dirty="0"/>
              <a:t/>
            </a:r>
            <a:br>
              <a:rPr lang="fa-IR" dirty="0"/>
            </a:br>
            <a:endParaRPr lang="fa-IR" dirty="0"/>
          </a:p>
        </p:txBody>
      </p:sp>
    </p:spTree>
    <p:extLst>
      <p:ext uri="{BB962C8B-B14F-4D97-AF65-F5344CB8AC3E}">
        <p14:creationId xmlns:p14="http://schemas.microsoft.com/office/powerpoint/2010/main" val="1625800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268760"/>
            <a:ext cx="8496943" cy="5256584"/>
          </a:xfrm>
        </p:spPr>
        <p:txBody>
          <a:bodyPr/>
          <a:lstStyle/>
          <a:p>
            <a:pPr>
              <a:lnSpc>
                <a:spcPct val="250000"/>
              </a:lnSpc>
            </a:pPr>
            <a:r>
              <a:rPr lang="fa-IR" sz="3200" b="1" dirty="0">
                <a:cs typeface="B Nazanin" pitchFamily="2" charset="-78"/>
              </a:rPr>
              <a:t>1-آیا مددجو به وضعیت اولیه خود برگشته است ؟</a:t>
            </a:r>
          </a:p>
          <a:p>
            <a:pPr>
              <a:lnSpc>
                <a:spcPct val="250000"/>
              </a:lnSpc>
            </a:pPr>
            <a:r>
              <a:rPr lang="fa-IR" sz="3200" b="1" dirty="0">
                <a:cs typeface="B Nazanin" pitchFamily="2" charset="-78"/>
              </a:rPr>
              <a:t>2-آیا مددجو تعادل خود را بدست آورده است ؟</a:t>
            </a:r>
          </a:p>
          <a:p>
            <a:pPr>
              <a:lnSpc>
                <a:spcPct val="250000"/>
              </a:lnSpc>
            </a:pPr>
            <a:r>
              <a:rPr lang="fa-IR" sz="3200" b="1" dirty="0">
                <a:cs typeface="B Nazanin" pitchFamily="2" charset="-78"/>
              </a:rPr>
              <a:t>3-آیا روش های حل مشکل در مددجو موثر بوده است ؟</a:t>
            </a:r>
          </a:p>
          <a:p>
            <a:endParaRPr lang="fa-IR" dirty="0"/>
          </a:p>
        </p:txBody>
      </p:sp>
      <p:sp>
        <p:nvSpPr>
          <p:cNvPr id="3" name="Title 2"/>
          <p:cNvSpPr>
            <a:spLocks noGrp="1"/>
          </p:cNvSpPr>
          <p:nvPr>
            <p:ph type="title"/>
          </p:nvPr>
        </p:nvSpPr>
        <p:spPr/>
        <p:txBody>
          <a:bodyPr>
            <a:normAutofit fontScale="90000"/>
          </a:bodyPr>
          <a:lstStyle/>
          <a:p>
            <a:pPr algn="r"/>
            <a:r>
              <a:rPr lang="fa-IR" sz="4000" b="1" dirty="0">
                <a:solidFill>
                  <a:srgbClr val="FF0000"/>
                </a:solidFill>
                <a:cs typeface="B Nazanin" pitchFamily="2" charset="-78"/>
              </a:rPr>
              <a:t>ارزشیابی </a:t>
            </a:r>
            <a:r>
              <a:rPr lang="fa-IR" b="0" dirty="0">
                <a:solidFill>
                  <a:srgbClr val="FF0000"/>
                </a:solidFill>
              </a:rPr>
              <a:t/>
            </a:r>
            <a:br>
              <a:rPr lang="fa-IR" b="0" dirty="0">
                <a:solidFill>
                  <a:srgbClr val="FF0000"/>
                </a:solidFill>
              </a:rPr>
            </a:br>
            <a:endParaRPr lang="fa-IR" b="0" dirty="0">
              <a:solidFill>
                <a:srgbClr val="FF0000"/>
              </a:solidFill>
            </a:endParaRPr>
          </a:p>
        </p:txBody>
      </p:sp>
    </p:spTree>
    <p:extLst>
      <p:ext uri="{BB962C8B-B14F-4D97-AF65-F5344CB8AC3E}">
        <p14:creationId xmlns:p14="http://schemas.microsoft.com/office/powerpoint/2010/main" val="32222111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fa-IR" b="1" dirty="0">
                <a:solidFill>
                  <a:srgbClr val="FF0000"/>
                </a:solidFill>
                <a:cs typeface="B Nazanin" pitchFamily="2" charset="-78"/>
              </a:rPr>
              <a:t>از بذل توجه شما سپاسگزارم </a:t>
            </a:r>
            <a:r>
              <a:rPr lang="fa-IR" b="0" dirty="0"/>
              <a:t/>
            </a:r>
            <a:br>
              <a:rPr lang="fa-IR" b="0" dirty="0"/>
            </a:br>
            <a:endParaRPr lang="fa-IR" b="0" dirty="0"/>
          </a:p>
        </p:txBody>
      </p:sp>
    </p:spTree>
    <p:extLst>
      <p:ext uri="{BB962C8B-B14F-4D97-AF65-F5344CB8AC3E}">
        <p14:creationId xmlns:p14="http://schemas.microsoft.com/office/powerpoint/2010/main" val="1747221605"/>
      </p:ext>
    </p:extLst>
  </p:cSld>
  <p:clrMapOvr>
    <a:masterClrMapping/>
  </p:clrMapOvr>
  <p:transition spd="slow">
    <p:wipe dir="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122</TotalTime>
  <Words>3493</Words>
  <Application>Microsoft Office PowerPoint</Application>
  <PresentationFormat>On-screen Show (4:3)</PresentationFormat>
  <Paragraphs>181</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Waveform</vt:lpstr>
      <vt:lpstr>بنام خدا </vt:lpstr>
      <vt:lpstr>PowerPoint Presentation</vt:lpstr>
      <vt:lpstr>تعریف معلولیت : سازمان جهانی بهداشت در ژانویه سال 1981 معلولیت را ایجاد اختلال در رابطه بین فرد و محیط تعریف کرده است .</vt:lpstr>
      <vt:lpstr>کودک معلول : کودکی است که از نظر جسمی ، عقلی ، روانی از حالت هنجار بدور باشد</vt:lpstr>
      <vt:lpstr>PowerPoint Presentation</vt:lpstr>
      <vt:lpstr>انواع عقب ماندگی ذهنی :</vt:lpstr>
      <vt:lpstr>همچنین به شکل زیر نیز عقب ماندگی را تقسیم بندی می نمایند:</vt:lpstr>
      <vt:lpstr>علل عقب ماندگی ذهنی </vt:lpstr>
      <vt:lpstr>PowerPoint Presentation</vt:lpstr>
      <vt:lpstr>PowerPoint Presentation</vt:lpstr>
      <vt:lpstr>معلولین جسمی : معلولینی هستند که دچار ضایعات و اختلالات جسمی می باشند </vt:lpstr>
      <vt:lpstr>خصوصیات معلولیت :  </vt:lpstr>
      <vt:lpstr>خصوصیات عقب ماندگی هوشی  </vt:lpstr>
      <vt:lpstr> خانواده و معلولیت  </vt:lpstr>
      <vt:lpstr>تاثیراتی را که کودک عقب مانده ذهنی روی خانواده دارد می توان به صورت  عاطفی ، اجتماعی و اقتصادی طبقه بندی کرد. </vt:lpstr>
      <vt:lpstr>PowerPoint Presentation</vt:lpstr>
      <vt:lpstr>PowerPoint Presentation</vt:lpstr>
      <vt:lpstr>معلولیت های جسمی  </vt:lpstr>
      <vt:lpstr>پیشگیری از معلولیت</vt:lpstr>
      <vt:lpstr>PowerPoint Presentation</vt:lpstr>
      <vt:lpstr>PowerPoint Presentation</vt:lpstr>
      <vt:lpstr>ویژگی های بحران  </vt:lpstr>
      <vt:lpstr>اشمیگل سه دلیل عمده را برای عدم سازگاری یک فرد با نقش خودذکر می کندکه عبارتند از : </vt:lpstr>
      <vt:lpstr>PowerPoint Presentation</vt:lpstr>
      <vt:lpstr>بحران موقعیتی  </vt:lpstr>
      <vt:lpstr>بحران تکاملی –وضعیتی  </vt:lpstr>
      <vt:lpstr>بطور کلی چهار مرحله در واکنش فرد نسبت به بحران وجود دارد که عبارتند از : </vt:lpstr>
      <vt:lpstr>مرحله شوک : </vt:lpstr>
      <vt:lpstr>مرحله دفاعی : </vt:lpstr>
      <vt:lpstr>آگاهی از موقعیت بحرانی :</vt:lpstr>
      <vt:lpstr>خانواده وبحران  </vt:lpstr>
      <vt:lpstr>مداخله در بحران  </vt:lpstr>
      <vt:lpstr> مداخله یا اجرا </vt:lpstr>
      <vt:lpstr>انجام مداخله در بحران ها ما دو هدف داریم : </vt:lpstr>
      <vt:lpstr>اقدامات  </vt:lpstr>
      <vt:lpstr>12-اقدامات برای کنترل استرس </vt:lpstr>
      <vt:lpstr>ارزشیابی  </vt:lpstr>
      <vt:lpstr>از بذل توجه شما سپاسگزارم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بنام خدا</dc:title>
  <dc:creator>nn02</dc:creator>
  <cp:lastModifiedBy>Windows User</cp:lastModifiedBy>
  <cp:revision>18</cp:revision>
  <dcterms:created xsi:type="dcterms:W3CDTF">2019-11-07T07:23:15Z</dcterms:created>
  <dcterms:modified xsi:type="dcterms:W3CDTF">2020-05-01T19:43:30Z</dcterms:modified>
</cp:coreProperties>
</file>