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708" r:id="rId4"/>
    <p:sldMasterId id="2147483720" r:id="rId5"/>
  </p:sldMasterIdLst>
  <p:notesMasterIdLst>
    <p:notesMasterId r:id="rId14"/>
  </p:notesMasterIdLst>
  <p:sldIdLst>
    <p:sldId id="264" r:id="rId6"/>
    <p:sldId id="256" r:id="rId7"/>
    <p:sldId id="257" r:id="rId8"/>
    <p:sldId id="260" r:id="rId9"/>
    <p:sldId id="261" r:id="rId10"/>
    <p:sldId id="262" r:id="rId11"/>
    <p:sldId id="263" r:id="rId12"/>
    <p:sldId id="258"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presProps" Target="presProps.xml"/><Relationship Id="rId10" Type="http://schemas.openxmlformats.org/officeDocument/2006/relationships/slide" Target="slides/slide5.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DF2E38DF-9C5E-466B-BE2F-958CBD6A69C8}" type="datetimeFigureOut">
              <a:rPr lang="fa-IR" smtClean="0"/>
              <a:pPr/>
              <a:t>30/09/1441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B05EB37B-6256-4FF1-9189-1F2ED5E746F5}" type="slidenum">
              <a:rPr lang="fa-IR" smtClean="0"/>
              <a:pPr/>
              <a:t>‹#›</a:t>
            </a:fld>
            <a:endParaRPr lang="fa-IR"/>
          </a:p>
        </p:txBody>
      </p:sp>
    </p:spTree>
    <p:extLst>
      <p:ext uri="{BB962C8B-B14F-4D97-AF65-F5344CB8AC3E}">
        <p14:creationId xmlns:p14="http://schemas.microsoft.com/office/powerpoint/2010/main" val="197679711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B05EB37B-6256-4FF1-9189-1F2ED5E746F5}" type="slidenum">
              <a:rPr lang="fa-IR" smtClean="0"/>
              <a:pPr/>
              <a:t>2</a:t>
            </a:fld>
            <a:endParaRPr lang="fa-IR"/>
          </a:p>
        </p:txBody>
      </p:sp>
    </p:spTree>
    <p:extLst>
      <p:ext uri="{BB962C8B-B14F-4D97-AF65-F5344CB8AC3E}">
        <p14:creationId xmlns:p14="http://schemas.microsoft.com/office/powerpoint/2010/main" val="2603492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A162FE6-2963-4F4B-A75C-A45DE41EBFBB}" type="datetimeFigureOut">
              <a:rPr lang="en-US" smtClean="0"/>
              <a:pPr/>
              <a:t>5/22/2020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A162FE6-2963-4F4B-A75C-A45DE41EBFBB}" type="datetimeFigureOut">
              <a:rPr lang="en-US" smtClean="0"/>
              <a:pPr/>
              <a:t>5/22/2020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162FE6-2963-4F4B-A75C-A45DE41EBFBB}" type="datetimeFigureOut">
              <a:rPr lang="en-US" smtClean="0"/>
              <a:pPr/>
              <a:t>5/22/2020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11" name="Slide Number Placeholder 10"/>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109EFD1-0A64-4038-9BB0-1856EAD9C3DB}" type="slidenum">
              <a:rPr lang="en-US" smtClean="0"/>
              <a:pPr/>
              <a:t>‹#›</a:t>
            </a:fld>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2A162FE6-2963-4F4B-A75C-A45DE41EBFBB}" type="datetimeFigureOut">
              <a:rPr lang="en-US" smtClean="0"/>
              <a:pPr/>
              <a:t>5/22/2020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3109EFD1-0A64-4038-9BB0-1856EAD9C3DB}"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3109EFD1-0A64-4038-9BB0-1856EAD9C3D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09EFD1-0A64-4038-9BB0-1856EAD9C3DB}"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2A162FE6-2963-4F4B-A75C-A45DE41EBFBB}" type="datetimeFigureOut">
              <a:rPr lang="en-US" smtClean="0"/>
              <a:pPr/>
              <a:t>5/22/2020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09EFD1-0A64-4038-9BB0-1856EAD9C3DB}"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A162FE6-2963-4F4B-A75C-A45DE41EBFBB}" type="datetimeFigureOut">
              <a:rPr lang="en-US" smtClean="0"/>
              <a:pPr/>
              <a:t>5/22/2020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162FE6-2963-4F4B-A75C-A45DE41EBFBB}" type="datetimeFigureOut">
              <a:rPr lang="en-US" smtClean="0"/>
              <a:pPr/>
              <a:t>5/22/2020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09EFD1-0A64-4038-9BB0-1856EAD9C3DB}"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3109EFD1-0A64-4038-9BB0-1856EAD9C3DB}"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A162FE6-2963-4F4B-A75C-A45DE41EBFBB}" type="datetimeFigureOut">
              <a:rPr lang="en-US" smtClean="0"/>
              <a:pPr/>
              <a:t>5/22/2020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109EFD1-0A64-4038-9BB0-1856EAD9C3DB}" type="slidenum">
              <a:rPr lang="en-US" smtClean="0"/>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09EFD1-0A64-4038-9BB0-1856EAD9C3D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09EFD1-0A64-4038-9BB0-1856EAD9C3D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109EFD1-0A64-4038-9BB0-1856EAD9C3D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3109EFD1-0A64-4038-9BB0-1856EAD9C3D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109EFD1-0A64-4038-9BB0-1856EAD9C3D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09EFD1-0A64-4038-9BB0-1856EAD9C3DB}" type="slidenum">
              <a:rPr lang="en-US" smtClean="0"/>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2A162FE6-2963-4F4B-A75C-A45DE41EBFBB}" type="datetimeFigureOut">
              <a:rPr lang="en-US" smtClean="0"/>
              <a:pPr/>
              <a:t>5/22/2020</a:t>
            </a:fld>
            <a:endParaRPr lang="en-US"/>
          </a:p>
        </p:txBody>
      </p:sp>
      <p:sp>
        <p:nvSpPr>
          <p:cNvPr id="17" name="Footer Placeholder 16"/>
          <p:cNvSpPr>
            <a:spLocks noGrp="1"/>
          </p:cNvSpPr>
          <p:nvPr>
            <p:ph type="ftr" sz="quarter" idx="11"/>
          </p:nvPr>
        </p:nvSpPr>
        <p:spPr>
          <a:xfrm>
            <a:off x="2898648" y="6355080"/>
            <a:ext cx="3474720" cy="365760"/>
          </a:xfrm>
        </p:spPr>
        <p:txBody>
          <a:bodyPr/>
          <a:lstStyle/>
          <a:p>
            <a:endParaRPr lang="en-US"/>
          </a:p>
        </p:txBody>
      </p:sp>
      <p:sp>
        <p:nvSpPr>
          <p:cNvPr id="29" name="Slide Number Placeholder 28"/>
          <p:cNvSpPr>
            <a:spLocks noGrp="1"/>
          </p:cNvSpPr>
          <p:nvPr>
            <p:ph type="sldNum" sz="quarter" idx="12"/>
          </p:nvPr>
        </p:nvSpPr>
        <p:spPr>
          <a:xfrm>
            <a:off x="1216152" y="6355080"/>
            <a:ext cx="1219200" cy="365760"/>
          </a:xfrm>
        </p:spPr>
        <p:txBody>
          <a:bodyPr/>
          <a:lstStyle/>
          <a:p>
            <a:fld id="{3109EFD1-0A64-4038-9BB0-1856EAD9C3DB}" type="slidenum">
              <a:rPr lang="en-US" smtClean="0"/>
              <a:pPr/>
              <a:t>‹#›</a:t>
            </a:fld>
            <a:endParaRPr lang="en-US"/>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a:xfrm>
            <a:off x="2898648" y="6355080"/>
            <a:ext cx="3474720" cy="365760"/>
          </a:xfrm>
        </p:spPr>
        <p:txBody>
          <a:bodyPr/>
          <a:lstStyle/>
          <a:p>
            <a:endParaRPr lang="en-US"/>
          </a:p>
        </p:txBody>
      </p:sp>
      <p:sp>
        <p:nvSpPr>
          <p:cNvPr id="6" name="Slide Number Placeholder 5"/>
          <p:cNvSpPr>
            <a:spLocks noGrp="1"/>
          </p:cNvSpPr>
          <p:nvPr>
            <p:ph type="sldNum" sz="quarter" idx="12"/>
          </p:nvPr>
        </p:nvSpPr>
        <p:spPr>
          <a:xfrm>
            <a:off x="1069848" y="6355080"/>
            <a:ext cx="1520952" cy="365760"/>
          </a:xfrm>
        </p:spPr>
        <p:txBody>
          <a:bodyPr/>
          <a:lstStyle/>
          <a:p>
            <a:fld id="{3109EFD1-0A64-4038-9BB0-1856EAD9C3DB}" type="slidenum">
              <a:rPr lang="en-US" smtClean="0"/>
              <a:pPr/>
              <a:t>‹#›</a:t>
            </a:fld>
            <a:endParaRPr lang="en-US"/>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09EFD1-0A64-4038-9BB0-1856EAD9C3DB}" type="slidenum">
              <a:rPr lang="en-US" smtClean="0"/>
              <a:pPr/>
              <a:t>‹#›</a:t>
            </a:fld>
            <a:endParaRPr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2A162FE6-2963-4F4B-A75C-A45DE41EBFBB}" type="datetimeFigureOut">
              <a:rPr lang="en-US" smtClean="0"/>
              <a:pPr/>
              <a:t>5/22/2020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09EFD1-0A64-4038-9BB0-1856EAD9C3DB}" type="slidenum">
              <a:rPr lang="en-US" smtClean="0"/>
              <a:pPr/>
              <a:t>‹#›</a:t>
            </a:fld>
            <a:endParaRPr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A162FE6-2963-4F4B-A75C-A45DE41EBFBB}" type="datetimeFigureOut">
              <a:rPr lang="en-US" smtClean="0"/>
              <a:pPr/>
              <a:t>5/22/2020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09EFD1-0A64-4038-9BB0-1856EAD9C3DB}" type="slidenum">
              <a:rPr lang="en-US" smtClean="0"/>
              <a:pPr/>
              <a:t>‹#›</a:t>
            </a:fld>
            <a:endParaRPr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162FE6-2963-4F4B-A75C-A45DE41EBFBB}" type="datetimeFigureOut">
              <a:rPr lang="en-US" smtClean="0"/>
              <a:pPr/>
              <a:t>5/22/2020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09EFD1-0A64-4038-9BB0-1856EAD9C3DB}" type="slidenum">
              <a:rPr lang="en-US" smtClean="0"/>
              <a:pPr/>
              <a:t>‹#›</a:t>
            </a:fld>
            <a:endParaRPr lang="en-US"/>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09EFD1-0A64-4038-9BB0-1856EAD9C3DB}" type="slidenum">
              <a:rPr lang="en-US" smtClean="0"/>
              <a:pPr/>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A162FE6-2963-4F4B-A75C-A45DE41EBFBB}" type="datetimeFigureOut">
              <a:rPr lang="en-US" smtClean="0"/>
              <a:pPr/>
              <a:t>5/22/2020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09EFD1-0A64-4038-9BB0-1856EAD9C3DB}" type="slidenum">
              <a:rPr lang="en-US" smtClean="0"/>
              <a:pPr/>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A162FE6-2963-4F4B-A75C-A45DE41EBFBB}" type="datetimeFigureOut">
              <a:rPr lang="en-US" smtClean="0"/>
              <a:pPr/>
              <a:t>5/22/2020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09EFD1-0A64-4038-9BB0-1856EAD9C3DB}" type="slidenum">
              <a:rPr lang="en-US" smtClean="0"/>
              <a:pPr/>
              <a:t>‹#›</a:t>
            </a:fld>
            <a:endParaRPr lang="en-US"/>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162FE6-2963-4F4B-A75C-A45DE41EBFBB}" type="datetimeFigureOut">
              <a:rPr lang="en-US" smtClean="0"/>
              <a:pPr/>
              <a:t>5/22/2020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09EFD1-0A64-4038-9BB0-1856EAD9C3D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2A162FE6-2963-4F4B-A75C-A45DE41EBFBB}" type="datetimeFigureOut">
              <a:rPr lang="en-US" smtClean="0"/>
              <a:pPr/>
              <a:t>5/22/2020</a:t>
            </a:fld>
            <a:endParaRPr lang="en-US"/>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US"/>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3109EFD1-0A64-4038-9BB0-1856EAD9C3D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A162FE6-2963-4F4B-A75C-A45DE41EBFBB}" type="datetimeFigureOut">
              <a:rPr lang="en-US" smtClean="0"/>
              <a:pPr/>
              <a:t>5/22/2020</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3109EFD1-0A64-4038-9BB0-1856EAD9C3D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A162FE6-2963-4F4B-A75C-A45DE41EBFBB}" type="datetimeFigureOut">
              <a:rPr lang="en-US" smtClean="0"/>
              <a:pPr/>
              <a:t>5/22/2020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109EFD1-0A64-4038-9BB0-1856EAD9C3D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2A162FE6-2963-4F4B-A75C-A45DE41EBFBB}" type="datetimeFigureOut">
              <a:rPr lang="en-US" smtClean="0"/>
              <a:pPr/>
              <a:t>5/22/2020</a:t>
            </a:fld>
            <a:endParaRPr lang="en-US"/>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3109EFD1-0A64-4038-9BB0-1856EAD9C3DB}" type="slidenum">
              <a:rPr lang="en-US" smtClean="0"/>
              <a:pPr/>
              <a:t>‹#›</a:t>
            </a:fld>
            <a:endParaRPr lang="en-US"/>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1" eaLnBrk="1" latinLnBrk="0" hangingPunct="1">
        <a:spcBef>
          <a:spcPct val="0"/>
        </a:spcBef>
        <a:buNone/>
        <a:defRPr kumimoji="0" sz="3200" kern="120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r" rtl="1"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r" rtl="1"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r" rtl="1"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r" rtl="1"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r" rtl="1"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r" rtl="1"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r" rtl="1"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r" rtl="1"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97637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38200"/>
            <a:ext cx="7772400" cy="5105400"/>
          </a:xfrm>
        </p:spPr>
        <p:txBody>
          <a:bodyPr>
            <a:noAutofit/>
          </a:bodyPr>
          <a:lstStyle/>
          <a:p>
            <a:pPr algn="ctr"/>
            <a:r>
              <a:rPr lang="fa-IR" sz="9600" dirty="0" smtClean="0">
                <a:solidFill>
                  <a:srgbClr val="00B050"/>
                </a:solidFill>
                <a:cs typeface="B Titr" pitchFamily="2" charset="-78"/>
              </a:rPr>
              <a:t>بازآفرینی رابطه</a:t>
            </a:r>
            <a:r>
              <a:rPr lang="fa-IR" sz="600" dirty="0" smtClean="0">
                <a:solidFill>
                  <a:srgbClr val="00B050"/>
                </a:solidFill>
                <a:cs typeface="B Titr" pitchFamily="2" charset="-78"/>
              </a:rPr>
              <a:t/>
            </a:r>
            <a:br>
              <a:rPr lang="fa-IR" sz="600" dirty="0" smtClean="0">
                <a:solidFill>
                  <a:srgbClr val="00B050"/>
                </a:solidFill>
                <a:cs typeface="B Titr" pitchFamily="2" charset="-78"/>
              </a:rPr>
            </a:br>
            <a:r>
              <a:rPr lang="fa-IR" sz="6600" dirty="0" smtClean="0">
                <a:solidFill>
                  <a:schemeClr val="accent5">
                    <a:lumMod val="75000"/>
                  </a:schemeClr>
                </a:solidFill>
                <a:cs typeface="B Titr" pitchFamily="2" charset="-78"/>
              </a:rPr>
              <a:t>والدین و فرزندان</a:t>
            </a:r>
            <a:br>
              <a:rPr lang="fa-IR" sz="6600" dirty="0" smtClean="0">
                <a:solidFill>
                  <a:schemeClr val="accent5">
                    <a:lumMod val="75000"/>
                  </a:schemeClr>
                </a:solidFill>
                <a:cs typeface="B Titr" pitchFamily="2" charset="-78"/>
              </a:rPr>
            </a:br>
            <a:r>
              <a:rPr lang="en-US" sz="3600" dirty="0" smtClean="0">
                <a:solidFill>
                  <a:schemeClr val="accent5">
                    <a:lumMod val="75000"/>
                  </a:schemeClr>
                </a:solidFill>
                <a:cs typeface="B Titr" pitchFamily="2" charset="-78"/>
              </a:rPr>
              <a:t/>
            </a:r>
            <a:br>
              <a:rPr lang="en-US" sz="3600" dirty="0" smtClean="0">
                <a:solidFill>
                  <a:schemeClr val="accent5">
                    <a:lumMod val="75000"/>
                  </a:schemeClr>
                </a:solidFill>
                <a:cs typeface="B Titr" pitchFamily="2" charset="-78"/>
              </a:rPr>
            </a:br>
            <a:endParaRPr lang="en-US" sz="6600" dirty="0">
              <a:solidFill>
                <a:srgbClr val="FF0000"/>
              </a:solidFill>
              <a:cs typeface="B Tit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48686" y="152400"/>
            <a:ext cx="8839200" cy="6858000"/>
          </a:xfrm>
        </p:spPr>
        <p:txBody>
          <a:bodyPr>
            <a:normAutofit/>
          </a:bodyPr>
          <a:lstStyle/>
          <a:p>
            <a:pPr algn="r" rtl="1"/>
            <a:r>
              <a:rPr lang="fa-IR" sz="3200" dirty="0" smtClean="0">
                <a:solidFill>
                  <a:srgbClr val="FF0000"/>
                </a:solidFill>
                <a:cs typeface="B Nazanin" pitchFamily="2" charset="-78"/>
              </a:rPr>
              <a:t>خیالپردازی </a:t>
            </a:r>
          </a:p>
          <a:p>
            <a:pPr algn="r" rtl="1"/>
            <a:r>
              <a:rPr lang="fa-IR" sz="3200" dirty="0" smtClean="0">
                <a:solidFill>
                  <a:srgbClr val="FF0000"/>
                </a:solidFill>
                <a:cs typeface="B Nazanin" pitchFamily="2" charset="-78"/>
              </a:rPr>
              <a:t>با داد و صدای بلند جواب دادن</a:t>
            </a:r>
          </a:p>
          <a:p>
            <a:pPr algn="r" rtl="1"/>
            <a:r>
              <a:rPr lang="fa-IR" sz="3200" dirty="0" smtClean="0">
                <a:solidFill>
                  <a:srgbClr val="FF0000"/>
                </a:solidFill>
                <a:cs typeface="B Nazanin" pitchFamily="2" charset="-78"/>
              </a:rPr>
              <a:t>با اینکه همیشه هرچیزی خواسته تهیه شده ولی باز هم می گوید شما چیزی برای من نمی خرید! </a:t>
            </a:r>
          </a:p>
          <a:p>
            <a:pPr algn="r" rtl="1"/>
            <a:r>
              <a:rPr lang="fa-IR" sz="3200" dirty="0" smtClean="0">
                <a:solidFill>
                  <a:srgbClr val="FF0000"/>
                </a:solidFill>
                <a:cs typeface="B Nazanin" pitchFamily="2" charset="-78"/>
              </a:rPr>
              <a:t>انجام ندادن به موقع تکالیف</a:t>
            </a:r>
          </a:p>
          <a:p>
            <a:pPr algn="r" rtl="1"/>
            <a:r>
              <a:rPr lang="fa-IR" sz="3200" dirty="0" smtClean="0">
                <a:solidFill>
                  <a:srgbClr val="FF0000"/>
                </a:solidFill>
                <a:cs typeface="B Nazanin" pitchFamily="2" charset="-78"/>
              </a:rPr>
              <a:t>حرف شنوایی نداشتن</a:t>
            </a:r>
          </a:p>
          <a:p>
            <a:pPr algn="r" rtl="1"/>
            <a:r>
              <a:rPr lang="fa-IR" sz="3200" dirty="0" smtClean="0">
                <a:solidFill>
                  <a:srgbClr val="FF0000"/>
                </a:solidFill>
                <a:cs typeface="B Nazanin" pitchFamily="2" charset="-78"/>
              </a:rPr>
              <a:t>دیر به خواب رفتن یا اصرار شدید برای پیش والدین خوابیدن</a:t>
            </a:r>
          </a:p>
          <a:p>
            <a:pPr algn="r" rtl="1"/>
            <a:r>
              <a:rPr lang="fa-IR" sz="3200" dirty="0" smtClean="0">
                <a:solidFill>
                  <a:srgbClr val="FF0000"/>
                </a:solidFill>
                <a:cs typeface="B Nazanin" pitchFamily="2" charset="-78"/>
              </a:rPr>
              <a:t>بازی با لب هایش یا ناخن جویدن</a:t>
            </a:r>
          </a:p>
          <a:p>
            <a:pPr algn="r" rtl="1"/>
            <a:r>
              <a:rPr lang="fa-IR" sz="3200" dirty="0" smtClean="0">
                <a:solidFill>
                  <a:srgbClr val="FF0000"/>
                </a:solidFill>
                <a:cs typeface="B Nazanin" pitchFamily="2" charset="-78"/>
              </a:rPr>
              <a:t>خواسته هایش را با نق زدن یا پاکوبیدن به زمین مطرح کردن</a:t>
            </a:r>
          </a:p>
          <a:p>
            <a:pPr algn="r" rtl="1"/>
            <a:r>
              <a:rPr lang="fa-IR" sz="3200" dirty="0" smtClean="0">
                <a:solidFill>
                  <a:srgbClr val="FF0000"/>
                </a:solidFill>
                <a:cs typeface="B Nazanin" pitchFamily="2" charset="-78"/>
              </a:rPr>
              <a:t>پنهان کاری فرزندان یا دروغگویی</a:t>
            </a:r>
          </a:p>
          <a:p>
            <a:pPr algn="r" rtl="1"/>
            <a:r>
              <a:rPr lang="fa-IR" sz="3200" dirty="0" smtClean="0">
                <a:solidFill>
                  <a:srgbClr val="FF0000"/>
                </a:solidFill>
                <a:cs typeface="B Nazanin" pitchFamily="2" charset="-78"/>
              </a:rPr>
              <a:t>دفاع نکردن از حق خودش</a:t>
            </a:r>
          </a:p>
          <a:p>
            <a:pPr algn="r" rtl="1"/>
            <a:r>
              <a:rPr lang="fa-IR" sz="3200" dirty="0" smtClean="0">
                <a:solidFill>
                  <a:srgbClr val="FF0000"/>
                </a:solidFill>
                <a:cs typeface="B Nazanin" pitchFamily="2" charset="-78"/>
              </a:rPr>
              <a:t>نظافت شخصی یا شب ادرای ( دیر به توالت رفتن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1"/>
            <a:ext cx="8686800" cy="4800600"/>
          </a:xfrm>
        </p:spPr>
        <p:txBody>
          <a:bodyPr>
            <a:normAutofit/>
          </a:bodyPr>
          <a:lstStyle/>
          <a:p>
            <a:pPr algn="just"/>
            <a:r>
              <a:rPr lang="fa-IR" sz="4400" dirty="0" smtClean="0">
                <a:solidFill>
                  <a:schemeClr val="tx1">
                    <a:lumMod val="75000"/>
                    <a:lumOff val="25000"/>
                  </a:schemeClr>
                </a:solidFill>
                <a:cs typeface="B Baran" pitchFamily="2" charset="-78"/>
              </a:rPr>
              <a:t>فرض کنید که شما به عنوان مادر یا پدر متوجه شدید فرزند شما مدتی است که ناخن هایش را     می خورد و حتی چند باری هم او را در حین انجام آن کار دیده اید و یا اینکه هر موقع با شما صحبت می کند با لب هایش بازی می کند و به نظر می آید که به صحبت شما توجه خاصی ندارد و این موضوع را معلم او در مدرسه هم به شما تذکر داده است.</a:t>
            </a:r>
            <a:endParaRPr lang="en-US" sz="4400" dirty="0">
              <a:solidFill>
                <a:schemeClr val="tx1">
                  <a:lumMod val="75000"/>
                  <a:lumOff val="25000"/>
                </a:schemeClr>
              </a:solidFill>
              <a:cs typeface="B Baran" pitchFamily="2" charset="-78"/>
            </a:endParaRPr>
          </a:p>
        </p:txBody>
      </p:sp>
      <p:sp>
        <p:nvSpPr>
          <p:cNvPr id="2" name="Title 1"/>
          <p:cNvSpPr>
            <a:spLocks noGrp="1"/>
          </p:cNvSpPr>
          <p:nvPr>
            <p:ph type="title"/>
          </p:nvPr>
        </p:nvSpPr>
        <p:spPr>
          <a:xfrm>
            <a:off x="0" y="274638"/>
            <a:ext cx="9144000" cy="1143000"/>
          </a:xfrm>
        </p:spPr>
        <p:txBody>
          <a:bodyPr>
            <a:normAutofit/>
          </a:bodyPr>
          <a:lstStyle/>
          <a:p>
            <a:pPr algn="ctr"/>
            <a:r>
              <a:rPr lang="fa-IR" dirty="0" smtClean="0">
                <a:cs typeface="B Compset" pitchFamily="2" charset="-78"/>
              </a:rPr>
              <a:t>سناریوی اول: </a:t>
            </a:r>
            <a:r>
              <a:rPr lang="fa-IR" sz="4400" dirty="0" smtClean="0">
                <a:solidFill>
                  <a:srgbClr val="FF0000"/>
                </a:solidFill>
                <a:cs typeface="B Nazanin" pitchFamily="2" charset="-78"/>
              </a:rPr>
              <a:t>بازی با لب هایش یا ناخن جویدن</a:t>
            </a:r>
            <a:endParaRPr lang="en-US" dirty="0">
              <a:solidFill>
                <a:srgbClr val="FF0000"/>
              </a:solidFill>
              <a:cs typeface="B Compset"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57400"/>
            <a:ext cx="8229600" cy="5181600"/>
          </a:xfrm>
        </p:spPr>
        <p:txBody>
          <a:bodyPr>
            <a:normAutofit/>
          </a:bodyPr>
          <a:lstStyle/>
          <a:p>
            <a:pPr algn="just" rtl="1">
              <a:buNone/>
            </a:pPr>
            <a:r>
              <a:rPr lang="fa-IR" sz="3600" dirty="0" smtClean="0">
                <a:cs typeface="B Nazanin" pitchFamily="2" charset="-78"/>
              </a:rPr>
              <a:t>    </a:t>
            </a:r>
            <a:r>
              <a:rPr lang="fa-IR" sz="4400" dirty="0" smtClean="0">
                <a:cs typeface="B Nazanin" pitchFamily="2" charset="-78"/>
              </a:rPr>
              <a:t>فرزند شما اکثر مواقع که خواسته ای دارد با نغ زدن، با اصرار و اجبار و یا پاکوبیدن به زمین مطرح می کند و چند باری هم در بیرون از خانه ( کوچه و مغازه ) و حتی در حضور دوستان و آشنایان و فامیل این رفتار را نشان داده است!</a:t>
            </a:r>
            <a:endParaRPr lang="fa-IR" sz="3600" dirty="0">
              <a:cs typeface="B Nazanin" pitchFamily="2" charset="-78"/>
            </a:endParaRPr>
          </a:p>
        </p:txBody>
      </p:sp>
      <p:sp>
        <p:nvSpPr>
          <p:cNvPr id="2" name="Title 1"/>
          <p:cNvSpPr>
            <a:spLocks noGrp="1"/>
          </p:cNvSpPr>
          <p:nvPr>
            <p:ph type="title"/>
          </p:nvPr>
        </p:nvSpPr>
        <p:spPr>
          <a:xfrm>
            <a:off x="152400" y="503238"/>
            <a:ext cx="8763000" cy="1020762"/>
          </a:xfrm>
        </p:spPr>
        <p:txBody>
          <a:bodyPr>
            <a:normAutofit/>
          </a:bodyPr>
          <a:lstStyle/>
          <a:p>
            <a:pPr algn="ctr"/>
            <a:r>
              <a:rPr lang="fa-IR" sz="4400" dirty="0" smtClean="0">
                <a:cs typeface="B Compset" pitchFamily="2" charset="-78"/>
              </a:rPr>
              <a:t>سناریوی دوم</a:t>
            </a:r>
            <a:r>
              <a:rPr lang="fa-IR" sz="4000" dirty="0" smtClean="0">
                <a:cs typeface="B Compset" pitchFamily="2" charset="-78"/>
              </a:rPr>
              <a:t>:</a:t>
            </a:r>
            <a:r>
              <a:rPr lang="fa-IR" sz="4900" dirty="0" smtClean="0">
                <a:solidFill>
                  <a:srgbClr val="FF0000"/>
                </a:solidFill>
                <a:cs typeface="B Nazanin" pitchFamily="2" charset="-78"/>
              </a:rPr>
              <a:t> نق زدن یا پاکوبیدن به زمین</a:t>
            </a:r>
            <a:r>
              <a:rPr lang="fa-IR" sz="4000" dirty="0" smtClean="0">
                <a:solidFill>
                  <a:srgbClr val="FF0000"/>
                </a:solidFill>
                <a:cs typeface="B Nazanin" pitchFamily="2" charset="-78"/>
              </a:rPr>
              <a:t> </a:t>
            </a:r>
            <a:endParaRPr lang="fa-IR" sz="4000" dirty="0" smtClean="0">
              <a:solidFill>
                <a:srgbClr val="FF0000"/>
              </a:solidFill>
              <a:cs typeface="B Compset"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139728"/>
            <a:ext cx="8229600" cy="927072"/>
          </a:xfrm>
        </p:spPr>
        <p:txBody>
          <a:bodyPr/>
          <a:lstStyle/>
          <a:p>
            <a:pPr algn="ctr"/>
            <a:r>
              <a:rPr lang="fa-IR" dirty="0" smtClean="0">
                <a:solidFill>
                  <a:srgbClr val="FF0000"/>
                </a:solidFill>
                <a:cs typeface="B Titr" pitchFamily="2" charset="-78"/>
              </a:rPr>
              <a:t>صفحه اول</a:t>
            </a:r>
            <a:endParaRPr lang="fa-IR" dirty="0">
              <a:solidFill>
                <a:srgbClr val="FF0000"/>
              </a:solidFill>
              <a:cs typeface="B Titr" pitchFamily="2" charset="-78"/>
            </a:endParaRPr>
          </a:p>
        </p:txBody>
      </p:sp>
      <p:sp>
        <p:nvSpPr>
          <p:cNvPr id="2" name="Content Placeholder 1"/>
          <p:cNvSpPr>
            <a:spLocks noGrp="1"/>
          </p:cNvSpPr>
          <p:nvPr>
            <p:ph sz="quarter" idx="1"/>
          </p:nvPr>
        </p:nvSpPr>
        <p:spPr>
          <a:xfrm>
            <a:off x="228600" y="1143000"/>
            <a:ext cx="8458200" cy="5105400"/>
          </a:xfrm>
        </p:spPr>
        <p:style>
          <a:lnRef idx="2">
            <a:schemeClr val="accent4"/>
          </a:lnRef>
          <a:fillRef idx="1">
            <a:schemeClr val="lt1"/>
          </a:fillRef>
          <a:effectRef idx="0">
            <a:schemeClr val="accent4"/>
          </a:effectRef>
          <a:fontRef idx="minor">
            <a:schemeClr val="dk1"/>
          </a:fontRef>
        </p:style>
        <p:txBody>
          <a:bodyPr>
            <a:normAutofit/>
          </a:bodyPr>
          <a:lstStyle/>
          <a:p>
            <a:pPr>
              <a:buNone/>
            </a:pPr>
            <a:endParaRPr lang="fa-IR" sz="1900" dirty="0" smtClean="0">
              <a:solidFill>
                <a:schemeClr val="accent4">
                  <a:lumMod val="75000"/>
                </a:schemeClr>
              </a:solidFill>
              <a:cs typeface="B Badr" pitchFamily="2" charset="-78"/>
            </a:endParaRPr>
          </a:p>
          <a:p>
            <a:r>
              <a:rPr lang="fa-IR" sz="4000" dirty="0" smtClean="0">
                <a:solidFill>
                  <a:schemeClr val="tx1"/>
                </a:solidFill>
                <a:cs typeface="B Badr" pitchFamily="2" charset="-78"/>
              </a:rPr>
              <a:t>چه احساسی پیدا می کنید؟</a:t>
            </a:r>
          </a:p>
          <a:p>
            <a:r>
              <a:rPr lang="fa-IR" sz="4000" dirty="0" smtClean="0">
                <a:solidFill>
                  <a:schemeClr val="tx1"/>
                </a:solidFill>
                <a:cs typeface="B Badr" pitchFamily="2" charset="-78"/>
              </a:rPr>
              <a:t>آیا متوجه تغییراتی در جسم خود هم می شوید؟ تغییرات را ذکر نمایید.</a:t>
            </a:r>
          </a:p>
          <a:p>
            <a:r>
              <a:rPr lang="fa-IR" sz="4000" dirty="0" smtClean="0">
                <a:solidFill>
                  <a:schemeClr val="tx1"/>
                </a:solidFill>
                <a:cs typeface="B Badr" pitchFamily="2" charset="-78"/>
              </a:rPr>
              <a:t>همزمان به چه چیزی فکر می کنید؟</a:t>
            </a:r>
          </a:p>
          <a:p>
            <a:r>
              <a:rPr lang="fa-IR" sz="4000" dirty="0" smtClean="0">
                <a:solidFill>
                  <a:schemeClr val="tx1"/>
                </a:solidFill>
                <a:cs typeface="B Badr" pitchFamily="2" charset="-78"/>
              </a:rPr>
              <a:t>واکنش شما به چنین موقعیتی چیست؟</a:t>
            </a:r>
          </a:p>
          <a:p>
            <a:pPr>
              <a:buNone/>
            </a:pPr>
            <a:endParaRPr lang="fa-IR" dirty="0" smtClean="0"/>
          </a:p>
          <a:p>
            <a:pPr algn="ctr">
              <a:buNone/>
            </a:pPr>
            <a:r>
              <a:rPr lang="fa-IR" sz="3500" dirty="0" smtClean="0">
                <a:solidFill>
                  <a:srgbClr val="7030A0"/>
                </a:solidFill>
                <a:cs typeface="B Homa" pitchFamily="2" charset="-78"/>
              </a:rPr>
              <a:t>آیا واکنش شما، شما را به فرزندتان نزدیک می کند؟</a:t>
            </a:r>
            <a:endParaRPr lang="fa-IR" sz="3500" dirty="0">
              <a:solidFill>
                <a:srgbClr val="7030A0"/>
              </a:solidFill>
              <a:cs typeface="B Hom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fade">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239000" cy="777240"/>
          </a:xfrm>
        </p:spPr>
        <p:txBody>
          <a:bodyPr/>
          <a:lstStyle/>
          <a:p>
            <a:pPr algn="ctr"/>
            <a:r>
              <a:rPr lang="fa-IR" dirty="0" smtClean="0">
                <a:solidFill>
                  <a:srgbClr val="00B050"/>
                </a:solidFill>
                <a:cs typeface="B Titr" pitchFamily="2" charset="-78"/>
              </a:rPr>
              <a:t>صفحه دوم</a:t>
            </a:r>
            <a:endParaRPr lang="fa-IR" dirty="0">
              <a:solidFill>
                <a:srgbClr val="00B050"/>
              </a:solidFill>
              <a:cs typeface="B Titr" pitchFamily="2" charset="-78"/>
            </a:endParaRPr>
          </a:p>
        </p:txBody>
      </p:sp>
      <p:sp>
        <p:nvSpPr>
          <p:cNvPr id="3" name="Content Placeholder 2"/>
          <p:cNvSpPr>
            <a:spLocks noGrp="1"/>
          </p:cNvSpPr>
          <p:nvPr>
            <p:ph sz="quarter" idx="1"/>
          </p:nvPr>
        </p:nvSpPr>
        <p:spPr>
          <a:xfrm>
            <a:off x="457200" y="1219200"/>
            <a:ext cx="8229600" cy="5410200"/>
          </a:xfrm>
        </p:spPr>
        <p:txBody>
          <a:bodyPr>
            <a:noAutofit/>
          </a:bodyPr>
          <a:lstStyle/>
          <a:p>
            <a:r>
              <a:rPr lang="fa-IR" sz="3600" dirty="0" smtClean="0">
                <a:solidFill>
                  <a:srgbClr val="0070C0"/>
                </a:solidFill>
                <a:cs typeface="B Nazanin" pitchFamily="2" charset="-78"/>
              </a:rPr>
              <a:t>در این موقعیت دوست داشتید چه احساسی می داشتید؟ ( آرام، با اعتماد به نفس، </a:t>
            </a:r>
            <a:r>
              <a:rPr lang="fa-IR" sz="3600" smtClean="0">
                <a:solidFill>
                  <a:srgbClr val="0070C0"/>
                </a:solidFill>
                <a:cs typeface="B Nazanin" pitchFamily="2" charset="-78"/>
              </a:rPr>
              <a:t>با کفایت و </a:t>
            </a:r>
            <a:r>
              <a:rPr lang="fa-IR" sz="3600" dirty="0" smtClean="0">
                <a:solidFill>
                  <a:srgbClr val="0070C0"/>
                </a:solidFill>
                <a:cs typeface="B Nazanin" pitchFamily="2" charset="-78"/>
              </a:rPr>
              <a:t>... )</a:t>
            </a:r>
          </a:p>
          <a:p>
            <a:r>
              <a:rPr lang="fa-IR" sz="3600" dirty="0" smtClean="0">
                <a:solidFill>
                  <a:srgbClr val="0070C0"/>
                </a:solidFill>
                <a:cs typeface="B Nazanin" pitchFamily="2" charset="-78"/>
              </a:rPr>
              <a:t>وقتی احساس ...... داشته باشید، وضعیت بدنی اتان چگونه است؟</a:t>
            </a:r>
          </a:p>
          <a:p>
            <a:r>
              <a:rPr lang="fa-IR" sz="3600" dirty="0" smtClean="0">
                <a:solidFill>
                  <a:srgbClr val="0070C0"/>
                </a:solidFill>
                <a:cs typeface="B Nazanin" pitchFamily="2" charset="-78"/>
              </a:rPr>
              <a:t>وقتی احساس ... داشته باشید و وضعیت بدنی اتان ... باشد، همزمان چه فکری از ذهن تان عبور می کند؟</a:t>
            </a:r>
          </a:p>
          <a:p>
            <a:r>
              <a:rPr lang="fa-IR" sz="3600" dirty="0" smtClean="0">
                <a:solidFill>
                  <a:srgbClr val="0070C0"/>
                </a:solidFill>
                <a:cs typeface="B Nazanin" pitchFamily="2" charset="-78"/>
              </a:rPr>
              <a:t>با چنین وضعیتی که از خودتان توصیف کردید( احساس، فیزیولوژی و فکر)، خود را می بینید که مشغول چه کاری هستید؟</a:t>
            </a:r>
            <a:endParaRPr lang="fa-IR" sz="3600" dirty="0">
              <a:solidFill>
                <a:srgbClr val="0070C0"/>
              </a:solidFill>
              <a:cs typeface="B Nazanin"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248400"/>
          </a:xfrm>
        </p:spPr>
        <p:txBody>
          <a:bodyPr>
            <a:noAutofit/>
          </a:bodyPr>
          <a:lstStyle/>
          <a:p>
            <a:pPr algn="ctr" rtl="1">
              <a:buNone/>
            </a:pPr>
            <a:r>
              <a:rPr lang="fa-IR" sz="4000" dirty="0" smtClean="0">
                <a:solidFill>
                  <a:srgbClr val="00B050"/>
                </a:solidFill>
                <a:cs typeface="B Karim" pitchFamily="2" charset="-78"/>
              </a:rPr>
              <a:t>این مسائل و بسیاری دیگر، مواردی هستند که یا عیناً و یا مشابه آن در زندگی های هر یک از ما بوجود می آید؛اما آنچه که بیش از همه اهمیت بیشتری پیدا می کند نحوه واکنش ما در چنین موقعیت هایی است، شاید قبل از هر واکنشی، اگر این سئوال کلیدی را </a:t>
            </a:r>
            <a:r>
              <a:rPr lang="fa-IR" sz="4000" smtClean="0">
                <a:solidFill>
                  <a:srgbClr val="00B050"/>
                </a:solidFill>
                <a:cs typeface="B Karim" pitchFamily="2" charset="-78"/>
              </a:rPr>
              <a:t>از خودمان </a:t>
            </a:r>
            <a:r>
              <a:rPr lang="fa-IR" sz="4000" dirty="0" smtClean="0">
                <a:solidFill>
                  <a:srgbClr val="00B050"/>
                </a:solidFill>
                <a:cs typeface="B Karim" pitchFamily="2" charset="-78"/>
              </a:rPr>
              <a:t>بپرسیم که  « این واکنش من، ما را به هم نزدیک می کند یا دور؟ » بتواند به عنوان بهترین و قوی ترین سیاست رفتاری، باعث ایجاد روابط روان، صمیمی، همراه با شادمانی باشد.طفلی که انگار چند وقتی در منازل ما، مریض شده است و نیازمند کمک و مراقبت و یاری رسانی از سوی همه ما</a:t>
            </a:r>
            <a:r>
              <a:rPr lang="fa-IR" sz="3600" dirty="0" smtClean="0">
                <a:solidFill>
                  <a:srgbClr val="00B050"/>
                </a:solidFill>
                <a:cs typeface="2  Nazanin" pitchFamily="2" charset="-78"/>
              </a:rPr>
              <a:t>.</a:t>
            </a:r>
            <a:endParaRPr lang="en-US" sz="3600" dirty="0">
              <a:solidFill>
                <a:srgbClr val="00B050"/>
              </a:solidFill>
              <a:cs typeface="2  Nazanin" pitchFamily="2" charset="-78"/>
            </a:endParaRPr>
          </a:p>
        </p:txBody>
      </p:sp>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3.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4.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239</TotalTime>
  <Words>496</Words>
  <Application>Microsoft Office PowerPoint</Application>
  <PresentationFormat>On-screen Show (4:3)</PresentationFormat>
  <Paragraphs>32</Paragraphs>
  <Slides>8</Slides>
  <Notes>1</Notes>
  <HiddenSlides>0</HiddenSlides>
  <MMClips>0</MMClips>
  <ScaleCrop>false</ScaleCrop>
  <HeadingPairs>
    <vt:vector size="4" baseType="variant">
      <vt:variant>
        <vt:lpstr>Theme</vt:lpstr>
      </vt:variant>
      <vt:variant>
        <vt:i4>5</vt:i4>
      </vt:variant>
      <vt:variant>
        <vt:lpstr>Slide Titles</vt:lpstr>
      </vt:variant>
      <vt:variant>
        <vt:i4>8</vt:i4>
      </vt:variant>
    </vt:vector>
  </HeadingPairs>
  <TitlesOfParts>
    <vt:vector size="13" baseType="lpstr">
      <vt:lpstr>Office Theme</vt:lpstr>
      <vt:lpstr>Aspect</vt:lpstr>
      <vt:lpstr>Equity</vt:lpstr>
      <vt:lpstr>Concourse</vt:lpstr>
      <vt:lpstr>Origin</vt:lpstr>
      <vt:lpstr>بنام خدا</vt:lpstr>
      <vt:lpstr>بازآفرینی رابطه والدین و فرزندان  </vt:lpstr>
      <vt:lpstr>PowerPoint Presentation</vt:lpstr>
      <vt:lpstr>سناریوی اول: بازی با لب هایش یا ناخن جویدن</vt:lpstr>
      <vt:lpstr>سناریوی دوم: نق زدن یا پاکوبیدن به زمین </vt:lpstr>
      <vt:lpstr>صفحه اول</vt:lpstr>
      <vt:lpstr>صفحه دوم</vt:lpstr>
      <vt:lpstr>PowerPoint Presentation</vt:lpstr>
    </vt:vector>
  </TitlesOfParts>
  <Company>fadaee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بازآفرینی رابطه والدین و فرزندان</dc:title>
  <dc:creator>mahdi</dc:creator>
  <cp:lastModifiedBy>Windows User</cp:lastModifiedBy>
  <cp:revision>34</cp:revision>
  <dcterms:created xsi:type="dcterms:W3CDTF">2011-01-23T09:56:17Z</dcterms:created>
  <dcterms:modified xsi:type="dcterms:W3CDTF">2020-05-22T13:06:41Z</dcterms:modified>
</cp:coreProperties>
</file>