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fa-I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87084" y="69756"/>
            <a:ext cx="12017829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727200" y="3200400"/>
            <a:ext cx="85344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FAB1-D428-4928-BA33-3493EC10538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E5CC8998-6714-48D0-B599-A6E2F70F730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Rectangle 6"/>
          <p:cNvSpPr/>
          <p:nvPr/>
        </p:nvSpPr>
        <p:spPr>
          <a:xfrm>
            <a:off x="83909" y="1449304"/>
            <a:ext cx="12028716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83909" y="1396720"/>
            <a:ext cx="12028716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83909" y="2976649"/>
            <a:ext cx="12028716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09600" y="1505931"/>
            <a:ext cx="109728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FAB1-D428-4928-BA33-3493EC10538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C8998-6714-48D0-B599-A6E2F70F730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1219200" y="1447800"/>
            <a:ext cx="103632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87084" y="69756"/>
            <a:ext cx="12017829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952501"/>
            <a:ext cx="103632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547938"/>
            <a:ext cx="103632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FAB1-D428-4928-BA33-3493EC10538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66800" y="6172200"/>
            <a:ext cx="5334000" cy="457200"/>
          </a:xfrm>
        </p:spPr>
        <p:txBody>
          <a:bodyPr/>
          <a:lstStyle/>
          <a:p>
            <a:endParaRPr lang="fa-IR"/>
          </a:p>
        </p:txBody>
      </p:sp>
      <p:sp>
        <p:nvSpPr>
          <p:cNvPr id="7" name="Rectangle 6"/>
          <p:cNvSpPr/>
          <p:nvPr/>
        </p:nvSpPr>
        <p:spPr>
          <a:xfrm flipV="1">
            <a:off x="92550" y="2376830"/>
            <a:ext cx="1201802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2195" y="2341476"/>
            <a:ext cx="12018375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91075" y="2468880"/>
            <a:ext cx="12019495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95072" y="6208776"/>
            <a:ext cx="609600" cy="457200"/>
          </a:xfrm>
        </p:spPr>
        <p:txBody>
          <a:bodyPr/>
          <a:lstStyle/>
          <a:p>
            <a:fld id="{E5CC8998-6714-48D0-B599-A6E2F70F730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FAB1-D428-4928-BA33-3493EC10538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C8998-6714-48D0-B599-A6E2F70F730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1219200" y="1447800"/>
            <a:ext cx="499872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578600" y="1447800"/>
            <a:ext cx="499872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3050"/>
            <a:ext cx="103632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1447800"/>
            <a:ext cx="49784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604000" y="1447800"/>
            <a:ext cx="49784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FAB1-D428-4928-BA33-3493EC10538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C8998-6714-48D0-B599-A6E2F70F730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1219200" y="2247900"/>
            <a:ext cx="49784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6604000" y="2247900"/>
            <a:ext cx="49784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FAB1-D428-4928-BA33-3493EC10538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C8998-6714-48D0-B599-A6E2F70F730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FAB1-D428-4928-BA33-3493EC10538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C8998-6714-48D0-B599-A6E2F70F730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85344" y="69755"/>
            <a:ext cx="12017829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3050"/>
            <a:ext cx="103632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219200" y="1600200"/>
            <a:ext cx="2540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FAB1-D428-4928-BA33-3493EC10538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C8998-6714-48D0-B599-A6E2F70F730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3962400" y="1600200"/>
            <a:ext cx="7620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900550"/>
            <a:ext cx="97536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45825"/>
            <a:ext cx="97536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FAB1-D428-4928-BA33-3493EC10538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19200" y="6172200"/>
            <a:ext cx="5181600" cy="457200"/>
          </a:xfrm>
        </p:spPr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5072" y="6208776"/>
            <a:ext cx="609600" cy="457200"/>
          </a:xfrm>
        </p:spPr>
        <p:txBody>
          <a:bodyPr/>
          <a:lstStyle/>
          <a:p>
            <a:fld id="{E5CC8998-6714-48D0-B599-A6E2F70F7302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Rectangle 10"/>
          <p:cNvSpPr/>
          <p:nvPr/>
        </p:nvSpPr>
        <p:spPr>
          <a:xfrm flipV="1">
            <a:off x="91076" y="4683555"/>
            <a:ext cx="1200912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91345" y="4650475"/>
            <a:ext cx="12008852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91348" y="4773225"/>
            <a:ext cx="12008849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1078" y="66676"/>
            <a:ext cx="12002497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FAB1-D428-4928-BA33-3493EC10538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C8998-6714-48D0-B599-A6E2F70F730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68224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9200" y="274641"/>
            <a:ext cx="7416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FAB1-D428-4928-BA33-3493EC10538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C8998-6714-48D0-B599-A6E2F70F730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85344" y="69755"/>
            <a:ext cx="12017829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103632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1219200" y="1447800"/>
            <a:ext cx="103632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229600" y="6191250"/>
            <a:ext cx="33020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9D0FAB1-D428-4928-BA33-3493EC10538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19200" y="6172200"/>
            <a:ext cx="52832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95072" y="6210300"/>
            <a:ext cx="6096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E5CC8998-6714-48D0-B599-A6E2F70F7302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891770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/>
              <a:t>معرفی شغل مهندسی هوافضا</a:t>
            </a:r>
            <a:br>
              <a:rPr lang="fa-IR" dirty="0"/>
            </a:b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1613842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14350" y="628650"/>
            <a:ext cx="11068050" cy="5848350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800" b="1" dirty="0"/>
              <a:t>وظایف</a:t>
            </a:r>
            <a:endParaRPr lang="fa-IR" sz="2800" dirty="0"/>
          </a:p>
          <a:p>
            <a:pPr algn="r" rtl="1"/>
            <a:r>
              <a:rPr lang="fa-IR" sz="2800" dirty="0"/>
              <a:t>ترسیم مدل های ریاضی یا دیگر روش های تحلیل کامپیوتری برای توسعه، ارزیابی یا اصلاح طرح، براساس نیازهای مهندسی مشتریان</a:t>
            </a:r>
          </a:p>
          <a:p>
            <a:pPr algn="r" rtl="1"/>
            <a:r>
              <a:rPr lang="fa-IR" sz="2800" dirty="0"/>
              <a:t>برنامه ریزی یا انجام آزمایشات تجربی، محیطی، عملکردی یا فشار بر روی مدل ها یا نمونه های اولیه هواپیما یا سیستم ها و تجهیزات فضایی</a:t>
            </a:r>
          </a:p>
          <a:p>
            <a:pPr algn="r" rtl="1"/>
            <a:r>
              <a:rPr lang="fa-IR" sz="2800" dirty="0"/>
              <a:t>ترسیم طرح های ذهنی محصولات یا سیستم های فضانوردی برای تامین نیاز های مشتری یا تطابق با مقررات زیست محیطی</a:t>
            </a:r>
          </a:p>
          <a:p>
            <a:pPr algn="r" rtl="1"/>
            <a:r>
              <a:rPr lang="fa-IR" sz="2800" dirty="0"/>
              <a:t>برنامه ریزی یا همکاری در فعالیت های مربوط به کشف و حل مشکلات فنی هواپیما یا فضاپیما ها که توسط مشتریان گزارش شده است</a:t>
            </a:r>
          </a:p>
          <a:p>
            <a:pPr algn="r" rtl="1"/>
            <a:r>
              <a:rPr lang="fa-IR" sz="2800" dirty="0"/>
              <a:t>نوشتن گزارشات فنی یا دیگر اسناد مثل کتاب راهنما یا بولتن برای استفاده توسط مهندسین، مدیران و مشتریان</a:t>
            </a:r>
          </a:p>
          <a:p>
            <a:pPr algn="r" rtl="1"/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3509478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19200" y="476250"/>
            <a:ext cx="10363200" cy="5543550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en-US" sz="2800" b="1" dirty="0" smtClean="0"/>
              <a:t>  </a:t>
            </a:r>
            <a:r>
              <a:rPr lang="fa-IR" sz="2800" b="1" dirty="0" smtClean="0"/>
              <a:t>دانش</a:t>
            </a:r>
            <a:endParaRPr lang="fa-IR" sz="2800" dirty="0"/>
          </a:p>
          <a:p>
            <a:pPr algn="r" rtl="1"/>
            <a:r>
              <a:rPr lang="fa-IR" sz="2800" b="1" dirty="0"/>
              <a:t>مهندسی و تکنولوژی</a:t>
            </a:r>
            <a:r>
              <a:rPr lang="fa-IR" sz="2800" dirty="0"/>
              <a:t>: دانش کاربرد عملی و مهندسی علم و فناوری. شامل استفاده از اصول، تکنیک ها، رویه ها و تجهیزات برای طراحی و تولید محصولات و خدمات متنوع.</a:t>
            </a:r>
          </a:p>
          <a:p>
            <a:pPr algn="r" rtl="1"/>
            <a:r>
              <a:rPr lang="fa-IR" sz="2800" b="1" dirty="0"/>
              <a:t>ریاضی</a:t>
            </a:r>
            <a:r>
              <a:rPr lang="fa-IR" sz="2800" dirty="0"/>
              <a:t>: علم حساب، جبر، هندسه، حساب دیفرانسیل و انتگرال، آمار و کاربرد های آنها.</a:t>
            </a:r>
          </a:p>
          <a:p>
            <a:pPr algn="r" rtl="1"/>
            <a:r>
              <a:rPr lang="fa-IR" sz="2800" b="1" dirty="0"/>
              <a:t>زبان انگلیسی</a:t>
            </a:r>
            <a:r>
              <a:rPr lang="fa-IR" sz="2800" dirty="0"/>
              <a:t>: دانش ساختار و محتوای زبان انگلیسی شامل معنی و املای کلمات، قواعد ترکیب و گرامر.</a:t>
            </a:r>
          </a:p>
          <a:p>
            <a:pPr algn="r" rtl="1"/>
            <a:r>
              <a:rPr lang="fa-IR" sz="2800" b="1" dirty="0"/>
              <a:t>فیزیک</a:t>
            </a:r>
            <a:r>
              <a:rPr lang="fa-IR" sz="2800" dirty="0"/>
              <a:t>: دانش و پیش بینی قوانین فیزیکی، ارتباط آنها و کاربرد آنها برای درک سیالات، مواد، دینامیک هوا و ساختار ها و فرایند های مکانیکی، الکتریکی، اتمی و زیر اتمی.</a:t>
            </a:r>
          </a:p>
          <a:p>
            <a:pPr algn="r" rtl="1"/>
            <a:r>
              <a:rPr lang="fa-IR" sz="2800" b="1" dirty="0"/>
              <a:t>کامپیوتر و الکترونیک</a:t>
            </a:r>
            <a:r>
              <a:rPr lang="fa-IR" sz="2800" dirty="0"/>
              <a:t>: دانش برد های مدار، پردازنده ها، تراشه ها، تجهیزات الکترونیکی و سخت افزار و نرم افزار کامپیوتر شامل استفاده و برنامه نویسی.</a:t>
            </a:r>
          </a:p>
          <a:p>
            <a:pPr algn="r" rtl="1"/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3442921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19100" y="247650"/>
            <a:ext cx="11353800" cy="5676900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en-US" sz="2800" b="1" dirty="0" smtClean="0"/>
              <a:t>  </a:t>
            </a:r>
            <a:r>
              <a:rPr lang="fa-IR" sz="2800" b="1" dirty="0" smtClean="0"/>
              <a:t>توانایی </a:t>
            </a:r>
            <a:r>
              <a:rPr lang="fa-IR" sz="2800" b="1" dirty="0"/>
              <a:t>ها</a:t>
            </a:r>
            <a:endParaRPr lang="fa-IR" sz="2800" dirty="0"/>
          </a:p>
          <a:p>
            <a:pPr algn="r" rtl="1">
              <a:lnSpc>
                <a:spcPct val="150000"/>
              </a:lnSpc>
            </a:pPr>
            <a:r>
              <a:rPr lang="fa-IR" sz="2800" b="1" dirty="0"/>
              <a:t>درک نوشتاری</a:t>
            </a:r>
            <a:r>
              <a:rPr lang="fa-IR" sz="2800" dirty="0"/>
              <a:t>: توانایی خواندن و درک ایده ها و اطلاعات از میان مطالب نوشتاری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/>
              <a:t>استدلال قیاسی</a:t>
            </a:r>
            <a:r>
              <a:rPr lang="fa-IR" sz="2800" dirty="0"/>
              <a:t>: توانایی اعمال قواعد کلی بر مسائل خاص برای تولید پاسخ های معنی دار.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/>
              <a:t>استدلال استنتاجی: </a:t>
            </a:r>
            <a:r>
              <a:rPr lang="fa-IR" sz="2800" dirty="0"/>
              <a:t>توانایی ترکیب اجزاء اطلاعات برای ساختن قواعد و نتیجه گیری های کلی (شامل یافتن رابطه میان اتفاقات ظاهرا غیر مرتبط).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/>
              <a:t>مرتب سازی اطلاعات: </a:t>
            </a:r>
            <a:r>
              <a:rPr lang="fa-IR" sz="2800" dirty="0"/>
              <a:t>توانایی مرتب سازی کارها و موارد دیگر در یک چینش یا الگوی خاص بر اساس قوانین خاص (مثلا الگوهای عددی، حروف، کلمات، تصاویر یا عملیات های ریاضی).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/>
              <a:t>حساسیت به مسئله</a:t>
            </a:r>
            <a:r>
              <a:rPr lang="fa-IR" sz="2800" dirty="0"/>
              <a:t>: توانایی گفتن اینکه چه زمانی چیزی اشتباه است یه احتمال اشتباه می رود. شامل حل مسئله نمی شود، فقط شناسایی وجود مشکل است.</a:t>
            </a:r>
          </a:p>
          <a:p>
            <a:pPr algn="r" rtl="1">
              <a:lnSpc>
                <a:spcPct val="150000"/>
              </a:lnSpc>
            </a:pP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2356657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71500" y="533400"/>
            <a:ext cx="11010900" cy="5486400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800" b="1" dirty="0" smtClean="0"/>
              <a:t>  چه </a:t>
            </a:r>
            <a:r>
              <a:rPr lang="fa-IR" sz="2800" b="1" dirty="0"/>
              <a:t>کارهایی انجام می دهند؟</a:t>
            </a:r>
            <a:endParaRPr lang="fa-IR" sz="2800" dirty="0"/>
          </a:p>
          <a:p>
            <a:pPr algn="r" rtl="1"/>
            <a:r>
              <a:rPr lang="fa-IR" sz="2800" b="1" dirty="0"/>
              <a:t>تعامل با </a:t>
            </a:r>
            <a:r>
              <a:rPr lang="fa-IR" sz="2800" b="1" dirty="0" smtClean="0"/>
              <a:t>کامپیوتر </a:t>
            </a:r>
            <a:r>
              <a:rPr lang="fa-IR" sz="2800" b="1" dirty="0"/>
              <a:t>ها:</a:t>
            </a:r>
            <a:r>
              <a:rPr lang="fa-IR" sz="2800" dirty="0"/>
              <a:t> استفاده از </a:t>
            </a:r>
            <a:r>
              <a:rPr lang="fa-IR" sz="2800" dirty="0" smtClean="0"/>
              <a:t>کامپیوترها </a:t>
            </a:r>
            <a:r>
              <a:rPr lang="fa-IR" sz="2800" dirty="0"/>
              <a:t>و سیستم های کامپیوتری (نرم افزار و سخت افزار) برای برنامه ریزی، برنامه نویسی، تنظیم دستورالعمل، ورود اطلاعات یا پردازش اطلاعات.</a:t>
            </a:r>
          </a:p>
          <a:p>
            <a:pPr algn="r" rtl="1"/>
            <a:r>
              <a:rPr lang="fa-IR" sz="2800" b="1" dirty="0"/>
              <a:t>پردازش اطلاعات</a:t>
            </a:r>
            <a:r>
              <a:rPr lang="fa-IR" sz="2800" dirty="0"/>
              <a:t>: گردآوری، کد گذاری، دسته بندی، محاسبه، جدول بندی، بازرسی و تعیین صحت.</a:t>
            </a:r>
          </a:p>
          <a:p>
            <a:pPr algn="r" rtl="1"/>
            <a:r>
              <a:rPr lang="fa-IR" sz="2800" b="1" dirty="0"/>
              <a:t>تحلیل اطلاعات</a:t>
            </a:r>
            <a:r>
              <a:rPr lang="fa-IR" sz="2800" dirty="0"/>
              <a:t>: شناسایی اصول، علت ها یا حقایق اساسی اطلاعات با شکستن اطلاعات به بخش های مجزا.</a:t>
            </a:r>
          </a:p>
          <a:p>
            <a:pPr algn="r" rtl="1"/>
            <a:r>
              <a:rPr lang="fa-IR" sz="2800" b="1" dirty="0"/>
              <a:t>تصمیم گیری و حل مسئله:</a:t>
            </a:r>
            <a:r>
              <a:rPr lang="fa-IR" sz="2800" dirty="0"/>
              <a:t> تحلیل اطلاعات و ارزیابی نتایج برای انتخاب بهترین راه حل و حل مشکل</a:t>
            </a:r>
          </a:p>
          <a:p>
            <a:pPr algn="r" rtl="1"/>
            <a:r>
              <a:rPr lang="fa-IR" sz="2800" b="1" dirty="0"/>
              <a:t>گردآوری اطلاعات:</a:t>
            </a:r>
            <a:r>
              <a:rPr lang="fa-IR" sz="2800" dirty="0"/>
              <a:t> مشاهده، دریافت و کسب اطلاعات از تمام منابع مربوطه.</a:t>
            </a:r>
          </a:p>
          <a:p>
            <a:pPr algn="r" rtl="1"/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2435649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2800" b="1" dirty="0" smtClean="0"/>
              <a:t>   این </a:t>
            </a:r>
            <a:r>
              <a:rPr lang="fa-IR" sz="2800" b="1" dirty="0"/>
              <a:t>شغل مناسب چه شخصیت هایی است؟</a:t>
            </a:r>
            <a:endParaRPr lang="fa-IR" sz="2800" dirty="0"/>
          </a:p>
          <a:p>
            <a:pPr algn="r" rtl="1">
              <a:lnSpc>
                <a:spcPct val="150000"/>
              </a:lnSpc>
            </a:pPr>
            <a:r>
              <a:rPr lang="fa-IR" sz="2800" dirty="0"/>
              <a:t> </a:t>
            </a:r>
            <a:r>
              <a:rPr lang="fa-IR" sz="2800" b="1" dirty="0"/>
              <a:t>جستجوگر</a:t>
            </a:r>
            <a:r>
              <a:rPr lang="fa-IR" sz="2800" dirty="0"/>
              <a:t>: مشاغل جستجوگر اغلب درگیر ایده ها هستند و تفکر زیادی را می طلبند. این مشاغل می توانند شامل جستجو ذهنی برای کشف حقایق و حل مسائل باشند.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/>
              <a:t>واقعگرا</a:t>
            </a:r>
            <a:r>
              <a:rPr lang="fa-IR" sz="2800" dirty="0"/>
              <a:t>: مشاغل واقعگرا غالبا شامل فعالیت های کاربردی و عملی می باشند. آنها اغلب در ارتباط با دنیای واقعی، مواد یا ماشین ها هستند. اغلب کار در بیرون است و زیاد درگیر کاغذ بازی یا کار در کنار دیگران نیست.</a:t>
            </a:r>
          </a:p>
          <a:p>
            <a:pPr algn="r" rtl="1">
              <a:lnSpc>
                <a:spcPct val="150000"/>
              </a:lnSpc>
            </a:pP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11306532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57250" y="704850"/>
            <a:ext cx="10725150" cy="5314950"/>
          </a:xfrm>
        </p:spPr>
        <p:txBody>
          <a:bodyPr>
            <a:normAutofit lnSpcReduction="10000"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2800" b="1" dirty="0" smtClean="0"/>
              <a:t>  این </a:t>
            </a:r>
            <a:r>
              <a:rPr lang="fa-IR" sz="2800" b="1" dirty="0"/>
              <a:t>شغل چگونه موجب رضایت شاغل می شود؟</a:t>
            </a:r>
            <a:endParaRPr lang="fa-IR" sz="2800" dirty="0"/>
          </a:p>
          <a:p>
            <a:pPr algn="r" rtl="1">
              <a:lnSpc>
                <a:spcPct val="150000"/>
              </a:lnSpc>
            </a:pPr>
            <a:r>
              <a:rPr lang="fa-IR" sz="2800" b="1" dirty="0"/>
              <a:t>شرایط کاری:</a:t>
            </a:r>
            <a:r>
              <a:rPr lang="fa-IR" sz="2800" dirty="0"/>
              <a:t> این شغل موجب رضایت افرادی می شود که امنیت شغلی و شرایط کاری خوب را دوست دارند. نیازهای مشابه عبارتند از فعالیت، جبران خدمات، استقلال، امنیت، تنوع و سایر شرایط کاری است.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/>
              <a:t>استقلال</a:t>
            </a:r>
            <a:r>
              <a:rPr lang="fa-IR" sz="2800" dirty="0"/>
              <a:t>: به کارکنان اجازه داده می شود تا به تنهایی کار کنند و تصمیم بگیرند. نیازهای مشابه عبارتند از خلاقیت و مسئولیت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/>
              <a:t>تصدیق</a:t>
            </a:r>
            <a:r>
              <a:rPr lang="fa-IR" sz="2800" dirty="0"/>
              <a:t>: افراد اغلب در این شغل پیشرفت، پتانسیل رهبری و پرستیژ را ارزشمند می دانند. نیازهای مشابه، پیشرفت، قدرت، و موقعیت اجتماعی اند.</a:t>
            </a:r>
          </a:p>
          <a:p>
            <a:pPr algn="r" rtl="1">
              <a:lnSpc>
                <a:spcPct val="150000"/>
              </a:lnSpc>
            </a:pP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3710823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00100" y="704850"/>
            <a:ext cx="10782300" cy="5314950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sz="2800" b="1" dirty="0"/>
              <a:t>دروس دوره دانشگاه</a:t>
            </a:r>
            <a:endParaRPr lang="fa-IR" sz="2800" dirty="0"/>
          </a:p>
          <a:p>
            <a:pPr algn="r" rtl="1">
              <a:buNone/>
            </a:pPr>
            <a:r>
              <a:rPr lang="fa-IR" sz="2800" b="1" dirty="0" smtClean="0"/>
              <a:t>    دروس </a:t>
            </a:r>
            <a:r>
              <a:rPr lang="fa-IR" sz="2800" b="1" dirty="0"/>
              <a:t>اصلی :</a:t>
            </a:r>
            <a:r>
              <a:rPr lang="fa-IR" sz="2800" dirty="0"/>
              <a:t/>
            </a:r>
            <a:br>
              <a:rPr lang="fa-IR" sz="2800" dirty="0"/>
            </a:br>
            <a:r>
              <a:rPr lang="fa-IR" sz="2800" dirty="0"/>
              <a:t>نقشه کشی ، استاتیک ، مقدمه اي بر مهندسی هوا فضا، مکانیک سیالات ، ریاضی مهندسی ، دینامیک ، ترمودینامیک ، مبانی برق ، ارتعاشات ، مقاومت مصالح ، کنترل اتوماتیک ، علم مواد، انتقال حرارت ، آزمایشگاه موتور انتقال .</a:t>
            </a:r>
            <a:r>
              <a:rPr lang="fa-IR" sz="2800" b="1" dirty="0"/>
              <a:t/>
            </a:r>
            <a:br>
              <a:rPr lang="fa-IR" sz="2800" b="1" dirty="0"/>
            </a:br>
            <a:r>
              <a:rPr lang="fa-IR" sz="2800" b="1" dirty="0"/>
              <a:t/>
            </a:r>
            <a:br>
              <a:rPr lang="fa-IR" sz="2800" b="1" dirty="0"/>
            </a:br>
            <a:r>
              <a:rPr lang="fa-IR" sz="2800" b="1" dirty="0"/>
              <a:t>دروس تخصصی :</a:t>
            </a:r>
            <a:r>
              <a:rPr lang="fa-IR" sz="2800" dirty="0"/>
              <a:t/>
            </a:r>
            <a:br>
              <a:rPr lang="fa-IR" sz="2800" dirty="0"/>
            </a:br>
            <a:r>
              <a:rPr lang="fa-IR" sz="2800" dirty="0"/>
              <a:t>آیرودینامیک ، مکانیک پرواز ، آزمایشگاه آیرودینامیک ، طراحی هواپیما ، تحلیل سازه ها، اصول جلوبرندگی ، زبان تخصصی ، طراحی سازه هاي هوایی، پروژه. (بسیاري از درس هاي این رشته همراه با آزمایشگاه است.)</a:t>
            </a:r>
          </a:p>
          <a:p>
            <a:pPr algn="r" rtl="1"/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17607950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2800" b="1" dirty="0" smtClean="0"/>
              <a:t>   مشاغل </a:t>
            </a:r>
            <a:r>
              <a:rPr lang="fa-IR" sz="2800" b="1" dirty="0"/>
              <a:t>مرتبط</a:t>
            </a:r>
            <a:endParaRPr lang="fa-IR" sz="2800" dirty="0"/>
          </a:p>
          <a:p>
            <a:pPr algn="r" rtl="1">
              <a:lnSpc>
                <a:spcPct val="150000"/>
              </a:lnSpc>
            </a:pPr>
            <a:r>
              <a:rPr lang="fa-IR" sz="2800" dirty="0"/>
              <a:t>مهندسی برق</a:t>
            </a:r>
          </a:p>
          <a:p>
            <a:pPr algn="r" rtl="1">
              <a:lnSpc>
                <a:spcPct val="150000"/>
              </a:lnSpc>
            </a:pPr>
            <a:r>
              <a:rPr lang="fa-IR" sz="2800" dirty="0"/>
              <a:t>مهندسی مکانیک</a:t>
            </a:r>
          </a:p>
          <a:p>
            <a:pPr algn="r" rtl="1">
              <a:lnSpc>
                <a:spcPct val="150000"/>
              </a:lnSpc>
            </a:pPr>
            <a:r>
              <a:rPr lang="fa-IR" sz="2800" dirty="0"/>
              <a:t>مهندسی ایمنی محصول</a:t>
            </a:r>
          </a:p>
          <a:p>
            <a:pPr algn="r" rtl="1">
              <a:lnSpc>
                <a:spcPct val="150000"/>
              </a:lnSpc>
            </a:pPr>
            <a:r>
              <a:rPr lang="fa-IR" sz="2800" dirty="0"/>
              <a:t>مهندس ارزیاب</a:t>
            </a:r>
          </a:p>
          <a:p>
            <a:pPr algn="r" rtl="1">
              <a:lnSpc>
                <a:spcPct val="150000"/>
              </a:lnSpc>
            </a:pPr>
            <a:r>
              <a:rPr lang="fa-IR" sz="2800" dirty="0"/>
              <a:t>مهندس انرژی</a:t>
            </a:r>
          </a:p>
          <a:p>
            <a:pPr algn="r" rtl="1">
              <a:lnSpc>
                <a:spcPct val="150000"/>
              </a:lnSpc>
            </a:pP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17703211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</TotalTime>
  <Words>355</Words>
  <Application>Microsoft Office PowerPoint</Application>
  <PresentationFormat>Custom</PresentationFormat>
  <Paragraphs>41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Equity</vt:lpstr>
      <vt:lpstr>بنام خدا</vt:lpstr>
      <vt:lpstr>معرفی شغل مهندسی هوافضا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معرفی شغل مهندسی هوافضا </dc:title>
  <dc:creator>Windows User</dc:creator>
  <cp:lastModifiedBy>Windows User</cp:lastModifiedBy>
  <cp:revision>5</cp:revision>
  <dcterms:created xsi:type="dcterms:W3CDTF">2018-03-15T16:16:58Z</dcterms:created>
  <dcterms:modified xsi:type="dcterms:W3CDTF">2020-06-02T00:58:22Z</dcterms:modified>
</cp:coreProperties>
</file>