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1" r:id="rId1"/>
  </p:sldMasterIdLst>
  <p:notesMasterIdLst>
    <p:notesMasterId r:id="rId28"/>
  </p:notesMasterIdLst>
  <p:handoutMasterIdLst>
    <p:handoutMasterId r:id="rId29"/>
  </p:handoutMasterIdLst>
  <p:sldIdLst>
    <p:sldId id="617" r:id="rId2"/>
    <p:sldId id="611" r:id="rId3"/>
    <p:sldId id="465" r:id="rId4"/>
    <p:sldId id="615" r:id="rId5"/>
    <p:sldId id="569" r:id="rId6"/>
    <p:sldId id="572" r:id="rId7"/>
    <p:sldId id="529" r:id="rId8"/>
    <p:sldId id="532" r:id="rId9"/>
    <p:sldId id="533" r:id="rId10"/>
    <p:sldId id="536" r:id="rId11"/>
    <p:sldId id="516" r:id="rId12"/>
    <p:sldId id="503" r:id="rId13"/>
    <p:sldId id="511" r:id="rId14"/>
    <p:sldId id="512" r:id="rId15"/>
    <p:sldId id="544" r:id="rId16"/>
    <p:sldId id="513" r:id="rId17"/>
    <p:sldId id="545" r:id="rId18"/>
    <p:sldId id="514" r:id="rId19"/>
    <p:sldId id="546" r:id="rId20"/>
    <p:sldId id="515" r:id="rId21"/>
    <p:sldId id="547" r:id="rId22"/>
    <p:sldId id="613" r:id="rId23"/>
    <p:sldId id="614" r:id="rId24"/>
    <p:sldId id="577" r:id="rId25"/>
    <p:sldId id="610" r:id="rId26"/>
    <p:sldId id="616" r:id="rId27"/>
  </p:sldIdLst>
  <p:sldSz cx="9144000" cy="6858000" type="screen4x3"/>
  <p:notesSz cx="9926638" cy="67818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36">
          <p15:clr>
            <a:srgbClr val="A4A3A4"/>
          </p15:clr>
        </p15:guide>
        <p15:guide id="2" pos="312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8A0000"/>
    <a:srgbClr val="996633"/>
    <a:srgbClr val="820041"/>
    <a:srgbClr val="0033CC"/>
    <a:srgbClr val="FF0000"/>
    <a:srgbClr val="FFFF00"/>
    <a:srgbClr val="00CC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08" autoAdjust="0"/>
    <p:restoredTop sz="94627" autoAdjust="0"/>
  </p:normalViewPr>
  <p:slideViewPr>
    <p:cSldViewPr>
      <p:cViewPr varScale="1">
        <p:scale>
          <a:sx n="67" d="100"/>
          <a:sy n="67" d="100"/>
        </p:scale>
        <p:origin x="1212"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p:scale>
          <a:sx n="75" d="100"/>
          <a:sy n="75" d="100"/>
        </p:scale>
        <p:origin x="-1062" y="-222"/>
      </p:cViewPr>
      <p:guideLst>
        <p:guide orient="horz" pos="2136"/>
        <p:guide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7974" name="Rectangle 6"/>
          <p:cNvSpPr>
            <a:spLocks noChangeArrowheads="1"/>
          </p:cNvSpPr>
          <p:nvPr/>
        </p:nvSpPr>
        <p:spPr bwMode="auto">
          <a:xfrm>
            <a:off x="1012825" y="85725"/>
            <a:ext cx="7726363" cy="296863"/>
          </a:xfrm>
          <a:prstGeom prst="rect">
            <a:avLst/>
          </a:prstGeom>
          <a:noFill/>
          <a:ln w="12700">
            <a:noFill/>
            <a:miter lim="800000"/>
            <a:headEnd/>
            <a:tailEnd/>
          </a:ln>
          <a:effectLst/>
        </p:spPr>
        <p:txBody>
          <a:bodyPr lIns="87221" tIns="42845" rIns="87221" bIns="42845">
            <a:spAutoFit/>
          </a:bodyPr>
          <a:lstStyle/>
          <a:p>
            <a:pPr algn="ctr" defTabSz="881063" rtl="1">
              <a:spcBef>
                <a:spcPct val="20000"/>
              </a:spcBef>
              <a:buClr>
                <a:srgbClr val="A50021"/>
              </a:buClr>
              <a:buFont typeface="Wingdings" pitchFamily="2" charset="2"/>
              <a:buNone/>
              <a:tabLst>
                <a:tab pos="276225" algn="l"/>
                <a:tab pos="3140075" algn="ctr"/>
                <a:tab pos="6224588" algn="r"/>
              </a:tabLst>
              <a:defRPr/>
            </a:pPr>
            <a:r>
              <a:rPr lang="fa-IR" sz="1400" b="1">
                <a:effectLst>
                  <a:outerShdw blurRad="38100" dist="38100" dir="2700000" algn="tl">
                    <a:srgbClr val="C0C0C0"/>
                  </a:outerShdw>
                </a:effectLst>
                <a:cs typeface="B Titr" pitchFamily="2" charset="-78"/>
              </a:rPr>
              <a:t>سمینار آموزشی مدیریت استراتژیک</a:t>
            </a:r>
            <a:endParaRPr lang="en-US" sz="1400" b="1">
              <a:effectLst>
                <a:outerShdw blurRad="38100" dist="38100" dir="2700000" algn="tl">
                  <a:srgbClr val="C0C0C0"/>
                </a:outerShdw>
              </a:effectLst>
              <a:latin typeface="Albertus" pitchFamily="34" charset="0"/>
              <a:cs typeface="B Titr" pitchFamily="2" charset="-78"/>
            </a:endParaRPr>
          </a:p>
        </p:txBody>
      </p:sp>
      <p:pic>
        <p:nvPicPr>
          <p:cNvPr id="15363" name="Picture 8" descr="RS_logo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34250" y="6238875"/>
            <a:ext cx="151288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9" descr="surre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238" y="6275388"/>
            <a:ext cx="1719262"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362" name="Rectangle 10"/>
          <p:cNvSpPr>
            <a:spLocks noChangeArrowheads="1"/>
          </p:cNvSpPr>
          <p:nvPr/>
        </p:nvSpPr>
        <p:spPr bwMode="auto">
          <a:xfrm>
            <a:off x="4746625" y="6234113"/>
            <a:ext cx="538163" cy="455612"/>
          </a:xfrm>
          <a:prstGeom prst="rect">
            <a:avLst/>
          </a:prstGeom>
          <a:noFill/>
          <a:ln w="9525">
            <a:noFill/>
            <a:miter lim="800000"/>
            <a:headEnd/>
            <a:tailEnd/>
          </a:ln>
          <a:effec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fld id="{140E7790-4A3E-4F10-B915-C68DC92DCD91}" type="slidenum">
              <a:rPr lang="ar-SA" sz="1400" b="1" smtClean="0">
                <a:latin typeface="Verdana" panose="020B0604030504040204" pitchFamily="34" charset="0"/>
                <a:cs typeface="B Yekan" panose="00000400000000000000" pitchFamily="2" charset="-78"/>
              </a:rPr>
              <a:pPr algn="ctr" eaLnBrk="1" hangingPunct="1">
                <a:defRPr/>
              </a:pPr>
              <a:t>‹#›</a:t>
            </a:fld>
            <a:endParaRPr lang="en-US" sz="1400" b="1" smtClean="0">
              <a:latin typeface="Verdana" panose="020B0604030504040204" pitchFamily="34" charset="0"/>
              <a:cs typeface="B Yekan" panose="00000400000000000000" pitchFamily="2" charset="-78"/>
            </a:endParaRPr>
          </a:p>
        </p:txBody>
      </p:sp>
      <p:sp>
        <p:nvSpPr>
          <p:cNvPr id="100363" name="Line 11"/>
          <p:cNvSpPr>
            <a:spLocks noChangeShapeType="1"/>
          </p:cNvSpPr>
          <p:nvPr/>
        </p:nvSpPr>
        <p:spPr bwMode="auto">
          <a:xfrm>
            <a:off x="1062038" y="444500"/>
            <a:ext cx="7777162" cy="0"/>
          </a:xfrm>
          <a:prstGeom prst="line">
            <a:avLst/>
          </a:prstGeom>
          <a:noFill/>
          <a:ln w="9525">
            <a:solidFill>
              <a:schemeClr val="tx1"/>
            </a:solidFill>
            <a:round/>
            <a:headEnd/>
            <a:tailEnd/>
          </a:ln>
          <a:effectLst>
            <a:prstShdw prst="shdw17" dist="17961" dir="2700000">
              <a:schemeClr val="tx1">
                <a:gamma/>
                <a:shade val="60000"/>
                <a:invGamma/>
              </a:schemeClr>
            </a:prstShdw>
          </a:effectLst>
        </p:spPr>
        <p:txBody>
          <a:bodyPr/>
          <a:lstStyle/>
          <a:p>
            <a:pPr>
              <a:defRPr/>
            </a:pPr>
            <a:endParaRPr lang="fa-IR"/>
          </a:p>
        </p:txBody>
      </p:sp>
      <p:sp>
        <p:nvSpPr>
          <p:cNvPr id="100364" name="Line 12"/>
          <p:cNvSpPr>
            <a:spLocks noChangeShapeType="1"/>
          </p:cNvSpPr>
          <p:nvPr/>
        </p:nvSpPr>
        <p:spPr bwMode="auto">
          <a:xfrm>
            <a:off x="1074738" y="6192838"/>
            <a:ext cx="7777162" cy="0"/>
          </a:xfrm>
          <a:prstGeom prst="line">
            <a:avLst/>
          </a:prstGeom>
          <a:noFill/>
          <a:ln w="9525">
            <a:solidFill>
              <a:schemeClr val="tx1"/>
            </a:solidFill>
            <a:round/>
            <a:headEnd/>
            <a:tailEnd/>
          </a:ln>
          <a:effectLst>
            <a:prstShdw prst="shdw17" dist="17961" dir="2700000">
              <a:schemeClr val="tx1">
                <a:gamma/>
                <a:shade val="60000"/>
                <a:invGamma/>
              </a:schemeClr>
            </a:prstShdw>
          </a:effectLst>
        </p:spPr>
        <p:txBody>
          <a:bodyPr/>
          <a:lstStyle/>
          <a:p>
            <a:pPr>
              <a:defRPr/>
            </a:pPr>
            <a:endParaRPr lang="fa-IR"/>
          </a:p>
        </p:txBody>
      </p:sp>
    </p:spTree>
    <p:extLst>
      <p:ext uri="{BB962C8B-B14F-4D97-AF65-F5344CB8AC3E}">
        <p14:creationId xmlns:p14="http://schemas.microsoft.com/office/powerpoint/2010/main" val="2987440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069" name="Rectangle 5"/>
          <p:cNvSpPr>
            <a:spLocks noGrp="1" noChangeArrowheads="1"/>
          </p:cNvSpPr>
          <p:nvPr>
            <p:ph type="body" sz="quarter" idx="3"/>
          </p:nvPr>
        </p:nvSpPr>
        <p:spPr bwMode="auto">
          <a:xfrm>
            <a:off x="868363" y="3497263"/>
            <a:ext cx="8135937" cy="27130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p:txBody>
      </p:sp>
      <p:sp>
        <p:nvSpPr>
          <p:cNvPr id="14339" name="Line 8"/>
          <p:cNvSpPr>
            <a:spLocks noChangeShapeType="1"/>
          </p:cNvSpPr>
          <p:nvPr/>
        </p:nvSpPr>
        <p:spPr bwMode="auto">
          <a:xfrm>
            <a:off x="600075" y="374650"/>
            <a:ext cx="880427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4340" name="Line 9"/>
          <p:cNvSpPr>
            <a:spLocks noChangeShapeType="1"/>
          </p:cNvSpPr>
          <p:nvPr/>
        </p:nvSpPr>
        <p:spPr bwMode="auto">
          <a:xfrm>
            <a:off x="565150" y="6483350"/>
            <a:ext cx="8802688"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4341" name="Rectangle 10"/>
          <p:cNvSpPr>
            <a:spLocks noChangeArrowheads="1"/>
          </p:cNvSpPr>
          <p:nvPr/>
        </p:nvSpPr>
        <p:spPr bwMode="auto">
          <a:xfrm>
            <a:off x="266700" y="69850"/>
            <a:ext cx="9348788"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4465" tIns="46403" rIns="94465" bIns="46403">
            <a:spAutoFit/>
          </a:bodyPr>
          <a:lstStyle>
            <a:lvl1pPr algn="r" defTabSz="955675" rtl="1">
              <a:tabLst>
                <a:tab pos="296863" algn="l"/>
                <a:tab pos="3402013" algn="ctr"/>
                <a:tab pos="6740525" algn="r"/>
              </a:tabLst>
              <a:defRPr>
                <a:solidFill>
                  <a:schemeClr val="tx1"/>
                </a:solidFill>
                <a:latin typeface="Arial" panose="020B0604020202020204" pitchFamily="34" charset="0"/>
                <a:cs typeface="Arial" panose="020B0604020202020204" pitchFamily="34" charset="0"/>
              </a:defRPr>
            </a:lvl1pPr>
            <a:lvl2pPr marL="742950" indent="-285750" algn="r" defTabSz="955675" rtl="1">
              <a:tabLst>
                <a:tab pos="296863" algn="l"/>
                <a:tab pos="3402013" algn="ctr"/>
                <a:tab pos="6740525" algn="r"/>
              </a:tabLst>
              <a:defRPr>
                <a:solidFill>
                  <a:schemeClr val="tx1"/>
                </a:solidFill>
                <a:latin typeface="Arial" panose="020B0604020202020204" pitchFamily="34" charset="0"/>
                <a:cs typeface="Arial" panose="020B0604020202020204" pitchFamily="34" charset="0"/>
              </a:defRPr>
            </a:lvl2pPr>
            <a:lvl3pPr marL="1143000" indent="-228600" algn="r" defTabSz="955675" rtl="1">
              <a:tabLst>
                <a:tab pos="296863" algn="l"/>
                <a:tab pos="3402013" algn="ctr"/>
                <a:tab pos="6740525" algn="r"/>
              </a:tabLst>
              <a:defRPr>
                <a:solidFill>
                  <a:schemeClr val="tx1"/>
                </a:solidFill>
                <a:latin typeface="Arial" panose="020B0604020202020204" pitchFamily="34" charset="0"/>
                <a:cs typeface="Arial" panose="020B0604020202020204" pitchFamily="34" charset="0"/>
              </a:defRPr>
            </a:lvl3pPr>
            <a:lvl4pPr marL="1600200" indent="-228600" algn="r" defTabSz="955675" rtl="1">
              <a:tabLst>
                <a:tab pos="296863" algn="l"/>
                <a:tab pos="3402013" algn="ctr"/>
                <a:tab pos="6740525" algn="r"/>
              </a:tabLst>
              <a:defRPr>
                <a:solidFill>
                  <a:schemeClr val="tx1"/>
                </a:solidFill>
                <a:latin typeface="Arial" panose="020B0604020202020204" pitchFamily="34" charset="0"/>
                <a:cs typeface="Arial" panose="020B0604020202020204" pitchFamily="34" charset="0"/>
              </a:defRPr>
            </a:lvl4pPr>
            <a:lvl5pPr marL="2057400" indent="-228600" algn="r" defTabSz="955675" rtl="1">
              <a:tabLst>
                <a:tab pos="296863" algn="l"/>
                <a:tab pos="3402013" algn="ctr"/>
                <a:tab pos="6740525" algn="r"/>
              </a:tabLst>
              <a:defRPr>
                <a:solidFill>
                  <a:schemeClr val="tx1"/>
                </a:solidFill>
                <a:latin typeface="Arial" panose="020B0604020202020204" pitchFamily="34" charset="0"/>
                <a:cs typeface="Arial" panose="020B0604020202020204" pitchFamily="34" charset="0"/>
              </a:defRPr>
            </a:lvl5pPr>
            <a:lvl6pPr marL="2514600" indent="-228600" defTabSz="955675" eaLnBrk="0" fontAlgn="base" hangingPunct="0">
              <a:spcBef>
                <a:spcPct val="0"/>
              </a:spcBef>
              <a:spcAft>
                <a:spcPct val="0"/>
              </a:spcAft>
              <a:tabLst>
                <a:tab pos="296863" algn="l"/>
                <a:tab pos="3402013" algn="ctr"/>
                <a:tab pos="6740525" algn="r"/>
              </a:tabLst>
              <a:defRPr>
                <a:solidFill>
                  <a:schemeClr val="tx1"/>
                </a:solidFill>
                <a:latin typeface="Arial" panose="020B0604020202020204" pitchFamily="34" charset="0"/>
                <a:cs typeface="Arial" panose="020B0604020202020204" pitchFamily="34" charset="0"/>
              </a:defRPr>
            </a:lvl6pPr>
            <a:lvl7pPr marL="2971800" indent="-228600" defTabSz="955675" eaLnBrk="0" fontAlgn="base" hangingPunct="0">
              <a:spcBef>
                <a:spcPct val="0"/>
              </a:spcBef>
              <a:spcAft>
                <a:spcPct val="0"/>
              </a:spcAft>
              <a:tabLst>
                <a:tab pos="296863" algn="l"/>
                <a:tab pos="3402013" algn="ctr"/>
                <a:tab pos="6740525" algn="r"/>
              </a:tabLst>
              <a:defRPr>
                <a:solidFill>
                  <a:schemeClr val="tx1"/>
                </a:solidFill>
                <a:latin typeface="Arial" panose="020B0604020202020204" pitchFamily="34" charset="0"/>
                <a:cs typeface="Arial" panose="020B0604020202020204" pitchFamily="34" charset="0"/>
              </a:defRPr>
            </a:lvl7pPr>
            <a:lvl8pPr marL="3429000" indent="-228600" defTabSz="955675" eaLnBrk="0" fontAlgn="base" hangingPunct="0">
              <a:spcBef>
                <a:spcPct val="0"/>
              </a:spcBef>
              <a:spcAft>
                <a:spcPct val="0"/>
              </a:spcAft>
              <a:tabLst>
                <a:tab pos="296863" algn="l"/>
                <a:tab pos="3402013" algn="ctr"/>
                <a:tab pos="6740525" algn="r"/>
              </a:tabLst>
              <a:defRPr>
                <a:solidFill>
                  <a:schemeClr val="tx1"/>
                </a:solidFill>
                <a:latin typeface="Arial" panose="020B0604020202020204" pitchFamily="34" charset="0"/>
                <a:cs typeface="Arial" panose="020B0604020202020204" pitchFamily="34" charset="0"/>
              </a:defRPr>
            </a:lvl8pPr>
            <a:lvl9pPr marL="3886200" indent="-228600" defTabSz="955675" eaLnBrk="0" fontAlgn="base" hangingPunct="0">
              <a:spcBef>
                <a:spcPct val="0"/>
              </a:spcBef>
              <a:spcAft>
                <a:spcPct val="0"/>
              </a:spcAft>
              <a:tabLst>
                <a:tab pos="296863" algn="l"/>
                <a:tab pos="3402013" algn="ctr"/>
                <a:tab pos="6740525" algn="r"/>
              </a:tabLst>
              <a:defRPr>
                <a:solidFill>
                  <a:schemeClr val="tx1"/>
                </a:solidFill>
                <a:latin typeface="Arial" panose="020B0604020202020204" pitchFamily="34" charset="0"/>
                <a:cs typeface="Arial" panose="020B0604020202020204" pitchFamily="34" charset="0"/>
              </a:defRPr>
            </a:lvl9pPr>
          </a:lstStyle>
          <a:p>
            <a:pPr algn="ctr"/>
            <a:r>
              <a:rPr lang="fa-IR" sz="1500">
                <a:latin typeface="Arial Narrow" panose="020B0606020202030204" pitchFamily="34" charset="0"/>
                <a:cs typeface="Mitra" pitchFamily="2" charset="-78"/>
              </a:rPr>
              <a:t>ترسيم نقشه استراتژي با استفاده از كارت امتيازي متوازن </a:t>
            </a:r>
            <a:r>
              <a:rPr lang="en-US" sz="1500">
                <a:latin typeface="Arial Narrow" panose="020B0606020202030204" pitchFamily="34" charset="0"/>
                <a:cs typeface="Mitra" pitchFamily="2" charset="-78"/>
              </a:rPr>
              <a:t>(BSC)</a:t>
            </a:r>
            <a:endParaRPr lang="en-US" sz="1300">
              <a:latin typeface="Arial Narrow" panose="020B0606020202030204" pitchFamily="34" charset="0"/>
              <a:cs typeface="Mitra" pitchFamily="2" charset="-78"/>
            </a:endParaRPr>
          </a:p>
        </p:txBody>
      </p:sp>
      <p:sp>
        <p:nvSpPr>
          <p:cNvPr id="88076" name="Rectangle 12"/>
          <p:cNvSpPr>
            <a:spLocks noChangeArrowheads="1"/>
          </p:cNvSpPr>
          <p:nvPr/>
        </p:nvSpPr>
        <p:spPr bwMode="auto">
          <a:xfrm>
            <a:off x="419100" y="6538913"/>
            <a:ext cx="8943975" cy="212725"/>
          </a:xfrm>
          <a:prstGeom prst="rect">
            <a:avLst/>
          </a:prstGeom>
          <a:noFill/>
          <a:ln w="12700">
            <a:noFill/>
            <a:miter lim="800000"/>
            <a:headEnd/>
            <a:tailEnd/>
          </a:ln>
          <a:effectLst/>
        </p:spPr>
        <p:txBody>
          <a:bodyPr lIns="87208" tIns="42839" rIns="87208" bIns="42839">
            <a:spAutoFit/>
          </a:bodyPr>
          <a:lstStyle>
            <a:lvl1pPr defTabSz="881063" eaLnBrk="0" hangingPunct="0">
              <a:defRPr>
                <a:solidFill>
                  <a:schemeClr val="tx1"/>
                </a:solidFill>
                <a:latin typeface="Arial" panose="020B0604020202020204" pitchFamily="34" charset="0"/>
                <a:cs typeface="Arial" panose="020B0604020202020204" pitchFamily="34" charset="0"/>
              </a:defRPr>
            </a:lvl1pPr>
            <a:lvl2pPr marL="742950" indent="-285750" defTabSz="881063" eaLnBrk="0" hangingPunct="0">
              <a:defRPr>
                <a:solidFill>
                  <a:schemeClr val="tx1"/>
                </a:solidFill>
                <a:latin typeface="Arial" panose="020B0604020202020204" pitchFamily="34" charset="0"/>
                <a:cs typeface="Arial" panose="020B0604020202020204" pitchFamily="34" charset="0"/>
              </a:defRPr>
            </a:lvl2pPr>
            <a:lvl3pPr marL="1143000" indent="-228600" defTabSz="881063" eaLnBrk="0" hangingPunct="0">
              <a:defRPr>
                <a:solidFill>
                  <a:schemeClr val="tx1"/>
                </a:solidFill>
                <a:latin typeface="Arial" panose="020B0604020202020204" pitchFamily="34" charset="0"/>
                <a:cs typeface="Arial" panose="020B0604020202020204" pitchFamily="34" charset="0"/>
              </a:defRPr>
            </a:lvl3pPr>
            <a:lvl4pPr marL="1600200" indent="-228600" defTabSz="881063" eaLnBrk="0" hangingPunct="0">
              <a:defRPr>
                <a:solidFill>
                  <a:schemeClr val="tx1"/>
                </a:solidFill>
                <a:latin typeface="Arial" panose="020B0604020202020204" pitchFamily="34" charset="0"/>
                <a:cs typeface="Arial" panose="020B0604020202020204" pitchFamily="34" charset="0"/>
              </a:defRPr>
            </a:lvl4pPr>
            <a:lvl5pPr marL="2057400" indent="-228600" defTabSz="881063" eaLnBrk="0" hangingPunct="0">
              <a:defRPr>
                <a:solidFill>
                  <a:schemeClr val="tx1"/>
                </a:solidFill>
                <a:latin typeface="Arial" panose="020B0604020202020204" pitchFamily="34" charset="0"/>
                <a:cs typeface="Arial" panose="020B0604020202020204" pitchFamily="34" charset="0"/>
              </a:defRPr>
            </a:lvl5pPr>
            <a:lvl6pPr marL="2514600" indent="-228600" algn="r" defTabSz="881063"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defTabSz="881063"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defTabSz="881063"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defTabSz="881063"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rtl="1">
              <a:defRPr/>
            </a:pPr>
            <a:r>
              <a:rPr lang="fa-IR" sz="1300" smtClean="0">
                <a:latin typeface="Arial Narrow" panose="020B0606020202030204" pitchFamily="34" charset="0"/>
                <a:cs typeface="Mitra" panose="00000400000000000000" pitchFamily="2" charset="-78"/>
              </a:rPr>
              <a:t>مركز مطالعات و طرح‌ريزي استراتژيك                                              </a:t>
            </a:r>
            <a:r>
              <a:rPr lang="ar-SA" sz="1300" smtClean="0">
                <a:latin typeface="Arial Narrow" panose="020B0606020202030204" pitchFamily="34" charset="0"/>
                <a:cs typeface="Mitra" panose="00000400000000000000" pitchFamily="2" charset="-78"/>
              </a:rPr>
              <a:t>                                         صفحه</a:t>
            </a:r>
            <a:r>
              <a:rPr lang="fa-IR" sz="1300" smtClean="0">
                <a:latin typeface="Arial Narrow" panose="020B0606020202030204" pitchFamily="34" charset="0"/>
                <a:cs typeface="Mitra" panose="00000400000000000000" pitchFamily="2" charset="-78"/>
              </a:rPr>
              <a:t> </a:t>
            </a:r>
            <a:fld id="{B37A86A0-7C5A-42F2-8453-2AC6AB77349F}" type="slidenum">
              <a:rPr lang="fa-IR" sz="1300" smtClean="0">
                <a:latin typeface="Arial Narrow" panose="020B0606020202030204" pitchFamily="34" charset="0"/>
                <a:cs typeface="Mitra" panose="00000400000000000000" pitchFamily="2" charset="-78"/>
              </a:rPr>
              <a:pPr algn="ctr" rtl="1">
                <a:defRPr/>
              </a:pPr>
              <a:t>‹#›</a:t>
            </a:fld>
            <a:r>
              <a:rPr lang="ar-SA" sz="1300" smtClean="0">
                <a:latin typeface="Arial Narrow" panose="020B0606020202030204" pitchFamily="34" charset="0"/>
                <a:cs typeface="Mitra" panose="00000400000000000000" pitchFamily="2" charset="-78"/>
              </a:rPr>
              <a:t> از</a:t>
            </a:r>
            <a:r>
              <a:rPr lang="fa-IR" sz="1300" smtClean="0">
                <a:latin typeface="Arial Narrow" panose="020B0606020202030204" pitchFamily="34" charset="0"/>
                <a:cs typeface="Mitra" panose="00000400000000000000" pitchFamily="2" charset="-78"/>
              </a:rPr>
              <a:t> </a:t>
            </a:r>
            <a:r>
              <a:rPr lang="ar-SA" sz="1300" smtClean="0">
                <a:latin typeface="Arial Narrow" panose="020B0606020202030204" pitchFamily="34" charset="0"/>
                <a:cs typeface="Mitra" panose="00000400000000000000" pitchFamily="2" charset="-78"/>
              </a:rPr>
              <a:t> </a:t>
            </a:r>
            <a:r>
              <a:rPr lang="fa-IR" sz="1300" smtClean="0">
                <a:latin typeface="Arial Narrow" panose="020B0606020202030204" pitchFamily="34" charset="0"/>
                <a:cs typeface="Mitra" panose="00000400000000000000" pitchFamily="2" charset="-78"/>
              </a:rPr>
              <a:t>108</a:t>
            </a:r>
            <a:endParaRPr lang="en-US" sz="2500" smtClean="0">
              <a:latin typeface="Times New Roman" panose="02020603050405020304" pitchFamily="18" charset="0"/>
              <a:cs typeface="Mitra" panose="00000400000000000000" pitchFamily="2" charset="-78"/>
            </a:endParaRPr>
          </a:p>
        </p:txBody>
      </p:sp>
      <p:sp>
        <p:nvSpPr>
          <p:cNvPr id="14343" name="Rectangle 13"/>
          <p:cNvSpPr>
            <a:spLocks noGrp="1" noRot="1" noChangeAspect="1" noChangeArrowheads="1" noTextEdit="1"/>
          </p:cNvSpPr>
          <p:nvPr>
            <p:ph type="sldImg" idx="2"/>
          </p:nvPr>
        </p:nvSpPr>
        <p:spPr bwMode="auto">
          <a:xfrm>
            <a:off x="3019425" y="473075"/>
            <a:ext cx="3890963" cy="29178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extLst>
      <p:ext uri="{BB962C8B-B14F-4D97-AF65-F5344CB8AC3E}">
        <p14:creationId xmlns:p14="http://schemas.microsoft.com/office/powerpoint/2010/main" val="432724348"/>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400" kern="1200">
        <a:solidFill>
          <a:schemeClr val="tx1"/>
        </a:solidFill>
        <a:latin typeface="Times New Roman" pitchFamily="18" charset="0"/>
        <a:ea typeface="Mitra"/>
        <a:cs typeface="Mitra" pitchFamily="2" charset="-78"/>
      </a:defRPr>
    </a:lvl1pPr>
    <a:lvl2pPr marL="742950" indent="-285750" algn="r" rtl="1" eaLnBrk="0" fontAlgn="base" hangingPunct="0">
      <a:spcBef>
        <a:spcPct val="30000"/>
      </a:spcBef>
      <a:spcAft>
        <a:spcPct val="0"/>
      </a:spcAft>
      <a:defRPr sz="1400" kern="1200">
        <a:solidFill>
          <a:schemeClr val="tx1"/>
        </a:solidFill>
        <a:latin typeface="Lucida Sans Unicode" pitchFamily="34" charset="0"/>
        <a:ea typeface="Mitra"/>
        <a:cs typeface="Mitra" pitchFamily="2" charset="-78"/>
      </a:defRPr>
    </a:lvl2pPr>
    <a:lvl3pPr marL="1143000" indent="-228600" algn="r" rtl="1" eaLnBrk="0" fontAlgn="base" hangingPunct="0">
      <a:spcBef>
        <a:spcPct val="30000"/>
      </a:spcBef>
      <a:spcAft>
        <a:spcPct val="0"/>
      </a:spcAft>
      <a:defRPr sz="1400" kern="1200">
        <a:solidFill>
          <a:schemeClr val="tx1"/>
        </a:solidFill>
        <a:latin typeface="Lucida Sans Unicode" pitchFamily="34" charset="0"/>
        <a:ea typeface="Mitra"/>
        <a:cs typeface="Mitra" pitchFamily="2" charset="-78"/>
      </a:defRPr>
    </a:lvl3pPr>
    <a:lvl4pPr marL="1600200" indent="-228600" algn="r" rtl="1" eaLnBrk="0" fontAlgn="base" hangingPunct="0">
      <a:spcBef>
        <a:spcPct val="30000"/>
      </a:spcBef>
      <a:spcAft>
        <a:spcPct val="0"/>
      </a:spcAft>
      <a:defRPr sz="1400" kern="1200">
        <a:solidFill>
          <a:schemeClr val="tx1"/>
        </a:solidFill>
        <a:latin typeface="Lucida Sans Unicode" pitchFamily="34" charset="0"/>
        <a:ea typeface="Mitra"/>
        <a:cs typeface="Mitra" pitchFamily="2" charset="-78"/>
      </a:defRPr>
    </a:lvl4pPr>
    <a:lvl5pPr marL="2057400" indent="-228600" algn="r" rtl="1" eaLnBrk="0" fontAlgn="base" hangingPunct="0">
      <a:spcBef>
        <a:spcPct val="30000"/>
      </a:spcBef>
      <a:spcAft>
        <a:spcPct val="0"/>
      </a:spcAft>
      <a:defRPr sz="1400" kern="1200">
        <a:solidFill>
          <a:schemeClr val="tx1"/>
        </a:solidFill>
        <a:latin typeface="Lucida Sans Unicode" pitchFamily="34" charset="0"/>
        <a:ea typeface="Mitra"/>
        <a:cs typeface="Mitra" pitchFamily="2" charset="-7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xfrm>
            <a:off x="1588" y="8685213"/>
            <a:ext cx="2971800" cy="458787"/>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7381832F-EDAA-4732-BFA2-14ABD58C7C36}" type="slidenum">
              <a:rPr lang="ar-SA">
                <a:solidFill>
                  <a:prstClr val="black"/>
                </a:solidFill>
              </a:rPr>
              <a:pPr/>
              <a:t>1</a:t>
            </a:fld>
            <a:endParaRPr lang="en-US">
              <a:solidFill>
                <a:prstClr val="black"/>
              </a:solidFill>
            </a:endParaRPr>
          </a:p>
        </p:txBody>
      </p:sp>
      <p:sp>
        <p:nvSpPr>
          <p:cNvPr id="53251" name="Rectangle 7"/>
          <p:cNvSpPr txBox="1">
            <a:spLocks noGrp="1" noChangeArrowheads="1"/>
          </p:cNvSpPr>
          <p:nvPr/>
        </p:nvSpPr>
        <p:spPr bwMode="auto">
          <a:xfrm>
            <a:off x="1588"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rtl="1" fontAlgn="base">
              <a:spcBef>
                <a:spcPct val="0"/>
              </a:spcBef>
              <a:spcAft>
                <a:spcPct val="0"/>
              </a:spcAft>
            </a:pPr>
            <a:fld id="{04EF80D8-6603-4446-A8B1-C54EFA0C6819}" type="slidenum">
              <a:rPr lang="ar-SA" sz="1200">
                <a:solidFill>
                  <a:prstClr val="black"/>
                </a:solidFill>
              </a:rPr>
              <a:pPr rtl="1" fontAlgn="base">
                <a:spcBef>
                  <a:spcPct val="0"/>
                </a:spcBef>
                <a:spcAft>
                  <a:spcPct val="0"/>
                </a:spcAft>
              </a:pPr>
              <a:t>1</a:t>
            </a:fld>
            <a:endParaRPr lang="en-US" sz="1200">
              <a:solidFill>
                <a:prstClr val="black"/>
              </a:solidFill>
            </a:endParaRPr>
          </a:p>
        </p:txBody>
      </p:sp>
      <p:sp>
        <p:nvSpPr>
          <p:cNvPr id="53252" name="Rectangle 2"/>
          <p:cNvSpPr>
            <a:spLocks noGrp="1" noRot="1" noChangeAspect="1" noChangeArrowheads="1" noTextEdit="1"/>
          </p:cNvSpPr>
          <p:nvPr>
            <p:ph type="sldImg"/>
          </p:nvPr>
        </p:nvSpPr>
        <p:spPr>
          <a:ln/>
        </p:spPr>
      </p:sp>
      <p:sp>
        <p:nvSpPr>
          <p:cNvPr id="5325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latin typeface="Arial" charset="0"/>
              <a:cs typeface="Arial" charset="0"/>
            </a:endParaRPr>
          </a:p>
        </p:txBody>
      </p:sp>
    </p:spTree>
    <p:extLst>
      <p:ext uri="{BB962C8B-B14F-4D97-AF65-F5344CB8AC3E}">
        <p14:creationId xmlns:p14="http://schemas.microsoft.com/office/powerpoint/2010/main" val="972733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Low" eaLnBrk="1" hangingPunct="1">
              <a:lnSpc>
                <a:spcPct val="200000"/>
              </a:lnSpc>
            </a:pPr>
            <a:r>
              <a:rPr lang="fa-IR" b="1" smtClean="0"/>
              <a:t>ياداشت :</a:t>
            </a:r>
          </a:p>
          <a:p>
            <a:pPr algn="justLow" eaLnBrk="1" hangingPunct="1">
              <a:lnSpc>
                <a:spcPct val="200000"/>
              </a:lnSpc>
            </a:pPr>
            <a:r>
              <a:rPr lang="fa-IR" smtClean="0">
                <a:solidFill>
                  <a:srgbClr val="969696"/>
                </a:solidFill>
              </a:rPr>
              <a:t>------------------------------------------------------------------------------------------------------------------------------------------------------------------------------------------------------------------------------------------------------------------------------------------------------------------------------------------------------------------------------------------------------------------------------------------</a:t>
            </a:r>
            <a:endParaRPr lang="en-US" smtClean="0">
              <a:solidFill>
                <a:srgbClr val="969696"/>
              </a:solidFill>
            </a:endParaRPr>
          </a:p>
          <a:p>
            <a:pPr eaLnBrk="1" hangingPunct="1"/>
            <a:endParaRPr lang="en-US" smtClean="0"/>
          </a:p>
        </p:txBody>
      </p:sp>
    </p:spTree>
    <p:extLst>
      <p:ext uri="{BB962C8B-B14F-4D97-AF65-F5344CB8AC3E}">
        <p14:creationId xmlns:p14="http://schemas.microsoft.com/office/powerpoint/2010/main" val="4211724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p>
        </p:txBody>
      </p:sp>
    </p:spTree>
    <p:extLst>
      <p:ext uri="{BB962C8B-B14F-4D97-AF65-F5344CB8AC3E}">
        <p14:creationId xmlns:p14="http://schemas.microsoft.com/office/powerpoint/2010/main" val="38320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p>
        </p:txBody>
      </p:sp>
    </p:spTree>
    <p:extLst>
      <p:ext uri="{BB962C8B-B14F-4D97-AF65-F5344CB8AC3E}">
        <p14:creationId xmlns:p14="http://schemas.microsoft.com/office/powerpoint/2010/main" val="859392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2836863" y="401638"/>
            <a:ext cx="4144962" cy="3108325"/>
          </a:xfrm>
          <a:ln/>
        </p:spPr>
      </p:sp>
      <p:sp>
        <p:nvSpPr>
          <p:cNvPr id="31747" name="Rectangle 3"/>
          <p:cNvSpPr>
            <a:spLocks noGrp="1" noChangeArrowheads="1"/>
          </p:cNvSpPr>
          <p:nvPr>
            <p:ph type="body" idx="1"/>
          </p:nvPr>
        </p:nvSpPr>
        <p:spPr>
          <a:xfrm>
            <a:off x="1093788" y="3832225"/>
            <a:ext cx="7659687" cy="23145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Aft>
                <a:spcPts val="600"/>
              </a:spcAft>
            </a:pPr>
            <a:r>
              <a:rPr lang="en-US" sz="1200" smtClean="0"/>
              <a:t>You need to do three things in Define:</a:t>
            </a:r>
          </a:p>
          <a:p>
            <a:pPr marL="228600" lvl="1" indent="-114300" eaLnBrk="1" hangingPunct="1">
              <a:spcAft>
                <a:spcPts val="600"/>
              </a:spcAft>
            </a:pPr>
            <a:r>
              <a:rPr lang="en-US" sz="1200" smtClean="0"/>
              <a:t>Define your project, capturing information such as purpose, scope, and resources in a </a:t>
            </a:r>
            <a:r>
              <a:rPr lang="en-US" sz="1200" b="1" smtClean="0"/>
              <a:t>charter</a:t>
            </a:r>
            <a:r>
              <a:rPr lang="en-US" sz="1200" smtClean="0"/>
              <a:t>.</a:t>
            </a:r>
          </a:p>
          <a:p>
            <a:pPr marL="228600" lvl="1" indent="-114300" eaLnBrk="1" hangingPunct="1">
              <a:spcAft>
                <a:spcPts val="600"/>
              </a:spcAft>
            </a:pPr>
            <a:r>
              <a:rPr lang="en-US" sz="1200" smtClean="0"/>
              <a:t>Understand what process it is you are trying to improve. The first step is to develop a type of high-level process map that goes by the name of SIPOC (Supplier— Inputs—Process—Outputs—Customers).</a:t>
            </a:r>
          </a:p>
          <a:p>
            <a:pPr marL="228600" lvl="1" indent="-114300" eaLnBrk="1" hangingPunct="1">
              <a:spcAft>
                <a:spcPts val="600"/>
              </a:spcAft>
            </a:pPr>
            <a:r>
              <a:rPr lang="en-US" sz="1200" smtClean="0"/>
              <a:t>Determine that project goals fit in with customer needs (and vice versa).</a:t>
            </a:r>
          </a:p>
          <a:p>
            <a:pPr eaLnBrk="1" hangingPunct="1">
              <a:spcAft>
                <a:spcPts val="600"/>
              </a:spcAft>
            </a:pPr>
            <a:r>
              <a:rPr lang="en-US" sz="1200" smtClean="0"/>
              <a:t>These three aspects of Define can be done in almost any order. For instance, a basic SIPOC analysis can help you define both the customers and boundaries of the process; understanding the Voice of the Customer will help you develop goals for your charter that are both realistic and important to the organization. In any event, you should expect to revisit your project charter several times throughout the DMAI²C process as you learn more.</a:t>
            </a:r>
          </a:p>
          <a:p>
            <a:pPr eaLnBrk="1" hangingPunct="1">
              <a:spcAft>
                <a:spcPts val="600"/>
              </a:spcAft>
            </a:pPr>
            <a:r>
              <a:rPr lang="en-US" sz="1200" smtClean="0"/>
              <a:t>Here we recommend drafting the charter first, simply so you have a rough idea of what you need to accomplish with this project, and what resources you have at your disposal. The SIPOC analysis and customer information will then help you refine your goals.</a:t>
            </a:r>
          </a:p>
          <a:p>
            <a:pPr eaLnBrk="1" hangingPunct="1">
              <a:spcAft>
                <a:spcPts val="600"/>
              </a:spcAft>
            </a:pPr>
            <a:r>
              <a:rPr lang="en-US" sz="1200" smtClean="0"/>
              <a:t>In practice, the process will be iterative. You will likely go back and forth between these activities several times before you get a charter that everyone agrees to.</a:t>
            </a:r>
          </a:p>
        </p:txBody>
      </p:sp>
    </p:spTree>
    <p:extLst>
      <p:ext uri="{BB962C8B-B14F-4D97-AF65-F5344CB8AC3E}">
        <p14:creationId xmlns:p14="http://schemas.microsoft.com/office/powerpoint/2010/main" val="11567784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p>
        </p:txBody>
      </p:sp>
    </p:spTree>
    <p:extLst>
      <p:ext uri="{BB962C8B-B14F-4D97-AF65-F5344CB8AC3E}">
        <p14:creationId xmlns:p14="http://schemas.microsoft.com/office/powerpoint/2010/main" val="3314723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p>
        </p:txBody>
      </p:sp>
    </p:spTree>
    <p:extLst>
      <p:ext uri="{BB962C8B-B14F-4D97-AF65-F5344CB8AC3E}">
        <p14:creationId xmlns:p14="http://schemas.microsoft.com/office/powerpoint/2010/main" val="42056559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p>
        </p:txBody>
      </p:sp>
    </p:spTree>
    <p:extLst>
      <p:ext uri="{BB962C8B-B14F-4D97-AF65-F5344CB8AC3E}">
        <p14:creationId xmlns:p14="http://schemas.microsoft.com/office/powerpoint/2010/main" val="856787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p>
        </p:txBody>
      </p:sp>
    </p:spTree>
    <p:extLst>
      <p:ext uri="{BB962C8B-B14F-4D97-AF65-F5344CB8AC3E}">
        <p14:creationId xmlns:p14="http://schemas.microsoft.com/office/powerpoint/2010/main" val="2841499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p>
        </p:txBody>
      </p:sp>
    </p:spTree>
    <p:extLst>
      <p:ext uri="{BB962C8B-B14F-4D97-AF65-F5344CB8AC3E}">
        <p14:creationId xmlns:p14="http://schemas.microsoft.com/office/powerpoint/2010/main" val="1607720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p>
        </p:txBody>
      </p:sp>
    </p:spTree>
    <p:extLst>
      <p:ext uri="{BB962C8B-B14F-4D97-AF65-F5344CB8AC3E}">
        <p14:creationId xmlns:p14="http://schemas.microsoft.com/office/powerpoint/2010/main" val="4032620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5DE9520-E5A5-4E7C-B9B0-E0418A166D87}" type="datetimeFigureOut">
              <a:rPr lang="en-US"/>
              <a:pPr>
                <a:defRPr/>
              </a:pPr>
              <a:t>8/7/2023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DD6120-E26C-42E8-94E7-0D0E8BEF132A}" type="slidenum">
              <a:rPr lang="en-US"/>
              <a:pPr>
                <a:defRPr/>
              </a:pPr>
              <a:t>‹#›</a:t>
            </a:fld>
            <a:endParaRPr lang="en-US"/>
          </a:p>
        </p:txBody>
      </p:sp>
    </p:spTree>
    <p:extLst>
      <p:ext uri="{BB962C8B-B14F-4D97-AF65-F5344CB8AC3E}">
        <p14:creationId xmlns:p14="http://schemas.microsoft.com/office/powerpoint/2010/main" val="2159314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B191084-22BD-4A6C-A2D6-80A3AD17B25D}" type="datetimeFigureOut">
              <a:rPr lang="en-US"/>
              <a:pPr>
                <a:defRPr/>
              </a:pPr>
              <a:t>8/7/2023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A600B14-35CD-4019-9163-433022D959C1}" type="slidenum">
              <a:rPr lang="en-US"/>
              <a:pPr>
                <a:defRPr/>
              </a:pPr>
              <a:t>‹#›</a:t>
            </a:fld>
            <a:endParaRPr lang="en-US"/>
          </a:p>
        </p:txBody>
      </p:sp>
    </p:spTree>
    <p:extLst>
      <p:ext uri="{BB962C8B-B14F-4D97-AF65-F5344CB8AC3E}">
        <p14:creationId xmlns:p14="http://schemas.microsoft.com/office/powerpoint/2010/main" val="2005912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C1937A8-E23D-4CC0-A9FC-8962CDB858AE}" type="datetimeFigureOut">
              <a:rPr lang="en-US"/>
              <a:pPr>
                <a:defRPr/>
              </a:pPr>
              <a:t>8/7/2023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8055A7D-61AE-4B0C-98E3-A247056C8A67}" type="slidenum">
              <a:rPr lang="en-US"/>
              <a:pPr>
                <a:defRPr/>
              </a:pPr>
              <a:t>‹#›</a:t>
            </a:fld>
            <a:endParaRPr lang="en-US"/>
          </a:p>
        </p:txBody>
      </p:sp>
    </p:spTree>
    <p:extLst>
      <p:ext uri="{BB962C8B-B14F-4D97-AF65-F5344CB8AC3E}">
        <p14:creationId xmlns:p14="http://schemas.microsoft.com/office/powerpoint/2010/main" val="384416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046BAC63-28C8-45C6-B120-682813A36B14}" type="datetimeFigureOut">
              <a:rPr lang="en-US"/>
              <a:pPr>
                <a:defRPr/>
              </a:pPr>
              <a:t>8/7/2023</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E006989C-7A44-4165-AF6F-D39A4C1E1320}" type="slidenum">
              <a:rPr lang="en-US"/>
              <a:pPr>
                <a:defRPr/>
              </a:pPr>
              <a:t>‹#›</a:t>
            </a:fld>
            <a:endParaRPr lang="en-US"/>
          </a:p>
        </p:txBody>
      </p:sp>
    </p:spTree>
    <p:extLst>
      <p:ext uri="{BB962C8B-B14F-4D97-AF65-F5344CB8AC3E}">
        <p14:creationId xmlns:p14="http://schemas.microsoft.com/office/powerpoint/2010/main" val="28728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933D9CB3-74DD-435F-92D8-DACF8C67B628}" type="datetimeFigureOut">
              <a:rPr lang="en-US"/>
              <a:pPr>
                <a:defRPr/>
              </a:pPr>
              <a:t>8/7/2023</a:t>
            </a:fld>
            <a:endParaRPr lang="en-US"/>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pPr>
              <a:defRPr/>
            </a:pPr>
            <a:fld id="{46C6A67C-4A2C-4881-AE21-3A028C375112}" type="slidenum">
              <a:rPr lang="en-US"/>
              <a:pPr>
                <a:defRPr/>
              </a:pPr>
              <a:t>‹#›</a:t>
            </a:fld>
            <a:endParaRPr lang="en-US"/>
          </a:p>
        </p:txBody>
      </p:sp>
    </p:spTree>
    <p:extLst>
      <p:ext uri="{BB962C8B-B14F-4D97-AF65-F5344CB8AC3E}">
        <p14:creationId xmlns:p14="http://schemas.microsoft.com/office/powerpoint/2010/main" val="1514057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a:defRPr/>
            </a:pPr>
            <a:fld id="{C793C811-47A1-493F-9707-DAE7C4531DDA}" type="datetimeFigureOut">
              <a:rPr lang="en-US"/>
              <a:pPr>
                <a:defRPr/>
              </a:pPr>
              <a:t>8/7/2023</a:t>
            </a:fld>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721194AD-35DC-4862-864E-0AE59F65D38E}" type="slidenum">
              <a:rPr lang="en-US"/>
              <a:pPr>
                <a:defRPr/>
              </a:pPr>
              <a:t>‹#›</a:t>
            </a:fld>
            <a:endParaRPr lang="en-US"/>
          </a:p>
        </p:txBody>
      </p:sp>
    </p:spTree>
    <p:extLst>
      <p:ext uri="{BB962C8B-B14F-4D97-AF65-F5344CB8AC3E}">
        <p14:creationId xmlns:p14="http://schemas.microsoft.com/office/powerpoint/2010/main" val="1745918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82473DFF-171B-4A23-9636-F3D7B0D1CAD1}" type="datetimeFigureOut">
              <a:rPr lang="en-US"/>
              <a:pPr>
                <a:defRPr/>
              </a:pPr>
              <a:t>8/7/2023</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7F888CFB-0A0F-41C1-B3FB-77339E2B53C6}" type="slidenum">
              <a:rPr lang="en-US"/>
              <a:pPr>
                <a:defRPr/>
              </a:pPr>
              <a:t>‹#›</a:t>
            </a:fld>
            <a:endParaRPr lang="en-US"/>
          </a:p>
        </p:txBody>
      </p:sp>
    </p:spTree>
    <p:extLst>
      <p:ext uri="{BB962C8B-B14F-4D97-AF65-F5344CB8AC3E}">
        <p14:creationId xmlns:p14="http://schemas.microsoft.com/office/powerpoint/2010/main" val="877868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831345F-6CE6-4285-9BA4-CD69D52B848A}" type="datetimeFigureOut">
              <a:rPr lang="en-US"/>
              <a:pPr>
                <a:defRPr/>
              </a:pPr>
              <a:t>8/7/2023</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76752124-7562-4021-B060-4E73923EEF80}" type="slidenum">
              <a:rPr lang="en-US"/>
              <a:pPr>
                <a:defRPr/>
              </a:pPr>
              <a:t>‹#›</a:t>
            </a:fld>
            <a:endParaRPr lang="en-US"/>
          </a:p>
        </p:txBody>
      </p:sp>
    </p:spTree>
    <p:extLst>
      <p:ext uri="{BB962C8B-B14F-4D97-AF65-F5344CB8AC3E}">
        <p14:creationId xmlns:p14="http://schemas.microsoft.com/office/powerpoint/2010/main" val="641942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EB0AE9C-6704-43F4-A3E7-0FAB7A8911D1}" type="datetimeFigureOut">
              <a:rPr lang="en-US"/>
              <a:pPr>
                <a:defRPr/>
              </a:pPr>
              <a:t>8/7/2023</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3138863-505A-445A-A6EA-37FF0699BFB4}" type="slidenum">
              <a:rPr lang="en-US"/>
              <a:pPr>
                <a:defRPr/>
              </a:pPr>
              <a:t>‹#›</a:t>
            </a:fld>
            <a:endParaRPr lang="en-US"/>
          </a:p>
        </p:txBody>
      </p:sp>
    </p:spTree>
    <p:extLst>
      <p:ext uri="{BB962C8B-B14F-4D97-AF65-F5344CB8AC3E}">
        <p14:creationId xmlns:p14="http://schemas.microsoft.com/office/powerpoint/2010/main" val="2911656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B6DB51F-856C-4C2D-AF19-A1EB4D70F6D9}" type="datetimeFigureOut">
              <a:rPr lang="en-US"/>
              <a:pPr>
                <a:defRPr/>
              </a:pPr>
              <a:t>8/7/2023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B9B47D8-218D-4002-9D15-18312700CE7A}" type="slidenum">
              <a:rPr lang="en-US"/>
              <a:pPr>
                <a:defRPr/>
              </a:pPr>
              <a:t>‹#›</a:t>
            </a:fld>
            <a:endParaRPr lang="en-US"/>
          </a:p>
        </p:txBody>
      </p:sp>
    </p:spTree>
    <p:extLst>
      <p:ext uri="{BB962C8B-B14F-4D97-AF65-F5344CB8AC3E}">
        <p14:creationId xmlns:p14="http://schemas.microsoft.com/office/powerpoint/2010/main" val="2951871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AA16DFE-5BCF-4E3D-9234-116588B1CE3A}" type="datetimeFigureOut">
              <a:rPr lang="en-US"/>
              <a:pPr>
                <a:defRPr/>
              </a:pPr>
              <a:t>8/7/2023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DE09352-055D-4B98-9645-DBA417913FBE}" type="slidenum">
              <a:rPr lang="en-US"/>
              <a:pPr>
                <a:defRPr/>
              </a:pPr>
              <a:t>‹#›</a:t>
            </a:fld>
            <a:endParaRPr lang="en-US"/>
          </a:p>
        </p:txBody>
      </p:sp>
    </p:spTree>
    <p:extLst>
      <p:ext uri="{BB962C8B-B14F-4D97-AF65-F5344CB8AC3E}">
        <p14:creationId xmlns:p14="http://schemas.microsoft.com/office/powerpoint/2010/main" val="17466480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179388" y="188913"/>
            <a:ext cx="7632700" cy="706437"/>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179388" y="1268413"/>
            <a:ext cx="7921625" cy="4886325"/>
          </a:xfrm>
        </p:spPr>
        <p:txBody>
          <a:bodyPr/>
          <a:lstStyle/>
          <a:p>
            <a:pPr lvl="0"/>
            <a:endParaRPr lang="en-US" noProof="0" smtClean="0"/>
          </a:p>
        </p:txBody>
      </p:sp>
    </p:spTree>
    <p:extLst>
      <p:ext uri="{BB962C8B-B14F-4D97-AF65-F5344CB8AC3E}">
        <p14:creationId xmlns:p14="http://schemas.microsoft.com/office/powerpoint/2010/main" val="2355509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rtl="1" eaLnBrk="1" hangingPunct="1">
              <a:defRPr sz="900" smtClean="0">
                <a:solidFill>
                  <a:schemeClr val="tx1">
                    <a:tint val="75000"/>
                  </a:schemeClr>
                </a:solidFill>
              </a:defRPr>
            </a:lvl1pPr>
          </a:lstStyle>
          <a:p>
            <a:pPr>
              <a:defRPr/>
            </a:pPr>
            <a:fld id="{84C9ED84-43B4-4BD7-8F96-AE1C83E3DEC8}" type="datetimeFigureOut">
              <a:rPr lang="en-US"/>
              <a:pPr>
                <a:defRPr/>
              </a:pPr>
              <a:t>8/7/2023</a:t>
            </a:fld>
            <a:endParaRPr lang="en-US" dirty="0">
              <a:solidFill>
                <a:schemeClr val="tx2"/>
              </a:solidFill>
            </a:endParaRP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rtl="1" eaLnBrk="1" hangingPunct="1">
              <a:defRPr sz="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rtl="1" eaLnBrk="1" hangingPunct="1">
              <a:defRPr sz="900" smtClean="0">
                <a:solidFill>
                  <a:schemeClr val="tx1">
                    <a:tint val="75000"/>
                  </a:schemeClr>
                </a:solidFill>
              </a:defRPr>
            </a:lvl1pPr>
          </a:lstStyle>
          <a:p>
            <a:pPr>
              <a:defRPr/>
            </a:pPr>
            <a:fld id="{C7F62C78-0802-42DA-B576-13B734FAFAE9}" type="slidenum">
              <a:rPr lang="en-US"/>
              <a:pPr>
                <a:defRPr/>
              </a:pPr>
              <a:t>‹#›</a:t>
            </a:fld>
            <a:endParaRPr lang="en-US" sz="1400" b="1">
              <a:solidFill>
                <a:srgbClr val="FFFFFF"/>
              </a:solidFill>
            </a:endParaRPr>
          </a:p>
        </p:txBody>
      </p:sp>
      <p:sp>
        <p:nvSpPr>
          <p:cNvPr id="7" name="Rectangle 6"/>
          <p:cNvSpPr>
            <a:spLocks noChangeArrowheads="1"/>
          </p:cNvSpPr>
          <p:nvPr userDrawn="1"/>
        </p:nvSpPr>
        <p:spPr bwMode="auto">
          <a:xfrm>
            <a:off x="8489950" y="6429375"/>
            <a:ext cx="577850" cy="455613"/>
          </a:xfrm>
          <a:prstGeom prst="rect">
            <a:avLst/>
          </a:prstGeom>
          <a:noFill/>
          <a:ln w="9525">
            <a:noFill/>
            <a:miter lim="800000"/>
            <a:headEnd/>
            <a:tailEnd/>
          </a:ln>
          <a:effectLst/>
        </p:spPr>
        <p:txBody>
          <a:bodyPr wrap="none" lIns="92075" tIns="46038" rIns="92075" bIns="46038"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fld id="{3F2A4B7F-A587-4C60-877F-E0CFF0DF0EB6}" type="slidenum">
              <a:rPr lang="ar-SA" sz="1400" b="1" smtClean="0">
                <a:solidFill>
                  <a:schemeClr val="bg1"/>
                </a:solidFill>
                <a:cs typeface="B Yekan" panose="00000400000000000000" pitchFamily="2" charset="-78"/>
              </a:rPr>
              <a:pPr algn="r">
                <a:defRPr/>
              </a:pPr>
              <a:t>‹#›</a:t>
            </a:fld>
            <a:endParaRPr lang="en-US" sz="1400" b="1" smtClean="0">
              <a:solidFill>
                <a:schemeClr val="bg1"/>
              </a:solidFill>
              <a:cs typeface="B Yekan" panose="00000400000000000000" pitchFamily="2" charset="-78"/>
            </a:endParaRPr>
          </a:p>
        </p:txBody>
      </p:sp>
      <p:sp>
        <p:nvSpPr>
          <p:cNvPr id="8" name="Text Box 7"/>
          <p:cNvSpPr txBox="1">
            <a:spLocks noChangeArrowheads="1"/>
          </p:cNvSpPr>
          <p:nvPr userDrawn="1"/>
        </p:nvSpPr>
        <p:spPr bwMode="auto">
          <a:xfrm>
            <a:off x="-36513" y="368300"/>
            <a:ext cx="1439863" cy="396875"/>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spcBef>
                <a:spcPct val="50000"/>
              </a:spcBef>
              <a:defRPr/>
            </a:pPr>
            <a:r>
              <a:rPr lang="en-US" sz="2000" i="1">
                <a:solidFill>
                  <a:srgbClr val="003399"/>
                </a:solidFill>
                <a:effectLst>
                  <a:outerShdw blurRad="38100" dist="38100" dir="2700000" algn="tl">
                    <a:srgbClr val="C0C0C0"/>
                  </a:outerShdw>
                </a:effectLst>
              </a:rPr>
              <a:t>BSC</a:t>
            </a:r>
          </a:p>
        </p:txBody>
      </p:sp>
    </p:spTree>
  </p:cSld>
  <p:clrMap bg1="lt1" tx1="dk1" bg2="lt2" tx2="dk2" accent1="accent1" accent2="accent2" accent3="accent3" accent4="accent4" accent5="accent5" accent6="accent6" hlink="hlink" folHlink="folHlink"/>
  <p:sldLayoutIdLst>
    <p:sldLayoutId id="2147484076" r:id="rId1"/>
    <p:sldLayoutId id="2147484077" r:id="rId2"/>
    <p:sldLayoutId id="2147484078" r:id="rId3"/>
    <p:sldLayoutId id="2147484079" r:id="rId4"/>
    <p:sldLayoutId id="2147484080" r:id="rId5"/>
    <p:sldLayoutId id="2147484081" r:id="rId6"/>
    <p:sldLayoutId id="2147484082" r:id="rId7"/>
    <p:sldLayoutId id="2147484083" r:id="rId8"/>
    <p:sldLayoutId id="2147484084" r:id="rId9"/>
    <p:sldLayoutId id="2147484085" r:id="rId10"/>
    <p:sldLayoutId id="2147484086" r:id="rId11"/>
    <p:sldLayoutId id="2147484087" r:id="rId12"/>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Local%20Settings/Temp/clip/1.mpg" TargetMode="Externa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Local%20Settings/Temp/clip/3.mp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Freeform 3"/>
          <p:cNvSpPr>
            <a:spLocks/>
          </p:cNvSpPr>
          <p:nvPr/>
        </p:nvSpPr>
        <p:spPr bwMode="ltGray">
          <a:xfrm>
            <a:off x="4414838" y="1485900"/>
            <a:ext cx="3630612" cy="3289300"/>
          </a:xfrm>
          <a:custGeom>
            <a:avLst/>
            <a:gdLst>
              <a:gd name="T0" fmla="*/ 2147483647 w 2287"/>
              <a:gd name="T1" fmla="*/ 2147483647 h 2072"/>
              <a:gd name="T2" fmla="*/ 2147483647 w 2287"/>
              <a:gd name="T3" fmla="*/ 2147483647 h 2072"/>
              <a:gd name="T4" fmla="*/ 2147483647 w 2287"/>
              <a:gd name="T5" fmla="*/ 2147483647 h 2072"/>
              <a:gd name="T6" fmla="*/ 2147483647 w 2287"/>
              <a:gd name="T7" fmla="*/ 2147483647 h 2072"/>
              <a:gd name="T8" fmla="*/ 2147483647 w 2287"/>
              <a:gd name="T9" fmla="*/ 2147483647 h 2072"/>
              <a:gd name="T10" fmla="*/ 2147483647 w 2287"/>
              <a:gd name="T11" fmla="*/ 2147483647 h 2072"/>
              <a:gd name="T12" fmla="*/ 2147483647 w 2287"/>
              <a:gd name="T13" fmla="*/ 2147483647 h 2072"/>
              <a:gd name="T14" fmla="*/ 2147483647 w 2287"/>
              <a:gd name="T15" fmla="*/ 2147483647 h 2072"/>
              <a:gd name="T16" fmla="*/ 2147483647 w 2287"/>
              <a:gd name="T17" fmla="*/ 2147483647 h 2072"/>
              <a:gd name="T18" fmla="*/ 2147483647 w 2287"/>
              <a:gd name="T19" fmla="*/ 2147483647 h 2072"/>
              <a:gd name="T20" fmla="*/ 2147483647 w 2287"/>
              <a:gd name="T21" fmla="*/ 2147483647 h 2072"/>
              <a:gd name="T22" fmla="*/ 2147483647 w 2287"/>
              <a:gd name="T23" fmla="*/ 2147483647 h 2072"/>
              <a:gd name="T24" fmla="*/ 2147483647 w 2287"/>
              <a:gd name="T25" fmla="*/ 2147483647 h 2072"/>
              <a:gd name="T26" fmla="*/ 2147483647 w 2287"/>
              <a:gd name="T27" fmla="*/ 2147483647 h 2072"/>
              <a:gd name="T28" fmla="*/ 2147483647 w 2287"/>
              <a:gd name="T29" fmla="*/ 2147483647 h 2072"/>
              <a:gd name="T30" fmla="*/ 2147483647 w 2287"/>
              <a:gd name="T31" fmla="*/ 2147483647 h 2072"/>
              <a:gd name="T32" fmla="*/ 2147483647 w 2287"/>
              <a:gd name="T33" fmla="*/ 2147483647 h 2072"/>
              <a:gd name="T34" fmla="*/ 2147483647 w 2287"/>
              <a:gd name="T35" fmla="*/ 2147483647 h 2072"/>
              <a:gd name="T36" fmla="*/ 2147483647 w 2287"/>
              <a:gd name="T37" fmla="*/ 2147483647 h 2072"/>
              <a:gd name="T38" fmla="*/ 2147483647 w 2287"/>
              <a:gd name="T39" fmla="*/ 2147483647 h 2072"/>
              <a:gd name="T40" fmla="*/ 2147483647 w 2287"/>
              <a:gd name="T41" fmla="*/ 2147483647 h 2072"/>
              <a:gd name="T42" fmla="*/ 2147483647 w 2287"/>
              <a:gd name="T43" fmla="*/ 2147483647 h 2072"/>
              <a:gd name="T44" fmla="*/ 2147483647 w 2287"/>
              <a:gd name="T45" fmla="*/ 2147483647 h 2072"/>
              <a:gd name="T46" fmla="*/ 2147483647 w 2287"/>
              <a:gd name="T47" fmla="*/ 2147483647 h 2072"/>
              <a:gd name="T48" fmla="*/ 2147483647 w 2287"/>
              <a:gd name="T49" fmla="*/ 2147483647 h 2072"/>
              <a:gd name="T50" fmla="*/ 2147483647 w 2287"/>
              <a:gd name="T51" fmla="*/ 2147483647 h 2072"/>
              <a:gd name="T52" fmla="*/ 2147483647 w 2287"/>
              <a:gd name="T53" fmla="*/ 2147483647 h 2072"/>
              <a:gd name="T54" fmla="*/ 2147483647 w 2287"/>
              <a:gd name="T55" fmla="*/ 2147483647 h 2072"/>
              <a:gd name="T56" fmla="*/ 2147483647 w 2287"/>
              <a:gd name="T57" fmla="*/ 2147483647 h 2072"/>
              <a:gd name="T58" fmla="*/ 2147483647 w 2287"/>
              <a:gd name="T59" fmla="*/ 2147483647 h 2072"/>
              <a:gd name="T60" fmla="*/ 2147483647 w 2287"/>
              <a:gd name="T61" fmla="*/ 2147483647 h 20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287"/>
              <a:gd name="T94" fmla="*/ 0 h 2072"/>
              <a:gd name="T95" fmla="*/ 2287 w 2287"/>
              <a:gd name="T96" fmla="*/ 2072 h 20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287" h="2072">
                <a:moveTo>
                  <a:pt x="2282" y="5"/>
                </a:moveTo>
                <a:cubicBezTo>
                  <a:pt x="2277" y="0"/>
                  <a:pt x="2239" y="132"/>
                  <a:pt x="2197" y="203"/>
                </a:cubicBezTo>
                <a:cubicBezTo>
                  <a:pt x="2155" y="274"/>
                  <a:pt x="2126" y="345"/>
                  <a:pt x="2027" y="430"/>
                </a:cubicBezTo>
                <a:cubicBezTo>
                  <a:pt x="1928" y="515"/>
                  <a:pt x="1762" y="643"/>
                  <a:pt x="1602" y="714"/>
                </a:cubicBezTo>
                <a:cubicBezTo>
                  <a:pt x="1442" y="785"/>
                  <a:pt x="1224" y="827"/>
                  <a:pt x="1063" y="855"/>
                </a:cubicBezTo>
                <a:cubicBezTo>
                  <a:pt x="902" y="883"/>
                  <a:pt x="751" y="884"/>
                  <a:pt x="638" y="884"/>
                </a:cubicBezTo>
                <a:cubicBezTo>
                  <a:pt x="525" y="884"/>
                  <a:pt x="434" y="869"/>
                  <a:pt x="382" y="855"/>
                </a:cubicBezTo>
                <a:cubicBezTo>
                  <a:pt x="330" y="841"/>
                  <a:pt x="345" y="799"/>
                  <a:pt x="326" y="799"/>
                </a:cubicBezTo>
                <a:cubicBezTo>
                  <a:pt x="307" y="799"/>
                  <a:pt x="297" y="831"/>
                  <a:pt x="269" y="855"/>
                </a:cubicBezTo>
                <a:cubicBezTo>
                  <a:pt x="241" y="879"/>
                  <a:pt x="189" y="903"/>
                  <a:pt x="156" y="941"/>
                </a:cubicBezTo>
                <a:cubicBezTo>
                  <a:pt x="123" y="979"/>
                  <a:pt x="95" y="1025"/>
                  <a:pt x="71" y="1082"/>
                </a:cubicBezTo>
                <a:cubicBezTo>
                  <a:pt x="47" y="1139"/>
                  <a:pt x="25" y="1209"/>
                  <a:pt x="14" y="1281"/>
                </a:cubicBezTo>
                <a:cubicBezTo>
                  <a:pt x="3" y="1353"/>
                  <a:pt x="4" y="1386"/>
                  <a:pt x="3" y="1516"/>
                </a:cubicBezTo>
                <a:cubicBezTo>
                  <a:pt x="2" y="1646"/>
                  <a:pt x="0" y="2056"/>
                  <a:pt x="7" y="2064"/>
                </a:cubicBezTo>
                <a:cubicBezTo>
                  <a:pt x="14" y="2072"/>
                  <a:pt x="31" y="1694"/>
                  <a:pt x="42" y="1564"/>
                </a:cubicBezTo>
                <a:cubicBezTo>
                  <a:pt x="53" y="1434"/>
                  <a:pt x="62" y="1356"/>
                  <a:pt x="71" y="1281"/>
                </a:cubicBezTo>
                <a:cubicBezTo>
                  <a:pt x="80" y="1206"/>
                  <a:pt x="85" y="1149"/>
                  <a:pt x="99" y="1111"/>
                </a:cubicBezTo>
                <a:cubicBezTo>
                  <a:pt x="113" y="1073"/>
                  <a:pt x="132" y="1068"/>
                  <a:pt x="156" y="1054"/>
                </a:cubicBezTo>
                <a:cubicBezTo>
                  <a:pt x="180" y="1040"/>
                  <a:pt x="213" y="1026"/>
                  <a:pt x="241" y="1026"/>
                </a:cubicBezTo>
                <a:cubicBezTo>
                  <a:pt x="269" y="1026"/>
                  <a:pt x="307" y="1045"/>
                  <a:pt x="326" y="1054"/>
                </a:cubicBezTo>
                <a:cubicBezTo>
                  <a:pt x="345" y="1063"/>
                  <a:pt x="340" y="1087"/>
                  <a:pt x="354" y="1082"/>
                </a:cubicBezTo>
                <a:cubicBezTo>
                  <a:pt x="368" y="1077"/>
                  <a:pt x="383" y="1031"/>
                  <a:pt x="411" y="1026"/>
                </a:cubicBezTo>
                <a:cubicBezTo>
                  <a:pt x="439" y="1021"/>
                  <a:pt x="449" y="1049"/>
                  <a:pt x="524" y="1054"/>
                </a:cubicBezTo>
                <a:cubicBezTo>
                  <a:pt x="599" y="1059"/>
                  <a:pt x="755" y="1064"/>
                  <a:pt x="864" y="1054"/>
                </a:cubicBezTo>
                <a:cubicBezTo>
                  <a:pt x="973" y="1044"/>
                  <a:pt x="1048" y="1035"/>
                  <a:pt x="1176" y="997"/>
                </a:cubicBezTo>
                <a:cubicBezTo>
                  <a:pt x="1304" y="959"/>
                  <a:pt x="1516" y="880"/>
                  <a:pt x="1630" y="827"/>
                </a:cubicBezTo>
                <a:cubicBezTo>
                  <a:pt x="1744" y="774"/>
                  <a:pt x="1795" y="724"/>
                  <a:pt x="1861" y="677"/>
                </a:cubicBezTo>
                <a:cubicBezTo>
                  <a:pt x="1927" y="630"/>
                  <a:pt x="1981" y="590"/>
                  <a:pt x="2027" y="544"/>
                </a:cubicBezTo>
                <a:cubicBezTo>
                  <a:pt x="2073" y="498"/>
                  <a:pt x="2107" y="454"/>
                  <a:pt x="2140" y="402"/>
                </a:cubicBezTo>
                <a:cubicBezTo>
                  <a:pt x="2173" y="350"/>
                  <a:pt x="2201" y="298"/>
                  <a:pt x="2225" y="232"/>
                </a:cubicBezTo>
                <a:cubicBezTo>
                  <a:pt x="2249" y="166"/>
                  <a:pt x="2287" y="10"/>
                  <a:pt x="2282" y="5"/>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76" name="Freeform 4"/>
          <p:cNvSpPr>
            <a:spLocks/>
          </p:cNvSpPr>
          <p:nvPr/>
        </p:nvSpPr>
        <p:spPr bwMode="ltGray">
          <a:xfrm>
            <a:off x="7227888" y="2776538"/>
            <a:ext cx="284162" cy="352425"/>
          </a:xfrm>
          <a:custGeom>
            <a:avLst/>
            <a:gdLst>
              <a:gd name="T0" fmla="*/ 2147483647 w 179"/>
              <a:gd name="T1" fmla="*/ 2147483647 h 222"/>
              <a:gd name="T2" fmla="*/ 0 w 179"/>
              <a:gd name="T3" fmla="*/ 2147483647 h 222"/>
              <a:gd name="T4" fmla="*/ 2147483647 w 179"/>
              <a:gd name="T5" fmla="*/ 2147483647 h 222"/>
              <a:gd name="T6" fmla="*/ 2147483647 w 179"/>
              <a:gd name="T7" fmla="*/ 2147483647 h 222"/>
              <a:gd name="T8" fmla="*/ 2147483647 w 179"/>
              <a:gd name="T9" fmla="*/ 2147483647 h 222"/>
              <a:gd name="T10" fmla="*/ 2147483647 w 179"/>
              <a:gd name="T11" fmla="*/ 2147483647 h 222"/>
              <a:gd name="T12" fmla="*/ 2147483647 w 179"/>
              <a:gd name="T13" fmla="*/ 2147483647 h 222"/>
              <a:gd name="T14" fmla="*/ 0 60000 65536"/>
              <a:gd name="T15" fmla="*/ 0 60000 65536"/>
              <a:gd name="T16" fmla="*/ 0 60000 65536"/>
              <a:gd name="T17" fmla="*/ 0 60000 65536"/>
              <a:gd name="T18" fmla="*/ 0 60000 65536"/>
              <a:gd name="T19" fmla="*/ 0 60000 65536"/>
              <a:gd name="T20" fmla="*/ 0 60000 65536"/>
              <a:gd name="T21" fmla="*/ 0 w 179"/>
              <a:gd name="T22" fmla="*/ 0 h 222"/>
              <a:gd name="T23" fmla="*/ 179 w 179"/>
              <a:gd name="T24" fmla="*/ 222 h 2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9" h="222">
                <a:moveTo>
                  <a:pt x="56" y="14"/>
                </a:moveTo>
                <a:cubicBezTo>
                  <a:pt x="33" y="28"/>
                  <a:pt x="0" y="128"/>
                  <a:pt x="0" y="156"/>
                </a:cubicBezTo>
                <a:cubicBezTo>
                  <a:pt x="0" y="184"/>
                  <a:pt x="42" y="175"/>
                  <a:pt x="56" y="184"/>
                </a:cubicBezTo>
                <a:cubicBezTo>
                  <a:pt x="70" y="193"/>
                  <a:pt x="66" y="222"/>
                  <a:pt x="85" y="213"/>
                </a:cubicBezTo>
                <a:cubicBezTo>
                  <a:pt x="104" y="204"/>
                  <a:pt x="161" y="152"/>
                  <a:pt x="170" y="128"/>
                </a:cubicBezTo>
                <a:cubicBezTo>
                  <a:pt x="179" y="104"/>
                  <a:pt x="155" y="90"/>
                  <a:pt x="141" y="71"/>
                </a:cubicBezTo>
                <a:cubicBezTo>
                  <a:pt x="127" y="52"/>
                  <a:pt x="79" y="0"/>
                  <a:pt x="56" y="14"/>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77" name="Freeform 5"/>
          <p:cNvSpPr>
            <a:spLocks/>
          </p:cNvSpPr>
          <p:nvPr/>
        </p:nvSpPr>
        <p:spPr bwMode="ltGray">
          <a:xfrm>
            <a:off x="2898775" y="969963"/>
            <a:ext cx="3162300" cy="2762250"/>
          </a:xfrm>
          <a:custGeom>
            <a:avLst/>
            <a:gdLst>
              <a:gd name="T0" fmla="*/ 2147483647 w 1992"/>
              <a:gd name="T1" fmla="*/ 2147483647 h 1740"/>
              <a:gd name="T2" fmla="*/ 2147483647 w 1992"/>
              <a:gd name="T3" fmla="*/ 2147483647 h 1740"/>
              <a:gd name="T4" fmla="*/ 2147483647 w 1992"/>
              <a:gd name="T5" fmla="*/ 2147483647 h 1740"/>
              <a:gd name="T6" fmla="*/ 2147483647 w 1992"/>
              <a:gd name="T7" fmla="*/ 2147483647 h 1740"/>
              <a:gd name="T8" fmla="*/ 2147483647 w 1992"/>
              <a:gd name="T9" fmla="*/ 2147483647 h 1740"/>
              <a:gd name="T10" fmla="*/ 2147483647 w 1992"/>
              <a:gd name="T11" fmla="*/ 2147483647 h 1740"/>
              <a:gd name="T12" fmla="*/ 2147483647 w 1992"/>
              <a:gd name="T13" fmla="*/ 2147483647 h 1740"/>
              <a:gd name="T14" fmla="*/ 2147483647 w 1992"/>
              <a:gd name="T15" fmla="*/ 2147483647 h 1740"/>
              <a:gd name="T16" fmla="*/ 2147483647 w 1992"/>
              <a:gd name="T17" fmla="*/ 2147483647 h 1740"/>
              <a:gd name="T18" fmla="*/ 2147483647 w 1992"/>
              <a:gd name="T19" fmla="*/ 2147483647 h 1740"/>
              <a:gd name="T20" fmla="*/ 2147483647 w 1992"/>
              <a:gd name="T21" fmla="*/ 2147483647 h 1740"/>
              <a:gd name="T22" fmla="*/ 2147483647 w 1992"/>
              <a:gd name="T23" fmla="*/ 2147483647 h 1740"/>
              <a:gd name="T24" fmla="*/ 2147483647 w 1992"/>
              <a:gd name="T25" fmla="*/ 2147483647 h 1740"/>
              <a:gd name="T26" fmla="*/ 2147483647 w 1992"/>
              <a:gd name="T27" fmla="*/ 2147483647 h 1740"/>
              <a:gd name="T28" fmla="*/ 2147483647 w 1992"/>
              <a:gd name="T29" fmla="*/ 2147483647 h 1740"/>
              <a:gd name="T30" fmla="*/ 2147483647 w 1992"/>
              <a:gd name="T31" fmla="*/ 2147483647 h 1740"/>
              <a:gd name="T32" fmla="*/ 2147483647 w 1992"/>
              <a:gd name="T33" fmla="*/ 2147483647 h 1740"/>
              <a:gd name="T34" fmla="*/ 2147483647 w 1992"/>
              <a:gd name="T35" fmla="*/ 2147483647 h 1740"/>
              <a:gd name="T36" fmla="*/ 2147483647 w 1992"/>
              <a:gd name="T37" fmla="*/ 2147483647 h 1740"/>
              <a:gd name="T38" fmla="*/ 2147483647 w 1992"/>
              <a:gd name="T39" fmla="*/ 2147483647 h 1740"/>
              <a:gd name="T40" fmla="*/ 2147483647 w 1992"/>
              <a:gd name="T41" fmla="*/ 2147483647 h 1740"/>
              <a:gd name="T42" fmla="*/ 2147483647 w 1992"/>
              <a:gd name="T43" fmla="*/ 2147483647 h 1740"/>
              <a:gd name="T44" fmla="*/ 2147483647 w 1992"/>
              <a:gd name="T45" fmla="*/ 2147483647 h 1740"/>
              <a:gd name="T46" fmla="*/ 2147483647 w 1992"/>
              <a:gd name="T47" fmla="*/ 2147483647 h 1740"/>
              <a:gd name="T48" fmla="*/ 2147483647 w 1992"/>
              <a:gd name="T49" fmla="*/ 2147483647 h 1740"/>
              <a:gd name="T50" fmla="*/ 2147483647 w 1992"/>
              <a:gd name="T51" fmla="*/ 2147483647 h 1740"/>
              <a:gd name="T52" fmla="*/ 2147483647 w 1992"/>
              <a:gd name="T53" fmla="*/ 2147483647 h 1740"/>
              <a:gd name="T54" fmla="*/ 2147483647 w 1992"/>
              <a:gd name="T55" fmla="*/ 2147483647 h 1740"/>
              <a:gd name="T56" fmla="*/ 2147483647 w 1992"/>
              <a:gd name="T57" fmla="*/ 2147483647 h 1740"/>
              <a:gd name="T58" fmla="*/ 2147483647 w 1992"/>
              <a:gd name="T59" fmla="*/ 2147483647 h 1740"/>
              <a:gd name="T60" fmla="*/ 2147483647 w 1992"/>
              <a:gd name="T61" fmla="*/ 2147483647 h 1740"/>
              <a:gd name="T62" fmla="*/ 2147483647 w 1992"/>
              <a:gd name="T63" fmla="*/ 2147483647 h 1740"/>
              <a:gd name="T64" fmla="*/ 2147483647 w 1992"/>
              <a:gd name="T65" fmla="*/ 2147483647 h 1740"/>
              <a:gd name="T66" fmla="*/ 2147483647 w 1992"/>
              <a:gd name="T67" fmla="*/ 2147483647 h 1740"/>
              <a:gd name="T68" fmla="*/ 2147483647 w 1992"/>
              <a:gd name="T69" fmla="*/ 2147483647 h 1740"/>
              <a:gd name="T70" fmla="*/ 2147483647 w 1992"/>
              <a:gd name="T71" fmla="*/ 2147483647 h 1740"/>
              <a:gd name="T72" fmla="*/ 2147483647 w 1992"/>
              <a:gd name="T73" fmla="*/ 2147483647 h 1740"/>
              <a:gd name="T74" fmla="*/ 2147483647 w 1992"/>
              <a:gd name="T75" fmla="*/ 2147483647 h 1740"/>
              <a:gd name="T76" fmla="*/ 2147483647 w 1992"/>
              <a:gd name="T77" fmla="*/ 2147483647 h 1740"/>
              <a:gd name="T78" fmla="*/ 2147483647 w 1992"/>
              <a:gd name="T79" fmla="*/ 2147483647 h 1740"/>
              <a:gd name="T80" fmla="*/ 2147483647 w 1992"/>
              <a:gd name="T81" fmla="*/ 2147483647 h 1740"/>
              <a:gd name="T82" fmla="*/ 2147483647 w 1992"/>
              <a:gd name="T83" fmla="*/ 2147483647 h 1740"/>
              <a:gd name="T84" fmla="*/ 2147483647 w 1992"/>
              <a:gd name="T85" fmla="*/ 2147483647 h 1740"/>
              <a:gd name="T86" fmla="*/ 2147483647 w 1992"/>
              <a:gd name="T87" fmla="*/ 2147483647 h 174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992"/>
              <a:gd name="T133" fmla="*/ 0 h 1740"/>
              <a:gd name="T134" fmla="*/ 1992 w 1992"/>
              <a:gd name="T135" fmla="*/ 1740 h 174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992" h="1740">
                <a:moveTo>
                  <a:pt x="1763" y="358"/>
                </a:moveTo>
                <a:cubicBezTo>
                  <a:pt x="1782" y="337"/>
                  <a:pt x="1873" y="252"/>
                  <a:pt x="1906" y="205"/>
                </a:cubicBezTo>
                <a:cubicBezTo>
                  <a:pt x="1939" y="158"/>
                  <a:pt x="1947" y="106"/>
                  <a:pt x="1961" y="75"/>
                </a:cubicBezTo>
                <a:cubicBezTo>
                  <a:pt x="1975" y="44"/>
                  <a:pt x="1988" y="0"/>
                  <a:pt x="1990" y="18"/>
                </a:cubicBezTo>
                <a:cubicBezTo>
                  <a:pt x="1992" y="36"/>
                  <a:pt x="1973" y="125"/>
                  <a:pt x="1970" y="181"/>
                </a:cubicBezTo>
                <a:cubicBezTo>
                  <a:pt x="1967" y="237"/>
                  <a:pt x="1971" y="300"/>
                  <a:pt x="1970" y="357"/>
                </a:cubicBezTo>
                <a:cubicBezTo>
                  <a:pt x="1969" y="414"/>
                  <a:pt x="1966" y="455"/>
                  <a:pt x="1962" y="521"/>
                </a:cubicBezTo>
                <a:cubicBezTo>
                  <a:pt x="1958" y="587"/>
                  <a:pt x="1958" y="688"/>
                  <a:pt x="1948" y="751"/>
                </a:cubicBezTo>
                <a:cubicBezTo>
                  <a:pt x="1938" y="814"/>
                  <a:pt x="1919" y="862"/>
                  <a:pt x="1904" y="897"/>
                </a:cubicBezTo>
                <a:cubicBezTo>
                  <a:pt x="1889" y="932"/>
                  <a:pt x="1874" y="942"/>
                  <a:pt x="1860" y="961"/>
                </a:cubicBezTo>
                <a:cubicBezTo>
                  <a:pt x="1846" y="980"/>
                  <a:pt x="1840" y="988"/>
                  <a:pt x="1819" y="1010"/>
                </a:cubicBezTo>
                <a:cubicBezTo>
                  <a:pt x="1798" y="1032"/>
                  <a:pt x="1767" y="1081"/>
                  <a:pt x="1734" y="1095"/>
                </a:cubicBezTo>
                <a:cubicBezTo>
                  <a:pt x="1701" y="1109"/>
                  <a:pt x="1648" y="1101"/>
                  <a:pt x="1621" y="1095"/>
                </a:cubicBezTo>
                <a:cubicBezTo>
                  <a:pt x="1594" y="1089"/>
                  <a:pt x="1585" y="1071"/>
                  <a:pt x="1570" y="1057"/>
                </a:cubicBezTo>
                <a:cubicBezTo>
                  <a:pt x="1555" y="1043"/>
                  <a:pt x="1542" y="1033"/>
                  <a:pt x="1530" y="1013"/>
                </a:cubicBezTo>
                <a:cubicBezTo>
                  <a:pt x="1518" y="993"/>
                  <a:pt x="1503" y="960"/>
                  <a:pt x="1498" y="934"/>
                </a:cubicBezTo>
                <a:cubicBezTo>
                  <a:pt x="1493" y="908"/>
                  <a:pt x="1489" y="905"/>
                  <a:pt x="1501" y="859"/>
                </a:cubicBezTo>
                <a:cubicBezTo>
                  <a:pt x="1513" y="813"/>
                  <a:pt x="1540" y="714"/>
                  <a:pt x="1569" y="656"/>
                </a:cubicBezTo>
                <a:cubicBezTo>
                  <a:pt x="1598" y="598"/>
                  <a:pt x="1641" y="545"/>
                  <a:pt x="1678" y="509"/>
                </a:cubicBezTo>
                <a:cubicBezTo>
                  <a:pt x="1715" y="473"/>
                  <a:pt x="1763" y="459"/>
                  <a:pt x="1791" y="443"/>
                </a:cubicBezTo>
                <a:cubicBezTo>
                  <a:pt x="1819" y="427"/>
                  <a:pt x="1839" y="398"/>
                  <a:pt x="1848" y="415"/>
                </a:cubicBezTo>
                <a:cubicBezTo>
                  <a:pt x="1857" y="432"/>
                  <a:pt x="1847" y="515"/>
                  <a:pt x="1847" y="548"/>
                </a:cubicBezTo>
                <a:cubicBezTo>
                  <a:pt x="1847" y="581"/>
                  <a:pt x="1853" y="574"/>
                  <a:pt x="1848" y="613"/>
                </a:cubicBezTo>
                <a:cubicBezTo>
                  <a:pt x="1843" y="652"/>
                  <a:pt x="1833" y="727"/>
                  <a:pt x="1819" y="784"/>
                </a:cubicBezTo>
                <a:cubicBezTo>
                  <a:pt x="1805" y="841"/>
                  <a:pt x="1783" y="918"/>
                  <a:pt x="1763" y="954"/>
                </a:cubicBezTo>
                <a:cubicBezTo>
                  <a:pt x="1743" y="990"/>
                  <a:pt x="1718" y="992"/>
                  <a:pt x="1698" y="1001"/>
                </a:cubicBezTo>
                <a:cubicBezTo>
                  <a:pt x="1678" y="1010"/>
                  <a:pt x="1659" y="1012"/>
                  <a:pt x="1642" y="1009"/>
                </a:cubicBezTo>
                <a:cubicBezTo>
                  <a:pt x="1625" y="1006"/>
                  <a:pt x="1611" y="972"/>
                  <a:pt x="1593" y="982"/>
                </a:cubicBezTo>
                <a:cubicBezTo>
                  <a:pt x="1575" y="992"/>
                  <a:pt x="1555" y="1048"/>
                  <a:pt x="1536" y="1067"/>
                </a:cubicBezTo>
                <a:cubicBezTo>
                  <a:pt x="1517" y="1086"/>
                  <a:pt x="1498" y="1090"/>
                  <a:pt x="1479" y="1095"/>
                </a:cubicBezTo>
                <a:cubicBezTo>
                  <a:pt x="1460" y="1100"/>
                  <a:pt x="1442" y="1100"/>
                  <a:pt x="1423" y="1095"/>
                </a:cubicBezTo>
                <a:cubicBezTo>
                  <a:pt x="1404" y="1090"/>
                  <a:pt x="1387" y="1075"/>
                  <a:pt x="1366" y="1067"/>
                </a:cubicBezTo>
                <a:cubicBezTo>
                  <a:pt x="1345" y="1059"/>
                  <a:pt x="1329" y="1046"/>
                  <a:pt x="1298" y="1049"/>
                </a:cubicBezTo>
                <a:cubicBezTo>
                  <a:pt x="1267" y="1052"/>
                  <a:pt x="1213" y="1068"/>
                  <a:pt x="1182" y="1085"/>
                </a:cubicBezTo>
                <a:cubicBezTo>
                  <a:pt x="1151" y="1102"/>
                  <a:pt x="1136" y="1130"/>
                  <a:pt x="1111" y="1152"/>
                </a:cubicBezTo>
                <a:cubicBezTo>
                  <a:pt x="1086" y="1174"/>
                  <a:pt x="1062" y="1189"/>
                  <a:pt x="1034" y="1217"/>
                </a:cubicBezTo>
                <a:cubicBezTo>
                  <a:pt x="1006" y="1245"/>
                  <a:pt x="976" y="1280"/>
                  <a:pt x="941" y="1322"/>
                </a:cubicBezTo>
                <a:cubicBezTo>
                  <a:pt x="906" y="1364"/>
                  <a:pt x="862" y="1427"/>
                  <a:pt x="824" y="1469"/>
                </a:cubicBezTo>
                <a:cubicBezTo>
                  <a:pt x="786" y="1511"/>
                  <a:pt x="761" y="1540"/>
                  <a:pt x="714" y="1577"/>
                </a:cubicBezTo>
                <a:cubicBezTo>
                  <a:pt x="667" y="1614"/>
                  <a:pt x="609" y="1664"/>
                  <a:pt x="544" y="1691"/>
                </a:cubicBezTo>
                <a:cubicBezTo>
                  <a:pt x="479" y="1718"/>
                  <a:pt x="393" y="1740"/>
                  <a:pt x="322" y="1740"/>
                </a:cubicBezTo>
                <a:cubicBezTo>
                  <a:pt x="251" y="1740"/>
                  <a:pt x="166" y="1718"/>
                  <a:pt x="118" y="1691"/>
                </a:cubicBezTo>
                <a:cubicBezTo>
                  <a:pt x="70" y="1664"/>
                  <a:pt x="52" y="1624"/>
                  <a:pt x="33" y="1577"/>
                </a:cubicBezTo>
                <a:cubicBezTo>
                  <a:pt x="14" y="1530"/>
                  <a:pt x="0" y="1454"/>
                  <a:pt x="5" y="1407"/>
                </a:cubicBezTo>
                <a:cubicBezTo>
                  <a:pt x="10" y="1360"/>
                  <a:pt x="48" y="1322"/>
                  <a:pt x="62" y="1294"/>
                </a:cubicBezTo>
                <a:cubicBezTo>
                  <a:pt x="76" y="1266"/>
                  <a:pt x="95" y="1227"/>
                  <a:pt x="90" y="1237"/>
                </a:cubicBezTo>
                <a:cubicBezTo>
                  <a:pt x="85" y="1247"/>
                  <a:pt x="43" y="1315"/>
                  <a:pt x="34" y="1353"/>
                </a:cubicBezTo>
                <a:cubicBezTo>
                  <a:pt x="25" y="1391"/>
                  <a:pt x="24" y="1422"/>
                  <a:pt x="33" y="1464"/>
                </a:cubicBezTo>
                <a:cubicBezTo>
                  <a:pt x="42" y="1506"/>
                  <a:pt x="60" y="1571"/>
                  <a:pt x="90" y="1606"/>
                </a:cubicBezTo>
                <a:cubicBezTo>
                  <a:pt x="120" y="1641"/>
                  <a:pt x="176" y="1659"/>
                  <a:pt x="214" y="1673"/>
                </a:cubicBezTo>
                <a:cubicBezTo>
                  <a:pt x="252" y="1687"/>
                  <a:pt x="286" y="1687"/>
                  <a:pt x="316" y="1690"/>
                </a:cubicBezTo>
                <a:cubicBezTo>
                  <a:pt x="346" y="1693"/>
                  <a:pt x="371" y="1695"/>
                  <a:pt x="394" y="1693"/>
                </a:cubicBezTo>
                <a:cubicBezTo>
                  <a:pt x="417" y="1691"/>
                  <a:pt x="421" y="1695"/>
                  <a:pt x="454" y="1681"/>
                </a:cubicBezTo>
                <a:cubicBezTo>
                  <a:pt x="487" y="1667"/>
                  <a:pt x="550" y="1637"/>
                  <a:pt x="595" y="1609"/>
                </a:cubicBezTo>
                <a:cubicBezTo>
                  <a:pt x="640" y="1581"/>
                  <a:pt x="690" y="1539"/>
                  <a:pt x="722" y="1510"/>
                </a:cubicBezTo>
                <a:cubicBezTo>
                  <a:pt x="754" y="1481"/>
                  <a:pt x="754" y="1480"/>
                  <a:pt x="790" y="1435"/>
                </a:cubicBezTo>
                <a:cubicBezTo>
                  <a:pt x="826" y="1390"/>
                  <a:pt x="897" y="1294"/>
                  <a:pt x="941" y="1237"/>
                </a:cubicBezTo>
                <a:cubicBezTo>
                  <a:pt x="985" y="1180"/>
                  <a:pt x="1022" y="1134"/>
                  <a:pt x="1054" y="1095"/>
                </a:cubicBezTo>
                <a:cubicBezTo>
                  <a:pt x="1086" y="1056"/>
                  <a:pt x="1104" y="1026"/>
                  <a:pt x="1134" y="1001"/>
                </a:cubicBezTo>
                <a:cubicBezTo>
                  <a:pt x="1164" y="976"/>
                  <a:pt x="1210" y="958"/>
                  <a:pt x="1234" y="945"/>
                </a:cubicBezTo>
                <a:cubicBezTo>
                  <a:pt x="1258" y="932"/>
                  <a:pt x="1254" y="930"/>
                  <a:pt x="1281" y="925"/>
                </a:cubicBezTo>
                <a:cubicBezTo>
                  <a:pt x="1308" y="920"/>
                  <a:pt x="1356" y="908"/>
                  <a:pt x="1394" y="913"/>
                </a:cubicBezTo>
                <a:cubicBezTo>
                  <a:pt x="1432" y="918"/>
                  <a:pt x="1480" y="947"/>
                  <a:pt x="1508" y="954"/>
                </a:cubicBezTo>
                <a:cubicBezTo>
                  <a:pt x="1536" y="961"/>
                  <a:pt x="1550" y="963"/>
                  <a:pt x="1564" y="954"/>
                </a:cubicBezTo>
                <a:cubicBezTo>
                  <a:pt x="1578" y="945"/>
                  <a:pt x="1584" y="916"/>
                  <a:pt x="1593" y="897"/>
                </a:cubicBezTo>
                <a:cubicBezTo>
                  <a:pt x="1602" y="878"/>
                  <a:pt x="1612" y="854"/>
                  <a:pt x="1621" y="840"/>
                </a:cubicBezTo>
                <a:cubicBezTo>
                  <a:pt x="1630" y="826"/>
                  <a:pt x="1640" y="812"/>
                  <a:pt x="1649" y="812"/>
                </a:cubicBezTo>
                <a:cubicBezTo>
                  <a:pt x="1658" y="812"/>
                  <a:pt x="1664" y="831"/>
                  <a:pt x="1678" y="840"/>
                </a:cubicBezTo>
                <a:cubicBezTo>
                  <a:pt x="1692" y="849"/>
                  <a:pt x="1717" y="875"/>
                  <a:pt x="1734" y="869"/>
                </a:cubicBezTo>
                <a:cubicBezTo>
                  <a:pt x="1751" y="863"/>
                  <a:pt x="1772" y="837"/>
                  <a:pt x="1779" y="805"/>
                </a:cubicBezTo>
                <a:cubicBezTo>
                  <a:pt x="1786" y="773"/>
                  <a:pt x="1776" y="716"/>
                  <a:pt x="1779" y="677"/>
                </a:cubicBezTo>
                <a:cubicBezTo>
                  <a:pt x="1782" y="638"/>
                  <a:pt x="1787" y="607"/>
                  <a:pt x="1794" y="573"/>
                </a:cubicBezTo>
                <a:cubicBezTo>
                  <a:pt x="1801" y="539"/>
                  <a:pt x="1827" y="483"/>
                  <a:pt x="1819" y="472"/>
                </a:cubicBezTo>
                <a:cubicBezTo>
                  <a:pt x="1811" y="461"/>
                  <a:pt x="1779" y="478"/>
                  <a:pt x="1746" y="505"/>
                </a:cubicBezTo>
                <a:cubicBezTo>
                  <a:pt x="1713" y="532"/>
                  <a:pt x="1658" y="580"/>
                  <a:pt x="1623" y="636"/>
                </a:cubicBezTo>
                <a:cubicBezTo>
                  <a:pt x="1588" y="692"/>
                  <a:pt x="1548" y="780"/>
                  <a:pt x="1536" y="840"/>
                </a:cubicBezTo>
                <a:cubicBezTo>
                  <a:pt x="1524" y="900"/>
                  <a:pt x="1531" y="959"/>
                  <a:pt x="1550" y="997"/>
                </a:cubicBezTo>
                <a:cubicBezTo>
                  <a:pt x="1569" y="1035"/>
                  <a:pt x="1609" y="1069"/>
                  <a:pt x="1649" y="1067"/>
                </a:cubicBezTo>
                <a:cubicBezTo>
                  <a:pt x="1689" y="1065"/>
                  <a:pt x="1751" y="1023"/>
                  <a:pt x="1791" y="982"/>
                </a:cubicBezTo>
                <a:cubicBezTo>
                  <a:pt x="1831" y="941"/>
                  <a:pt x="1866" y="891"/>
                  <a:pt x="1888" y="819"/>
                </a:cubicBezTo>
                <a:cubicBezTo>
                  <a:pt x="1910" y="747"/>
                  <a:pt x="1915" y="621"/>
                  <a:pt x="1921" y="548"/>
                </a:cubicBezTo>
                <a:cubicBezTo>
                  <a:pt x="1927" y="475"/>
                  <a:pt x="1920" y="422"/>
                  <a:pt x="1922" y="381"/>
                </a:cubicBezTo>
                <a:cubicBezTo>
                  <a:pt x="1924" y="340"/>
                  <a:pt x="1930" y="330"/>
                  <a:pt x="1933" y="302"/>
                </a:cubicBezTo>
                <a:cubicBezTo>
                  <a:pt x="1936" y="274"/>
                  <a:pt x="1947" y="208"/>
                  <a:pt x="1938" y="213"/>
                </a:cubicBezTo>
                <a:cubicBezTo>
                  <a:pt x="1929" y="218"/>
                  <a:pt x="1891" y="306"/>
                  <a:pt x="1876" y="330"/>
                </a:cubicBezTo>
                <a:cubicBezTo>
                  <a:pt x="1861" y="354"/>
                  <a:pt x="1861" y="355"/>
                  <a:pt x="1848" y="358"/>
                </a:cubicBezTo>
                <a:cubicBezTo>
                  <a:pt x="1835" y="361"/>
                  <a:pt x="1811" y="346"/>
                  <a:pt x="1797" y="346"/>
                </a:cubicBezTo>
                <a:cubicBezTo>
                  <a:pt x="1783" y="346"/>
                  <a:pt x="1770" y="356"/>
                  <a:pt x="1763" y="358"/>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78" name="Freeform 6"/>
          <p:cNvSpPr>
            <a:spLocks/>
          </p:cNvSpPr>
          <p:nvPr/>
        </p:nvSpPr>
        <p:spPr bwMode="ltGray">
          <a:xfrm>
            <a:off x="5380038" y="1254125"/>
            <a:ext cx="100012" cy="295275"/>
          </a:xfrm>
          <a:custGeom>
            <a:avLst/>
            <a:gdLst>
              <a:gd name="T0" fmla="*/ 2147483647 w 63"/>
              <a:gd name="T1" fmla="*/ 2147483647 h 186"/>
              <a:gd name="T2" fmla="*/ 2147483647 w 63"/>
              <a:gd name="T3" fmla="*/ 2147483647 h 186"/>
              <a:gd name="T4" fmla="*/ 2147483647 w 63"/>
              <a:gd name="T5" fmla="*/ 2147483647 h 186"/>
              <a:gd name="T6" fmla="*/ 2147483647 w 63"/>
              <a:gd name="T7" fmla="*/ 2147483647 h 186"/>
              <a:gd name="T8" fmla="*/ 2147483647 w 63"/>
              <a:gd name="T9" fmla="*/ 2147483647 h 186"/>
              <a:gd name="T10" fmla="*/ 2147483647 w 63"/>
              <a:gd name="T11" fmla="*/ 2147483647 h 186"/>
              <a:gd name="T12" fmla="*/ 2147483647 w 63"/>
              <a:gd name="T13" fmla="*/ 2147483647 h 186"/>
              <a:gd name="T14" fmla="*/ 0 60000 65536"/>
              <a:gd name="T15" fmla="*/ 0 60000 65536"/>
              <a:gd name="T16" fmla="*/ 0 60000 65536"/>
              <a:gd name="T17" fmla="*/ 0 60000 65536"/>
              <a:gd name="T18" fmla="*/ 0 60000 65536"/>
              <a:gd name="T19" fmla="*/ 0 60000 65536"/>
              <a:gd name="T20" fmla="*/ 0 60000 65536"/>
              <a:gd name="T21" fmla="*/ 0 w 63"/>
              <a:gd name="T22" fmla="*/ 0 h 186"/>
              <a:gd name="T23" fmla="*/ 63 w 63"/>
              <a:gd name="T24" fmla="*/ 186 h 18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86">
                <a:moveTo>
                  <a:pt x="58" y="9"/>
                </a:moveTo>
                <a:cubicBezTo>
                  <a:pt x="53" y="0"/>
                  <a:pt x="37" y="18"/>
                  <a:pt x="30" y="38"/>
                </a:cubicBezTo>
                <a:cubicBezTo>
                  <a:pt x="23" y="58"/>
                  <a:pt x="23" y="107"/>
                  <a:pt x="19" y="131"/>
                </a:cubicBezTo>
                <a:cubicBezTo>
                  <a:pt x="15" y="155"/>
                  <a:pt x="0" y="182"/>
                  <a:pt x="3" y="184"/>
                </a:cubicBezTo>
                <a:cubicBezTo>
                  <a:pt x="6" y="186"/>
                  <a:pt x="27" y="161"/>
                  <a:pt x="36" y="146"/>
                </a:cubicBezTo>
                <a:cubicBezTo>
                  <a:pt x="45" y="131"/>
                  <a:pt x="54" y="117"/>
                  <a:pt x="58" y="94"/>
                </a:cubicBezTo>
                <a:cubicBezTo>
                  <a:pt x="62" y="71"/>
                  <a:pt x="63" y="18"/>
                  <a:pt x="58" y="9"/>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79" name="Freeform 7"/>
          <p:cNvSpPr>
            <a:spLocks/>
          </p:cNvSpPr>
          <p:nvPr/>
        </p:nvSpPr>
        <p:spPr bwMode="ltGray">
          <a:xfrm>
            <a:off x="5334000" y="1581150"/>
            <a:ext cx="182563" cy="228600"/>
          </a:xfrm>
          <a:custGeom>
            <a:avLst/>
            <a:gdLst>
              <a:gd name="T0" fmla="*/ 2147483647 w 115"/>
              <a:gd name="T1" fmla="*/ 2147483647 h 144"/>
              <a:gd name="T2" fmla="*/ 2147483647 w 115"/>
              <a:gd name="T3" fmla="*/ 2147483647 h 144"/>
              <a:gd name="T4" fmla="*/ 2147483647 w 115"/>
              <a:gd name="T5" fmla="*/ 2147483647 h 144"/>
              <a:gd name="T6" fmla="*/ 2147483647 w 115"/>
              <a:gd name="T7" fmla="*/ 2147483647 h 144"/>
              <a:gd name="T8" fmla="*/ 2147483647 w 115"/>
              <a:gd name="T9" fmla="*/ 2147483647 h 144"/>
              <a:gd name="T10" fmla="*/ 2147483647 w 115"/>
              <a:gd name="T11" fmla="*/ 2147483647 h 144"/>
              <a:gd name="T12" fmla="*/ 2147483647 w 115"/>
              <a:gd name="T13" fmla="*/ 2147483647 h 144"/>
              <a:gd name="T14" fmla="*/ 2147483647 w 115"/>
              <a:gd name="T15" fmla="*/ 2147483647 h 144"/>
              <a:gd name="T16" fmla="*/ 2147483647 w 115"/>
              <a:gd name="T17" fmla="*/ 2147483647 h 144"/>
              <a:gd name="T18" fmla="*/ 2147483647 w 115"/>
              <a:gd name="T19" fmla="*/ 2147483647 h 144"/>
              <a:gd name="T20" fmla="*/ 2147483647 w 115"/>
              <a:gd name="T21" fmla="*/ 2147483647 h 144"/>
              <a:gd name="T22" fmla="*/ 2147483647 w 115"/>
              <a:gd name="T23" fmla="*/ 2147483647 h 144"/>
              <a:gd name="T24" fmla="*/ 2147483647 w 115"/>
              <a:gd name="T25" fmla="*/ 2147483647 h 144"/>
              <a:gd name="T26" fmla="*/ 2147483647 w 115"/>
              <a:gd name="T27" fmla="*/ 2147483647 h 144"/>
              <a:gd name="T28" fmla="*/ 2147483647 w 115"/>
              <a:gd name="T29" fmla="*/ 2147483647 h 144"/>
              <a:gd name="T30" fmla="*/ 2147483647 w 115"/>
              <a:gd name="T31" fmla="*/ 2147483647 h 14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5"/>
              <a:gd name="T49" fmla="*/ 0 h 144"/>
              <a:gd name="T50" fmla="*/ 115 w 115"/>
              <a:gd name="T51" fmla="*/ 144 h 14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5" h="144">
                <a:moveTo>
                  <a:pt x="87" y="2"/>
                </a:moveTo>
                <a:cubicBezTo>
                  <a:pt x="83" y="0"/>
                  <a:pt x="92" y="33"/>
                  <a:pt x="92" y="45"/>
                </a:cubicBezTo>
                <a:cubicBezTo>
                  <a:pt x="92" y="57"/>
                  <a:pt x="91" y="69"/>
                  <a:pt x="86" y="74"/>
                </a:cubicBezTo>
                <a:cubicBezTo>
                  <a:pt x="81" y="79"/>
                  <a:pt x="67" y="72"/>
                  <a:pt x="60" y="75"/>
                </a:cubicBezTo>
                <a:cubicBezTo>
                  <a:pt x="53" y="78"/>
                  <a:pt x="47" y="88"/>
                  <a:pt x="42" y="95"/>
                </a:cubicBezTo>
                <a:cubicBezTo>
                  <a:pt x="37" y="102"/>
                  <a:pt x="34" y="116"/>
                  <a:pt x="30" y="115"/>
                </a:cubicBezTo>
                <a:cubicBezTo>
                  <a:pt x="26" y="114"/>
                  <a:pt x="16" y="97"/>
                  <a:pt x="15" y="86"/>
                </a:cubicBezTo>
                <a:cubicBezTo>
                  <a:pt x="14" y="75"/>
                  <a:pt x="23" y="51"/>
                  <a:pt x="21" y="51"/>
                </a:cubicBezTo>
                <a:cubicBezTo>
                  <a:pt x="19" y="51"/>
                  <a:pt x="4" y="75"/>
                  <a:pt x="2" y="87"/>
                </a:cubicBezTo>
                <a:cubicBezTo>
                  <a:pt x="0" y="99"/>
                  <a:pt x="3" y="117"/>
                  <a:pt x="8" y="126"/>
                </a:cubicBezTo>
                <a:cubicBezTo>
                  <a:pt x="13" y="135"/>
                  <a:pt x="23" y="144"/>
                  <a:pt x="30" y="143"/>
                </a:cubicBezTo>
                <a:cubicBezTo>
                  <a:pt x="37" y="142"/>
                  <a:pt x="45" y="125"/>
                  <a:pt x="51" y="117"/>
                </a:cubicBezTo>
                <a:cubicBezTo>
                  <a:pt x="57" y="109"/>
                  <a:pt x="60" y="95"/>
                  <a:pt x="66" y="95"/>
                </a:cubicBezTo>
                <a:cubicBezTo>
                  <a:pt x="72" y="95"/>
                  <a:pt x="79" y="121"/>
                  <a:pt x="87" y="115"/>
                </a:cubicBezTo>
                <a:cubicBezTo>
                  <a:pt x="95" y="109"/>
                  <a:pt x="115" y="77"/>
                  <a:pt x="115" y="58"/>
                </a:cubicBezTo>
                <a:cubicBezTo>
                  <a:pt x="115" y="39"/>
                  <a:pt x="92" y="4"/>
                  <a:pt x="87" y="2"/>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0" name="Freeform 8"/>
          <p:cNvSpPr>
            <a:spLocks/>
          </p:cNvSpPr>
          <p:nvPr/>
        </p:nvSpPr>
        <p:spPr bwMode="ltGray">
          <a:xfrm>
            <a:off x="3824288" y="925513"/>
            <a:ext cx="1377950" cy="1974850"/>
          </a:xfrm>
          <a:custGeom>
            <a:avLst/>
            <a:gdLst>
              <a:gd name="T0" fmla="*/ 2147483647 w 868"/>
              <a:gd name="T1" fmla="*/ 2147483647 h 1244"/>
              <a:gd name="T2" fmla="*/ 2147483647 w 868"/>
              <a:gd name="T3" fmla="*/ 2147483647 h 1244"/>
              <a:gd name="T4" fmla="*/ 2147483647 w 868"/>
              <a:gd name="T5" fmla="*/ 2147483647 h 1244"/>
              <a:gd name="T6" fmla="*/ 2147483647 w 868"/>
              <a:gd name="T7" fmla="*/ 2147483647 h 1244"/>
              <a:gd name="T8" fmla="*/ 2147483647 w 868"/>
              <a:gd name="T9" fmla="*/ 2147483647 h 1244"/>
              <a:gd name="T10" fmla="*/ 2147483647 w 868"/>
              <a:gd name="T11" fmla="*/ 2147483647 h 1244"/>
              <a:gd name="T12" fmla="*/ 2147483647 w 868"/>
              <a:gd name="T13" fmla="*/ 2147483647 h 1244"/>
              <a:gd name="T14" fmla="*/ 2147483647 w 868"/>
              <a:gd name="T15" fmla="*/ 2147483647 h 1244"/>
              <a:gd name="T16" fmla="*/ 2147483647 w 868"/>
              <a:gd name="T17" fmla="*/ 2147483647 h 1244"/>
              <a:gd name="T18" fmla="*/ 2147483647 w 868"/>
              <a:gd name="T19" fmla="*/ 2147483647 h 1244"/>
              <a:gd name="T20" fmla="*/ 2147483647 w 868"/>
              <a:gd name="T21" fmla="*/ 2147483647 h 1244"/>
              <a:gd name="T22" fmla="*/ 2147483647 w 868"/>
              <a:gd name="T23" fmla="*/ 2147483647 h 1244"/>
              <a:gd name="T24" fmla="*/ 2147483647 w 868"/>
              <a:gd name="T25" fmla="*/ 2147483647 h 1244"/>
              <a:gd name="T26" fmla="*/ 2147483647 w 868"/>
              <a:gd name="T27" fmla="*/ 2147483647 h 1244"/>
              <a:gd name="T28" fmla="*/ 2147483647 w 868"/>
              <a:gd name="T29" fmla="*/ 2147483647 h 1244"/>
              <a:gd name="T30" fmla="*/ 2147483647 w 868"/>
              <a:gd name="T31" fmla="*/ 2147483647 h 1244"/>
              <a:gd name="T32" fmla="*/ 2147483647 w 868"/>
              <a:gd name="T33" fmla="*/ 2147483647 h 1244"/>
              <a:gd name="T34" fmla="*/ 2147483647 w 868"/>
              <a:gd name="T35" fmla="*/ 2147483647 h 1244"/>
              <a:gd name="T36" fmla="*/ 2147483647 w 868"/>
              <a:gd name="T37" fmla="*/ 2147483647 h 1244"/>
              <a:gd name="T38" fmla="*/ 2147483647 w 868"/>
              <a:gd name="T39" fmla="*/ 2147483647 h 1244"/>
              <a:gd name="T40" fmla="*/ 2147483647 w 868"/>
              <a:gd name="T41" fmla="*/ 2147483647 h 1244"/>
              <a:gd name="T42" fmla="*/ 2147483647 w 868"/>
              <a:gd name="T43" fmla="*/ 2147483647 h 1244"/>
              <a:gd name="T44" fmla="*/ 2147483647 w 868"/>
              <a:gd name="T45" fmla="*/ 2147483647 h 1244"/>
              <a:gd name="T46" fmla="*/ 2147483647 w 868"/>
              <a:gd name="T47" fmla="*/ 2147483647 h 1244"/>
              <a:gd name="T48" fmla="*/ 2147483647 w 868"/>
              <a:gd name="T49" fmla="*/ 2147483647 h 1244"/>
              <a:gd name="T50" fmla="*/ 2147483647 w 868"/>
              <a:gd name="T51" fmla="*/ 2147483647 h 1244"/>
              <a:gd name="T52" fmla="*/ 2147483647 w 868"/>
              <a:gd name="T53" fmla="*/ 2147483647 h 1244"/>
              <a:gd name="T54" fmla="*/ 2147483647 w 868"/>
              <a:gd name="T55" fmla="*/ 2147483647 h 1244"/>
              <a:gd name="T56" fmla="*/ 2147483647 w 868"/>
              <a:gd name="T57" fmla="*/ 2147483647 h 1244"/>
              <a:gd name="T58" fmla="*/ 2147483647 w 868"/>
              <a:gd name="T59" fmla="*/ 2147483647 h 1244"/>
              <a:gd name="T60" fmla="*/ 2147483647 w 868"/>
              <a:gd name="T61" fmla="*/ 2147483647 h 1244"/>
              <a:gd name="T62" fmla="*/ 2147483647 w 868"/>
              <a:gd name="T63" fmla="*/ 2147483647 h 1244"/>
              <a:gd name="T64" fmla="*/ 2147483647 w 868"/>
              <a:gd name="T65" fmla="*/ 2147483647 h 1244"/>
              <a:gd name="T66" fmla="*/ 2147483647 w 868"/>
              <a:gd name="T67" fmla="*/ 2147483647 h 1244"/>
              <a:gd name="T68" fmla="*/ 2147483647 w 868"/>
              <a:gd name="T69" fmla="*/ 2147483647 h 1244"/>
              <a:gd name="T70" fmla="*/ 2147483647 w 868"/>
              <a:gd name="T71" fmla="*/ 2147483647 h 1244"/>
              <a:gd name="T72" fmla="*/ 2147483647 w 868"/>
              <a:gd name="T73" fmla="*/ 2147483647 h 1244"/>
              <a:gd name="T74" fmla="*/ 2147483647 w 868"/>
              <a:gd name="T75" fmla="*/ 2147483647 h 1244"/>
              <a:gd name="T76" fmla="*/ 2147483647 w 868"/>
              <a:gd name="T77" fmla="*/ 2147483647 h 1244"/>
              <a:gd name="T78" fmla="*/ 2147483647 w 868"/>
              <a:gd name="T79" fmla="*/ 2147483647 h 1244"/>
              <a:gd name="T80" fmla="*/ 2147483647 w 868"/>
              <a:gd name="T81" fmla="*/ 2147483647 h 1244"/>
              <a:gd name="T82" fmla="*/ 2147483647 w 868"/>
              <a:gd name="T83" fmla="*/ 2147483647 h 1244"/>
              <a:gd name="T84" fmla="*/ 2147483647 w 868"/>
              <a:gd name="T85" fmla="*/ 2147483647 h 1244"/>
              <a:gd name="T86" fmla="*/ 2147483647 w 868"/>
              <a:gd name="T87" fmla="*/ 2147483647 h 1244"/>
              <a:gd name="T88" fmla="*/ 2147483647 w 868"/>
              <a:gd name="T89" fmla="*/ 2147483647 h 1244"/>
              <a:gd name="T90" fmla="*/ 2147483647 w 868"/>
              <a:gd name="T91" fmla="*/ 2147483647 h 1244"/>
              <a:gd name="T92" fmla="*/ 2147483647 w 868"/>
              <a:gd name="T93" fmla="*/ 2147483647 h 1244"/>
              <a:gd name="T94" fmla="*/ 2147483647 w 868"/>
              <a:gd name="T95" fmla="*/ 2147483647 h 1244"/>
              <a:gd name="T96" fmla="*/ 2147483647 w 868"/>
              <a:gd name="T97" fmla="*/ 2147483647 h 1244"/>
              <a:gd name="T98" fmla="*/ 2147483647 w 868"/>
              <a:gd name="T99" fmla="*/ 2147483647 h 1244"/>
              <a:gd name="T100" fmla="*/ 2147483647 w 868"/>
              <a:gd name="T101" fmla="*/ 2147483647 h 1244"/>
              <a:gd name="T102" fmla="*/ 2147483647 w 868"/>
              <a:gd name="T103" fmla="*/ 2147483647 h 1244"/>
              <a:gd name="T104" fmla="*/ 2147483647 w 868"/>
              <a:gd name="T105" fmla="*/ 2147483647 h 1244"/>
              <a:gd name="T106" fmla="*/ 2147483647 w 868"/>
              <a:gd name="T107" fmla="*/ 2147483647 h 1244"/>
              <a:gd name="T108" fmla="*/ 2147483647 w 868"/>
              <a:gd name="T109" fmla="*/ 2147483647 h 1244"/>
              <a:gd name="T110" fmla="*/ 2147483647 w 868"/>
              <a:gd name="T111" fmla="*/ 2147483647 h 1244"/>
              <a:gd name="T112" fmla="*/ 2147483647 w 868"/>
              <a:gd name="T113" fmla="*/ 2147483647 h 1244"/>
              <a:gd name="T114" fmla="*/ 2147483647 w 868"/>
              <a:gd name="T115" fmla="*/ 2147483647 h 124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68"/>
              <a:gd name="T175" fmla="*/ 0 h 1244"/>
              <a:gd name="T176" fmla="*/ 868 w 868"/>
              <a:gd name="T177" fmla="*/ 1244 h 124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68" h="1244">
                <a:moveTo>
                  <a:pt x="556" y="415"/>
                </a:moveTo>
                <a:cubicBezTo>
                  <a:pt x="551" y="410"/>
                  <a:pt x="637" y="357"/>
                  <a:pt x="669" y="330"/>
                </a:cubicBezTo>
                <a:cubicBezTo>
                  <a:pt x="701" y="303"/>
                  <a:pt x="727" y="286"/>
                  <a:pt x="751" y="253"/>
                </a:cubicBezTo>
                <a:cubicBezTo>
                  <a:pt x="775" y="220"/>
                  <a:pt x="796" y="165"/>
                  <a:pt x="811" y="131"/>
                </a:cubicBezTo>
                <a:cubicBezTo>
                  <a:pt x="826" y="97"/>
                  <a:pt x="831" y="65"/>
                  <a:pt x="840" y="46"/>
                </a:cubicBezTo>
                <a:cubicBezTo>
                  <a:pt x="849" y="27"/>
                  <a:pt x="868" y="0"/>
                  <a:pt x="868" y="18"/>
                </a:cubicBezTo>
                <a:cubicBezTo>
                  <a:pt x="868" y="36"/>
                  <a:pt x="848" y="100"/>
                  <a:pt x="843" y="157"/>
                </a:cubicBezTo>
                <a:cubicBezTo>
                  <a:pt x="838" y="214"/>
                  <a:pt x="845" y="292"/>
                  <a:pt x="840" y="358"/>
                </a:cubicBezTo>
                <a:cubicBezTo>
                  <a:pt x="835" y="424"/>
                  <a:pt x="830" y="485"/>
                  <a:pt x="811" y="556"/>
                </a:cubicBezTo>
                <a:cubicBezTo>
                  <a:pt x="792" y="627"/>
                  <a:pt x="758" y="726"/>
                  <a:pt x="726" y="783"/>
                </a:cubicBezTo>
                <a:cubicBezTo>
                  <a:pt x="694" y="840"/>
                  <a:pt x="641" y="877"/>
                  <a:pt x="621" y="898"/>
                </a:cubicBezTo>
                <a:cubicBezTo>
                  <a:pt x="601" y="919"/>
                  <a:pt x="611" y="905"/>
                  <a:pt x="605" y="907"/>
                </a:cubicBezTo>
                <a:cubicBezTo>
                  <a:pt x="599" y="909"/>
                  <a:pt x="598" y="912"/>
                  <a:pt x="587" y="909"/>
                </a:cubicBezTo>
                <a:cubicBezTo>
                  <a:pt x="576" y="906"/>
                  <a:pt x="555" y="899"/>
                  <a:pt x="540" y="890"/>
                </a:cubicBezTo>
                <a:cubicBezTo>
                  <a:pt x="525" y="881"/>
                  <a:pt x="511" y="872"/>
                  <a:pt x="495" y="856"/>
                </a:cubicBezTo>
                <a:cubicBezTo>
                  <a:pt x="479" y="840"/>
                  <a:pt x="457" y="807"/>
                  <a:pt x="447" y="793"/>
                </a:cubicBezTo>
                <a:cubicBezTo>
                  <a:pt x="437" y="779"/>
                  <a:pt x="440" y="781"/>
                  <a:pt x="437" y="772"/>
                </a:cubicBezTo>
                <a:cubicBezTo>
                  <a:pt x="434" y="763"/>
                  <a:pt x="429" y="775"/>
                  <a:pt x="430" y="738"/>
                </a:cubicBezTo>
                <a:cubicBezTo>
                  <a:pt x="431" y="701"/>
                  <a:pt x="428" y="612"/>
                  <a:pt x="444" y="549"/>
                </a:cubicBezTo>
                <a:cubicBezTo>
                  <a:pt x="460" y="486"/>
                  <a:pt x="505" y="409"/>
                  <a:pt x="528" y="358"/>
                </a:cubicBezTo>
                <a:cubicBezTo>
                  <a:pt x="551" y="307"/>
                  <a:pt x="556" y="283"/>
                  <a:pt x="584" y="245"/>
                </a:cubicBezTo>
                <a:cubicBezTo>
                  <a:pt x="612" y="207"/>
                  <a:pt x="683" y="102"/>
                  <a:pt x="698" y="131"/>
                </a:cubicBezTo>
                <a:cubicBezTo>
                  <a:pt x="713" y="160"/>
                  <a:pt x="680" y="345"/>
                  <a:pt x="675" y="421"/>
                </a:cubicBezTo>
                <a:cubicBezTo>
                  <a:pt x="670" y="497"/>
                  <a:pt x="679" y="529"/>
                  <a:pt x="669" y="585"/>
                </a:cubicBezTo>
                <a:cubicBezTo>
                  <a:pt x="659" y="641"/>
                  <a:pt x="627" y="721"/>
                  <a:pt x="613" y="759"/>
                </a:cubicBezTo>
                <a:cubicBezTo>
                  <a:pt x="599" y="797"/>
                  <a:pt x="592" y="799"/>
                  <a:pt x="584" y="812"/>
                </a:cubicBezTo>
                <a:cubicBezTo>
                  <a:pt x="576" y="825"/>
                  <a:pt x="589" y="819"/>
                  <a:pt x="566" y="840"/>
                </a:cubicBezTo>
                <a:cubicBezTo>
                  <a:pt x="543" y="861"/>
                  <a:pt x="480" y="913"/>
                  <a:pt x="447" y="937"/>
                </a:cubicBezTo>
                <a:cubicBezTo>
                  <a:pt x="414" y="961"/>
                  <a:pt x="391" y="955"/>
                  <a:pt x="367" y="981"/>
                </a:cubicBezTo>
                <a:cubicBezTo>
                  <a:pt x="343" y="1007"/>
                  <a:pt x="326" y="1060"/>
                  <a:pt x="301" y="1095"/>
                </a:cubicBezTo>
                <a:cubicBezTo>
                  <a:pt x="276" y="1130"/>
                  <a:pt x="247" y="1165"/>
                  <a:pt x="219" y="1189"/>
                </a:cubicBezTo>
                <a:cubicBezTo>
                  <a:pt x="191" y="1213"/>
                  <a:pt x="166" y="1230"/>
                  <a:pt x="131" y="1237"/>
                </a:cubicBezTo>
                <a:cubicBezTo>
                  <a:pt x="96" y="1244"/>
                  <a:pt x="22" y="1235"/>
                  <a:pt x="11" y="1229"/>
                </a:cubicBezTo>
                <a:cubicBezTo>
                  <a:pt x="0" y="1223"/>
                  <a:pt x="39" y="1214"/>
                  <a:pt x="64" y="1199"/>
                </a:cubicBezTo>
                <a:cubicBezTo>
                  <a:pt x="89" y="1184"/>
                  <a:pt x="124" y="1172"/>
                  <a:pt x="159" y="1141"/>
                </a:cubicBezTo>
                <a:cubicBezTo>
                  <a:pt x="194" y="1110"/>
                  <a:pt x="237" y="1051"/>
                  <a:pt x="273" y="1010"/>
                </a:cubicBezTo>
                <a:cubicBezTo>
                  <a:pt x="309" y="969"/>
                  <a:pt x="341" y="924"/>
                  <a:pt x="375" y="893"/>
                </a:cubicBezTo>
                <a:cubicBezTo>
                  <a:pt x="409" y="862"/>
                  <a:pt x="449" y="840"/>
                  <a:pt x="475" y="825"/>
                </a:cubicBezTo>
                <a:cubicBezTo>
                  <a:pt x="501" y="810"/>
                  <a:pt x="510" y="825"/>
                  <a:pt x="531" y="805"/>
                </a:cubicBezTo>
                <a:cubicBezTo>
                  <a:pt x="552" y="785"/>
                  <a:pt x="583" y="756"/>
                  <a:pt x="600" y="705"/>
                </a:cubicBezTo>
                <a:cubicBezTo>
                  <a:pt x="617" y="654"/>
                  <a:pt x="624" y="559"/>
                  <a:pt x="631" y="501"/>
                </a:cubicBezTo>
                <a:cubicBezTo>
                  <a:pt x="638" y="443"/>
                  <a:pt x="636" y="402"/>
                  <a:pt x="641" y="358"/>
                </a:cubicBezTo>
                <a:cubicBezTo>
                  <a:pt x="646" y="314"/>
                  <a:pt x="663" y="254"/>
                  <a:pt x="659" y="237"/>
                </a:cubicBezTo>
                <a:cubicBezTo>
                  <a:pt x="655" y="220"/>
                  <a:pt x="643" y="219"/>
                  <a:pt x="619" y="257"/>
                </a:cubicBezTo>
                <a:cubicBezTo>
                  <a:pt x="595" y="295"/>
                  <a:pt x="537" y="403"/>
                  <a:pt x="512" y="467"/>
                </a:cubicBezTo>
                <a:cubicBezTo>
                  <a:pt x="487" y="531"/>
                  <a:pt x="477" y="589"/>
                  <a:pt x="471" y="641"/>
                </a:cubicBezTo>
                <a:cubicBezTo>
                  <a:pt x="465" y="693"/>
                  <a:pt x="473" y="743"/>
                  <a:pt x="479" y="777"/>
                </a:cubicBezTo>
                <a:cubicBezTo>
                  <a:pt x="485" y="811"/>
                  <a:pt x="501" y="835"/>
                  <a:pt x="507" y="848"/>
                </a:cubicBezTo>
                <a:cubicBezTo>
                  <a:pt x="513" y="861"/>
                  <a:pt x="514" y="855"/>
                  <a:pt x="518" y="856"/>
                </a:cubicBezTo>
                <a:cubicBezTo>
                  <a:pt x="522" y="857"/>
                  <a:pt x="512" y="861"/>
                  <a:pt x="532" y="854"/>
                </a:cubicBezTo>
                <a:cubicBezTo>
                  <a:pt x="552" y="847"/>
                  <a:pt x="609" y="843"/>
                  <a:pt x="641" y="812"/>
                </a:cubicBezTo>
                <a:cubicBezTo>
                  <a:pt x="673" y="781"/>
                  <a:pt x="702" y="722"/>
                  <a:pt x="726" y="670"/>
                </a:cubicBezTo>
                <a:cubicBezTo>
                  <a:pt x="750" y="618"/>
                  <a:pt x="772" y="557"/>
                  <a:pt x="783" y="500"/>
                </a:cubicBezTo>
                <a:cubicBezTo>
                  <a:pt x="794" y="443"/>
                  <a:pt x="790" y="367"/>
                  <a:pt x="791" y="325"/>
                </a:cubicBezTo>
                <a:cubicBezTo>
                  <a:pt x="792" y="283"/>
                  <a:pt x="794" y="249"/>
                  <a:pt x="787" y="249"/>
                </a:cubicBezTo>
                <a:cubicBezTo>
                  <a:pt x="780" y="249"/>
                  <a:pt x="761" y="307"/>
                  <a:pt x="747" y="325"/>
                </a:cubicBezTo>
                <a:cubicBezTo>
                  <a:pt x="733" y="343"/>
                  <a:pt x="735" y="342"/>
                  <a:pt x="703" y="357"/>
                </a:cubicBezTo>
                <a:cubicBezTo>
                  <a:pt x="671" y="372"/>
                  <a:pt x="587" y="403"/>
                  <a:pt x="556" y="415"/>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1" name="Freeform 9"/>
          <p:cNvSpPr>
            <a:spLocks/>
          </p:cNvSpPr>
          <p:nvPr/>
        </p:nvSpPr>
        <p:spPr bwMode="ltGray">
          <a:xfrm>
            <a:off x="1289050" y="1755775"/>
            <a:ext cx="3252788" cy="4760913"/>
          </a:xfrm>
          <a:custGeom>
            <a:avLst/>
            <a:gdLst>
              <a:gd name="T0" fmla="*/ 2147483647 w 2049"/>
              <a:gd name="T1" fmla="*/ 2147483647 h 2999"/>
              <a:gd name="T2" fmla="*/ 2147483647 w 2049"/>
              <a:gd name="T3" fmla="*/ 2147483647 h 2999"/>
              <a:gd name="T4" fmla="*/ 2147483647 w 2049"/>
              <a:gd name="T5" fmla="*/ 2147483647 h 2999"/>
              <a:gd name="T6" fmla="*/ 2147483647 w 2049"/>
              <a:gd name="T7" fmla="*/ 2147483647 h 2999"/>
              <a:gd name="T8" fmla="*/ 2147483647 w 2049"/>
              <a:gd name="T9" fmla="*/ 2147483647 h 2999"/>
              <a:gd name="T10" fmla="*/ 2147483647 w 2049"/>
              <a:gd name="T11" fmla="*/ 2147483647 h 2999"/>
              <a:gd name="T12" fmla="*/ 2147483647 w 2049"/>
              <a:gd name="T13" fmla="*/ 2147483647 h 2999"/>
              <a:gd name="T14" fmla="*/ 2147483647 w 2049"/>
              <a:gd name="T15" fmla="*/ 2147483647 h 2999"/>
              <a:gd name="T16" fmla="*/ 2147483647 w 2049"/>
              <a:gd name="T17" fmla="*/ 2147483647 h 2999"/>
              <a:gd name="T18" fmla="*/ 2147483647 w 2049"/>
              <a:gd name="T19" fmla="*/ 2147483647 h 2999"/>
              <a:gd name="T20" fmla="*/ 2147483647 w 2049"/>
              <a:gd name="T21" fmla="*/ 2147483647 h 2999"/>
              <a:gd name="T22" fmla="*/ 2147483647 w 2049"/>
              <a:gd name="T23" fmla="*/ 2147483647 h 2999"/>
              <a:gd name="T24" fmla="*/ 2147483647 w 2049"/>
              <a:gd name="T25" fmla="*/ 2147483647 h 2999"/>
              <a:gd name="T26" fmla="*/ 2147483647 w 2049"/>
              <a:gd name="T27" fmla="*/ 2147483647 h 2999"/>
              <a:gd name="T28" fmla="*/ 2147483647 w 2049"/>
              <a:gd name="T29" fmla="*/ 2147483647 h 2999"/>
              <a:gd name="T30" fmla="*/ 2147483647 w 2049"/>
              <a:gd name="T31" fmla="*/ 2147483647 h 2999"/>
              <a:gd name="T32" fmla="*/ 2147483647 w 2049"/>
              <a:gd name="T33" fmla="*/ 2147483647 h 2999"/>
              <a:gd name="T34" fmla="*/ 2147483647 w 2049"/>
              <a:gd name="T35" fmla="*/ 2147483647 h 2999"/>
              <a:gd name="T36" fmla="*/ 2147483647 w 2049"/>
              <a:gd name="T37" fmla="*/ 2147483647 h 2999"/>
              <a:gd name="T38" fmla="*/ 2147483647 w 2049"/>
              <a:gd name="T39" fmla="*/ 2147483647 h 2999"/>
              <a:gd name="T40" fmla="*/ 2147483647 w 2049"/>
              <a:gd name="T41" fmla="*/ 2147483647 h 2999"/>
              <a:gd name="T42" fmla="*/ 2147483647 w 2049"/>
              <a:gd name="T43" fmla="*/ 2147483647 h 2999"/>
              <a:gd name="T44" fmla="*/ 2147483647 w 2049"/>
              <a:gd name="T45" fmla="*/ 2147483647 h 2999"/>
              <a:gd name="T46" fmla="*/ 2147483647 w 2049"/>
              <a:gd name="T47" fmla="*/ 2147483647 h 2999"/>
              <a:gd name="T48" fmla="*/ 2147483647 w 2049"/>
              <a:gd name="T49" fmla="*/ 2147483647 h 2999"/>
              <a:gd name="T50" fmla="*/ 2147483647 w 2049"/>
              <a:gd name="T51" fmla="*/ 2147483647 h 2999"/>
              <a:gd name="T52" fmla="*/ 2147483647 w 2049"/>
              <a:gd name="T53" fmla="*/ 2147483647 h 2999"/>
              <a:gd name="T54" fmla="*/ 2147483647 w 2049"/>
              <a:gd name="T55" fmla="*/ 2147483647 h 2999"/>
              <a:gd name="T56" fmla="*/ 2147483647 w 2049"/>
              <a:gd name="T57" fmla="*/ 2147483647 h 2999"/>
              <a:gd name="T58" fmla="*/ 2147483647 w 2049"/>
              <a:gd name="T59" fmla="*/ 2147483647 h 2999"/>
              <a:gd name="T60" fmla="*/ 2147483647 w 2049"/>
              <a:gd name="T61" fmla="*/ 2147483647 h 2999"/>
              <a:gd name="T62" fmla="*/ 2147483647 w 2049"/>
              <a:gd name="T63" fmla="*/ 2147483647 h 2999"/>
              <a:gd name="T64" fmla="*/ 2147483647 w 2049"/>
              <a:gd name="T65" fmla="*/ 2147483647 h 2999"/>
              <a:gd name="T66" fmla="*/ 2147483647 w 2049"/>
              <a:gd name="T67" fmla="*/ 2147483647 h 2999"/>
              <a:gd name="T68" fmla="*/ 2147483647 w 2049"/>
              <a:gd name="T69" fmla="*/ 2147483647 h 2999"/>
              <a:gd name="T70" fmla="*/ 2147483647 w 2049"/>
              <a:gd name="T71" fmla="*/ 2147483647 h 2999"/>
              <a:gd name="T72" fmla="*/ 2147483647 w 2049"/>
              <a:gd name="T73" fmla="*/ 2147483647 h 2999"/>
              <a:gd name="T74" fmla="*/ 2147483647 w 2049"/>
              <a:gd name="T75" fmla="*/ 2147483647 h 2999"/>
              <a:gd name="T76" fmla="*/ 2147483647 w 2049"/>
              <a:gd name="T77" fmla="*/ 2147483647 h 2999"/>
              <a:gd name="T78" fmla="*/ 2147483647 w 2049"/>
              <a:gd name="T79" fmla="*/ 2147483647 h 2999"/>
              <a:gd name="T80" fmla="*/ 2147483647 w 2049"/>
              <a:gd name="T81" fmla="*/ 2147483647 h 2999"/>
              <a:gd name="T82" fmla="*/ 2147483647 w 2049"/>
              <a:gd name="T83" fmla="*/ 2147483647 h 2999"/>
              <a:gd name="T84" fmla="*/ 2147483647 w 2049"/>
              <a:gd name="T85" fmla="*/ 2147483647 h 2999"/>
              <a:gd name="T86" fmla="*/ 2147483647 w 2049"/>
              <a:gd name="T87" fmla="*/ 2147483647 h 2999"/>
              <a:gd name="T88" fmla="*/ 2147483647 w 2049"/>
              <a:gd name="T89" fmla="*/ 2147483647 h 2999"/>
              <a:gd name="T90" fmla="*/ 2147483647 w 2049"/>
              <a:gd name="T91" fmla="*/ 2147483647 h 2999"/>
              <a:gd name="T92" fmla="*/ 2147483647 w 2049"/>
              <a:gd name="T93" fmla="*/ 2147483647 h 2999"/>
              <a:gd name="T94" fmla="*/ 2147483647 w 2049"/>
              <a:gd name="T95" fmla="*/ 2147483647 h 2999"/>
              <a:gd name="T96" fmla="*/ 2147483647 w 2049"/>
              <a:gd name="T97" fmla="*/ 2147483647 h 2999"/>
              <a:gd name="T98" fmla="*/ 2147483647 w 2049"/>
              <a:gd name="T99" fmla="*/ 2147483647 h 299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049"/>
              <a:gd name="T151" fmla="*/ 0 h 2999"/>
              <a:gd name="T152" fmla="*/ 2049 w 2049"/>
              <a:gd name="T153" fmla="*/ 2999 h 299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049" h="2999">
                <a:moveTo>
                  <a:pt x="1643" y="147"/>
                </a:moveTo>
                <a:cubicBezTo>
                  <a:pt x="1638" y="142"/>
                  <a:pt x="1657" y="109"/>
                  <a:pt x="1671" y="90"/>
                </a:cubicBezTo>
                <a:cubicBezTo>
                  <a:pt x="1685" y="71"/>
                  <a:pt x="1704" y="47"/>
                  <a:pt x="1728" y="33"/>
                </a:cubicBezTo>
                <a:cubicBezTo>
                  <a:pt x="1752" y="19"/>
                  <a:pt x="1775" y="10"/>
                  <a:pt x="1813" y="5"/>
                </a:cubicBezTo>
                <a:cubicBezTo>
                  <a:pt x="1851" y="0"/>
                  <a:pt x="1917" y="0"/>
                  <a:pt x="1955" y="5"/>
                </a:cubicBezTo>
                <a:cubicBezTo>
                  <a:pt x="1993" y="10"/>
                  <a:pt x="2031" y="19"/>
                  <a:pt x="2040" y="33"/>
                </a:cubicBezTo>
                <a:cubicBezTo>
                  <a:pt x="2049" y="47"/>
                  <a:pt x="2025" y="71"/>
                  <a:pt x="2011" y="90"/>
                </a:cubicBezTo>
                <a:cubicBezTo>
                  <a:pt x="1997" y="109"/>
                  <a:pt x="1983" y="128"/>
                  <a:pt x="1955" y="147"/>
                </a:cubicBezTo>
                <a:cubicBezTo>
                  <a:pt x="1927" y="166"/>
                  <a:pt x="1874" y="190"/>
                  <a:pt x="1841" y="204"/>
                </a:cubicBezTo>
                <a:cubicBezTo>
                  <a:pt x="1808" y="218"/>
                  <a:pt x="1775" y="218"/>
                  <a:pt x="1756" y="232"/>
                </a:cubicBezTo>
                <a:cubicBezTo>
                  <a:pt x="1737" y="246"/>
                  <a:pt x="1723" y="280"/>
                  <a:pt x="1728" y="289"/>
                </a:cubicBezTo>
                <a:cubicBezTo>
                  <a:pt x="1733" y="298"/>
                  <a:pt x="1771" y="280"/>
                  <a:pt x="1785" y="289"/>
                </a:cubicBezTo>
                <a:cubicBezTo>
                  <a:pt x="1799" y="298"/>
                  <a:pt x="1813" y="325"/>
                  <a:pt x="1813" y="345"/>
                </a:cubicBezTo>
                <a:cubicBezTo>
                  <a:pt x="1813" y="365"/>
                  <a:pt x="1794" y="391"/>
                  <a:pt x="1784" y="410"/>
                </a:cubicBezTo>
                <a:cubicBezTo>
                  <a:pt x="1774" y="429"/>
                  <a:pt x="1770" y="446"/>
                  <a:pt x="1756" y="459"/>
                </a:cubicBezTo>
                <a:cubicBezTo>
                  <a:pt x="1742" y="472"/>
                  <a:pt x="1746" y="468"/>
                  <a:pt x="1699" y="487"/>
                </a:cubicBezTo>
                <a:cubicBezTo>
                  <a:pt x="1652" y="506"/>
                  <a:pt x="1544" y="539"/>
                  <a:pt x="1473" y="572"/>
                </a:cubicBezTo>
                <a:cubicBezTo>
                  <a:pt x="1402" y="605"/>
                  <a:pt x="1350" y="642"/>
                  <a:pt x="1274" y="685"/>
                </a:cubicBezTo>
                <a:cubicBezTo>
                  <a:pt x="1198" y="728"/>
                  <a:pt x="1085" y="789"/>
                  <a:pt x="1019" y="827"/>
                </a:cubicBezTo>
                <a:cubicBezTo>
                  <a:pt x="953" y="865"/>
                  <a:pt x="948" y="870"/>
                  <a:pt x="877" y="912"/>
                </a:cubicBezTo>
                <a:cubicBezTo>
                  <a:pt x="806" y="954"/>
                  <a:pt x="687" y="1008"/>
                  <a:pt x="594" y="1082"/>
                </a:cubicBezTo>
                <a:cubicBezTo>
                  <a:pt x="501" y="1156"/>
                  <a:pt x="401" y="1253"/>
                  <a:pt x="320" y="1354"/>
                </a:cubicBezTo>
                <a:cubicBezTo>
                  <a:pt x="239" y="1455"/>
                  <a:pt x="149" y="1613"/>
                  <a:pt x="108" y="1690"/>
                </a:cubicBezTo>
                <a:cubicBezTo>
                  <a:pt x="67" y="1767"/>
                  <a:pt x="81" y="1777"/>
                  <a:pt x="72" y="1814"/>
                </a:cubicBezTo>
                <a:cubicBezTo>
                  <a:pt x="63" y="1851"/>
                  <a:pt x="59" y="1871"/>
                  <a:pt x="56" y="1914"/>
                </a:cubicBezTo>
                <a:cubicBezTo>
                  <a:pt x="53" y="1957"/>
                  <a:pt x="37" y="1986"/>
                  <a:pt x="55" y="2075"/>
                </a:cubicBezTo>
                <a:cubicBezTo>
                  <a:pt x="73" y="2164"/>
                  <a:pt x="107" y="2340"/>
                  <a:pt x="164" y="2450"/>
                </a:cubicBezTo>
                <a:cubicBezTo>
                  <a:pt x="221" y="2560"/>
                  <a:pt x="337" y="2675"/>
                  <a:pt x="396" y="2738"/>
                </a:cubicBezTo>
                <a:cubicBezTo>
                  <a:pt x="455" y="2801"/>
                  <a:pt x="497" y="2795"/>
                  <a:pt x="520" y="2826"/>
                </a:cubicBezTo>
                <a:cubicBezTo>
                  <a:pt x="543" y="2857"/>
                  <a:pt x="535" y="2901"/>
                  <a:pt x="536" y="2926"/>
                </a:cubicBezTo>
                <a:cubicBezTo>
                  <a:pt x="537" y="2951"/>
                  <a:pt x="573" y="2999"/>
                  <a:pt x="524" y="2974"/>
                </a:cubicBezTo>
                <a:cubicBezTo>
                  <a:pt x="475" y="2949"/>
                  <a:pt x="317" y="2853"/>
                  <a:pt x="240" y="2774"/>
                </a:cubicBezTo>
                <a:cubicBezTo>
                  <a:pt x="163" y="2695"/>
                  <a:pt x="103" y="2609"/>
                  <a:pt x="64" y="2502"/>
                </a:cubicBezTo>
                <a:cubicBezTo>
                  <a:pt x="25" y="2395"/>
                  <a:pt x="16" y="2238"/>
                  <a:pt x="8" y="2134"/>
                </a:cubicBezTo>
                <a:cubicBezTo>
                  <a:pt x="0" y="2030"/>
                  <a:pt x="5" y="1959"/>
                  <a:pt x="16" y="1878"/>
                </a:cubicBezTo>
                <a:cubicBezTo>
                  <a:pt x="27" y="1797"/>
                  <a:pt x="18" y="1764"/>
                  <a:pt x="72" y="1650"/>
                </a:cubicBezTo>
                <a:cubicBezTo>
                  <a:pt x="126" y="1536"/>
                  <a:pt x="214" y="1333"/>
                  <a:pt x="339" y="1196"/>
                </a:cubicBezTo>
                <a:cubicBezTo>
                  <a:pt x="464" y="1059"/>
                  <a:pt x="656" y="936"/>
                  <a:pt x="821" y="827"/>
                </a:cubicBezTo>
                <a:cubicBezTo>
                  <a:pt x="986" y="718"/>
                  <a:pt x="1209" y="609"/>
                  <a:pt x="1331" y="544"/>
                </a:cubicBezTo>
                <a:cubicBezTo>
                  <a:pt x="1453" y="479"/>
                  <a:pt x="1516" y="462"/>
                  <a:pt x="1556" y="438"/>
                </a:cubicBezTo>
                <a:cubicBezTo>
                  <a:pt x="1596" y="414"/>
                  <a:pt x="1558" y="427"/>
                  <a:pt x="1568" y="402"/>
                </a:cubicBezTo>
                <a:cubicBezTo>
                  <a:pt x="1578" y="377"/>
                  <a:pt x="1592" y="322"/>
                  <a:pt x="1614" y="289"/>
                </a:cubicBezTo>
                <a:cubicBezTo>
                  <a:pt x="1636" y="256"/>
                  <a:pt x="1652" y="232"/>
                  <a:pt x="1699" y="204"/>
                </a:cubicBezTo>
                <a:cubicBezTo>
                  <a:pt x="1746" y="176"/>
                  <a:pt x="1860" y="137"/>
                  <a:pt x="1898" y="118"/>
                </a:cubicBezTo>
                <a:cubicBezTo>
                  <a:pt x="1936" y="99"/>
                  <a:pt x="1931" y="95"/>
                  <a:pt x="1926" y="90"/>
                </a:cubicBezTo>
                <a:cubicBezTo>
                  <a:pt x="1921" y="85"/>
                  <a:pt x="1893" y="95"/>
                  <a:pt x="1870" y="90"/>
                </a:cubicBezTo>
                <a:cubicBezTo>
                  <a:pt x="1847" y="85"/>
                  <a:pt x="1809" y="62"/>
                  <a:pt x="1785" y="62"/>
                </a:cubicBezTo>
                <a:cubicBezTo>
                  <a:pt x="1761" y="62"/>
                  <a:pt x="1742" y="81"/>
                  <a:pt x="1728" y="90"/>
                </a:cubicBezTo>
                <a:cubicBezTo>
                  <a:pt x="1714" y="99"/>
                  <a:pt x="1713" y="108"/>
                  <a:pt x="1699" y="118"/>
                </a:cubicBezTo>
                <a:cubicBezTo>
                  <a:pt x="1685" y="128"/>
                  <a:pt x="1648" y="152"/>
                  <a:pt x="1643" y="147"/>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2" name="Freeform 10"/>
          <p:cNvSpPr>
            <a:spLocks/>
          </p:cNvSpPr>
          <p:nvPr/>
        </p:nvSpPr>
        <p:spPr bwMode="ltGray">
          <a:xfrm>
            <a:off x="3311525" y="2168525"/>
            <a:ext cx="269875" cy="314325"/>
          </a:xfrm>
          <a:custGeom>
            <a:avLst/>
            <a:gdLst>
              <a:gd name="T0" fmla="*/ 2147483647 w 179"/>
              <a:gd name="T1" fmla="*/ 2147483647 h 222"/>
              <a:gd name="T2" fmla="*/ 0 w 179"/>
              <a:gd name="T3" fmla="*/ 2147483647 h 222"/>
              <a:gd name="T4" fmla="*/ 2147483647 w 179"/>
              <a:gd name="T5" fmla="*/ 2147483647 h 222"/>
              <a:gd name="T6" fmla="*/ 2147483647 w 179"/>
              <a:gd name="T7" fmla="*/ 2147483647 h 222"/>
              <a:gd name="T8" fmla="*/ 2147483647 w 179"/>
              <a:gd name="T9" fmla="*/ 2147483647 h 222"/>
              <a:gd name="T10" fmla="*/ 2147483647 w 179"/>
              <a:gd name="T11" fmla="*/ 2147483647 h 222"/>
              <a:gd name="T12" fmla="*/ 2147483647 w 179"/>
              <a:gd name="T13" fmla="*/ 2147483647 h 222"/>
              <a:gd name="T14" fmla="*/ 0 60000 65536"/>
              <a:gd name="T15" fmla="*/ 0 60000 65536"/>
              <a:gd name="T16" fmla="*/ 0 60000 65536"/>
              <a:gd name="T17" fmla="*/ 0 60000 65536"/>
              <a:gd name="T18" fmla="*/ 0 60000 65536"/>
              <a:gd name="T19" fmla="*/ 0 60000 65536"/>
              <a:gd name="T20" fmla="*/ 0 60000 65536"/>
              <a:gd name="T21" fmla="*/ 0 w 179"/>
              <a:gd name="T22" fmla="*/ 0 h 222"/>
              <a:gd name="T23" fmla="*/ 179 w 179"/>
              <a:gd name="T24" fmla="*/ 222 h 2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9" h="222">
                <a:moveTo>
                  <a:pt x="56" y="14"/>
                </a:moveTo>
                <a:cubicBezTo>
                  <a:pt x="33" y="28"/>
                  <a:pt x="0" y="128"/>
                  <a:pt x="0" y="156"/>
                </a:cubicBezTo>
                <a:cubicBezTo>
                  <a:pt x="0" y="184"/>
                  <a:pt x="42" y="175"/>
                  <a:pt x="56" y="184"/>
                </a:cubicBezTo>
                <a:cubicBezTo>
                  <a:pt x="70" y="193"/>
                  <a:pt x="66" y="222"/>
                  <a:pt x="85" y="213"/>
                </a:cubicBezTo>
                <a:cubicBezTo>
                  <a:pt x="104" y="204"/>
                  <a:pt x="161" y="152"/>
                  <a:pt x="170" y="128"/>
                </a:cubicBezTo>
                <a:cubicBezTo>
                  <a:pt x="179" y="104"/>
                  <a:pt x="155" y="90"/>
                  <a:pt x="141" y="71"/>
                </a:cubicBezTo>
                <a:cubicBezTo>
                  <a:pt x="127" y="52"/>
                  <a:pt x="79" y="0"/>
                  <a:pt x="56" y="14"/>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3" name="Freeform 11"/>
          <p:cNvSpPr>
            <a:spLocks/>
          </p:cNvSpPr>
          <p:nvPr/>
        </p:nvSpPr>
        <p:spPr bwMode="ltGray">
          <a:xfrm>
            <a:off x="1376363" y="571500"/>
            <a:ext cx="4000500" cy="3217863"/>
          </a:xfrm>
          <a:custGeom>
            <a:avLst/>
            <a:gdLst>
              <a:gd name="T0" fmla="*/ 2147483647 w 2520"/>
              <a:gd name="T1" fmla="*/ 2147483647 h 2027"/>
              <a:gd name="T2" fmla="*/ 2147483647 w 2520"/>
              <a:gd name="T3" fmla="*/ 2147483647 h 2027"/>
              <a:gd name="T4" fmla="*/ 2147483647 w 2520"/>
              <a:gd name="T5" fmla="*/ 2147483647 h 2027"/>
              <a:gd name="T6" fmla="*/ 2147483647 w 2520"/>
              <a:gd name="T7" fmla="*/ 2147483647 h 2027"/>
              <a:gd name="T8" fmla="*/ 2147483647 w 2520"/>
              <a:gd name="T9" fmla="*/ 2147483647 h 2027"/>
              <a:gd name="T10" fmla="*/ 2147483647 w 2520"/>
              <a:gd name="T11" fmla="*/ 2147483647 h 2027"/>
              <a:gd name="T12" fmla="*/ 2147483647 w 2520"/>
              <a:gd name="T13" fmla="*/ 2147483647 h 2027"/>
              <a:gd name="T14" fmla="*/ 2147483647 w 2520"/>
              <a:gd name="T15" fmla="*/ 2147483647 h 2027"/>
              <a:gd name="T16" fmla="*/ 2147483647 w 2520"/>
              <a:gd name="T17" fmla="*/ 2147483647 h 2027"/>
              <a:gd name="T18" fmla="*/ 2147483647 w 2520"/>
              <a:gd name="T19" fmla="*/ 2147483647 h 2027"/>
              <a:gd name="T20" fmla="*/ 2147483647 w 2520"/>
              <a:gd name="T21" fmla="*/ 2147483647 h 2027"/>
              <a:gd name="T22" fmla="*/ 2147483647 w 2520"/>
              <a:gd name="T23" fmla="*/ 2147483647 h 2027"/>
              <a:gd name="T24" fmla="*/ 2147483647 w 2520"/>
              <a:gd name="T25" fmla="*/ 2147483647 h 2027"/>
              <a:gd name="T26" fmla="*/ 2147483647 w 2520"/>
              <a:gd name="T27" fmla="*/ 2147483647 h 2027"/>
              <a:gd name="T28" fmla="*/ 2147483647 w 2520"/>
              <a:gd name="T29" fmla="*/ 2147483647 h 2027"/>
              <a:gd name="T30" fmla="*/ 2147483647 w 2520"/>
              <a:gd name="T31" fmla="*/ 2147483647 h 2027"/>
              <a:gd name="T32" fmla="*/ 2147483647 w 2520"/>
              <a:gd name="T33" fmla="*/ 2147483647 h 2027"/>
              <a:gd name="T34" fmla="*/ 2147483647 w 2520"/>
              <a:gd name="T35" fmla="*/ 2147483647 h 2027"/>
              <a:gd name="T36" fmla="*/ 2147483647 w 2520"/>
              <a:gd name="T37" fmla="*/ 2147483647 h 2027"/>
              <a:gd name="T38" fmla="*/ 2147483647 w 2520"/>
              <a:gd name="T39" fmla="*/ 2147483647 h 2027"/>
              <a:gd name="T40" fmla="*/ 2147483647 w 2520"/>
              <a:gd name="T41" fmla="*/ 2147483647 h 2027"/>
              <a:gd name="T42" fmla="*/ 2147483647 w 2520"/>
              <a:gd name="T43" fmla="*/ 2147483647 h 2027"/>
              <a:gd name="T44" fmla="*/ 2147483647 w 2520"/>
              <a:gd name="T45" fmla="*/ 2147483647 h 2027"/>
              <a:gd name="T46" fmla="*/ 2147483647 w 2520"/>
              <a:gd name="T47" fmla="*/ 2147483647 h 2027"/>
              <a:gd name="T48" fmla="*/ 2147483647 w 2520"/>
              <a:gd name="T49" fmla="*/ 2147483647 h 2027"/>
              <a:gd name="T50" fmla="*/ 2147483647 w 2520"/>
              <a:gd name="T51" fmla="*/ 2147483647 h 2027"/>
              <a:gd name="T52" fmla="*/ 2147483647 w 2520"/>
              <a:gd name="T53" fmla="*/ 2147483647 h 2027"/>
              <a:gd name="T54" fmla="*/ 2147483647 w 2520"/>
              <a:gd name="T55" fmla="*/ 2147483647 h 2027"/>
              <a:gd name="T56" fmla="*/ 2147483647 w 2520"/>
              <a:gd name="T57" fmla="*/ 2147483647 h 2027"/>
              <a:gd name="T58" fmla="*/ 2147483647 w 2520"/>
              <a:gd name="T59" fmla="*/ 2147483647 h 2027"/>
              <a:gd name="T60" fmla="*/ 2147483647 w 2520"/>
              <a:gd name="T61" fmla="*/ 2147483647 h 2027"/>
              <a:gd name="T62" fmla="*/ 2147483647 w 2520"/>
              <a:gd name="T63" fmla="*/ 2147483647 h 2027"/>
              <a:gd name="T64" fmla="*/ 2147483647 w 2520"/>
              <a:gd name="T65" fmla="*/ 2147483647 h 2027"/>
              <a:gd name="T66" fmla="*/ 2147483647 w 2520"/>
              <a:gd name="T67" fmla="*/ 2147483647 h 2027"/>
              <a:gd name="T68" fmla="*/ 2147483647 w 2520"/>
              <a:gd name="T69" fmla="*/ 2147483647 h 2027"/>
              <a:gd name="T70" fmla="*/ 2147483647 w 2520"/>
              <a:gd name="T71" fmla="*/ 2147483647 h 2027"/>
              <a:gd name="T72" fmla="*/ 0 w 2520"/>
              <a:gd name="T73" fmla="*/ 2147483647 h 2027"/>
              <a:gd name="T74" fmla="*/ 2147483647 w 2520"/>
              <a:gd name="T75" fmla="*/ 2147483647 h 2027"/>
              <a:gd name="T76" fmla="*/ 2147483647 w 2520"/>
              <a:gd name="T77" fmla="*/ 2147483647 h 2027"/>
              <a:gd name="T78" fmla="*/ 2147483647 w 2520"/>
              <a:gd name="T79" fmla="*/ 2147483647 h 2027"/>
              <a:gd name="T80" fmla="*/ 2147483647 w 2520"/>
              <a:gd name="T81" fmla="*/ 2147483647 h 2027"/>
              <a:gd name="T82" fmla="*/ 2147483647 w 2520"/>
              <a:gd name="T83" fmla="*/ 2147483647 h 2027"/>
              <a:gd name="T84" fmla="*/ 2147483647 w 2520"/>
              <a:gd name="T85" fmla="*/ 2147483647 h 2027"/>
              <a:gd name="T86" fmla="*/ 2147483647 w 2520"/>
              <a:gd name="T87" fmla="*/ 2147483647 h 2027"/>
              <a:gd name="T88" fmla="*/ 2147483647 w 2520"/>
              <a:gd name="T89" fmla="*/ 2147483647 h 2027"/>
              <a:gd name="T90" fmla="*/ 2147483647 w 2520"/>
              <a:gd name="T91" fmla="*/ 2147483647 h 2027"/>
              <a:gd name="T92" fmla="*/ 2147483647 w 2520"/>
              <a:gd name="T93" fmla="*/ 2147483647 h 2027"/>
              <a:gd name="T94" fmla="*/ 2147483647 w 2520"/>
              <a:gd name="T95" fmla="*/ 2147483647 h 2027"/>
              <a:gd name="T96" fmla="*/ 2147483647 w 2520"/>
              <a:gd name="T97" fmla="*/ 2147483647 h 2027"/>
              <a:gd name="T98" fmla="*/ 2147483647 w 2520"/>
              <a:gd name="T99" fmla="*/ 2147483647 h 2027"/>
              <a:gd name="T100" fmla="*/ 2147483647 w 2520"/>
              <a:gd name="T101" fmla="*/ 2147483647 h 2027"/>
              <a:gd name="T102" fmla="*/ 2147483647 w 2520"/>
              <a:gd name="T103" fmla="*/ 2147483647 h 2027"/>
              <a:gd name="T104" fmla="*/ 2147483647 w 2520"/>
              <a:gd name="T105" fmla="*/ 2147483647 h 2027"/>
              <a:gd name="T106" fmla="*/ 2147483647 w 2520"/>
              <a:gd name="T107" fmla="*/ 2147483647 h 2027"/>
              <a:gd name="T108" fmla="*/ 2147483647 w 2520"/>
              <a:gd name="T109" fmla="*/ 2147483647 h 2027"/>
              <a:gd name="T110" fmla="*/ 2147483647 w 2520"/>
              <a:gd name="T111" fmla="*/ 2147483647 h 2027"/>
              <a:gd name="T112" fmla="*/ 2147483647 w 2520"/>
              <a:gd name="T113" fmla="*/ 2147483647 h 2027"/>
              <a:gd name="T114" fmla="*/ 2147483647 w 2520"/>
              <a:gd name="T115" fmla="*/ 2147483647 h 2027"/>
              <a:gd name="T116" fmla="*/ 2147483647 w 2520"/>
              <a:gd name="T117" fmla="*/ 2147483647 h 2027"/>
              <a:gd name="T118" fmla="*/ 2147483647 w 2520"/>
              <a:gd name="T119" fmla="*/ 2147483647 h 2027"/>
              <a:gd name="T120" fmla="*/ 2147483647 w 2520"/>
              <a:gd name="T121" fmla="*/ 2147483647 h 202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520"/>
              <a:gd name="T184" fmla="*/ 0 h 2027"/>
              <a:gd name="T185" fmla="*/ 2520 w 2520"/>
              <a:gd name="T186" fmla="*/ 2027 h 202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520" h="2027">
                <a:moveTo>
                  <a:pt x="2077" y="90"/>
                </a:moveTo>
                <a:cubicBezTo>
                  <a:pt x="2082" y="81"/>
                  <a:pt x="2096" y="71"/>
                  <a:pt x="2105" y="62"/>
                </a:cubicBezTo>
                <a:cubicBezTo>
                  <a:pt x="2114" y="53"/>
                  <a:pt x="2124" y="42"/>
                  <a:pt x="2133" y="33"/>
                </a:cubicBezTo>
                <a:cubicBezTo>
                  <a:pt x="2142" y="24"/>
                  <a:pt x="2143" y="10"/>
                  <a:pt x="2162" y="5"/>
                </a:cubicBezTo>
                <a:cubicBezTo>
                  <a:pt x="2181" y="0"/>
                  <a:pt x="2214" y="0"/>
                  <a:pt x="2247" y="5"/>
                </a:cubicBezTo>
                <a:cubicBezTo>
                  <a:pt x="2280" y="10"/>
                  <a:pt x="2331" y="26"/>
                  <a:pt x="2358" y="35"/>
                </a:cubicBezTo>
                <a:cubicBezTo>
                  <a:pt x="2385" y="44"/>
                  <a:pt x="2392" y="53"/>
                  <a:pt x="2412" y="60"/>
                </a:cubicBezTo>
                <a:cubicBezTo>
                  <a:pt x="2432" y="67"/>
                  <a:pt x="2463" y="78"/>
                  <a:pt x="2480" y="79"/>
                </a:cubicBezTo>
                <a:cubicBezTo>
                  <a:pt x="2497" y="80"/>
                  <a:pt x="2512" y="60"/>
                  <a:pt x="2516" y="67"/>
                </a:cubicBezTo>
                <a:cubicBezTo>
                  <a:pt x="2520" y="74"/>
                  <a:pt x="2516" y="105"/>
                  <a:pt x="2504" y="123"/>
                </a:cubicBezTo>
                <a:cubicBezTo>
                  <a:pt x="2492" y="141"/>
                  <a:pt x="2464" y="162"/>
                  <a:pt x="2445" y="175"/>
                </a:cubicBezTo>
                <a:cubicBezTo>
                  <a:pt x="2426" y="188"/>
                  <a:pt x="2435" y="174"/>
                  <a:pt x="2389" y="203"/>
                </a:cubicBezTo>
                <a:cubicBezTo>
                  <a:pt x="2343" y="232"/>
                  <a:pt x="2216" y="314"/>
                  <a:pt x="2168" y="347"/>
                </a:cubicBezTo>
                <a:cubicBezTo>
                  <a:pt x="2120" y="380"/>
                  <a:pt x="2123" y="382"/>
                  <a:pt x="2100" y="399"/>
                </a:cubicBezTo>
                <a:cubicBezTo>
                  <a:pt x="2077" y="416"/>
                  <a:pt x="2074" y="418"/>
                  <a:pt x="2028" y="447"/>
                </a:cubicBezTo>
                <a:cubicBezTo>
                  <a:pt x="1982" y="476"/>
                  <a:pt x="1908" y="528"/>
                  <a:pt x="1822" y="572"/>
                </a:cubicBezTo>
                <a:cubicBezTo>
                  <a:pt x="1736" y="616"/>
                  <a:pt x="1642" y="676"/>
                  <a:pt x="1510" y="714"/>
                </a:cubicBezTo>
                <a:cubicBezTo>
                  <a:pt x="1378" y="752"/>
                  <a:pt x="1156" y="790"/>
                  <a:pt x="1028" y="799"/>
                </a:cubicBezTo>
                <a:cubicBezTo>
                  <a:pt x="900" y="808"/>
                  <a:pt x="811" y="788"/>
                  <a:pt x="744" y="770"/>
                </a:cubicBezTo>
                <a:cubicBezTo>
                  <a:pt x="677" y="752"/>
                  <a:pt x="648" y="712"/>
                  <a:pt x="624" y="692"/>
                </a:cubicBezTo>
                <a:cubicBezTo>
                  <a:pt x="600" y="672"/>
                  <a:pt x="615" y="657"/>
                  <a:pt x="600" y="651"/>
                </a:cubicBezTo>
                <a:cubicBezTo>
                  <a:pt x="585" y="645"/>
                  <a:pt x="555" y="655"/>
                  <a:pt x="536" y="659"/>
                </a:cubicBezTo>
                <a:cubicBezTo>
                  <a:pt x="517" y="663"/>
                  <a:pt x="496" y="666"/>
                  <a:pt x="484" y="675"/>
                </a:cubicBezTo>
                <a:cubicBezTo>
                  <a:pt x="472" y="684"/>
                  <a:pt x="460" y="703"/>
                  <a:pt x="461" y="714"/>
                </a:cubicBezTo>
                <a:cubicBezTo>
                  <a:pt x="462" y="725"/>
                  <a:pt x="475" y="733"/>
                  <a:pt x="489" y="742"/>
                </a:cubicBezTo>
                <a:cubicBezTo>
                  <a:pt x="503" y="751"/>
                  <a:pt x="532" y="761"/>
                  <a:pt x="546" y="770"/>
                </a:cubicBezTo>
                <a:cubicBezTo>
                  <a:pt x="560" y="779"/>
                  <a:pt x="579" y="780"/>
                  <a:pt x="574" y="799"/>
                </a:cubicBezTo>
                <a:cubicBezTo>
                  <a:pt x="569" y="818"/>
                  <a:pt x="534" y="861"/>
                  <a:pt x="517" y="884"/>
                </a:cubicBezTo>
                <a:cubicBezTo>
                  <a:pt x="500" y="907"/>
                  <a:pt x="492" y="926"/>
                  <a:pt x="472" y="939"/>
                </a:cubicBezTo>
                <a:cubicBezTo>
                  <a:pt x="452" y="952"/>
                  <a:pt x="435" y="956"/>
                  <a:pt x="400" y="963"/>
                </a:cubicBezTo>
                <a:cubicBezTo>
                  <a:pt x="365" y="970"/>
                  <a:pt x="306" y="968"/>
                  <a:pt x="264" y="983"/>
                </a:cubicBezTo>
                <a:cubicBezTo>
                  <a:pt x="222" y="998"/>
                  <a:pt x="182" y="1017"/>
                  <a:pt x="149" y="1054"/>
                </a:cubicBezTo>
                <a:cubicBezTo>
                  <a:pt x="116" y="1091"/>
                  <a:pt x="83" y="1136"/>
                  <a:pt x="64" y="1207"/>
                </a:cubicBezTo>
                <a:cubicBezTo>
                  <a:pt x="45" y="1278"/>
                  <a:pt x="43" y="1351"/>
                  <a:pt x="36" y="1479"/>
                </a:cubicBezTo>
                <a:cubicBezTo>
                  <a:pt x="29" y="1607"/>
                  <a:pt x="25" y="1923"/>
                  <a:pt x="20" y="1975"/>
                </a:cubicBezTo>
                <a:cubicBezTo>
                  <a:pt x="15" y="2027"/>
                  <a:pt x="10" y="1874"/>
                  <a:pt x="7" y="1791"/>
                </a:cubicBezTo>
                <a:cubicBezTo>
                  <a:pt x="4" y="1708"/>
                  <a:pt x="0" y="1551"/>
                  <a:pt x="0" y="1475"/>
                </a:cubicBezTo>
                <a:cubicBezTo>
                  <a:pt x="0" y="1399"/>
                  <a:pt x="2" y="1379"/>
                  <a:pt x="7" y="1337"/>
                </a:cubicBezTo>
                <a:cubicBezTo>
                  <a:pt x="12" y="1295"/>
                  <a:pt x="19" y="1258"/>
                  <a:pt x="28" y="1220"/>
                </a:cubicBezTo>
                <a:cubicBezTo>
                  <a:pt x="37" y="1182"/>
                  <a:pt x="44" y="1149"/>
                  <a:pt x="64" y="1107"/>
                </a:cubicBezTo>
                <a:cubicBezTo>
                  <a:pt x="84" y="1065"/>
                  <a:pt x="116" y="1006"/>
                  <a:pt x="149" y="969"/>
                </a:cubicBezTo>
                <a:cubicBezTo>
                  <a:pt x="182" y="932"/>
                  <a:pt x="230" y="903"/>
                  <a:pt x="262" y="884"/>
                </a:cubicBezTo>
                <a:cubicBezTo>
                  <a:pt x="294" y="865"/>
                  <a:pt x="322" y="869"/>
                  <a:pt x="340" y="855"/>
                </a:cubicBezTo>
                <a:cubicBezTo>
                  <a:pt x="358" y="841"/>
                  <a:pt x="361" y="822"/>
                  <a:pt x="372" y="799"/>
                </a:cubicBezTo>
                <a:cubicBezTo>
                  <a:pt x="383" y="776"/>
                  <a:pt x="386" y="743"/>
                  <a:pt x="404" y="714"/>
                </a:cubicBezTo>
                <a:cubicBezTo>
                  <a:pt x="422" y="685"/>
                  <a:pt x="461" y="643"/>
                  <a:pt x="480" y="623"/>
                </a:cubicBezTo>
                <a:cubicBezTo>
                  <a:pt x="499" y="603"/>
                  <a:pt x="491" y="608"/>
                  <a:pt x="516" y="595"/>
                </a:cubicBezTo>
                <a:cubicBezTo>
                  <a:pt x="541" y="582"/>
                  <a:pt x="606" y="549"/>
                  <a:pt x="631" y="544"/>
                </a:cubicBezTo>
                <a:cubicBezTo>
                  <a:pt x="656" y="539"/>
                  <a:pt x="612" y="549"/>
                  <a:pt x="664" y="563"/>
                </a:cubicBezTo>
                <a:cubicBezTo>
                  <a:pt x="716" y="577"/>
                  <a:pt x="816" y="623"/>
                  <a:pt x="943" y="629"/>
                </a:cubicBezTo>
                <a:cubicBezTo>
                  <a:pt x="1070" y="635"/>
                  <a:pt x="1267" y="634"/>
                  <a:pt x="1425" y="600"/>
                </a:cubicBezTo>
                <a:cubicBezTo>
                  <a:pt x="1583" y="566"/>
                  <a:pt x="1783" y="474"/>
                  <a:pt x="1892" y="427"/>
                </a:cubicBezTo>
                <a:cubicBezTo>
                  <a:pt x="2001" y="380"/>
                  <a:pt x="2027" y="350"/>
                  <a:pt x="2077" y="318"/>
                </a:cubicBezTo>
                <a:cubicBezTo>
                  <a:pt x="2127" y="286"/>
                  <a:pt x="2148" y="260"/>
                  <a:pt x="2190" y="232"/>
                </a:cubicBezTo>
                <a:cubicBezTo>
                  <a:pt x="2232" y="204"/>
                  <a:pt x="2313" y="166"/>
                  <a:pt x="2332" y="147"/>
                </a:cubicBezTo>
                <a:cubicBezTo>
                  <a:pt x="2351" y="128"/>
                  <a:pt x="2327" y="132"/>
                  <a:pt x="2303" y="118"/>
                </a:cubicBezTo>
                <a:cubicBezTo>
                  <a:pt x="2279" y="104"/>
                  <a:pt x="2213" y="71"/>
                  <a:pt x="2190" y="62"/>
                </a:cubicBezTo>
                <a:cubicBezTo>
                  <a:pt x="2167" y="53"/>
                  <a:pt x="2176" y="57"/>
                  <a:pt x="2162" y="62"/>
                </a:cubicBezTo>
                <a:cubicBezTo>
                  <a:pt x="2148" y="67"/>
                  <a:pt x="2121" y="83"/>
                  <a:pt x="2107" y="92"/>
                </a:cubicBezTo>
                <a:cubicBezTo>
                  <a:pt x="2093" y="101"/>
                  <a:pt x="2082" y="118"/>
                  <a:pt x="2077" y="118"/>
                </a:cubicBezTo>
                <a:cubicBezTo>
                  <a:pt x="2072" y="118"/>
                  <a:pt x="2072" y="99"/>
                  <a:pt x="2077" y="90"/>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4" name="Freeform 12"/>
          <p:cNvSpPr>
            <a:spLocks/>
          </p:cNvSpPr>
          <p:nvPr/>
        </p:nvSpPr>
        <p:spPr bwMode="ltGray">
          <a:xfrm>
            <a:off x="2262188" y="2071688"/>
            <a:ext cx="531812" cy="323850"/>
          </a:xfrm>
          <a:custGeom>
            <a:avLst/>
            <a:gdLst>
              <a:gd name="T0" fmla="*/ 2147483647 w 335"/>
              <a:gd name="T1" fmla="*/ 2147483647 h 204"/>
              <a:gd name="T2" fmla="*/ 2147483647 w 335"/>
              <a:gd name="T3" fmla="*/ 2147483647 h 204"/>
              <a:gd name="T4" fmla="*/ 2147483647 w 335"/>
              <a:gd name="T5" fmla="*/ 2147483647 h 204"/>
              <a:gd name="T6" fmla="*/ 2147483647 w 335"/>
              <a:gd name="T7" fmla="*/ 2147483647 h 204"/>
              <a:gd name="T8" fmla="*/ 2147483647 w 335"/>
              <a:gd name="T9" fmla="*/ 2147483647 h 204"/>
              <a:gd name="T10" fmla="*/ 2147483647 w 335"/>
              <a:gd name="T11" fmla="*/ 2147483647 h 204"/>
              <a:gd name="T12" fmla="*/ 2147483647 w 335"/>
              <a:gd name="T13" fmla="*/ 2147483647 h 204"/>
              <a:gd name="T14" fmla="*/ 2147483647 w 335"/>
              <a:gd name="T15" fmla="*/ 2147483647 h 204"/>
              <a:gd name="T16" fmla="*/ 2147483647 w 335"/>
              <a:gd name="T17" fmla="*/ 2147483647 h 204"/>
              <a:gd name="T18" fmla="*/ 2147483647 w 335"/>
              <a:gd name="T19" fmla="*/ 2147483647 h 204"/>
              <a:gd name="T20" fmla="*/ 2147483647 w 335"/>
              <a:gd name="T21" fmla="*/ 2147483647 h 204"/>
              <a:gd name="T22" fmla="*/ 2147483647 w 335"/>
              <a:gd name="T23" fmla="*/ 2147483647 h 204"/>
              <a:gd name="T24" fmla="*/ 2147483647 w 335"/>
              <a:gd name="T25" fmla="*/ 2147483647 h 20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5"/>
              <a:gd name="T40" fmla="*/ 0 h 204"/>
              <a:gd name="T41" fmla="*/ 335 w 335"/>
              <a:gd name="T42" fmla="*/ 204 h 20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5" h="204">
                <a:moveTo>
                  <a:pt x="9" y="175"/>
                </a:moveTo>
                <a:cubicBezTo>
                  <a:pt x="28" y="189"/>
                  <a:pt x="50" y="202"/>
                  <a:pt x="66" y="203"/>
                </a:cubicBezTo>
                <a:cubicBezTo>
                  <a:pt x="82" y="204"/>
                  <a:pt x="91" y="188"/>
                  <a:pt x="103" y="179"/>
                </a:cubicBezTo>
                <a:cubicBezTo>
                  <a:pt x="115" y="170"/>
                  <a:pt x="128" y="154"/>
                  <a:pt x="139" y="147"/>
                </a:cubicBezTo>
                <a:cubicBezTo>
                  <a:pt x="150" y="140"/>
                  <a:pt x="155" y="134"/>
                  <a:pt x="171" y="139"/>
                </a:cubicBezTo>
                <a:cubicBezTo>
                  <a:pt x="187" y="144"/>
                  <a:pt x="211" y="188"/>
                  <a:pt x="236" y="175"/>
                </a:cubicBezTo>
                <a:cubicBezTo>
                  <a:pt x="261" y="162"/>
                  <a:pt x="307" y="85"/>
                  <a:pt x="321" y="61"/>
                </a:cubicBezTo>
                <a:cubicBezTo>
                  <a:pt x="335" y="37"/>
                  <a:pt x="335" y="42"/>
                  <a:pt x="321" y="33"/>
                </a:cubicBezTo>
                <a:cubicBezTo>
                  <a:pt x="307" y="24"/>
                  <a:pt x="260" y="0"/>
                  <a:pt x="236" y="5"/>
                </a:cubicBezTo>
                <a:cubicBezTo>
                  <a:pt x="212" y="10"/>
                  <a:pt x="203" y="56"/>
                  <a:pt x="179" y="61"/>
                </a:cubicBezTo>
                <a:cubicBezTo>
                  <a:pt x="155" y="66"/>
                  <a:pt x="122" y="19"/>
                  <a:pt x="94" y="33"/>
                </a:cubicBezTo>
                <a:cubicBezTo>
                  <a:pt x="66" y="47"/>
                  <a:pt x="18" y="118"/>
                  <a:pt x="9" y="146"/>
                </a:cubicBezTo>
                <a:cubicBezTo>
                  <a:pt x="0" y="174"/>
                  <a:pt x="19" y="188"/>
                  <a:pt x="38" y="203"/>
                </a:cubicBezTo>
              </a:path>
            </a:pathLst>
          </a:custGeom>
          <a:gradFill rotWithShape="1">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5" name="Freeform 13"/>
          <p:cNvSpPr>
            <a:spLocks/>
          </p:cNvSpPr>
          <p:nvPr/>
        </p:nvSpPr>
        <p:spPr bwMode="ltGray">
          <a:xfrm>
            <a:off x="2636838" y="549275"/>
            <a:ext cx="1377950" cy="1974850"/>
          </a:xfrm>
          <a:custGeom>
            <a:avLst/>
            <a:gdLst>
              <a:gd name="T0" fmla="*/ 2147483647 w 868"/>
              <a:gd name="T1" fmla="*/ 2147483647 h 1244"/>
              <a:gd name="T2" fmla="*/ 2147483647 w 868"/>
              <a:gd name="T3" fmla="*/ 2147483647 h 1244"/>
              <a:gd name="T4" fmla="*/ 2147483647 w 868"/>
              <a:gd name="T5" fmla="*/ 2147483647 h 1244"/>
              <a:gd name="T6" fmla="*/ 2147483647 w 868"/>
              <a:gd name="T7" fmla="*/ 2147483647 h 1244"/>
              <a:gd name="T8" fmla="*/ 2147483647 w 868"/>
              <a:gd name="T9" fmla="*/ 2147483647 h 1244"/>
              <a:gd name="T10" fmla="*/ 2147483647 w 868"/>
              <a:gd name="T11" fmla="*/ 2147483647 h 1244"/>
              <a:gd name="T12" fmla="*/ 2147483647 w 868"/>
              <a:gd name="T13" fmla="*/ 2147483647 h 1244"/>
              <a:gd name="T14" fmla="*/ 2147483647 w 868"/>
              <a:gd name="T15" fmla="*/ 2147483647 h 1244"/>
              <a:gd name="T16" fmla="*/ 2147483647 w 868"/>
              <a:gd name="T17" fmla="*/ 2147483647 h 1244"/>
              <a:gd name="T18" fmla="*/ 2147483647 w 868"/>
              <a:gd name="T19" fmla="*/ 2147483647 h 1244"/>
              <a:gd name="T20" fmla="*/ 2147483647 w 868"/>
              <a:gd name="T21" fmla="*/ 2147483647 h 1244"/>
              <a:gd name="T22" fmla="*/ 2147483647 w 868"/>
              <a:gd name="T23" fmla="*/ 2147483647 h 1244"/>
              <a:gd name="T24" fmla="*/ 2147483647 w 868"/>
              <a:gd name="T25" fmla="*/ 2147483647 h 1244"/>
              <a:gd name="T26" fmla="*/ 2147483647 w 868"/>
              <a:gd name="T27" fmla="*/ 2147483647 h 1244"/>
              <a:gd name="T28" fmla="*/ 2147483647 w 868"/>
              <a:gd name="T29" fmla="*/ 2147483647 h 1244"/>
              <a:gd name="T30" fmla="*/ 2147483647 w 868"/>
              <a:gd name="T31" fmla="*/ 2147483647 h 1244"/>
              <a:gd name="T32" fmla="*/ 2147483647 w 868"/>
              <a:gd name="T33" fmla="*/ 2147483647 h 1244"/>
              <a:gd name="T34" fmla="*/ 2147483647 w 868"/>
              <a:gd name="T35" fmla="*/ 2147483647 h 1244"/>
              <a:gd name="T36" fmla="*/ 2147483647 w 868"/>
              <a:gd name="T37" fmla="*/ 2147483647 h 1244"/>
              <a:gd name="T38" fmla="*/ 2147483647 w 868"/>
              <a:gd name="T39" fmla="*/ 2147483647 h 1244"/>
              <a:gd name="T40" fmla="*/ 2147483647 w 868"/>
              <a:gd name="T41" fmla="*/ 2147483647 h 1244"/>
              <a:gd name="T42" fmla="*/ 2147483647 w 868"/>
              <a:gd name="T43" fmla="*/ 2147483647 h 1244"/>
              <a:gd name="T44" fmla="*/ 2147483647 w 868"/>
              <a:gd name="T45" fmla="*/ 2147483647 h 1244"/>
              <a:gd name="T46" fmla="*/ 2147483647 w 868"/>
              <a:gd name="T47" fmla="*/ 2147483647 h 1244"/>
              <a:gd name="T48" fmla="*/ 2147483647 w 868"/>
              <a:gd name="T49" fmla="*/ 2147483647 h 1244"/>
              <a:gd name="T50" fmla="*/ 2147483647 w 868"/>
              <a:gd name="T51" fmla="*/ 2147483647 h 1244"/>
              <a:gd name="T52" fmla="*/ 2147483647 w 868"/>
              <a:gd name="T53" fmla="*/ 2147483647 h 1244"/>
              <a:gd name="T54" fmla="*/ 2147483647 w 868"/>
              <a:gd name="T55" fmla="*/ 2147483647 h 1244"/>
              <a:gd name="T56" fmla="*/ 2147483647 w 868"/>
              <a:gd name="T57" fmla="*/ 2147483647 h 1244"/>
              <a:gd name="T58" fmla="*/ 2147483647 w 868"/>
              <a:gd name="T59" fmla="*/ 2147483647 h 1244"/>
              <a:gd name="T60" fmla="*/ 2147483647 w 868"/>
              <a:gd name="T61" fmla="*/ 2147483647 h 1244"/>
              <a:gd name="T62" fmla="*/ 2147483647 w 868"/>
              <a:gd name="T63" fmla="*/ 2147483647 h 1244"/>
              <a:gd name="T64" fmla="*/ 2147483647 w 868"/>
              <a:gd name="T65" fmla="*/ 2147483647 h 1244"/>
              <a:gd name="T66" fmla="*/ 2147483647 w 868"/>
              <a:gd name="T67" fmla="*/ 2147483647 h 1244"/>
              <a:gd name="T68" fmla="*/ 2147483647 w 868"/>
              <a:gd name="T69" fmla="*/ 2147483647 h 1244"/>
              <a:gd name="T70" fmla="*/ 2147483647 w 868"/>
              <a:gd name="T71" fmla="*/ 2147483647 h 1244"/>
              <a:gd name="T72" fmla="*/ 2147483647 w 868"/>
              <a:gd name="T73" fmla="*/ 2147483647 h 1244"/>
              <a:gd name="T74" fmla="*/ 2147483647 w 868"/>
              <a:gd name="T75" fmla="*/ 2147483647 h 1244"/>
              <a:gd name="T76" fmla="*/ 2147483647 w 868"/>
              <a:gd name="T77" fmla="*/ 2147483647 h 1244"/>
              <a:gd name="T78" fmla="*/ 2147483647 w 868"/>
              <a:gd name="T79" fmla="*/ 2147483647 h 1244"/>
              <a:gd name="T80" fmla="*/ 2147483647 w 868"/>
              <a:gd name="T81" fmla="*/ 2147483647 h 1244"/>
              <a:gd name="T82" fmla="*/ 2147483647 w 868"/>
              <a:gd name="T83" fmla="*/ 2147483647 h 1244"/>
              <a:gd name="T84" fmla="*/ 2147483647 w 868"/>
              <a:gd name="T85" fmla="*/ 2147483647 h 1244"/>
              <a:gd name="T86" fmla="*/ 2147483647 w 868"/>
              <a:gd name="T87" fmla="*/ 2147483647 h 1244"/>
              <a:gd name="T88" fmla="*/ 2147483647 w 868"/>
              <a:gd name="T89" fmla="*/ 2147483647 h 1244"/>
              <a:gd name="T90" fmla="*/ 2147483647 w 868"/>
              <a:gd name="T91" fmla="*/ 2147483647 h 1244"/>
              <a:gd name="T92" fmla="*/ 2147483647 w 868"/>
              <a:gd name="T93" fmla="*/ 2147483647 h 1244"/>
              <a:gd name="T94" fmla="*/ 2147483647 w 868"/>
              <a:gd name="T95" fmla="*/ 2147483647 h 1244"/>
              <a:gd name="T96" fmla="*/ 2147483647 w 868"/>
              <a:gd name="T97" fmla="*/ 2147483647 h 1244"/>
              <a:gd name="T98" fmla="*/ 2147483647 w 868"/>
              <a:gd name="T99" fmla="*/ 2147483647 h 1244"/>
              <a:gd name="T100" fmla="*/ 2147483647 w 868"/>
              <a:gd name="T101" fmla="*/ 2147483647 h 1244"/>
              <a:gd name="T102" fmla="*/ 2147483647 w 868"/>
              <a:gd name="T103" fmla="*/ 2147483647 h 1244"/>
              <a:gd name="T104" fmla="*/ 2147483647 w 868"/>
              <a:gd name="T105" fmla="*/ 2147483647 h 1244"/>
              <a:gd name="T106" fmla="*/ 2147483647 w 868"/>
              <a:gd name="T107" fmla="*/ 2147483647 h 1244"/>
              <a:gd name="T108" fmla="*/ 2147483647 w 868"/>
              <a:gd name="T109" fmla="*/ 2147483647 h 1244"/>
              <a:gd name="T110" fmla="*/ 2147483647 w 868"/>
              <a:gd name="T111" fmla="*/ 2147483647 h 1244"/>
              <a:gd name="T112" fmla="*/ 2147483647 w 868"/>
              <a:gd name="T113" fmla="*/ 2147483647 h 1244"/>
              <a:gd name="T114" fmla="*/ 2147483647 w 868"/>
              <a:gd name="T115" fmla="*/ 2147483647 h 124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68"/>
              <a:gd name="T175" fmla="*/ 0 h 1244"/>
              <a:gd name="T176" fmla="*/ 868 w 868"/>
              <a:gd name="T177" fmla="*/ 1244 h 124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68" h="1244">
                <a:moveTo>
                  <a:pt x="556" y="415"/>
                </a:moveTo>
                <a:cubicBezTo>
                  <a:pt x="551" y="410"/>
                  <a:pt x="637" y="357"/>
                  <a:pt x="669" y="330"/>
                </a:cubicBezTo>
                <a:cubicBezTo>
                  <a:pt x="701" y="303"/>
                  <a:pt x="727" y="286"/>
                  <a:pt x="751" y="253"/>
                </a:cubicBezTo>
                <a:cubicBezTo>
                  <a:pt x="775" y="220"/>
                  <a:pt x="796" y="165"/>
                  <a:pt x="811" y="131"/>
                </a:cubicBezTo>
                <a:cubicBezTo>
                  <a:pt x="826" y="97"/>
                  <a:pt x="831" y="65"/>
                  <a:pt x="840" y="46"/>
                </a:cubicBezTo>
                <a:cubicBezTo>
                  <a:pt x="849" y="27"/>
                  <a:pt x="868" y="0"/>
                  <a:pt x="868" y="18"/>
                </a:cubicBezTo>
                <a:cubicBezTo>
                  <a:pt x="868" y="36"/>
                  <a:pt x="848" y="100"/>
                  <a:pt x="843" y="157"/>
                </a:cubicBezTo>
                <a:cubicBezTo>
                  <a:pt x="838" y="214"/>
                  <a:pt x="845" y="292"/>
                  <a:pt x="840" y="358"/>
                </a:cubicBezTo>
                <a:cubicBezTo>
                  <a:pt x="835" y="424"/>
                  <a:pt x="830" y="485"/>
                  <a:pt x="811" y="556"/>
                </a:cubicBezTo>
                <a:cubicBezTo>
                  <a:pt x="792" y="627"/>
                  <a:pt x="758" y="726"/>
                  <a:pt x="726" y="783"/>
                </a:cubicBezTo>
                <a:cubicBezTo>
                  <a:pt x="694" y="840"/>
                  <a:pt x="641" y="877"/>
                  <a:pt x="621" y="898"/>
                </a:cubicBezTo>
                <a:cubicBezTo>
                  <a:pt x="601" y="919"/>
                  <a:pt x="611" y="905"/>
                  <a:pt x="605" y="907"/>
                </a:cubicBezTo>
                <a:cubicBezTo>
                  <a:pt x="599" y="909"/>
                  <a:pt x="598" y="912"/>
                  <a:pt x="587" y="909"/>
                </a:cubicBezTo>
                <a:cubicBezTo>
                  <a:pt x="576" y="906"/>
                  <a:pt x="555" y="899"/>
                  <a:pt x="540" y="890"/>
                </a:cubicBezTo>
                <a:cubicBezTo>
                  <a:pt x="525" y="881"/>
                  <a:pt x="511" y="872"/>
                  <a:pt x="495" y="856"/>
                </a:cubicBezTo>
                <a:cubicBezTo>
                  <a:pt x="479" y="840"/>
                  <a:pt x="457" y="807"/>
                  <a:pt x="447" y="793"/>
                </a:cubicBezTo>
                <a:cubicBezTo>
                  <a:pt x="437" y="779"/>
                  <a:pt x="440" y="781"/>
                  <a:pt x="437" y="772"/>
                </a:cubicBezTo>
                <a:cubicBezTo>
                  <a:pt x="434" y="763"/>
                  <a:pt x="429" y="775"/>
                  <a:pt x="430" y="738"/>
                </a:cubicBezTo>
                <a:cubicBezTo>
                  <a:pt x="431" y="701"/>
                  <a:pt x="428" y="612"/>
                  <a:pt x="444" y="549"/>
                </a:cubicBezTo>
                <a:cubicBezTo>
                  <a:pt x="460" y="486"/>
                  <a:pt x="505" y="409"/>
                  <a:pt x="528" y="358"/>
                </a:cubicBezTo>
                <a:cubicBezTo>
                  <a:pt x="551" y="307"/>
                  <a:pt x="556" y="283"/>
                  <a:pt x="584" y="245"/>
                </a:cubicBezTo>
                <a:cubicBezTo>
                  <a:pt x="612" y="207"/>
                  <a:pt x="683" y="102"/>
                  <a:pt x="698" y="131"/>
                </a:cubicBezTo>
                <a:cubicBezTo>
                  <a:pt x="713" y="160"/>
                  <a:pt x="680" y="345"/>
                  <a:pt x="675" y="421"/>
                </a:cubicBezTo>
                <a:cubicBezTo>
                  <a:pt x="670" y="497"/>
                  <a:pt x="679" y="529"/>
                  <a:pt x="669" y="585"/>
                </a:cubicBezTo>
                <a:cubicBezTo>
                  <a:pt x="659" y="641"/>
                  <a:pt x="627" y="721"/>
                  <a:pt x="613" y="759"/>
                </a:cubicBezTo>
                <a:cubicBezTo>
                  <a:pt x="599" y="797"/>
                  <a:pt x="592" y="799"/>
                  <a:pt x="584" y="812"/>
                </a:cubicBezTo>
                <a:cubicBezTo>
                  <a:pt x="576" y="825"/>
                  <a:pt x="589" y="819"/>
                  <a:pt x="566" y="840"/>
                </a:cubicBezTo>
                <a:cubicBezTo>
                  <a:pt x="543" y="861"/>
                  <a:pt x="480" y="913"/>
                  <a:pt x="447" y="937"/>
                </a:cubicBezTo>
                <a:cubicBezTo>
                  <a:pt x="414" y="961"/>
                  <a:pt x="391" y="955"/>
                  <a:pt x="367" y="981"/>
                </a:cubicBezTo>
                <a:cubicBezTo>
                  <a:pt x="343" y="1007"/>
                  <a:pt x="326" y="1060"/>
                  <a:pt x="301" y="1095"/>
                </a:cubicBezTo>
                <a:cubicBezTo>
                  <a:pt x="276" y="1130"/>
                  <a:pt x="247" y="1165"/>
                  <a:pt x="219" y="1189"/>
                </a:cubicBezTo>
                <a:cubicBezTo>
                  <a:pt x="191" y="1213"/>
                  <a:pt x="166" y="1230"/>
                  <a:pt x="131" y="1237"/>
                </a:cubicBezTo>
                <a:cubicBezTo>
                  <a:pt x="96" y="1244"/>
                  <a:pt x="22" y="1235"/>
                  <a:pt x="11" y="1229"/>
                </a:cubicBezTo>
                <a:cubicBezTo>
                  <a:pt x="0" y="1223"/>
                  <a:pt x="39" y="1214"/>
                  <a:pt x="64" y="1199"/>
                </a:cubicBezTo>
                <a:cubicBezTo>
                  <a:pt x="89" y="1184"/>
                  <a:pt x="124" y="1172"/>
                  <a:pt x="159" y="1141"/>
                </a:cubicBezTo>
                <a:cubicBezTo>
                  <a:pt x="194" y="1110"/>
                  <a:pt x="237" y="1051"/>
                  <a:pt x="273" y="1010"/>
                </a:cubicBezTo>
                <a:cubicBezTo>
                  <a:pt x="309" y="969"/>
                  <a:pt x="341" y="924"/>
                  <a:pt x="375" y="893"/>
                </a:cubicBezTo>
                <a:cubicBezTo>
                  <a:pt x="409" y="862"/>
                  <a:pt x="449" y="840"/>
                  <a:pt x="475" y="825"/>
                </a:cubicBezTo>
                <a:cubicBezTo>
                  <a:pt x="501" y="810"/>
                  <a:pt x="510" y="825"/>
                  <a:pt x="531" y="805"/>
                </a:cubicBezTo>
                <a:cubicBezTo>
                  <a:pt x="552" y="785"/>
                  <a:pt x="583" y="756"/>
                  <a:pt x="600" y="705"/>
                </a:cubicBezTo>
                <a:cubicBezTo>
                  <a:pt x="617" y="654"/>
                  <a:pt x="624" y="559"/>
                  <a:pt x="631" y="501"/>
                </a:cubicBezTo>
                <a:cubicBezTo>
                  <a:pt x="638" y="443"/>
                  <a:pt x="636" y="402"/>
                  <a:pt x="641" y="358"/>
                </a:cubicBezTo>
                <a:cubicBezTo>
                  <a:pt x="646" y="314"/>
                  <a:pt x="663" y="254"/>
                  <a:pt x="659" y="237"/>
                </a:cubicBezTo>
                <a:cubicBezTo>
                  <a:pt x="655" y="220"/>
                  <a:pt x="643" y="219"/>
                  <a:pt x="619" y="257"/>
                </a:cubicBezTo>
                <a:cubicBezTo>
                  <a:pt x="595" y="295"/>
                  <a:pt x="537" y="403"/>
                  <a:pt x="512" y="467"/>
                </a:cubicBezTo>
                <a:cubicBezTo>
                  <a:pt x="487" y="531"/>
                  <a:pt x="477" y="589"/>
                  <a:pt x="471" y="641"/>
                </a:cubicBezTo>
                <a:cubicBezTo>
                  <a:pt x="465" y="693"/>
                  <a:pt x="473" y="743"/>
                  <a:pt x="479" y="777"/>
                </a:cubicBezTo>
                <a:cubicBezTo>
                  <a:pt x="485" y="811"/>
                  <a:pt x="501" y="835"/>
                  <a:pt x="507" y="848"/>
                </a:cubicBezTo>
                <a:cubicBezTo>
                  <a:pt x="513" y="861"/>
                  <a:pt x="514" y="855"/>
                  <a:pt x="518" y="856"/>
                </a:cubicBezTo>
                <a:cubicBezTo>
                  <a:pt x="522" y="857"/>
                  <a:pt x="512" y="861"/>
                  <a:pt x="532" y="854"/>
                </a:cubicBezTo>
                <a:cubicBezTo>
                  <a:pt x="552" y="847"/>
                  <a:pt x="609" y="843"/>
                  <a:pt x="641" y="812"/>
                </a:cubicBezTo>
                <a:cubicBezTo>
                  <a:pt x="673" y="781"/>
                  <a:pt x="702" y="722"/>
                  <a:pt x="726" y="670"/>
                </a:cubicBezTo>
                <a:cubicBezTo>
                  <a:pt x="750" y="618"/>
                  <a:pt x="772" y="557"/>
                  <a:pt x="783" y="500"/>
                </a:cubicBezTo>
                <a:cubicBezTo>
                  <a:pt x="794" y="443"/>
                  <a:pt x="790" y="367"/>
                  <a:pt x="791" y="325"/>
                </a:cubicBezTo>
                <a:cubicBezTo>
                  <a:pt x="792" y="283"/>
                  <a:pt x="794" y="249"/>
                  <a:pt x="787" y="249"/>
                </a:cubicBezTo>
                <a:cubicBezTo>
                  <a:pt x="780" y="249"/>
                  <a:pt x="761" y="307"/>
                  <a:pt x="747" y="325"/>
                </a:cubicBezTo>
                <a:cubicBezTo>
                  <a:pt x="733" y="343"/>
                  <a:pt x="735" y="342"/>
                  <a:pt x="703" y="357"/>
                </a:cubicBezTo>
                <a:cubicBezTo>
                  <a:pt x="671" y="372"/>
                  <a:pt x="587" y="403"/>
                  <a:pt x="556" y="415"/>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6" name="Freeform 14"/>
          <p:cNvSpPr>
            <a:spLocks/>
          </p:cNvSpPr>
          <p:nvPr/>
        </p:nvSpPr>
        <p:spPr bwMode="ltGray">
          <a:xfrm>
            <a:off x="4437063" y="1403350"/>
            <a:ext cx="182562" cy="228600"/>
          </a:xfrm>
          <a:custGeom>
            <a:avLst/>
            <a:gdLst>
              <a:gd name="T0" fmla="*/ 2147483647 w 115"/>
              <a:gd name="T1" fmla="*/ 2147483647 h 144"/>
              <a:gd name="T2" fmla="*/ 2147483647 w 115"/>
              <a:gd name="T3" fmla="*/ 2147483647 h 144"/>
              <a:gd name="T4" fmla="*/ 2147483647 w 115"/>
              <a:gd name="T5" fmla="*/ 2147483647 h 144"/>
              <a:gd name="T6" fmla="*/ 2147483647 w 115"/>
              <a:gd name="T7" fmla="*/ 2147483647 h 144"/>
              <a:gd name="T8" fmla="*/ 2147483647 w 115"/>
              <a:gd name="T9" fmla="*/ 2147483647 h 144"/>
              <a:gd name="T10" fmla="*/ 2147483647 w 115"/>
              <a:gd name="T11" fmla="*/ 2147483647 h 144"/>
              <a:gd name="T12" fmla="*/ 2147483647 w 115"/>
              <a:gd name="T13" fmla="*/ 2147483647 h 144"/>
              <a:gd name="T14" fmla="*/ 2147483647 w 115"/>
              <a:gd name="T15" fmla="*/ 2147483647 h 144"/>
              <a:gd name="T16" fmla="*/ 2147483647 w 115"/>
              <a:gd name="T17" fmla="*/ 2147483647 h 144"/>
              <a:gd name="T18" fmla="*/ 2147483647 w 115"/>
              <a:gd name="T19" fmla="*/ 2147483647 h 144"/>
              <a:gd name="T20" fmla="*/ 2147483647 w 115"/>
              <a:gd name="T21" fmla="*/ 2147483647 h 144"/>
              <a:gd name="T22" fmla="*/ 2147483647 w 115"/>
              <a:gd name="T23" fmla="*/ 2147483647 h 144"/>
              <a:gd name="T24" fmla="*/ 2147483647 w 115"/>
              <a:gd name="T25" fmla="*/ 2147483647 h 144"/>
              <a:gd name="T26" fmla="*/ 2147483647 w 115"/>
              <a:gd name="T27" fmla="*/ 2147483647 h 144"/>
              <a:gd name="T28" fmla="*/ 2147483647 w 115"/>
              <a:gd name="T29" fmla="*/ 2147483647 h 144"/>
              <a:gd name="T30" fmla="*/ 2147483647 w 115"/>
              <a:gd name="T31" fmla="*/ 2147483647 h 14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5"/>
              <a:gd name="T49" fmla="*/ 0 h 144"/>
              <a:gd name="T50" fmla="*/ 115 w 115"/>
              <a:gd name="T51" fmla="*/ 144 h 14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5" h="144">
                <a:moveTo>
                  <a:pt x="87" y="2"/>
                </a:moveTo>
                <a:cubicBezTo>
                  <a:pt x="83" y="0"/>
                  <a:pt x="92" y="33"/>
                  <a:pt x="92" y="45"/>
                </a:cubicBezTo>
                <a:cubicBezTo>
                  <a:pt x="92" y="57"/>
                  <a:pt x="91" y="69"/>
                  <a:pt x="86" y="74"/>
                </a:cubicBezTo>
                <a:cubicBezTo>
                  <a:pt x="81" y="79"/>
                  <a:pt x="67" y="72"/>
                  <a:pt x="60" y="75"/>
                </a:cubicBezTo>
                <a:cubicBezTo>
                  <a:pt x="53" y="78"/>
                  <a:pt x="47" y="88"/>
                  <a:pt x="42" y="95"/>
                </a:cubicBezTo>
                <a:cubicBezTo>
                  <a:pt x="37" y="102"/>
                  <a:pt x="34" y="116"/>
                  <a:pt x="30" y="115"/>
                </a:cubicBezTo>
                <a:cubicBezTo>
                  <a:pt x="26" y="114"/>
                  <a:pt x="16" y="97"/>
                  <a:pt x="15" y="86"/>
                </a:cubicBezTo>
                <a:cubicBezTo>
                  <a:pt x="14" y="75"/>
                  <a:pt x="23" y="51"/>
                  <a:pt x="21" y="51"/>
                </a:cubicBezTo>
                <a:cubicBezTo>
                  <a:pt x="19" y="51"/>
                  <a:pt x="4" y="75"/>
                  <a:pt x="2" y="87"/>
                </a:cubicBezTo>
                <a:cubicBezTo>
                  <a:pt x="0" y="99"/>
                  <a:pt x="3" y="117"/>
                  <a:pt x="8" y="126"/>
                </a:cubicBezTo>
                <a:cubicBezTo>
                  <a:pt x="13" y="135"/>
                  <a:pt x="23" y="144"/>
                  <a:pt x="30" y="143"/>
                </a:cubicBezTo>
                <a:cubicBezTo>
                  <a:pt x="37" y="142"/>
                  <a:pt x="45" y="125"/>
                  <a:pt x="51" y="117"/>
                </a:cubicBezTo>
                <a:cubicBezTo>
                  <a:pt x="57" y="109"/>
                  <a:pt x="60" y="95"/>
                  <a:pt x="66" y="95"/>
                </a:cubicBezTo>
                <a:cubicBezTo>
                  <a:pt x="72" y="95"/>
                  <a:pt x="79" y="121"/>
                  <a:pt x="87" y="115"/>
                </a:cubicBezTo>
                <a:cubicBezTo>
                  <a:pt x="95" y="109"/>
                  <a:pt x="115" y="77"/>
                  <a:pt x="115" y="58"/>
                </a:cubicBezTo>
                <a:cubicBezTo>
                  <a:pt x="115" y="39"/>
                  <a:pt x="92" y="4"/>
                  <a:pt x="87" y="2"/>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7" name="Freeform 15"/>
          <p:cNvSpPr>
            <a:spLocks/>
          </p:cNvSpPr>
          <p:nvPr/>
        </p:nvSpPr>
        <p:spPr bwMode="ltGray">
          <a:xfrm>
            <a:off x="3446463" y="638175"/>
            <a:ext cx="182562" cy="228600"/>
          </a:xfrm>
          <a:custGeom>
            <a:avLst/>
            <a:gdLst>
              <a:gd name="T0" fmla="*/ 2147483647 w 115"/>
              <a:gd name="T1" fmla="*/ 2147483647 h 144"/>
              <a:gd name="T2" fmla="*/ 2147483647 w 115"/>
              <a:gd name="T3" fmla="*/ 2147483647 h 144"/>
              <a:gd name="T4" fmla="*/ 2147483647 w 115"/>
              <a:gd name="T5" fmla="*/ 2147483647 h 144"/>
              <a:gd name="T6" fmla="*/ 2147483647 w 115"/>
              <a:gd name="T7" fmla="*/ 2147483647 h 144"/>
              <a:gd name="T8" fmla="*/ 2147483647 w 115"/>
              <a:gd name="T9" fmla="*/ 2147483647 h 144"/>
              <a:gd name="T10" fmla="*/ 2147483647 w 115"/>
              <a:gd name="T11" fmla="*/ 2147483647 h 144"/>
              <a:gd name="T12" fmla="*/ 2147483647 w 115"/>
              <a:gd name="T13" fmla="*/ 2147483647 h 144"/>
              <a:gd name="T14" fmla="*/ 2147483647 w 115"/>
              <a:gd name="T15" fmla="*/ 2147483647 h 144"/>
              <a:gd name="T16" fmla="*/ 2147483647 w 115"/>
              <a:gd name="T17" fmla="*/ 2147483647 h 144"/>
              <a:gd name="T18" fmla="*/ 2147483647 w 115"/>
              <a:gd name="T19" fmla="*/ 2147483647 h 144"/>
              <a:gd name="T20" fmla="*/ 2147483647 w 115"/>
              <a:gd name="T21" fmla="*/ 2147483647 h 144"/>
              <a:gd name="T22" fmla="*/ 2147483647 w 115"/>
              <a:gd name="T23" fmla="*/ 2147483647 h 144"/>
              <a:gd name="T24" fmla="*/ 2147483647 w 115"/>
              <a:gd name="T25" fmla="*/ 2147483647 h 144"/>
              <a:gd name="T26" fmla="*/ 2147483647 w 115"/>
              <a:gd name="T27" fmla="*/ 2147483647 h 144"/>
              <a:gd name="T28" fmla="*/ 2147483647 w 115"/>
              <a:gd name="T29" fmla="*/ 2147483647 h 144"/>
              <a:gd name="T30" fmla="*/ 2147483647 w 115"/>
              <a:gd name="T31" fmla="*/ 2147483647 h 14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5"/>
              <a:gd name="T49" fmla="*/ 0 h 144"/>
              <a:gd name="T50" fmla="*/ 115 w 115"/>
              <a:gd name="T51" fmla="*/ 144 h 14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5" h="144">
                <a:moveTo>
                  <a:pt x="87" y="2"/>
                </a:moveTo>
                <a:cubicBezTo>
                  <a:pt x="83" y="0"/>
                  <a:pt x="92" y="33"/>
                  <a:pt x="92" y="45"/>
                </a:cubicBezTo>
                <a:cubicBezTo>
                  <a:pt x="92" y="57"/>
                  <a:pt x="91" y="69"/>
                  <a:pt x="86" y="74"/>
                </a:cubicBezTo>
                <a:cubicBezTo>
                  <a:pt x="81" y="79"/>
                  <a:pt x="67" y="72"/>
                  <a:pt x="60" y="75"/>
                </a:cubicBezTo>
                <a:cubicBezTo>
                  <a:pt x="53" y="78"/>
                  <a:pt x="47" y="88"/>
                  <a:pt x="42" y="95"/>
                </a:cubicBezTo>
                <a:cubicBezTo>
                  <a:pt x="37" y="102"/>
                  <a:pt x="34" y="116"/>
                  <a:pt x="30" y="115"/>
                </a:cubicBezTo>
                <a:cubicBezTo>
                  <a:pt x="26" y="114"/>
                  <a:pt x="16" y="97"/>
                  <a:pt x="15" y="86"/>
                </a:cubicBezTo>
                <a:cubicBezTo>
                  <a:pt x="14" y="75"/>
                  <a:pt x="23" y="51"/>
                  <a:pt x="21" y="51"/>
                </a:cubicBezTo>
                <a:cubicBezTo>
                  <a:pt x="19" y="51"/>
                  <a:pt x="4" y="75"/>
                  <a:pt x="2" y="87"/>
                </a:cubicBezTo>
                <a:cubicBezTo>
                  <a:pt x="0" y="99"/>
                  <a:pt x="3" y="117"/>
                  <a:pt x="8" y="126"/>
                </a:cubicBezTo>
                <a:cubicBezTo>
                  <a:pt x="13" y="135"/>
                  <a:pt x="23" y="144"/>
                  <a:pt x="30" y="143"/>
                </a:cubicBezTo>
                <a:cubicBezTo>
                  <a:pt x="37" y="142"/>
                  <a:pt x="45" y="125"/>
                  <a:pt x="51" y="117"/>
                </a:cubicBezTo>
                <a:cubicBezTo>
                  <a:pt x="57" y="109"/>
                  <a:pt x="60" y="95"/>
                  <a:pt x="66" y="95"/>
                </a:cubicBezTo>
                <a:cubicBezTo>
                  <a:pt x="72" y="95"/>
                  <a:pt x="79" y="121"/>
                  <a:pt x="87" y="115"/>
                </a:cubicBezTo>
                <a:cubicBezTo>
                  <a:pt x="95" y="109"/>
                  <a:pt x="115" y="77"/>
                  <a:pt x="115" y="58"/>
                </a:cubicBezTo>
                <a:cubicBezTo>
                  <a:pt x="115" y="39"/>
                  <a:pt x="92" y="4"/>
                  <a:pt x="87" y="2"/>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8" name="Freeform 16"/>
          <p:cNvSpPr>
            <a:spLocks/>
          </p:cNvSpPr>
          <p:nvPr/>
        </p:nvSpPr>
        <p:spPr bwMode="ltGray">
          <a:xfrm>
            <a:off x="2478088" y="2406650"/>
            <a:ext cx="74612" cy="501650"/>
          </a:xfrm>
          <a:custGeom>
            <a:avLst/>
            <a:gdLst>
              <a:gd name="T0" fmla="*/ 2147483647 w 47"/>
              <a:gd name="T1" fmla="*/ 2147483647 h 316"/>
              <a:gd name="T2" fmla="*/ 2147483647 w 47"/>
              <a:gd name="T3" fmla="*/ 2147483647 h 316"/>
              <a:gd name="T4" fmla="*/ 2147483647 w 47"/>
              <a:gd name="T5" fmla="*/ 2147483647 h 316"/>
              <a:gd name="T6" fmla="*/ 2147483647 w 47"/>
              <a:gd name="T7" fmla="*/ 2147483647 h 316"/>
              <a:gd name="T8" fmla="*/ 2147483647 w 47"/>
              <a:gd name="T9" fmla="*/ 2147483647 h 316"/>
              <a:gd name="T10" fmla="*/ 2147483647 w 47"/>
              <a:gd name="T11" fmla="*/ 2147483647 h 316"/>
              <a:gd name="T12" fmla="*/ 2147483647 w 47"/>
              <a:gd name="T13" fmla="*/ 2147483647 h 316"/>
              <a:gd name="T14" fmla="*/ 2147483647 w 47"/>
              <a:gd name="T15" fmla="*/ 2147483647 h 316"/>
              <a:gd name="T16" fmla="*/ 0 60000 65536"/>
              <a:gd name="T17" fmla="*/ 0 60000 65536"/>
              <a:gd name="T18" fmla="*/ 0 60000 65536"/>
              <a:gd name="T19" fmla="*/ 0 60000 65536"/>
              <a:gd name="T20" fmla="*/ 0 60000 65536"/>
              <a:gd name="T21" fmla="*/ 0 60000 65536"/>
              <a:gd name="T22" fmla="*/ 0 60000 65536"/>
              <a:gd name="T23" fmla="*/ 0 60000 65536"/>
              <a:gd name="T24" fmla="*/ 0 w 47"/>
              <a:gd name="T25" fmla="*/ 0 h 316"/>
              <a:gd name="T26" fmla="*/ 47 w 47"/>
              <a:gd name="T27" fmla="*/ 316 h 3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7" h="316">
                <a:moveTo>
                  <a:pt x="15" y="20"/>
                </a:moveTo>
                <a:cubicBezTo>
                  <a:pt x="21" y="36"/>
                  <a:pt x="35" y="115"/>
                  <a:pt x="40" y="148"/>
                </a:cubicBezTo>
                <a:cubicBezTo>
                  <a:pt x="45" y="181"/>
                  <a:pt x="47" y="191"/>
                  <a:pt x="43" y="219"/>
                </a:cubicBezTo>
                <a:cubicBezTo>
                  <a:pt x="39" y="247"/>
                  <a:pt x="16" y="316"/>
                  <a:pt x="13" y="316"/>
                </a:cubicBezTo>
                <a:cubicBezTo>
                  <a:pt x="10" y="316"/>
                  <a:pt x="23" y="246"/>
                  <a:pt x="25" y="221"/>
                </a:cubicBezTo>
                <a:cubicBezTo>
                  <a:pt x="27" y="196"/>
                  <a:pt x="26" y="193"/>
                  <a:pt x="22" y="164"/>
                </a:cubicBezTo>
                <a:cubicBezTo>
                  <a:pt x="18" y="135"/>
                  <a:pt x="2" y="73"/>
                  <a:pt x="1" y="49"/>
                </a:cubicBezTo>
                <a:cubicBezTo>
                  <a:pt x="0" y="25"/>
                  <a:pt x="9" y="0"/>
                  <a:pt x="15" y="20"/>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grpSp>
        <p:nvGrpSpPr>
          <p:cNvPr id="2" name="Group 17"/>
          <p:cNvGrpSpPr>
            <a:grpSpLocks/>
          </p:cNvGrpSpPr>
          <p:nvPr/>
        </p:nvGrpSpPr>
        <p:grpSpPr bwMode="auto">
          <a:xfrm>
            <a:off x="4302125" y="4598988"/>
            <a:ext cx="1065213" cy="887412"/>
            <a:chOff x="493" y="1555"/>
            <a:chExt cx="525" cy="480"/>
          </a:xfrm>
        </p:grpSpPr>
        <p:sp>
          <p:nvSpPr>
            <p:cNvPr id="8220" name="Freeform 18"/>
            <p:cNvSpPr>
              <a:spLocks/>
            </p:cNvSpPr>
            <p:nvPr/>
          </p:nvSpPr>
          <p:spPr bwMode="auto">
            <a:xfrm>
              <a:off x="493" y="1555"/>
              <a:ext cx="525" cy="480"/>
            </a:xfrm>
            <a:custGeom>
              <a:avLst/>
              <a:gdLst>
                <a:gd name="T0" fmla="*/ 225 w 525"/>
                <a:gd name="T1" fmla="*/ 217 h 480"/>
                <a:gd name="T2" fmla="*/ 133 w 525"/>
                <a:gd name="T3" fmla="*/ 0 h 480"/>
                <a:gd name="T4" fmla="*/ 263 w 525"/>
                <a:gd name="T5" fmla="*/ 193 h 480"/>
                <a:gd name="T6" fmla="*/ 393 w 525"/>
                <a:gd name="T7" fmla="*/ 0 h 480"/>
                <a:gd name="T8" fmla="*/ 299 w 525"/>
                <a:gd name="T9" fmla="*/ 217 h 480"/>
                <a:gd name="T10" fmla="*/ 524 w 525"/>
                <a:gd name="T11" fmla="*/ 240 h 480"/>
                <a:gd name="T12" fmla="*/ 298 w 525"/>
                <a:gd name="T13" fmla="*/ 262 h 480"/>
                <a:gd name="T14" fmla="*/ 393 w 525"/>
                <a:gd name="T15" fmla="*/ 479 h 480"/>
                <a:gd name="T16" fmla="*/ 263 w 525"/>
                <a:gd name="T17" fmla="*/ 286 h 480"/>
                <a:gd name="T18" fmla="*/ 133 w 525"/>
                <a:gd name="T19" fmla="*/ 479 h 480"/>
                <a:gd name="T20" fmla="*/ 224 w 525"/>
                <a:gd name="T21" fmla="*/ 263 h 480"/>
                <a:gd name="T22" fmla="*/ 0 w 525"/>
                <a:gd name="T23" fmla="*/ 240 h 480"/>
                <a:gd name="T24" fmla="*/ 225 w 525"/>
                <a:gd name="T25" fmla="*/ 217 h 4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5"/>
                <a:gd name="T40" fmla="*/ 0 h 480"/>
                <a:gd name="T41" fmla="*/ 525 w 525"/>
                <a:gd name="T42" fmla="*/ 480 h 4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5" h="480">
                  <a:moveTo>
                    <a:pt x="225" y="217"/>
                  </a:moveTo>
                  <a:lnTo>
                    <a:pt x="133" y="0"/>
                  </a:lnTo>
                  <a:lnTo>
                    <a:pt x="263" y="193"/>
                  </a:lnTo>
                  <a:lnTo>
                    <a:pt x="393" y="0"/>
                  </a:lnTo>
                  <a:lnTo>
                    <a:pt x="299" y="217"/>
                  </a:lnTo>
                  <a:lnTo>
                    <a:pt x="524" y="240"/>
                  </a:lnTo>
                  <a:lnTo>
                    <a:pt x="298" y="262"/>
                  </a:lnTo>
                  <a:lnTo>
                    <a:pt x="393" y="479"/>
                  </a:lnTo>
                  <a:lnTo>
                    <a:pt x="263" y="286"/>
                  </a:lnTo>
                  <a:lnTo>
                    <a:pt x="133" y="479"/>
                  </a:lnTo>
                  <a:lnTo>
                    <a:pt x="224" y="263"/>
                  </a:lnTo>
                  <a:lnTo>
                    <a:pt x="0" y="240"/>
                  </a:lnTo>
                  <a:lnTo>
                    <a:pt x="225" y="217"/>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21" name="Freeform 19"/>
            <p:cNvSpPr>
              <a:spLocks/>
            </p:cNvSpPr>
            <p:nvPr/>
          </p:nvSpPr>
          <p:spPr bwMode="auto">
            <a:xfrm>
              <a:off x="565" y="1620"/>
              <a:ext cx="382" cy="350"/>
            </a:xfrm>
            <a:custGeom>
              <a:avLst/>
              <a:gdLst>
                <a:gd name="T0" fmla="*/ 153 w 382"/>
                <a:gd name="T1" fmla="*/ 153 h 350"/>
                <a:gd name="T2" fmla="*/ 95 w 382"/>
                <a:gd name="T3" fmla="*/ 0 h 350"/>
                <a:gd name="T4" fmla="*/ 191 w 382"/>
                <a:gd name="T5" fmla="*/ 128 h 350"/>
                <a:gd name="T6" fmla="*/ 284 w 382"/>
                <a:gd name="T7" fmla="*/ 0 h 350"/>
                <a:gd name="T8" fmla="*/ 227 w 382"/>
                <a:gd name="T9" fmla="*/ 153 h 350"/>
                <a:gd name="T10" fmla="*/ 381 w 382"/>
                <a:gd name="T11" fmla="*/ 175 h 350"/>
                <a:gd name="T12" fmla="*/ 226 w 382"/>
                <a:gd name="T13" fmla="*/ 196 h 350"/>
                <a:gd name="T14" fmla="*/ 284 w 382"/>
                <a:gd name="T15" fmla="*/ 349 h 350"/>
                <a:gd name="T16" fmla="*/ 191 w 382"/>
                <a:gd name="T17" fmla="*/ 221 h 350"/>
                <a:gd name="T18" fmla="*/ 95 w 382"/>
                <a:gd name="T19" fmla="*/ 349 h 350"/>
                <a:gd name="T20" fmla="*/ 152 w 382"/>
                <a:gd name="T21" fmla="*/ 198 h 350"/>
                <a:gd name="T22" fmla="*/ 0 w 382"/>
                <a:gd name="T23" fmla="*/ 175 h 350"/>
                <a:gd name="T24" fmla="*/ 153 w 382"/>
                <a:gd name="T25" fmla="*/ 153 h 3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2"/>
                <a:gd name="T40" fmla="*/ 0 h 350"/>
                <a:gd name="T41" fmla="*/ 382 w 382"/>
                <a:gd name="T42" fmla="*/ 350 h 3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2" h="350">
                  <a:moveTo>
                    <a:pt x="153" y="153"/>
                  </a:moveTo>
                  <a:lnTo>
                    <a:pt x="95" y="0"/>
                  </a:lnTo>
                  <a:lnTo>
                    <a:pt x="191" y="128"/>
                  </a:lnTo>
                  <a:lnTo>
                    <a:pt x="284" y="0"/>
                  </a:lnTo>
                  <a:lnTo>
                    <a:pt x="227" y="153"/>
                  </a:lnTo>
                  <a:lnTo>
                    <a:pt x="381" y="175"/>
                  </a:lnTo>
                  <a:lnTo>
                    <a:pt x="226" y="196"/>
                  </a:lnTo>
                  <a:lnTo>
                    <a:pt x="284" y="349"/>
                  </a:lnTo>
                  <a:lnTo>
                    <a:pt x="191" y="221"/>
                  </a:lnTo>
                  <a:lnTo>
                    <a:pt x="95" y="349"/>
                  </a:lnTo>
                  <a:lnTo>
                    <a:pt x="152" y="198"/>
                  </a:lnTo>
                  <a:lnTo>
                    <a:pt x="0" y="175"/>
                  </a:lnTo>
                  <a:lnTo>
                    <a:pt x="153" y="153"/>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22" name="Freeform 20"/>
            <p:cNvSpPr>
              <a:spLocks/>
            </p:cNvSpPr>
            <p:nvPr/>
          </p:nvSpPr>
          <p:spPr bwMode="auto">
            <a:xfrm>
              <a:off x="621" y="1629"/>
              <a:ext cx="270" cy="332"/>
            </a:xfrm>
            <a:custGeom>
              <a:avLst/>
              <a:gdLst>
                <a:gd name="T0" fmla="*/ 0 w 270"/>
                <a:gd name="T1" fmla="*/ 84 h 332"/>
                <a:gd name="T2" fmla="*/ 122 w 270"/>
                <a:gd name="T3" fmla="*/ 143 h 332"/>
                <a:gd name="T4" fmla="*/ 135 w 270"/>
                <a:gd name="T5" fmla="*/ 0 h 332"/>
                <a:gd name="T6" fmla="*/ 147 w 270"/>
                <a:gd name="T7" fmla="*/ 143 h 332"/>
                <a:gd name="T8" fmla="*/ 268 w 270"/>
                <a:gd name="T9" fmla="*/ 82 h 332"/>
                <a:gd name="T10" fmla="*/ 159 w 270"/>
                <a:gd name="T11" fmla="*/ 166 h 332"/>
                <a:gd name="T12" fmla="*/ 269 w 270"/>
                <a:gd name="T13" fmla="*/ 249 h 332"/>
                <a:gd name="T14" fmla="*/ 147 w 270"/>
                <a:gd name="T15" fmla="*/ 189 h 332"/>
                <a:gd name="T16" fmla="*/ 135 w 270"/>
                <a:gd name="T17" fmla="*/ 331 h 332"/>
                <a:gd name="T18" fmla="*/ 122 w 270"/>
                <a:gd name="T19" fmla="*/ 189 h 332"/>
                <a:gd name="T20" fmla="*/ 0 w 270"/>
                <a:gd name="T21" fmla="*/ 249 h 332"/>
                <a:gd name="T22" fmla="*/ 110 w 270"/>
                <a:gd name="T23" fmla="*/ 166 h 332"/>
                <a:gd name="T24" fmla="*/ 0 w 270"/>
                <a:gd name="T25" fmla="*/ 84 h 3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0"/>
                <a:gd name="T40" fmla="*/ 0 h 332"/>
                <a:gd name="T41" fmla="*/ 270 w 270"/>
                <a:gd name="T42" fmla="*/ 332 h 3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0" h="332">
                  <a:moveTo>
                    <a:pt x="0" y="84"/>
                  </a:moveTo>
                  <a:lnTo>
                    <a:pt x="122" y="143"/>
                  </a:lnTo>
                  <a:lnTo>
                    <a:pt x="135" y="0"/>
                  </a:lnTo>
                  <a:lnTo>
                    <a:pt x="147" y="143"/>
                  </a:lnTo>
                  <a:lnTo>
                    <a:pt x="268" y="82"/>
                  </a:lnTo>
                  <a:lnTo>
                    <a:pt x="159" y="166"/>
                  </a:lnTo>
                  <a:lnTo>
                    <a:pt x="269" y="249"/>
                  </a:lnTo>
                  <a:lnTo>
                    <a:pt x="147" y="189"/>
                  </a:lnTo>
                  <a:lnTo>
                    <a:pt x="135" y="331"/>
                  </a:lnTo>
                  <a:lnTo>
                    <a:pt x="122" y="189"/>
                  </a:lnTo>
                  <a:lnTo>
                    <a:pt x="0" y="249"/>
                  </a:lnTo>
                  <a:lnTo>
                    <a:pt x="110" y="166"/>
                  </a:lnTo>
                  <a:lnTo>
                    <a:pt x="0" y="84"/>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23" name="Freeform 21"/>
            <p:cNvSpPr>
              <a:spLocks/>
            </p:cNvSpPr>
            <p:nvPr/>
          </p:nvSpPr>
          <p:spPr bwMode="auto">
            <a:xfrm>
              <a:off x="722" y="1752"/>
              <a:ext cx="68" cy="85"/>
            </a:xfrm>
            <a:custGeom>
              <a:avLst/>
              <a:gdLst>
                <a:gd name="T0" fmla="*/ 0 w 68"/>
                <a:gd name="T1" fmla="*/ 20 h 85"/>
                <a:gd name="T2" fmla="*/ 27 w 68"/>
                <a:gd name="T3" fmla="*/ 30 h 85"/>
                <a:gd name="T4" fmla="*/ 33 w 68"/>
                <a:gd name="T5" fmla="*/ 0 h 85"/>
                <a:gd name="T6" fmla="*/ 39 w 68"/>
                <a:gd name="T7" fmla="*/ 30 h 85"/>
                <a:gd name="T8" fmla="*/ 67 w 68"/>
                <a:gd name="T9" fmla="*/ 20 h 85"/>
                <a:gd name="T10" fmla="*/ 45 w 68"/>
                <a:gd name="T11" fmla="*/ 42 h 85"/>
                <a:gd name="T12" fmla="*/ 67 w 68"/>
                <a:gd name="T13" fmla="*/ 62 h 85"/>
                <a:gd name="T14" fmla="*/ 39 w 68"/>
                <a:gd name="T15" fmla="*/ 52 h 85"/>
                <a:gd name="T16" fmla="*/ 33 w 68"/>
                <a:gd name="T17" fmla="*/ 84 h 85"/>
                <a:gd name="T18" fmla="*/ 27 w 68"/>
                <a:gd name="T19" fmla="*/ 52 h 85"/>
                <a:gd name="T20" fmla="*/ 0 w 68"/>
                <a:gd name="T21" fmla="*/ 62 h 85"/>
                <a:gd name="T22" fmla="*/ 21 w 68"/>
                <a:gd name="T23" fmla="*/ 42 h 85"/>
                <a:gd name="T24" fmla="*/ 0 w 68"/>
                <a:gd name="T25" fmla="*/ 20 h 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8"/>
                <a:gd name="T40" fmla="*/ 0 h 85"/>
                <a:gd name="T41" fmla="*/ 68 w 68"/>
                <a:gd name="T42" fmla="*/ 85 h 8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8" h="85">
                  <a:moveTo>
                    <a:pt x="0" y="20"/>
                  </a:moveTo>
                  <a:lnTo>
                    <a:pt x="27" y="30"/>
                  </a:lnTo>
                  <a:lnTo>
                    <a:pt x="33" y="0"/>
                  </a:lnTo>
                  <a:lnTo>
                    <a:pt x="39" y="30"/>
                  </a:lnTo>
                  <a:lnTo>
                    <a:pt x="67" y="20"/>
                  </a:lnTo>
                  <a:lnTo>
                    <a:pt x="45" y="42"/>
                  </a:lnTo>
                  <a:lnTo>
                    <a:pt x="67" y="62"/>
                  </a:lnTo>
                  <a:lnTo>
                    <a:pt x="39" y="52"/>
                  </a:lnTo>
                  <a:lnTo>
                    <a:pt x="33" y="84"/>
                  </a:lnTo>
                  <a:lnTo>
                    <a:pt x="27" y="52"/>
                  </a:lnTo>
                  <a:lnTo>
                    <a:pt x="0" y="62"/>
                  </a:lnTo>
                  <a:lnTo>
                    <a:pt x="21" y="42"/>
                  </a:lnTo>
                  <a:lnTo>
                    <a:pt x="0" y="20"/>
                  </a:lnTo>
                </a:path>
              </a:pathLst>
            </a:custGeom>
            <a:solidFill>
              <a:srgbClr val="F9F9F9"/>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grpSp>
      <p:grpSp>
        <p:nvGrpSpPr>
          <p:cNvPr id="3" name="Group 22"/>
          <p:cNvGrpSpPr>
            <a:grpSpLocks/>
          </p:cNvGrpSpPr>
          <p:nvPr/>
        </p:nvGrpSpPr>
        <p:grpSpPr bwMode="auto">
          <a:xfrm>
            <a:off x="522288" y="2573338"/>
            <a:ext cx="1065212" cy="887412"/>
            <a:chOff x="493" y="1555"/>
            <a:chExt cx="525" cy="480"/>
          </a:xfrm>
        </p:grpSpPr>
        <p:sp>
          <p:nvSpPr>
            <p:cNvPr id="8216" name="Freeform 23"/>
            <p:cNvSpPr>
              <a:spLocks/>
            </p:cNvSpPr>
            <p:nvPr/>
          </p:nvSpPr>
          <p:spPr bwMode="auto">
            <a:xfrm>
              <a:off x="493" y="1555"/>
              <a:ext cx="525" cy="480"/>
            </a:xfrm>
            <a:custGeom>
              <a:avLst/>
              <a:gdLst>
                <a:gd name="T0" fmla="*/ 225 w 525"/>
                <a:gd name="T1" fmla="*/ 217 h 480"/>
                <a:gd name="T2" fmla="*/ 133 w 525"/>
                <a:gd name="T3" fmla="*/ 0 h 480"/>
                <a:gd name="T4" fmla="*/ 263 w 525"/>
                <a:gd name="T5" fmla="*/ 193 h 480"/>
                <a:gd name="T6" fmla="*/ 393 w 525"/>
                <a:gd name="T7" fmla="*/ 0 h 480"/>
                <a:gd name="T8" fmla="*/ 299 w 525"/>
                <a:gd name="T9" fmla="*/ 217 h 480"/>
                <a:gd name="T10" fmla="*/ 524 w 525"/>
                <a:gd name="T11" fmla="*/ 240 h 480"/>
                <a:gd name="T12" fmla="*/ 298 w 525"/>
                <a:gd name="T13" fmla="*/ 262 h 480"/>
                <a:gd name="T14" fmla="*/ 393 w 525"/>
                <a:gd name="T15" fmla="*/ 479 h 480"/>
                <a:gd name="T16" fmla="*/ 263 w 525"/>
                <a:gd name="T17" fmla="*/ 286 h 480"/>
                <a:gd name="T18" fmla="*/ 133 w 525"/>
                <a:gd name="T19" fmla="*/ 479 h 480"/>
                <a:gd name="T20" fmla="*/ 224 w 525"/>
                <a:gd name="T21" fmla="*/ 263 h 480"/>
                <a:gd name="T22" fmla="*/ 0 w 525"/>
                <a:gd name="T23" fmla="*/ 240 h 480"/>
                <a:gd name="T24" fmla="*/ 225 w 525"/>
                <a:gd name="T25" fmla="*/ 217 h 4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5"/>
                <a:gd name="T40" fmla="*/ 0 h 480"/>
                <a:gd name="T41" fmla="*/ 525 w 525"/>
                <a:gd name="T42" fmla="*/ 480 h 4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5" h="480">
                  <a:moveTo>
                    <a:pt x="225" y="217"/>
                  </a:moveTo>
                  <a:lnTo>
                    <a:pt x="133" y="0"/>
                  </a:lnTo>
                  <a:lnTo>
                    <a:pt x="263" y="193"/>
                  </a:lnTo>
                  <a:lnTo>
                    <a:pt x="393" y="0"/>
                  </a:lnTo>
                  <a:lnTo>
                    <a:pt x="299" y="217"/>
                  </a:lnTo>
                  <a:lnTo>
                    <a:pt x="524" y="240"/>
                  </a:lnTo>
                  <a:lnTo>
                    <a:pt x="298" y="262"/>
                  </a:lnTo>
                  <a:lnTo>
                    <a:pt x="393" y="479"/>
                  </a:lnTo>
                  <a:lnTo>
                    <a:pt x="263" y="286"/>
                  </a:lnTo>
                  <a:lnTo>
                    <a:pt x="133" y="479"/>
                  </a:lnTo>
                  <a:lnTo>
                    <a:pt x="224" y="263"/>
                  </a:lnTo>
                  <a:lnTo>
                    <a:pt x="0" y="240"/>
                  </a:lnTo>
                  <a:lnTo>
                    <a:pt x="225" y="217"/>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7" name="Freeform 24"/>
            <p:cNvSpPr>
              <a:spLocks/>
            </p:cNvSpPr>
            <p:nvPr/>
          </p:nvSpPr>
          <p:spPr bwMode="auto">
            <a:xfrm>
              <a:off x="565" y="1620"/>
              <a:ext cx="382" cy="350"/>
            </a:xfrm>
            <a:custGeom>
              <a:avLst/>
              <a:gdLst>
                <a:gd name="T0" fmla="*/ 153 w 382"/>
                <a:gd name="T1" fmla="*/ 153 h 350"/>
                <a:gd name="T2" fmla="*/ 95 w 382"/>
                <a:gd name="T3" fmla="*/ 0 h 350"/>
                <a:gd name="T4" fmla="*/ 191 w 382"/>
                <a:gd name="T5" fmla="*/ 128 h 350"/>
                <a:gd name="T6" fmla="*/ 284 w 382"/>
                <a:gd name="T7" fmla="*/ 0 h 350"/>
                <a:gd name="T8" fmla="*/ 227 w 382"/>
                <a:gd name="T9" fmla="*/ 153 h 350"/>
                <a:gd name="T10" fmla="*/ 381 w 382"/>
                <a:gd name="T11" fmla="*/ 175 h 350"/>
                <a:gd name="T12" fmla="*/ 226 w 382"/>
                <a:gd name="T13" fmla="*/ 196 h 350"/>
                <a:gd name="T14" fmla="*/ 284 w 382"/>
                <a:gd name="T15" fmla="*/ 349 h 350"/>
                <a:gd name="T16" fmla="*/ 191 w 382"/>
                <a:gd name="T17" fmla="*/ 221 h 350"/>
                <a:gd name="T18" fmla="*/ 95 w 382"/>
                <a:gd name="T19" fmla="*/ 349 h 350"/>
                <a:gd name="T20" fmla="*/ 152 w 382"/>
                <a:gd name="T21" fmla="*/ 198 h 350"/>
                <a:gd name="T22" fmla="*/ 0 w 382"/>
                <a:gd name="T23" fmla="*/ 175 h 350"/>
                <a:gd name="T24" fmla="*/ 153 w 382"/>
                <a:gd name="T25" fmla="*/ 153 h 3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2"/>
                <a:gd name="T40" fmla="*/ 0 h 350"/>
                <a:gd name="T41" fmla="*/ 382 w 382"/>
                <a:gd name="T42" fmla="*/ 350 h 3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2" h="350">
                  <a:moveTo>
                    <a:pt x="153" y="153"/>
                  </a:moveTo>
                  <a:lnTo>
                    <a:pt x="95" y="0"/>
                  </a:lnTo>
                  <a:lnTo>
                    <a:pt x="191" y="128"/>
                  </a:lnTo>
                  <a:lnTo>
                    <a:pt x="284" y="0"/>
                  </a:lnTo>
                  <a:lnTo>
                    <a:pt x="227" y="153"/>
                  </a:lnTo>
                  <a:lnTo>
                    <a:pt x="381" y="175"/>
                  </a:lnTo>
                  <a:lnTo>
                    <a:pt x="226" y="196"/>
                  </a:lnTo>
                  <a:lnTo>
                    <a:pt x="284" y="349"/>
                  </a:lnTo>
                  <a:lnTo>
                    <a:pt x="191" y="221"/>
                  </a:lnTo>
                  <a:lnTo>
                    <a:pt x="95" y="349"/>
                  </a:lnTo>
                  <a:lnTo>
                    <a:pt x="152" y="198"/>
                  </a:lnTo>
                  <a:lnTo>
                    <a:pt x="0" y="175"/>
                  </a:lnTo>
                  <a:lnTo>
                    <a:pt x="153" y="153"/>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8" name="Freeform 25"/>
            <p:cNvSpPr>
              <a:spLocks/>
            </p:cNvSpPr>
            <p:nvPr/>
          </p:nvSpPr>
          <p:spPr bwMode="auto">
            <a:xfrm>
              <a:off x="621" y="1629"/>
              <a:ext cx="270" cy="332"/>
            </a:xfrm>
            <a:custGeom>
              <a:avLst/>
              <a:gdLst>
                <a:gd name="T0" fmla="*/ 0 w 270"/>
                <a:gd name="T1" fmla="*/ 84 h 332"/>
                <a:gd name="T2" fmla="*/ 122 w 270"/>
                <a:gd name="T3" fmla="*/ 143 h 332"/>
                <a:gd name="T4" fmla="*/ 135 w 270"/>
                <a:gd name="T5" fmla="*/ 0 h 332"/>
                <a:gd name="T6" fmla="*/ 147 w 270"/>
                <a:gd name="T7" fmla="*/ 143 h 332"/>
                <a:gd name="T8" fmla="*/ 268 w 270"/>
                <a:gd name="T9" fmla="*/ 82 h 332"/>
                <a:gd name="T10" fmla="*/ 159 w 270"/>
                <a:gd name="T11" fmla="*/ 166 h 332"/>
                <a:gd name="T12" fmla="*/ 269 w 270"/>
                <a:gd name="T13" fmla="*/ 249 h 332"/>
                <a:gd name="T14" fmla="*/ 147 w 270"/>
                <a:gd name="T15" fmla="*/ 189 h 332"/>
                <a:gd name="T16" fmla="*/ 135 w 270"/>
                <a:gd name="T17" fmla="*/ 331 h 332"/>
                <a:gd name="T18" fmla="*/ 122 w 270"/>
                <a:gd name="T19" fmla="*/ 189 h 332"/>
                <a:gd name="T20" fmla="*/ 0 w 270"/>
                <a:gd name="T21" fmla="*/ 249 h 332"/>
                <a:gd name="T22" fmla="*/ 110 w 270"/>
                <a:gd name="T23" fmla="*/ 166 h 332"/>
                <a:gd name="T24" fmla="*/ 0 w 270"/>
                <a:gd name="T25" fmla="*/ 84 h 3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0"/>
                <a:gd name="T40" fmla="*/ 0 h 332"/>
                <a:gd name="T41" fmla="*/ 270 w 270"/>
                <a:gd name="T42" fmla="*/ 332 h 3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0" h="332">
                  <a:moveTo>
                    <a:pt x="0" y="84"/>
                  </a:moveTo>
                  <a:lnTo>
                    <a:pt x="122" y="143"/>
                  </a:lnTo>
                  <a:lnTo>
                    <a:pt x="135" y="0"/>
                  </a:lnTo>
                  <a:lnTo>
                    <a:pt x="147" y="143"/>
                  </a:lnTo>
                  <a:lnTo>
                    <a:pt x="268" y="82"/>
                  </a:lnTo>
                  <a:lnTo>
                    <a:pt x="159" y="166"/>
                  </a:lnTo>
                  <a:lnTo>
                    <a:pt x="269" y="249"/>
                  </a:lnTo>
                  <a:lnTo>
                    <a:pt x="147" y="189"/>
                  </a:lnTo>
                  <a:lnTo>
                    <a:pt x="135" y="331"/>
                  </a:lnTo>
                  <a:lnTo>
                    <a:pt x="122" y="189"/>
                  </a:lnTo>
                  <a:lnTo>
                    <a:pt x="0" y="249"/>
                  </a:lnTo>
                  <a:lnTo>
                    <a:pt x="110" y="166"/>
                  </a:lnTo>
                  <a:lnTo>
                    <a:pt x="0" y="84"/>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9" name="Freeform 26"/>
            <p:cNvSpPr>
              <a:spLocks/>
            </p:cNvSpPr>
            <p:nvPr/>
          </p:nvSpPr>
          <p:spPr bwMode="auto">
            <a:xfrm>
              <a:off x="722" y="1752"/>
              <a:ext cx="68" cy="85"/>
            </a:xfrm>
            <a:custGeom>
              <a:avLst/>
              <a:gdLst>
                <a:gd name="T0" fmla="*/ 0 w 68"/>
                <a:gd name="T1" fmla="*/ 20 h 85"/>
                <a:gd name="T2" fmla="*/ 27 w 68"/>
                <a:gd name="T3" fmla="*/ 30 h 85"/>
                <a:gd name="T4" fmla="*/ 33 w 68"/>
                <a:gd name="T5" fmla="*/ 0 h 85"/>
                <a:gd name="T6" fmla="*/ 39 w 68"/>
                <a:gd name="T7" fmla="*/ 30 h 85"/>
                <a:gd name="T8" fmla="*/ 67 w 68"/>
                <a:gd name="T9" fmla="*/ 20 h 85"/>
                <a:gd name="T10" fmla="*/ 45 w 68"/>
                <a:gd name="T11" fmla="*/ 42 h 85"/>
                <a:gd name="T12" fmla="*/ 67 w 68"/>
                <a:gd name="T13" fmla="*/ 62 h 85"/>
                <a:gd name="T14" fmla="*/ 39 w 68"/>
                <a:gd name="T15" fmla="*/ 52 h 85"/>
                <a:gd name="T16" fmla="*/ 33 w 68"/>
                <a:gd name="T17" fmla="*/ 84 h 85"/>
                <a:gd name="T18" fmla="*/ 27 w 68"/>
                <a:gd name="T19" fmla="*/ 52 h 85"/>
                <a:gd name="T20" fmla="*/ 0 w 68"/>
                <a:gd name="T21" fmla="*/ 62 h 85"/>
                <a:gd name="T22" fmla="*/ 21 w 68"/>
                <a:gd name="T23" fmla="*/ 42 h 85"/>
                <a:gd name="T24" fmla="*/ 0 w 68"/>
                <a:gd name="T25" fmla="*/ 20 h 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8"/>
                <a:gd name="T40" fmla="*/ 0 h 85"/>
                <a:gd name="T41" fmla="*/ 68 w 68"/>
                <a:gd name="T42" fmla="*/ 85 h 8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8" h="85">
                  <a:moveTo>
                    <a:pt x="0" y="20"/>
                  </a:moveTo>
                  <a:lnTo>
                    <a:pt x="27" y="30"/>
                  </a:lnTo>
                  <a:lnTo>
                    <a:pt x="33" y="0"/>
                  </a:lnTo>
                  <a:lnTo>
                    <a:pt x="39" y="30"/>
                  </a:lnTo>
                  <a:lnTo>
                    <a:pt x="67" y="20"/>
                  </a:lnTo>
                  <a:lnTo>
                    <a:pt x="45" y="42"/>
                  </a:lnTo>
                  <a:lnTo>
                    <a:pt x="67" y="62"/>
                  </a:lnTo>
                  <a:lnTo>
                    <a:pt x="39" y="52"/>
                  </a:lnTo>
                  <a:lnTo>
                    <a:pt x="33" y="84"/>
                  </a:lnTo>
                  <a:lnTo>
                    <a:pt x="27" y="52"/>
                  </a:lnTo>
                  <a:lnTo>
                    <a:pt x="0" y="62"/>
                  </a:lnTo>
                  <a:lnTo>
                    <a:pt x="21" y="42"/>
                  </a:lnTo>
                  <a:lnTo>
                    <a:pt x="0" y="20"/>
                  </a:lnTo>
                </a:path>
              </a:pathLst>
            </a:custGeom>
            <a:solidFill>
              <a:srgbClr val="F9F9F9"/>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grpSp>
      <p:grpSp>
        <p:nvGrpSpPr>
          <p:cNvPr id="4" name="Group 27"/>
          <p:cNvGrpSpPr>
            <a:grpSpLocks/>
          </p:cNvGrpSpPr>
          <p:nvPr/>
        </p:nvGrpSpPr>
        <p:grpSpPr bwMode="auto">
          <a:xfrm>
            <a:off x="6057900" y="1628775"/>
            <a:ext cx="1065213" cy="887413"/>
            <a:chOff x="493" y="1555"/>
            <a:chExt cx="525" cy="480"/>
          </a:xfrm>
        </p:grpSpPr>
        <p:sp>
          <p:nvSpPr>
            <p:cNvPr id="8212" name="Freeform 28"/>
            <p:cNvSpPr>
              <a:spLocks/>
            </p:cNvSpPr>
            <p:nvPr/>
          </p:nvSpPr>
          <p:spPr bwMode="auto">
            <a:xfrm>
              <a:off x="493" y="1555"/>
              <a:ext cx="525" cy="480"/>
            </a:xfrm>
            <a:custGeom>
              <a:avLst/>
              <a:gdLst>
                <a:gd name="T0" fmla="*/ 225 w 525"/>
                <a:gd name="T1" fmla="*/ 217 h 480"/>
                <a:gd name="T2" fmla="*/ 133 w 525"/>
                <a:gd name="T3" fmla="*/ 0 h 480"/>
                <a:gd name="T4" fmla="*/ 263 w 525"/>
                <a:gd name="T5" fmla="*/ 193 h 480"/>
                <a:gd name="T6" fmla="*/ 393 w 525"/>
                <a:gd name="T7" fmla="*/ 0 h 480"/>
                <a:gd name="T8" fmla="*/ 299 w 525"/>
                <a:gd name="T9" fmla="*/ 217 h 480"/>
                <a:gd name="T10" fmla="*/ 524 w 525"/>
                <a:gd name="T11" fmla="*/ 240 h 480"/>
                <a:gd name="T12" fmla="*/ 298 w 525"/>
                <a:gd name="T13" fmla="*/ 262 h 480"/>
                <a:gd name="T14" fmla="*/ 393 w 525"/>
                <a:gd name="T15" fmla="*/ 479 h 480"/>
                <a:gd name="T16" fmla="*/ 263 w 525"/>
                <a:gd name="T17" fmla="*/ 286 h 480"/>
                <a:gd name="T18" fmla="*/ 133 w 525"/>
                <a:gd name="T19" fmla="*/ 479 h 480"/>
                <a:gd name="T20" fmla="*/ 224 w 525"/>
                <a:gd name="T21" fmla="*/ 263 h 480"/>
                <a:gd name="T22" fmla="*/ 0 w 525"/>
                <a:gd name="T23" fmla="*/ 240 h 480"/>
                <a:gd name="T24" fmla="*/ 225 w 525"/>
                <a:gd name="T25" fmla="*/ 217 h 4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5"/>
                <a:gd name="T40" fmla="*/ 0 h 480"/>
                <a:gd name="T41" fmla="*/ 525 w 525"/>
                <a:gd name="T42" fmla="*/ 480 h 4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5" h="480">
                  <a:moveTo>
                    <a:pt x="225" y="217"/>
                  </a:moveTo>
                  <a:lnTo>
                    <a:pt x="133" y="0"/>
                  </a:lnTo>
                  <a:lnTo>
                    <a:pt x="263" y="193"/>
                  </a:lnTo>
                  <a:lnTo>
                    <a:pt x="393" y="0"/>
                  </a:lnTo>
                  <a:lnTo>
                    <a:pt x="299" y="217"/>
                  </a:lnTo>
                  <a:lnTo>
                    <a:pt x="524" y="240"/>
                  </a:lnTo>
                  <a:lnTo>
                    <a:pt x="298" y="262"/>
                  </a:lnTo>
                  <a:lnTo>
                    <a:pt x="393" y="479"/>
                  </a:lnTo>
                  <a:lnTo>
                    <a:pt x="263" y="286"/>
                  </a:lnTo>
                  <a:lnTo>
                    <a:pt x="133" y="479"/>
                  </a:lnTo>
                  <a:lnTo>
                    <a:pt x="224" y="263"/>
                  </a:lnTo>
                  <a:lnTo>
                    <a:pt x="0" y="240"/>
                  </a:lnTo>
                  <a:lnTo>
                    <a:pt x="225" y="217"/>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3" name="Freeform 29"/>
            <p:cNvSpPr>
              <a:spLocks/>
            </p:cNvSpPr>
            <p:nvPr/>
          </p:nvSpPr>
          <p:spPr bwMode="auto">
            <a:xfrm>
              <a:off x="565" y="1620"/>
              <a:ext cx="382" cy="350"/>
            </a:xfrm>
            <a:custGeom>
              <a:avLst/>
              <a:gdLst>
                <a:gd name="T0" fmla="*/ 153 w 382"/>
                <a:gd name="T1" fmla="*/ 153 h 350"/>
                <a:gd name="T2" fmla="*/ 95 w 382"/>
                <a:gd name="T3" fmla="*/ 0 h 350"/>
                <a:gd name="T4" fmla="*/ 191 w 382"/>
                <a:gd name="T5" fmla="*/ 128 h 350"/>
                <a:gd name="T6" fmla="*/ 284 w 382"/>
                <a:gd name="T7" fmla="*/ 0 h 350"/>
                <a:gd name="T8" fmla="*/ 227 w 382"/>
                <a:gd name="T9" fmla="*/ 153 h 350"/>
                <a:gd name="T10" fmla="*/ 381 w 382"/>
                <a:gd name="T11" fmla="*/ 175 h 350"/>
                <a:gd name="T12" fmla="*/ 226 w 382"/>
                <a:gd name="T13" fmla="*/ 196 h 350"/>
                <a:gd name="T14" fmla="*/ 284 w 382"/>
                <a:gd name="T15" fmla="*/ 349 h 350"/>
                <a:gd name="T16" fmla="*/ 191 w 382"/>
                <a:gd name="T17" fmla="*/ 221 h 350"/>
                <a:gd name="T18" fmla="*/ 95 w 382"/>
                <a:gd name="T19" fmla="*/ 349 h 350"/>
                <a:gd name="T20" fmla="*/ 152 w 382"/>
                <a:gd name="T21" fmla="*/ 198 h 350"/>
                <a:gd name="T22" fmla="*/ 0 w 382"/>
                <a:gd name="T23" fmla="*/ 175 h 350"/>
                <a:gd name="T24" fmla="*/ 153 w 382"/>
                <a:gd name="T25" fmla="*/ 153 h 3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2"/>
                <a:gd name="T40" fmla="*/ 0 h 350"/>
                <a:gd name="T41" fmla="*/ 382 w 382"/>
                <a:gd name="T42" fmla="*/ 350 h 3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2" h="350">
                  <a:moveTo>
                    <a:pt x="153" y="153"/>
                  </a:moveTo>
                  <a:lnTo>
                    <a:pt x="95" y="0"/>
                  </a:lnTo>
                  <a:lnTo>
                    <a:pt x="191" y="128"/>
                  </a:lnTo>
                  <a:lnTo>
                    <a:pt x="284" y="0"/>
                  </a:lnTo>
                  <a:lnTo>
                    <a:pt x="227" y="153"/>
                  </a:lnTo>
                  <a:lnTo>
                    <a:pt x="381" y="175"/>
                  </a:lnTo>
                  <a:lnTo>
                    <a:pt x="226" y="196"/>
                  </a:lnTo>
                  <a:lnTo>
                    <a:pt x="284" y="349"/>
                  </a:lnTo>
                  <a:lnTo>
                    <a:pt x="191" y="221"/>
                  </a:lnTo>
                  <a:lnTo>
                    <a:pt x="95" y="349"/>
                  </a:lnTo>
                  <a:lnTo>
                    <a:pt x="152" y="198"/>
                  </a:lnTo>
                  <a:lnTo>
                    <a:pt x="0" y="175"/>
                  </a:lnTo>
                  <a:lnTo>
                    <a:pt x="153" y="153"/>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4" name="Freeform 30"/>
            <p:cNvSpPr>
              <a:spLocks/>
            </p:cNvSpPr>
            <p:nvPr/>
          </p:nvSpPr>
          <p:spPr bwMode="auto">
            <a:xfrm>
              <a:off x="621" y="1629"/>
              <a:ext cx="270" cy="332"/>
            </a:xfrm>
            <a:custGeom>
              <a:avLst/>
              <a:gdLst>
                <a:gd name="T0" fmla="*/ 0 w 270"/>
                <a:gd name="T1" fmla="*/ 84 h 332"/>
                <a:gd name="T2" fmla="*/ 122 w 270"/>
                <a:gd name="T3" fmla="*/ 143 h 332"/>
                <a:gd name="T4" fmla="*/ 135 w 270"/>
                <a:gd name="T5" fmla="*/ 0 h 332"/>
                <a:gd name="T6" fmla="*/ 147 w 270"/>
                <a:gd name="T7" fmla="*/ 143 h 332"/>
                <a:gd name="T8" fmla="*/ 268 w 270"/>
                <a:gd name="T9" fmla="*/ 82 h 332"/>
                <a:gd name="T10" fmla="*/ 159 w 270"/>
                <a:gd name="T11" fmla="*/ 166 h 332"/>
                <a:gd name="T12" fmla="*/ 269 w 270"/>
                <a:gd name="T13" fmla="*/ 249 h 332"/>
                <a:gd name="T14" fmla="*/ 147 w 270"/>
                <a:gd name="T15" fmla="*/ 189 h 332"/>
                <a:gd name="T16" fmla="*/ 135 w 270"/>
                <a:gd name="T17" fmla="*/ 331 h 332"/>
                <a:gd name="T18" fmla="*/ 122 w 270"/>
                <a:gd name="T19" fmla="*/ 189 h 332"/>
                <a:gd name="T20" fmla="*/ 0 w 270"/>
                <a:gd name="T21" fmla="*/ 249 h 332"/>
                <a:gd name="T22" fmla="*/ 110 w 270"/>
                <a:gd name="T23" fmla="*/ 166 h 332"/>
                <a:gd name="T24" fmla="*/ 0 w 270"/>
                <a:gd name="T25" fmla="*/ 84 h 3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0"/>
                <a:gd name="T40" fmla="*/ 0 h 332"/>
                <a:gd name="T41" fmla="*/ 270 w 270"/>
                <a:gd name="T42" fmla="*/ 332 h 3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0" h="332">
                  <a:moveTo>
                    <a:pt x="0" y="84"/>
                  </a:moveTo>
                  <a:lnTo>
                    <a:pt x="122" y="143"/>
                  </a:lnTo>
                  <a:lnTo>
                    <a:pt x="135" y="0"/>
                  </a:lnTo>
                  <a:lnTo>
                    <a:pt x="147" y="143"/>
                  </a:lnTo>
                  <a:lnTo>
                    <a:pt x="268" y="82"/>
                  </a:lnTo>
                  <a:lnTo>
                    <a:pt x="159" y="166"/>
                  </a:lnTo>
                  <a:lnTo>
                    <a:pt x="269" y="249"/>
                  </a:lnTo>
                  <a:lnTo>
                    <a:pt x="147" y="189"/>
                  </a:lnTo>
                  <a:lnTo>
                    <a:pt x="135" y="331"/>
                  </a:lnTo>
                  <a:lnTo>
                    <a:pt x="122" y="189"/>
                  </a:lnTo>
                  <a:lnTo>
                    <a:pt x="0" y="249"/>
                  </a:lnTo>
                  <a:lnTo>
                    <a:pt x="110" y="166"/>
                  </a:lnTo>
                  <a:lnTo>
                    <a:pt x="0" y="84"/>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5" name="Freeform 31"/>
            <p:cNvSpPr>
              <a:spLocks/>
            </p:cNvSpPr>
            <p:nvPr/>
          </p:nvSpPr>
          <p:spPr bwMode="auto">
            <a:xfrm>
              <a:off x="722" y="1752"/>
              <a:ext cx="68" cy="85"/>
            </a:xfrm>
            <a:custGeom>
              <a:avLst/>
              <a:gdLst>
                <a:gd name="T0" fmla="*/ 0 w 68"/>
                <a:gd name="T1" fmla="*/ 20 h 85"/>
                <a:gd name="T2" fmla="*/ 27 w 68"/>
                <a:gd name="T3" fmla="*/ 30 h 85"/>
                <a:gd name="T4" fmla="*/ 33 w 68"/>
                <a:gd name="T5" fmla="*/ 0 h 85"/>
                <a:gd name="T6" fmla="*/ 39 w 68"/>
                <a:gd name="T7" fmla="*/ 30 h 85"/>
                <a:gd name="T8" fmla="*/ 67 w 68"/>
                <a:gd name="T9" fmla="*/ 20 h 85"/>
                <a:gd name="T10" fmla="*/ 45 w 68"/>
                <a:gd name="T11" fmla="*/ 42 h 85"/>
                <a:gd name="T12" fmla="*/ 67 w 68"/>
                <a:gd name="T13" fmla="*/ 62 h 85"/>
                <a:gd name="T14" fmla="*/ 39 w 68"/>
                <a:gd name="T15" fmla="*/ 52 h 85"/>
                <a:gd name="T16" fmla="*/ 33 w 68"/>
                <a:gd name="T17" fmla="*/ 84 h 85"/>
                <a:gd name="T18" fmla="*/ 27 w 68"/>
                <a:gd name="T19" fmla="*/ 52 h 85"/>
                <a:gd name="T20" fmla="*/ 0 w 68"/>
                <a:gd name="T21" fmla="*/ 62 h 85"/>
                <a:gd name="T22" fmla="*/ 21 w 68"/>
                <a:gd name="T23" fmla="*/ 42 h 85"/>
                <a:gd name="T24" fmla="*/ 0 w 68"/>
                <a:gd name="T25" fmla="*/ 20 h 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8"/>
                <a:gd name="T40" fmla="*/ 0 h 85"/>
                <a:gd name="T41" fmla="*/ 68 w 68"/>
                <a:gd name="T42" fmla="*/ 85 h 8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8" h="85">
                  <a:moveTo>
                    <a:pt x="0" y="20"/>
                  </a:moveTo>
                  <a:lnTo>
                    <a:pt x="27" y="30"/>
                  </a:lnTo>
                  <a:lnTo>
                    <a:pt x="33" y="0"/>
                  </a:lnTo>
                  <a:lnTo>
                    <a:pt x="39" y="30"/>
                  </a:lnTo>
                  <a:lnTo>
                    <a:pt x="67" y="20"/>
                  </a:lnTo>
                  <a:lnTo>
                    <a:pt x="45" y="42"/>
                  </a:lnTo>
                  <a:lnTo>
                    <a:pt x="67" y="62"/>
                  </a:lnTo>
                  <a:lnTo>
                    <a:pt x="39" y="52"/>
                  </a:lnTo>
                  <a:lnTo>
                    <a:pt x="33" y="84"/>
                  </a:lnTo>
                  <a:lnTo>
                    <a:pt x="27" y="52"/>
                  </a:lnTo>
                  <a:lnTo>
                    <a:pt x="0" y="62"/>
                  </a:lnTo>
                  <a:lnTo>
                    <a:pt x="21" y="42"/>
                  </a:lnTo>
                  <a:lnTo>
                    <a:pt x="0" y="20"/>
                  </a:lnTo>
                </a:path>
              </a:pathLst>
            </a:custGeom>
            <a:solidFill>
              <a:srgbClr val="F9F9F9"/>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grpSp>
    </p:spTree>
    <p:extLst>
      <p:ext uri="{BB962C8B-B14F-4D97-AF65-F5344CB8AC3E}">
        <p14:creationId xmlns:p14="http://schemas.microsoft.com/office/powerpoint/2010/main" val="2452384585"/>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strips(downLeft)">
                                      <p:cBhvr>
                                        <p:cTn id="7" dur="1000"/>
                                        <p:tgtEl>
                                          <p:spTgt spid="3075"/>
                                        </p:tgtEl>
                                      </p:cBhvr>
                                    </p:animEffect>
                                  </p:childTnLst>
                                </p:cTn>
                              </p:par>
                              <p:par>
                                <p:cTn id="8" presetID="0" presetClass="path" presetSubtype="0" accel="50000" decel="50000" fill="remove" nodeType="withEffect">
                                  <p:stCondLst>
                                    <p:cond delay="0"/>
                                  </p:stCondLst>
                                  <p:iterate type="lt">
                                    <p:tmPct val="0"/>
                                  </p:iterate>
                                  <p:childTnLst>
                                    <p:animMotion origin="layout" path="M 0.1599 -0.07615 C 0.15538 -0.03449 0.15087 0.00718 0.12101 0.04236 C 0.09115 0.07755 0.03281 0.11991 -0.01927 0.13496 C -0.07135 0.15 -0.15625 0.12107 -0.19149 0.13311 C -0.22674 0.14514 -0.22292 0.17176 -0.23038 0.20718 C -0.23785 0.24236 -0.23472 0.31459 -0.23594 0.34422 C -0.23715 0.37385 -0.23715 0.37963 -0.23733 0.38496 " pathEditMode="relative" ptsTypes="aaaaaaA">
                                      <p:cBhvr>
                                        <p:cTn id="9" dur="1000" fill="hold"/>
                                        <p:tgtEl>
                                          <p:spTgt spid="4"/>
                                        </p:tgtEl>
                                        <p:attrNameLst>
                                          <p:attrName>ppt_x</p:attrName>
                                          <p:attrName>ppt_y</p:attrName>
                                        </p:attrNameLst>
                                      </p:cBhvr>
                                    </p:animMotion>
                                  </p:childTnLst>
                                </p:cTn>
                              </p:par>
                            </p:childTnLst>
                          </p:cTn>
                        </p:par>
                        <p:par>
                          <p:cTn id="10" fill="hold" nodeType="afterGroup">
                            <p:stCondLst>
                              <p:cond delay="1000"/>
                            </p:stCondLst>
                            <p:childTnLst>
                              <p:par>
                                <p:cTn id="11" presetID="18" presetClass="entr" presetSubtype="12" fill="hold" grpId="0" nodeType="after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strips(downLeft)">
                                      <p:cBhvr>
                                        <p:cTn id="13" dur="500"/>
                                        <p:tgtEl>
                                          <p:spTgt spid="3076"/>
                                        </p:tgtEl>
                                      </p:cBhvr>
                                    </p:animEffect>
                                  </p:childTnLst>
                                </p:cTn>
                              </p:par>
                              <p:par>
                                <p:cTn id="14" presetID="42" presetClass="path" presetSubtype="0" accel="50000" decel="50000" fill="remove" nodeType="withEffect">
                                  <p:stCondLst>
                                    <p:cond delay="0"/>
                                  </p:stCondLst>
                                  <p:iterate type="lt">
                                    <p:tmPct val="0"/>
                                  </p:iterate>
                                  <p:childTnLst>
                                    <p:animMotion origin="layout" path="M 0.08455 0.11922 L 0.08455 0.15857 " pathEditMode="relative" rAng="0" ptsTypes="AA">
                                      <p:cBhvr>
                                        <p:cTn id="15" dur="500" fill="hold"/>
                                        <p:tgtEl>
                                          <p:spTgt spid="4"/>
                                        </p:tgtEl>
                                        <p:attrNameLst>
                                          <p:attrName>ppt_x</p:attrName>
                                          <p:attrName>ppt_y</p:attrName>
                                        </p:attrNameLst>
                                      </p:cBhvr>
                                      <p:rCtr x="0" y="1968"/>
                                    </p:animMotion>
                                  </p:childTnLst>
                                </p:cTn>
                              </p:par>
                            </p:childTnLst>
                          </p:cTn>
                        </p:par>
                        <p:par>
                          <p:cTn id="16" fill="hold" nodeType="afterGroup">
                            <p:stCondLst>
                              <p:cond delay="1500"/>
                            </p:stCondLst>
                            <p:childTnLst>
                              <p:par>
                                <p:cTn id="17" presetID="18" presetClass="entr" presetSubtype="12" fill="hold" grpId="0" nodeType="afterEffect">
                                  <p:stCondLst>
                                    <p:cond delay="0"/>
                                  </p:stCondLst>
                                  <p:childTnLst>
                                    <p:set>
                                      <p:cBhvr>
                                        <p:cTn id="18" dur="1" fill="hold">
                                          <p:stCondLst>
                                            <p:cond delay="0"/>
                                          </p:stCondLst>
                                        </p:cTn>
                                        <p:tgtEl>
                                          <p:spTgt spid="3077"/>
                                        </p:tgtEl>
                                        <p:attrNameLst>
                                          <p:attrName>style.visibility</p:attrName>
                                        </p:attrNameLst>
                                      </p:cBhvr>
                                      <p:to>
                                        <p:strVal val="visible"/>
                                      </p:to>
                                    </p:set>
                                    <p:animEffect transition="in" filter="strips(downLeft)">
                                      <p:cBhvr>
                                        <p:cTn id="19" dur="1000"/>
                                        <p:tgtEl>
                                          <p:spTgt spid="3077"/>
                                        </p:tgtEl>
                                      </p:cBhvr>
                                    </p:animEffect>
                                  </p:childTnLst>
                                </p:cTn>
                              </p:par>
                              <p:par>
                                <p:cTn id="20" presetID="0" presetClass="path" presetSubtype="0" accel="50000" decel="50000" fill="remove" nodeType="withEffect">
                                  <p:stCondLst>
                                    <p:cond delay="0"/>
                                  </p:stCondLst>
                                  <p:iterate type="lt">
                                    <p:tmPct val="0"/>
                                  </p:iterate>
                                  <p:childTnLst>
                                    <p:animMotion origin="layout" path="M -0.06233 -0.14097 C -0.06406 -0.08564 -0.06563 -0.03009 -0.07205 -0.00023 C -0.07847 0.02963 -0.08177 0.02639 -0.10122 0.03866 C -0.12066 0.05093 -0.16042 0.04861 -0.18872 0.07385 C -0.21701 0.09908 -0.2408 0.16389 -0.27066 0.19051 C -0.30052 0.21713 -0.34688 0.23102 -0.36788 0.23311 C -0.38889 0.23519 -0.39167 0.21621 -0.39705 0.20348 C -0.40243 0.19074 -0.39931 0.16482 -0.39983 0.15718 " pathEditMode="fixed" ptsTypes="aaaaaaaA">
                                      <p:cBhvr>
                                        <p:cTn id="21" dur="1000" fill="hold"/>
                                        <p:tgtEl>
                                          <p:spTgt spid="4"/>
                                        </p:tgtEl>
                                        <p:attrNameLst>
                                          <p:attrName>ppt_x</p:attrName>
                                          <p:attrName>ppt_y</p:attrName>
                                        </p:attrNameLst>
                                      </p:cBhvr>
                                    </p:animMotion>
                                  </p:childTnLst>
                                </p:cTn>
                              </p:par>
                            </p:childTnLst>
                          </p:cTn>
                        </p:par>
                        <p:par>
                          <p:cTn id="22" fill="hold" nodeType="afterGroup">
                            <p:stCondLst>
                              <p:cond delay="2500"/>
                            </p:stCondLst>
                            <p:childTnLst>
                              <p:par>
                                <p:cTn id="23" presetID="18" presetClass="entr" presetSubtype="12" fill="hold" grpId="0" nodeType="afterEffect">
                                  <p:stCondLst>
                                    <p:cond delay="0"/>
                                  </p:stCondLst>
                                  <p:childTnLst>
                                    <p:set>
                                      <p:cBhvr>
                                        <p:cTn id="24" dur="1" fill="hold">
                                          <p:stCondLst>
                                            <p:cond delay="0"/>
                                          </p:stCondLst>
                                        </p:cTn>
                                        <p:tgtEl>
                                          <p:spTgt spid="3079"/>
                                        </p:tgtEl>
                                        <p:attrNameLst>
                                          <p:attrName>style.visibility</p:attrName>
                                        </p:attrNameLst>
                                      </p:cBhvr>
                                      <p:to>
                                        <p:strVal val="visible"/>
                                      </p:to>
                                    </p:set>
                                    <p:animEffect transition="in" filter="strips(downLeft)">
                                      <p:cBhvr>
                                        <p:cTn id="25" dur="500"/>
                                        <p:tgtEl>
                                          <p:spTgt spid="3079"/>
                                        </p:tgtEl>
                                      </p:cBhvr>
                                    </p:animEffect>
                                  </p:childTnLst>
                                </p:cTn>
                              </p:par>
                              <p:par>
                                <p:cTn id="26" presetID="0" presetClass="path" presetSubtype="0" accel="50000" decel="50000" fill="remove" nodeType="withEffect">
                                  <p:stCondLst>
                                    <p:cond delay="0"/>
                                  </p:stCondLst>
                                  <p:iterate type="lt">
                                    <p:tmPct val="0"/>
                                  </p:iterate>
                                  <p:childTnLst>
                                    <p:animMotion origin="layout" path="M -0.11927 -0.05949 C -0.12622 -0.05301 -0.13299 -0.04652 -0.13455 -0.04467 " pathEditMode="relative" ptsTypes="aA">
                                      <p:cBhvr>
                                        <p:cTn id="27" dur="500" fill="hold"/>
                                        <p:tgtEl>
                                          <p:spTgt spid="4"/>
                                        </p:tgtEl>
                                        <p:attrNameLst>
                                          <p:attrName>ppt_x</p:attrName>
                                          <p:attrName>ppt_y</p:attrName>
                                        </p:attrNameLst>
                                      </p:cBhvr>
                                    </p:animMotion>
                                  </p:childTnLst>
                                </p:cTn>
                              </p:par>
                            </p:childTnLst>
                          </p:cTn>
                        </p:par>
                        <p:par>
                          <p:cTn id="28" fill="hold" nodeType="afterGroup">
                            <p:stCondLst>
                              <p:cond delay="3000"/>
                            </p:stCondLst>
                            <p:childTnLst>
                              <p:par>
                                <p:cTn id="29" presetID="18" presetClass="entr" presetSubtype="12" fill="hold" grpId="0" nodeType="afterEffect">
                                  <p:stCondLst>
                                    <p:cond delay="0"/>
                                  </p:stCondLst>
                                  <p:childTnLst>
                                    <p:set>
                                      <p:cBhvr>
                                        <p:cTn id="30" dur="1" fill="hold">
                                          <p:stCondLst>
                                            <p:cond delay="0"/>
                                          </p:stCondLst>
                                        </p:cTn>
                                        <p:tgtEl>
                                          <p:spTgt spid="3078"/>
                                        </p:tgtEl>
                                        <p:attrNameLst>
                                          <p:attrName>style.visibility</p:attrName>
                                        </p:attrNameLst>
                                      </p:cBhvr>
                                      <p:to>
                                        <p:strVal val="visible"/>
                                      </p:to>
                                    </p:set>
                                    <p:animEffect transition="in" filter="strips(downLeft)">
                                      <p:cBhvr>
                                        <p:cTn id="31" dur="500"/>
                                        <p:tgtEl>
                                          <p:spTgt spid="3078"/>
                                        </p:tgtEl>
                                      </p:cBhvr>
                                    </p:animEffect>
                                  </p:childTnLst>
                                </p:cTn>
                              </p:par>
                              <p:par>
                                <p:cTn id="32" presetID="42" presetClass="path" presetSubtype="0" accel="50000" decel="50000" fill="remove" nodeType="withEffect">
                                  <p:stCondLst>
                                    <p:cond delay="0"/>
                                  </p:stCondLst>
                                  <p:iterate type="lt">
                                    <p:tmPct val="0"/>
                                  </p:iterate>
                                  <p:childTnLst>
                                    <p:animMotion origin="layout" path="M -0.12708 -0.10416 L -0.12708 -0.07777 " pathEditMode="relative" rAng="0" ptsTypes="AA">
                                      <p:cBhvr>
                                        <p:cTn id="33" dur="500" fill="hold"/>
                                        <p:tgtEl>
                                          <p:spTgt spid="4"/>
                                        </p:tgtEl>
                                        <p:attrNameLst>
                                          <p:attrName>ppt_x</p:attrName>
                                          <p:attrName>ppt_y</p:attrName>
                                        </p:attrNameLst>
                                      </p:cBhvr>
                                      <p:rCtr x="0" y="1319"/>
                                    </p:animMotion>
                                  </p:childTnLst>
                                </p:cTn>
                              </p:par>
                            </p:childTnLst>
                          </p:cTn>
                        </p:par>
                        <p:par>
                          <p:cTn id="34" fill="hold" nodeType="afterGroup">
                            <p:stCondLst>
                              <p:cond delay="3500"/>
                            </p:stCondLst>
                            <p:childTnLst>
                              <p:par>
                                <p:cTn id="35" presetID="18" presetClass="entr" presetSubtype="12" fill="hold" grpId="0" nodeType="afterEffect">
                                  <p:stCondLst>
                                    <p:cond delay="0"/>
                                  </p:stCondLst>
                                  <p:childTnLst>
                                    <p:set>
                                      <p:cBhvr>
                                        <p:cTn id="36" dur="1" fill="hold">
                                          <p:stCondLst>
                                            <p:cond delay="0"/>
                                          </p:stCondLst>
                                        </p:cTn>
                                        <p:tgtEl>
                                          <p:spTgt spid="3080"/>
                                        </p:tgtEl>
                                        <p:attrNameLst>
                                          <p:attrName>style.visibility</p:attrName>
                                        </p:attrNameLst>
                                      </p:cBhvr>
                                      <p:to>
                                        <p:strVal val="visible"/>
                                      </p:to>
                                    </p:set>
                                    <p:animEffect transition="in" filter="strips(downLeft)">
                                      <p:cBhvr>
                                        <p:cTn id="37" dur="1000"/>
                                        <p:tgtEl>
                                          <p:spTgt spid="3080"/>
                                        </p:tgtEl>
                                      </p:cBhvr>
                                    </p:animEffect>
                                  </p:childTnLst>
                                </p:cTn>
                              </p:par>
                              <p:par>
                                <p:cTn id="38" presetID="0" presetClass="path" presetSubtype="0" accel="50000" decel="50000" fill="remove" nodeType="withEffect">
                                  <p:stCondLst>
                                    <p:cond delay="0"/>
                                  </p:stCondLst>
                                  <p:iterate type="lt">
                                    <p:tmPct val="0"/>
                                  </p:iterate>
                                  <p:childTnLst>
                                    <p:animMotion origin="layout" path="M -0.15399 -0.15578 C -0.15573 -0.11736 -0.15729 -0.0787 -0.16094 -0.05393 C -0.16458 -0.02916 -0.1651 -0.02129 -0.17622 -0.00764 C -0.18733 0.00602 -0.21424 0.01389 -0.2276 0.02755 C -0.24097 0.04121 -0.24722 0.05926 -0.25677 0.07385 C -0.26632 0.0882 -0.2776 0.10764 -0.28455 0.11459 C -0.29149 0.1213 -0.29497 0.11783 -0.29844 0.11459 " pathEditMode="relative" ptsTypes="aaaaaaA">
                                      <p:cBhvr>
                                        <p:cTn id="39" dur="1000" fill="hold"/>
                                        <p:tgtEl>
                                          <p:spTgt spid="4"/>
                                        </p:tgtEl>
                                        <p:attrNameLst>
                                          <p:attrName>ppt_x</p:attrName>
                                          <p:attrName>ppt_y</p:attrName>
                                        </p:attrNameLst>
                                      </p:cBhvr>
                                    </p:animMotion>
                                  </p:childTnLst>
                                </p:cTn>
                              </p:par>
                            </p:childTnLst>
                          </p:cTn>
                        </p:par>
                        <p:par>
                          <p:cTn id="40" fill="hold" nodeType="afterGroup">
                            <p:stCondLst>
                              <p:cond delay="4500"/>
                            </p:stCondLst>
                            <p:childTnLst>
                              <p:par>
                                <p:cTn id="41" presetID="18" presetClass="entr" presetSubtype="12" fill="hold" grpId="0" nodeType="afterEffect">
                                  <p:stCondLst>
                                    <p:cond delay="0"/>
                                  </p:stCondLst>
                                  <p:childTnLst>
                                    <p:set>
                                      <p:cBhvr>
                                        <p:cTn id="42" dur="1" fill="hold">
                                          <p:stCondLst>
                                            <p:cond delay="0"/>
                                          </p:stCondLst>
                                        </p:cTn>
                                        <p:tgtEl>
                                          <p:spTgt spid="3086"/>
                                        </p:tgtEl>
                                        <p:attrNameLst>
                                          <p:attrName>style.visibility</p:attrName>
                                        </p:attrNameLst>
                                      </p:cBhvr>
                                      <p:to>
                                        <p:strVal val="visible"/>
                                      </p:to>
                                    </p:set>
                                    <p:animEffect transition="in" filter="strips(downLeft)">
                                      <p:cBhvr>
                                        <p:cTn id="43" dur="500"/>
                                        <p:tgtEl>
                                          <p:spTgt spid="3086"/>
                                        </p:tgtEl>
                                      </p:cBhvr>
                                    </p:animEffect>
                                  </p:childTnLst>
                                </p:cTn>
                              </p:par>
                              <p:par>
                                <p:cTn id="44" presetID="35" presetClass="path" presetSubtype="0" accel="50000" decel="50000" fill="remove" nodeType="withEffect">
                                  <p:stCondLst>
                                    <p:cond delay="0"/>
                                  </p:stCondLst>
                                  <p:iterate type="lt">
                                    <p:tmPct val="0"/>
                                  </p:iterate>
                                  <p:childTnLst>
                                    <p:animMotion origin="layout" path="M -0.21649 -0.07777 L -0.23542 -0.07662 " pathEditMode="relative" rAng="0" ptsTypes="AA">
                                      <p:cBhvr>
                                        <p:cTn id="45" dur="500" fill="hold"/>
                                        <p:tgtEl>
                                          <p:spTgt spid="4"/>
                                        </p:tgtEl>
                                        <p:attrNameLst>
                                          <p:attrName>ppt_x</p:attrName>
                                          <p:attrName>ppt_y</p:attrName>
                                        </p:attrNameLst>
                                      </p:cBhvr>
                                      <p:rCtr x="-955" y="46"/>
                                    </p:animMotion>
                                  </p:childTnLst>
                                </p:cTn>
                              </p:par>
                            </p:childTnLst>
                          </p:cTn>
                        </p:par>
                        <p:par>
                          <p:cTn id="46" fill="hold" nodeType="afterGroup">
                            <p:stCondLst>
                              <p:cond delay="5000"/>
                            </p:stCondLst>
                            <p:childTnLst>
                              <p:par>
                                <p:cTn id="47" presetID="18" presetClass="entr" presetSubtype="12" fill="hold" grpId="0" nodeType="afterEffect">
                                  <p:stCondLst>
                                    <p:cond delay="0"/>
                                  </p:stCondLst>
                                  <p:childTnLst>
                                    <p:set>
                                      <p:cBhvr>
                                        <p:cTn id="48" dur="1" fill="hold">
                                          <p:stCondLst>
                                            <p:cond delay="0"/>
                                          </p:stCondLst>
                                        </p:cTn>
                                        <p:tgtEl>
                                          <p:spTgt spid="3081"/>
                                        </p:tgtEl>
                                        <p:attrNameLst>
                                          <p:attrName>style.visibility</p:attrName>
                                        </p:attrNameLst>
                                      </p:cBhvr>
                                      <p:to>
                                        <p:strVal val="visible"/>
                                      </p:to>
                                    </p:set>
                                    <p:animEffect transition="in" filter="strips(downLeft)">
                                      <p:cBhvr>
                                        <p:cTn id="49" dur="1000"/>
                                        <p:tgtEl>
                                          <p:spTgt spid="3081"/>
                                        </p:tgtEl>
                                      </p:cBhvr>
                                    </p:animEffect>
                                  </p:childTnLst>
                                </p:cTn>
                              </p:par>
                              <p:par>
                                <p:cTn id="50" presetID="0" presetClass="path" presetSubtype="0" accel="50000" decel="50000" fill="remove" nodeType="withEffect">
                                  <p:stCondLst>
                                    <p:cond delay="0"/>
                                  </p:stCondLst>
                                  <p:iterate type="lt">
                                    <p:tmPct val="0"/>
                                  </p:iterate>
                                  <p:childTnLst>
                                    <p:animMotion origin="layout" path="M -0.29358 -0.01319 C -0.28628 -0.02477 -0.27899 -0.03611 -0.26927 -0.03912 C -0.25955 -0.04213 -0.23333 -0.03935 -0.23524 -0.03171 C -0.23715 -0.02407 -0.27118 -0.00648 -0.28108 0.00625 C -0.29097 0.01898 -0.29306 0.03658 -0.29497 0.04422 C -0.29688 0.05186 -0.29375 0.05047 -0.29219 0.05162 C -0.29063 0.05278 -0.26858 0.04005 -0.28524 0.05162 C -0.30191 0.0632 -0.35295 0.08959 -0.39219 0.12107 C -0.43142 0.15255 -0.49028 0.19769 -0.52066 0.24051 C -0.55104 0.28334 -0.56684 0.33172 -0.57413 0.37848 C -0.58142 0.42523 -0.57865 0.4801 -0.56441 0.52107 C -0.55017 0.56204 -0.50104 0.60718 -0.48872 0.62477 " pathEditMode="relative" ptsTypes="aaaaaaaaaaaA">
                                      <p:cBhvr>
                                        <p:cTn id="51" dur="1000" fill="hold"/>
                                        <p:tgtEl>
                                          <p:spTgt spid="4"/>
                                        </p:tgtEl>
                                        <p:attrNameLst>
                                          <p:attrName>ppt_x</p:attrName>
                                          <p:attrName>ppt_y</p:attrName>
                                        </p:attrNameLst>
                                      </p:cBhvr>
                                    </p:animMotion>
                                  </p:childTnLst>
                                </p:cTn>
                              </p:par>
                            </p:childTnLst>
                          </p:cTn>
                        </p:par>
                        <p:par>
                          <p:cTn id="52" fill="hold" nodeType="afterGroup">
                            <p:stCondLst>
                              <p:cond delay="6000"/>
                            </p:stCondLst>
                            <p:childTnLst>
                              <p:par>
                                <p:cTn id="53" presetID="18" presetClass="entr" presetSubtype="12" fill="hold" grpId="0" nodeType="afterEffect">
                                  <p:stCondLst>
                                    <p:cond delay="0"/>
                                  </p:stCondLst>
                                  <p:childTnLst>
                                    <p:set>
                                      <p:cBhvr>
                                        <p:cTn id="54" dur="1" fill="hold">
                                          <p:stCondLst>
                                            <p:cond delay="0"/>
                                          </p:stCondLst>
                                        </p:cTn>
                                        <p:tgtEl>
                                          <p:spTgt spid="3082"/>
                                        </p:tgtEl>
                                        <p:attrNameLst>
                                          <p:attrName>style.visibility</p:attrName>
                                        </p:attrNameLst>
                                      </p:cBhvr>
                                      <p:to>
                                        <p:strVal val="visible"/>
                                      </p:to>
                                    </p:set>
                                    <p:animEffect transition="in" filter="strips(downLeft)">
                                      <p:cBhvr>
                                        <p:cTn id="55" dur="500"/>
                                        <p:tgtEl>
                                          <p:spTgt spid="3082"/>
                                        </p:tgtEl>
                                      </p:cBhvr>
                                    </p:animEffect>
                                  </p:childTnLst>
                                </p:cTn>
                              </p:par>
                              <p:par>
                                <p:cTn id="56" presetID="0" presetClass="path" presetSubtype="0" accel="50000" decel="50000" fill="remove" nodeType="withEffect">
                                  <p:stCondLst>
                                    <p:cond delay="0"/>
                                  </p:stCondLst>
                                  <p:iterate type="lt">
                                    <p:tmPct val="0"/>
                                  </p:iterate>
                                  <p:childTnLst>
                                    <p:animMotion origin="layout" path="M -0.3276 0.04051 C -0.33663 0.03773 -0.34531 0.03473 -0.34861 0.0338 " pathEditMode="relative" rAng="0" ptsTypes="aA">
                                      <p:cBhvr>
                                        <p:cTn id="57" dur="500" fill="hold"/>
                                        <p:tgtEl>
                                          <p:spTgt spid="4"/>
                                        </p:tgtEl>
                                        <p:attrNameLst>
                                          <p:attrName>ppt_x</p:attrName>
                                          <p:attrName>ppt_y</p:attrName>
                                        </p:attrNameLst>
                                      </p:cBhvr>
                                      <p:rCtr x="-1059" y="-347"/>
                                    </p:animMotion>
                                  </p:childTnLst>
                                </p:cTn>
                              </p:par>
                            </p:childTnLst>
                          </p:cTn>
                        </p:par>
                        <p:par>
                          <p:cTn id="58" fill="hold" nodeType="afterGroup">
                            <p:stCondLst>
                              <p:cond delay="6500"/>
                            </p:stCondLst>
                            <p:childTnLst>
                              <p:par>
                                <p:cTn id="59" presetID="18" presetClass="entr" presetSubtype="12" fill="hold" grpId="0" nodeType="afterEffect">
                                  <p:stCondLst>
                                    <p:cond delay="0"/>
                                  </p:stCondLst>
                                  <p:childTnLst>
                                    <p:set>
                                      <p:cBhvr>
                                        <p:cTn id="60" dur="1" fill="hold">
                                          <p:stCondLst>
                                            <p:cond delay="0"/>
                                          </p:stCondLst>
                                        </p:cTn>
                                        <p:tgtEl>
                                          <p:spTgt spid="3085"/>
                                        </p:tgtEl>
                                        <p:attrNameLst>
                                          <p:attrName>style.visibility</p:attrName>
                                        </p:attrNameLst>
                                      </p:cBhvr>
                                      <p:to>
                                        <p:strVal val="visible"/>
                                      </p:to>
                                    </p:set>
                                    <p:animEffect transition="in" filter="strips(downLeft)">
                                      <p:cBhvr>
                                        <p:cTn id="61" dur="1000"/>
                                        <p:tgtEl>
                                          <p:spTgt spid="3085"/>
                                        </p:tgtEl>
                                      </p:cBhvr>
                                    </p:animEffect>
                                  </p:childTnLst>
                                </p:cTn>
                              </p:par>
                              <p:par>
                                <p:cTn id="62" presetID="0" presetClass="path" presetSubtype="0" accel="50000" decel="50000" fill="remove" nodeType="withEffect">
                                  <p:stCondLst>
                                    <p:cond delay="0"/>
                                  </p:stCondLst>
                                  <p:iterate type="lt">
                                    <p:tmPct val="0"/>
                                  </p:iterate>
                                  <p:childTnLst>
                                    <p:animMotion origin="layout" path="M -0.30816 -0.18541 C -0.31111 -0.16412 -0.31441 -0.08796 -0.32622 -0.05625 C -0.33802 -0.02453 -0.36563 -0.01319 -0.37899 0.00486 C -0.39236 0.02292 -0.39896 0.04352 -0.40608 0.05209 C -0.41319 0.06065 -0.4184 0.05533 -0.4217 0.05625 " pathEditMode="relative" rAng="0" ptsTypes="aaaaa">
                                      <p:cBhvr>
                                        <p:cTn id="63" dur="1000" fill="hold"/>
                                        <p:tgtEl>
                                          <p:spTgt spid="4"/>
                                        </p:tgtEl>
                                        <p:attrNameLst>
                                          <p:attrName>ppt_x</p:attrName>
                                          <p:attrName>ppt_y</p:attrName>
                                        </p:attrNameLst>
                                      </p:cBhvr>
                                      <p:rCtr x="-5677" y="12292"/>
                                    </p:animMotion>
                                  </p:childTnLst>
                                </p:cTn>
                              </p:par>
                            </p:childTnLst>
                          </p:cTn>
                        </p:par>
                        <p:par>
                          <p:cTn id="64" fill="hold" nodeType="afterGroup">
                            <p:stCondLst>
                              <p:cond delay="7500"/>
                            </p:stCondLst>
                            <p:childTnLst>
                              <p:par>
                                <p:cTn id="65" presetID="18" presetClass="entr" presetSubtype="12" fill="hold" grpId="0" nodeType="afterEffect">
                                  <p:stCondLst>
                                    <p:cond delay="0"/>
                                  </p:stCondLst>
                                  <p:childTnLst>
                                    <p:set>
                                      <p:cBhvr>
                                        <p:cTn id="66" dur="1" fill="hold">
                                          <p:stCondLst>
                                            <p:cond delay="0"/>
                                          </p:stCondLst>
                                        </p:cTn>
                                        <p:tgtEl>
                                          <p:spTgt spid="3087"/>
                                        </p:tgtEl>
                                        <p:attrNameLst>
                                          <p:attrName>style.visibility</p:attrName>
                                        </p:attrNameLst>
                                      </p:cBhvr>
                                      <p:to>
                                        <p:strVal val="visible"/>
                                      </p:to>
                                    </p:set>
                                    <p:animEffect transition="in" filter="strips(downLeft)">
                                      <p:cBhvr>
                                        <p:cTn id="67" dur="500"/>
                                        <p:tgtEl>
                                          <p:spTgt spid="3087"/>
                                        </p:tgtEl>
                                      </p:cBhvr>
                                    </p:animEffect>
                                  </p:childTnLst>
                                </p:cTn>
                              </p:par>
                              <p:par>
                                <p:cTn id="68" presetID="0" presetClass="path" presetSubtype="0" accel="50000" decel="50000" fill="remove" nodeType="withEffect">
                                  <p:stCondLst>
                                    <p:cond delay="0"/>
                                  </p:stCondLst>
                                  <p:iterate type="lt">
                                    <p:tmPct val="0"/>
                                  </p:iterate>
                                  <p:childTnLst>
                                    <p:animMotion origin="layout" path="M -0.32795 -0.20069 C -0.33021 -0.19953 -0.33924 -0.1949 -0.34149 -0.19375 " pathEditMode="relative" rAng="0" ptsTypes="aa">
                                      <p:cBhvr>
                                        <p:cTn id="69" dur="500" fill="hold"/>
                                        <p:tgtEl>
                                          <p:spTgt spid="4"/>
                                        </p:tgtEl>
                                        <p:attrNameLst>
                                          <p:attrName>ppt_x</p:attrName>
                                          <p:attrName>ppt_y</p:attrName>
                                        </p:attrNameLst>
                                      </p:cBhvr>
                                      <p:rCtr x="-677" y="347"/>
                                    </p:animMotion>
                                  </p:childTnLst>
                                </p:cTn>
                              </p:par>
                            </p:childTnLst>
                          </p:cTn>
                        </p:par>
                        <p:par>
                          <p:cTn id="70" fill="hold" nodeType="afterGroup">
                            <p:stCondLst>
                              <p:cond delay="8000"/>
                            </p:stCondLst>
                            <p:childTnLst>
                              <p:par>
                                <p:cTn id="71" presetID="18" presetClass="entr" presetSubtype="12" fill="hold" grpId="0" nodeType="afterEffect">
                                  <p:stCondLst>
                                    <p:cond delay="0"/>
                                  </p:stCondLst>
                                  <p:childTnLst>
                                    <p:set>
                                      <p:cBhvr>
                                        <p:cTn id="72" dur="1" fill="hold">
                                          <p:stCondLst>
                                            <p:cond delay="0"/>
                                          </p:stCondLst>
                                        </p:cTn>
                                        <p:tgtEl>
                                          <p:spTgt spid="3083"/>
                                        </p:tgtEl>
                                        <p:attrNameLst>
                                          <p:attrName>style.visibility</p:attrName>
                                        </p:attrNameLst>
                                      </p:cBhvr>
                                      <p:to>
                                        <p:strVal val="visible"/>
                                      </p:to>
                                    </p:set>
                                    <p:animEffect transition="in" filter="strips(downLeft)">
                                      <p:cBhvr>
                                        <p:cTn id="73" dur="1000"/>
                                        <p:tgtEl>
                                          <p:spTgt spid="3083"/>
                                        </p:tgtEl>
                                      </p:cBhvr>
                                    </p:animEffect>
                                  </p:childTnLst>
                                </p:cTn>
                              </p:par>
                              <p:par>
                                <p:cTn id="74" presetID="0" presetClass="path" presetSubtype="0" accel="50000" decel="50000" fill="remove" nodeType="withEffect">
                                  <p:stCondLst>
                                    <p:cond delay="0"/>
                                  </p:stCondLst>
                                  <p:iterate type="lt">
                                    <p:tmPct val="0"/>
                                  </p:iterate>
                                  <p:childTnLst>
                                    <p:animMotion origin="layout" path="M -0.2092 -0.19375 C -0.20382 -0.2037 -0.19844 -0.21365 -0.18733 -0.21319 C -0.17622 -0.21273 -0.12292 -0.21551 -0.14253 -0.19097 C -0.16215 -0.16643 -0.25122 -0.08588 -0.30503 -0.06597 C -0.35885 -0.04606 -0.4349 -0.07152 -0.46545 -0.07176 C -0.49601 -0.07199 -0.48333 -0.07662 -0.48837 -0.06736 C -0.4934 -0.0581 -0.48576 -0.02916 -0.49566 -0.01597 C -0.50556 -0.00277 -0.53542 -0.02986 -0.54774 0.01181 C -0.56007 0.05324 -0.56493 0.14375 -0.56962 0.23403 " pathEditMode="relative" ptsTypes="aaaaaaaaA">
                                      <p:cBhvr>
                                        <p:cTn id="75" dur="1000" fill="hold"/>
                                        <p:tgtEl>
                                          <p:spTgt spid="4"/>
                                        </p:tgtEl>
                                        <p:attrNameLst>
                                          <p:attrName>ppt_x</p:attrName>
                                          <p:attrName>ppt_y</p:attrName>
                                        </p:attrNameLst>
                                      </p:cBhvr>
                                    </p:animMotion>
                                  </p:childTnLst>
                                </p:cTn>
                              </p:par>
                            </p:childTnLst>
                          </p:cTn>
                        </p:par>
                        <p:par>
                          <p:cTn id="76" fill="hold" nodeType="afterGroup">
                            <p:stCondLst>
                              <p:cond delay="9000"/>
                            </p:stCondLst>
                            <p:childTnLst>
                              <p:par>
                                <p:cTn id="77" presetID="18" presetClass="entr" presetSubtype="12" fill="hold" grpId="0" nodeType="afterEffect">
                                  <p:stCondLst>
                                    <p:cond delay="0"/>
                                  </p:stCondLst>
                                  <p:childTnLst>
                                    <p:set>
                                      <p:cBhvr>
                                        <p:cTn id="78" dur="1" fill="hold">
                                          <p:stCondLst>
                                            <p:cond delay="0"/>
                                          </p:stCondLst>
                                        </p:cTn>
                                        <p:tgtEl>
                                          <p:spTgt spid="3084"/>
                                        </p:tgtEl>
                                        <p:attrNameLst>
                                          <p:attrName>style.visibility</p:attrName>
                                        </p:attrNameLst>
                                      </p:cBhvr>
                                      <p:to>
                                        <p:strVal val="visible"/>
                                      </p:to>
                                    </p:set>
                                    <p:animEffect transition="in" filter="strips(downLeft)">
                                      <p:cBhvr>
                                        <p:cTn id="79" dur="500"/>
                                        <p:tgtEl>
                                          <p:spTgt spid="3084"/>
                                        </p:tgtEl>
                                      </p:cBhvr>
                                    </p:animEffect>
                                  </p:childTnLst>
                                </p:cTn>
                              </p:par>
                              <p:par>
                                <p:cTn id="80" presetID="0" presetClass="path" presetSubtype="0" accel="50000" decel="50000" fill="remove" nodeType="withEffect">
                                  <p:stCondLst>
                                    <p:cond delay="0"/>
                                  </p:stCondLst>
                                  <p:iterate type="lt">
                                    <p:tmPct val="0"/>
                                  </p:iterate>
                                  <p:childTnLst>
                                    <p:animMotion origin="layout" path="M -0.42483 0.0132 C -0.44045 0.01945 -0.45608 0.02593 -0.46233 0.02848 " pathEditMode="relative" ptsTypes="aA">
                                      <p:cBhvr>
                                        <p:cTn id="81" dur="500" fill="hold"/>
                                        <p:tgtEl>
                                          <p:spTgt spid="4"/>
                                        </p:tgtEl>
                                        <p:attrNameLst>
                                          <p:attrName>ppt_x</p:attrName>
                                          <p:attrName>ppt_y</p:attrName>
                                        </p:attrNameLst>
                                      </p:cBhvr>
                                    </p:animMotion>
                                  </p:childTnLst>
                                </p:cTn>
                              </p:par>
                            </p:childTnLst>
                          </p:cTn>
                        </p:par>
                        <p:par>
                          <p:cTn id="82" fill="hold" nodeType="afterGroup">
                            <p:stCondLst>
                              <p:cond delay="9500"/>
                            </p:stCondLst>
                            <p:childTnLst>
                              <p:par>
                                <p:cTn id="83" presetID="18" presetClass="entr" presetSubtype="12" fill="hold" grpId="0" nodeType="afterEffect">
                                  <p:stCondLst>
                                    <p:cond delay="0"/>
                                  </p:stCondLst>
                                  <p:childTnLst>
                                    <p:set>
                                      <p:cBhvr>
                                        <p:cTn id="84" dur="1" fill="hold">
                                          <p:stCondLst>
                                            <p:cond delay="0"/>
                                          </p:stCondLst>
                                        </p:cTn>
                                        <p:tgtEl>
                                          <p:spTgt spid="3088"/>
                                        </p:tgtEl>
                                        <p:attrNameLst>
                                          <p:attrName>style.visibility</p:attrName>
                                        </p:attrNameLst>
                                      </p:cBhvr>
                                      <p:to>
                                        <p:strVal val="visible"/>
                                      </p:to>
                                    </p:set>
                                    <p:animEffect transition="in" filter="strips(downLeft)">
                                      <p:cBhvr>
                                        <p:cTn id="85" dur="500"/>
                                        <p:tgtEl>
                                          <p:spTgt spid="3088"/>
                                        </p:tgtEl>
                                      </p:cBhvr>
                                    </p:animEffect>
                                  </p:childTnLst>
                                </p:cTn>
                              </p:par>
                              <p:par>
                                <p:cTn id="86" presetID="0" presetClass="path" presetSubtype="0" accel="50000" decel="50000" fill="remove" nodeType="withEffect">
                                  <p:stCondLst>
                                    <p:cond delay="0"/>
                                  </p:stCondLst>
                                  <p:iterate type="lt">
                                    <p:tmPct val="0"/>
                                  </p:iterate>
                                  <p:childTnLst>
                                    <p:animMotion origin="layout" path="M -0.44705 0.06459 C -0.44705 0.08264 -0.44688 0.10093 -0.44705 0.10903 " pathEditMode="relative" rAng="0" ptsTypes="aA">
                                      <p:cBhvr>
                                        <p:cTn id="87" dur="500" fill="hold"/>
                                        <p:tgtEl>
                                          <p:spTgt spid="4"/>
                                        </p:tgtEl>
                                        <p:attrNameLst>
                                          <p:attrName>ppt_x</p:attrName>
                                          <p:attrName>ppt_y</p:attrName>
                                        </p:attrNameLst>
                                      </p:cBhvr>
                                      <p:rCtr x="0" y="2222"/>
                                    </p:animMotion>
                                  </p:childTnLst>
                                </p:cTn>
                              </p:par>
                            </p:childTnLst>
                          </p:cTn>
                        </p:par>
                        <p:par>
                          <p:cTn id="88" fill="hold" nodeType="afterGroup">
                            <p:stCondLst>
                              <p:cond delay="10000"/>
                            </p:stCondLst>
                            <p:childTnLst>
                              <p:par>
                                <p:cTn id="89" presetID="31" presetClass="entr" presetSubtype="0" fill="remove" nodeType="afterEffect">
                                  <p:stCondLst>
                                    <p:cond delay="0"/>
                                  </p:stCondLst>
                                  <p:iterate type="lt">
                                    <p:tmPct val="5000"/>
                                  </p:iterate>
                                  <p:childTnLst>
                                    <p:set>
                                      <p:cBhvr>
                                        <p:cTn id="90" dur="1" fill="hold">
                                          <p:stCondLst>
                                            <p:cond delay="0"/>
                                          </p:stCondLst>
                                        </p:cTn>
                                        <p:tgtEl>
                                          <p:spTgt spid="4"/>
                                        </p:tgtEl>
                                        <p:attrNameLst>
                                          <p:attrName>style.visibility</p:attrName>
                                        </p:attrNameLst>
                                      </p:cBhvr>
                                      <p:to>
                                        <p:strVal val="visible"/>
                                      </p:to>
                                    </p:set>
                                    <p:anim calcmode="lin" valueType="num">
                                      <p:cBhvr>
                                        <p:cTn id="91" dur="1000" fill="hold"/>
                                        <p:tgtEl>
                                          <p:spTgt spid="4"/>
                                        </p:tgtEl>
                                        <p:attrNameLst>
                                          <p:attrName>ppt_w</p:attrName>
                                        </p:attrNameLst>
                                      </p:cBhvr>
                                      <p:tavLst>
                                        <p:tav tm="0">
                                          <p:val>
                                            <p:fltVal val="0"/>
                                          </p:val>
                                        </p:tav>
                                        <p:tav tm="100000">
                                          <p:val>
                                            <p:strVal val="#ppt_w"/>
                                          </p:val>
                                        </p:tav>
                                      </p:tavLst>
                                    </p:anim>
                                    <p:anim calcmode="lin" valueType="num">
                                      <p:cBhvr>
                                        <p:cTn id="92" dur="1000" fill="hold"/>
                                        <p:tgtEl>
                                          <p:spTgt spid="4"/>
                                        </p:tgtEl>
                                        <p:attrNameLst>
                                          <p:attrName>ppt_h</p:attrName>
                                        </p:attrNameLst>
                                      </p:cBhvr>
                                      <p:tavLst>
                                        <p:tav tm="0">
                                          <p:val>
                                            <p:fltVal val="0"/>
                                          </p:val>
                                        </p:tav>
                                        <p:tav tm="100000">
                                          <p:val>
                                            <p:strVal val="#ppt_h"/>
                                          </p:val>
                                        </p:tav>
                                      </p:tavLst>
                                    </p:anim>
                                    <p:anim calcmode="lin" valueType="num">
                                      <p:cBhvr>
                                        <p:cTn id="93" dur="1000" fill="hold"/>
                                        <p:tgtEl>
                                          <p:spTgt spid="4"/>
                                        </p:tgtEl>
                                        <p:attrNameLst>
                                          <p:attrName>style.rotation</p:attrName>
                                        </p:attrNameLst>
                                      </p:cBhvr>
                                      <p:tavLst>
                                        <p:tav tm="0">
                                          <p:val>
                                            <p:fltVal val="90"/>
                                          </p:val>
                                        </p:tav>
                                        <p:tav tm="100000">
                                          <p:val>
                                            <p:fltVal val="0"/>
                                          </p:val>
                                        </p:tav>
                                      </p:tavLst>
                                    </p:anim>
                                    <p:animEffect transition="in" filter="fade">
                                      <p:cBhvr>
                                        <p:cTn id="94" dur="1000"/>
                                        <p:tgtEl>
                                          <p:spTgt spid="4"/>
                                        </p:tgtEl>
                                      </p:cBhvr>
                                    </p:animEffect>
                                  </p:childTnLst>
                                  <p:subTnLst>
                                    <p:set>
                                      <p:cBhvr override="childStyle">
                                        <p:cTn dur="1" fill="hold" display="0" masterRel="sameClick" afterEffect="1">
                                          <p:stCondLst>
                                            <p:cond evt="end" delay="0">
                                              <p:tn val="89"/>
                                            </p:cond>
                                          </p:stCondLst>
                                        </p:cTn>
                                        <p:tgtEl>
                                          <p:spTgt spid="4"/>
                                        </p:tgtEl>
                                        <p:attrNameLst>
                                          <p:attrName>style.visibility</p:attrName>
                                        </p:attrNameLst>
                                      </p:cBhvr>
                                      <p:to>
                                        <p:strVal val="hidden"/>
                                      </p:to>
                                    </p:set>
                                  </p:subTnLst>
                                </p:cTn>
                              </p:par>
                            </p:childTnLst>
                          </p:cTn>
                        </p:par>
                        <p:par>
                          <p:cTn id="95" fill="hold" nodeType="afterGroup">
                            <p:stCondLst>
                              <p:cond delay="11000"/>
                            </p:stCondLst>
                            <p:childTnLst>
                              <p:par>
                                <p:cTn id="96" presetID="31" presetClass="entr" presetSubtype="0" fill="hold" nodeType="afterEffect">
                                  <p:stCondLst>
                                    <p:cond delay="0"/>
                                  </p:stCondLst>
                                  <p:iterate type="lt">
                                    <p:tmPct val="5000"/>
                                  </p:iterate>
                                  <p:childTnLst>
                                    <p:set>
                                      <p:cBhvr>
                                        <p:cTn id="97" dur="1" fill="hold">
                                          <p:stCondLst>
                                            <p:cond delay="0"/>
                                          </p:stCondLst>
                                        </p:cTn>
                                        <p:tgtEl>
                                          <p:spTgt spid="3"/>
                                        </p:tgtEl>
                                        <p:attrNameLst>
                                          <p:attrName>style.visibility</p:attrName>
                                        </p:attrNameLst>
                                      </p:cBhvr>
                                      <p:to>
                                        <p:strVal val="visible"/>
                                      </p:to>
                                    </p:set>
                                    <p:anim calcmode="lin" valueType="num">
                                      <p:cBhvr>
                                        <p:cTn id="98" dur="1000" fill="hold"/>
                                        <p:tgtEl>
                                          <p:spTgt spid="3"/>
                                        </p:tgtEl>
                                        <p:attrNameLst>
                                          <p:attrName>ppt_w</p:attrName>
                                        </p:attrNameLst>
                                      </p:cBhvr>
                                      <p:tavLst>
                                        <p:tav tm="0">
                                          <p:val>
                                            <p:fltVal val="0"/>
                                          </p:val>
                                        </p:tav>
                                        <p:tav tm="100000">
                                          <p:val>
                                            <p:strVal val="#ppt_w"/>
                                          </p:val>
                                        </p:tav>
                                      </p:tavLst>
                                    </p:anim>
                                    <p:anim calcmode="lin" valueType="num">
                                      <p:cBhvr>
                                        <p:cTn id="99" dur="1000" fill="hold"/>
                                        <p:tgtEl>
                                          <p:spTgt spid="3"/>
                                        </p:tgtEl>
                                        <p:attrNameLst>
                                          <p:attrName>ppt_h</p:attrName>
                                        </p:attrNameLst>
                                      </p:cBhvr>
                                      <p:tavLst>
                                        <p:tav tm="0">
                                          <p:val>
                                            <p:fltVal val="0"/>
                                          </p:val>
                                        </p:tav>
                                        <p:tav tm="100000">
                                          <p:val>
                                            <p:strVal val="#ppt_h"/>
                                          </p:val>
                                        </p:tav>
                                      </p:tavLst>
                                    </p:anim>
                                    <p:anim calcmode="lin" valueType="num">
                                      <p:cBhvr>
                                        <p:cTn id="100" dur="1000" fill="hold"/>
                                        <p:tgtEl>
                                          <p:spTgt spid="3"/>
                                        </p:tgtEl>
                                        <p:attrNameLst>
                                          <p:attrName>style.rotation</p:attrName>
                                        </p:attrNameLst>
                                      </p:cBhvr>
                                      <p:tavLst>
                                        <p:tav tm="0">
                                          <p:val>
                                            <p:fltVal val="90"/>
                                          </p:val>
                                        </p:tav>
                                        <p:tav tm="100000">
                                          <p:val>
                                            <p:fltVal val="0"/>
                                          </p:val>
                                        </p:tav>
                                      </p:tavLst>
                                    </p:anim>
                                    <p:animEffect transition="in" filter="fade">
                                      <p:cBhvr>
                                        <p:cTn id="101" dur="1000"/>
                                        <p:tgtEl>
                                          <p:spTgt spid="3"/>
                                        </p:tgtEl>
                                      </p:cBhvr>
                                    </p:animEffect>
                                  </p:childTnLst>
                                  <p:subTnLst>
                                    <p:set>
                                      <p:cBhvr override="childStyle">
                                        <p:cTn dur="1" fill="hold" display="0" masterRel="sameClick" afterEffect="1">
                                          <p:stCondLst>
                                            <p:cond evt="end" delay="0">
                                              <p:tn val="96"/>
                                            </p:cond>
                                          </p:stCondLst>
                                        </p:cTn>
                                        <p:tgtEl>
                                          <p:spTgt spid="3"/>
                                        </p:tgtEl>
                                        <p:attrNameLst>
                                          <p:attrName>style.visibility</p:attrName>
                                        </p:attrNameLst>
                                      </p:cBhvr>
                                      <p:to>
                                        <p:strVal val="hidden"/>
                                      </p:to>
                                    </p:set>
                                  </p:subTnLst>
                                </p:cTn>
                              </p:par>
                            </p:childTnLst>
                          </p:cTn>
                        </p:par>
                        <p:par>
                          <p:cTn id="102" fill="hold" nodeType="afterGroup">
                            <p:stCondLst>
                              <p:cond delay="12000"/>
                            </p:stCondLst>
                            <p:childTnLst>
                              <p:par>
                                <p:cTn id="103" presetID="31" presetClass="entr" presetSubtype="0" fill="hold" nodeType="afterEffect">
                                  <p:stCondLst>
                                    <p:cond delay="0"/>
                                  </p:stCondLst>
                                  <p:iterate type="lt">
                                    <p:tmPct val="5000"/>
                                  </p:iterate>
                                  <p:childTnLst>
                                    <p:set>
                                      <p:cBhvr>
                                        <p:cTn id="104" dur="1" fill="hold">
                                          <p:stCondLst>
                                            <p:cond delay="0"/>
                                          </p:stCondLst>
                                        </p:cTn>
                                        <p:tgtEl>
                                          <p:spTgt spid="2"/>
                                        </p:tgtEl>
                                        <p:attrNameLst>
                                          <p:attrName>style.visibility</p:attrName>
                                        </p:attrNameLst>
                                      </p:cBhvr>
                                      <p:to>
                                        <p:strVal val="visible"/>
                                      </p:to>
                                    </p:set>
                                    <p:anim calcmode="lin" valueType="num">
                                      <p:cBhvr>
                                        <p:cTn id="105" dur="1000" fill="hold"/>
                                        <p:tgtEl>
                                          <p:spTgt spid="2"/>
                                        </p:tgtEl>
                                        <p:attrNameLst>
                                          <p:attrName>ppt_w</p:attrName>
                                        </p:attrNameLst>
                                      </p:cBhvr>
                                      <p:tavLst>
                                        <p:tav tm="0">
                                          <p:val>
                                            <p:fltVal val="0"/>
                                          </p:val>
                                        </p:tav>
                                        <p:tav tm="100000">
                                          <p:val>
                                            <p:strVal val="#ppt_w"/>
                                          </p:val>
                                        </p:tav>
                                      </p:tavLst>
                                    </p:anim>
                                    <p:anim calcmode="lin" valueType="num">
                                      <p:cBhvr>
                                        <p:cTn id="106" dur="1000" fill="hold"/>
                                        <p:tgtEl>
                                          <p:spTgt spid="2"/>
                                        </p:tgtEl>
                                        <p:attrNameLst>
                                          <p:attrName>ppt_h</p:attrName>
                                        </p:attrNameLst>
                                      </p:cBhvr>
                                      <p:tavLst>
                                        <p:tav tm="0">
                                          <p:val>
                                            <p:fltVal val="0"/>
                                          </p:val>
                                        </p:tav>
                                        <p:tav tm="100000">
                                          <p:val>
                                            <p:strVal val="#ppt_h"/>
                                          </p:val>
                                        </p:tav>
                                      </p:tavLst>
                                    </p:anim>
                                    <p:anim calcmode="lin" valueType="num">
                                      <p:cBhvr>
                                        <p:cTn id="107" dur="1000" fill="hold"/>
                                        <p:tgtEl>
                                          <p:spTgt spid="2"/>
                                        </p:tgtEl>
                                        <p:attrNameLst>
                                          <p:attrName>style.rotation</p:attrName>
                                        </p:attrNameLst>
                                      </p:cBhvr>
                                      <p:tavLst>
                                        <p:tav tm="0">
                                          <p:val>
                                            <p:fltVal val="90"/>
                                          </p:val>
                                        </p:tav>
                                        <p:tav tm="100000">
                                          <p:val>
                                            <p:fltVal val="0"/>
                                          </p:val>
                                        </p:tav>
                                      </p:tavLst>
                                    </p:anim>
                                    <p:animEffect transition="in" filter="fade">
                                      <p:cBhvr>
                                        <p:cTn id="108" dur="1000"/>
                                        <p:tgtEl>
                                          <p:spTgt spid="2"/>
                                        </p:tgtEl>
                                      </p:cBhvr>
                                    </p:animEffect>
                                  </p:childTnLst>
                                  <p:subTnLst>
                                    <p:set>
                                      <p:cBhvr override="childStyle">
                                        <p:cTn dur="1" fill="hold" display="0" masterRel="sameClick" afterEffect="1">
                                          <p:stCondLst>
                                            <p:cond evt="end" delay="0">
                                              <p:tn val="103"/>
                                            </p:cond>
                                          </p:stCondLst>
                                        </p:cTn>
                                        <p:tgtEl>
                                          <p:spTgt spid="2"/>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animBg="1"/>
      <p:bldP spid="3076" grpId="0" animBg="1"/>
      <p:bldP spid="3077" grpId="0" animBg="1"/>
      <p:bldP spid="3078" grpId="0" animBg="1"/>
      <p:bldP spid="3079" grpId="0" animBg="1"/>
      <p:bldP spid="3080" grpId="0" animBg="1"/>
      <p:bldP spid="3081" grpId="0" animBg="1"/>
      <p:bldP spid="3082" grpId="0" animBg="1"/>
      <p:bldP spid="3083" grpId="0" animBg="1"/>
      <p:bldP spid="3084" grpId="0" animBg="1"/>
      <p:bldP spid="3085" grpId="0" animBg="1"/>
      <p:bldP spid="3086" grpId="0" animBg="1"/>
      <p:bldP spid="3087" grpId="0" animBg="1"/>
      <p:bldP spid="308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ctrTitle"/>
          </p:nvPr>
        </p:nvSpPr>
        <p:spPr>
          <a:xfrm>
            <a:off x="755650" y="1341438"/>
            <a:ext cx="7777163" cy="2592387"/>
          </a:xfrm>
        </p:spPr>
        <p:txBody>
          <a:bodyPr/>
          <a:lstStyle/>
          <a:p>
            <a:r>
              <a:rPr lang="fa-IR" dirty="0" smtClean="0">
                <a:latin typeface="IranNastaliq" panose="02020505000000020003" pitchFamily="18" charset="0"/>
                <a:cs typeface="IranNastaliq" panose="02020505000000020003" pitchFamily="18" charset="0"/>
              </a:rPr>
              <a:t/>
            </a:r>
            <a:br>
              <a:rPr lang="fa-IR" dirty="0" smtClean="0">
                <a:latin typeface="IranNastaliq" panose="02020505000000020003" pitchFamily="18" charset="0"/>
                <a:cs typeface="IranNastaliq" panose="02020505000000020003" pitchFamily="18" charset="0"/>
              </a:rPr>
            </a:br>
            <a:r>
              <a:rPr lang="fa-IR" dirty="0" smtClean="0">
                <a:latin typeface="IranNastaliq" panose="02020505000000020003" pitchFamily="18" charset="0"/>
                <a:cs typeface="IranNastaliq" panose="02020505000000020003" pitchFamily="18" charset="0"/>
              </a:rPr>
              <a:t>پروژه : كارت امتيازي متوازن</a:t>
            </a:r>
            <a:r>
              <a:rPr lang="en-US" dirty="0" smtClean="0">
                <a:latin typeface="IranNastaliq" panose="02020505000000020003" pitchFamily="18" charset="0"/>
                <a:cs typeface="IranNastaliq" panose="02020505000000020003" pitchFamily="18" charset="0"/>
              </a:rPr>
              <a:t/>
            </a:r>
            <a:br>
              <a:rPr lang="en-US" dirty="0" smtClean="0">
                <a:latin typeface="IranNastaliq" panose="02020505000000020003" pitchFamily="18" charset="0"/>
                <a:cs typeface="IranNastaliq" panose="02020505000000020003" pitchFamily="18" charset="0"/>
              </a:rPr>
            </a:br>
            <a:endParaRPr lang="en-US" dirty="0" smtClean="0">
              <a:latin typeface="IranNastaliq" panose="02020505000000020003" pitchFamily="18" charset="0"/>
              <a:cs typeface="IranNastaliq" panose="02020505000000020003"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2"/>
          <p:cNvSpPr>
            <a:spLocks noGrp="1" noChangeArrowheads="1"/>
          </p:cNvSpPr>
          <p:nvPr>
            <p:ph type="subTitle" idx="1"/>
          </p:nvPr>
        </p:nvSpPr>
        <p:spPr>
          <a:xfrm>
            <a:off x="3132138" y="1268413"/>
            <a:ext cx="6408737" cy="3887787"/>
          </a:xfrm>
          <a:ln cap="flat" algn="ctr"/>
        </p:spPr>
        <p:txBody>
          <a:bodyPr>
            <a:normAutofit fontScale="92500" lnSpcReduction="10000"/>
          </a:bodyPr>
          <a:lstStyle/>
          <a:p>
            <a:pPr fontAlgn="auto">
              <a:lnSpc>
                <a:spcPct val="120000"/>
              </a:lnSpc>
              <a:spcAft>
                <a:spcPts val="0"/>
              </a:spcAft>
              <a:buFont typeface="Wingdings" pitchFamily="2" charset="2"/>
              <a:buNone/>
              <a:defRPr/>
            </a:pPr>
            <a:endParaRPr lang="fa-IR" sz="5500" b="1" i="1" dirty="0" smtClean="0">
              <a:solidFill>
                <a:srgbClr val="C00000"/>
              </a:solidFill>
              <a:effectLst>
                <a:outerShdw blurRad="38100" dist="38100" dir="2700000" algn="tl">
                  <a:srgbClr val="C0C0C0"/>
                </a:outerShdw>
              </a:effectLst>
              <a:cs typeface="B Titr" pitchFamily="2" charset="-78"/>
            </a:endParaRPr>
          </a:p>
          <a:p>
            <a:pPr fontAlgn="auto">
              <a:lnSpc>
                <a:spcPct val="120000"/>
              </a:lnSpc>
              <a:spcAft>
                <a:spcPts val="0"/>
              </a:spcAft>
              <a:buFont typeface="Wingdings" pitchFamily="2" charset="2"/>
              <a:buNone/>
              <a:defRPr/>
            </a:pPr>
            <a:r>
              <a:rPr lang="fa-IR" sz="5500" b="1" i="1" dirty="0" smtClean="0">
                <a:solidFill>
                  <a:srgbClr val="C00000"/>
                </a:solidFill>
                <a:effectLst>
                  <a:outerShdw blurRad="38100" dist="38100" dir="2700000" algn="tl">
                    <a:srgbClr val="C0C0C0"/>
                  </a:outerShdw>
                </a:effectLst>
                <a:cs typeface="B Titr" pitchFamily="2" charset="-78"/>
              </a:rPr>
              <a:t>معرفی روش</a:t>
            </a:r>
          </a:p>
          <a:p>
            <a:pPr fontAlgn="auto">
              <a:lnSpc>
                <a:spcPct val="120000"/>
              </a:lnSpc>
              <a:spcAft>
                <a:spcPts val="0"/>
              </a:spcAft>
              <a:buFont typeface="Wingdings" pitchFamily="2" charset="2"/>
              <a:buNone/>
              <a:defRPr/>
            </a:pPr>
            <a:r>
              <a:rPr lang="fa-IR" sz="5500" b="1" i="1" dirty="0" smtClean="0">
                <a:solidFill>
                  <a:srgbClr val="C00000"/>
                </a:solidFill>
                <a:effectLst>
                  <a:outerShdw blurRad="38100" dist="38100" dir="2700000" algn="tl">
                    <a:srgbClr val="C0C0C0"/>
                  </a:outerShdw>
                </a:effectLst>
                <a:cs typeface="B Titr" pitchFamily="2" charset="-78"/>
              </a:rPr>
              <a:t> كارت امتيازي متوازن</a:t>
            </a:r>
          </a:p>
          <a:p>
            <a:pPr fontAlgn="auto">
              <a:lnSpc>
                <a:spcPct val="120000"/>
              </a:lnSpc>
              <a:spcAft>
                <a:spcPts val="0"/>
              </a:spcAft>
              <a:buFont typeface="Wingdings" pitchFamily="2" charset="2"/>
              <a:buNone/>
              <a:defRPr/>
            </a:pPr>
            <a:r>
              <a:rPr lang="en-US" sz="5500" b="1" i="1" dirty="0" smtClean="0">
                <a:solidFill>
                  <a:srgbClr val="C00000"/>
                </a:solidFill>
                <a:effectLst>
                  <a:outerShdw blurRad="38100" dist="38100" dir="2700000" algn="tl">
                    <a:srgbClr val="C0C0C0"/>
                  </a:outerShdw>
                </a:effectLst>
                <a:cs typeface="B Titr" pitchFamily="2" charset="-78"/>
              </a:rPr>
              <a:t> </a:t>
            </a:r>
            <a:r>
              <a:rPr lang="en-US" sz="5500" b="1" i="1" dirty="0">
                <a:solidFill>
                  <a:srgbClr val="C00000"/>
                </a:solidFill>
                <a:effectLst>
                  <a:outerShdw blurRad="38100" dist="38100" dir="2700000" algn="tl">
                    <a:srgbClr val="C0C0C0"/>
                  </a:outerShdw>
                </a:effectLst>
                <a:latin typeface="Times New Roman" pitchFamily="18" charset="0"/>
                <a:cs typeface="Times New Roman" pitchFamily="18" charset="0"/>
              </a:rPr>
              <a:t>(</a:t>
            </a:r>
            <a:r>
              <a:rPr lang="en-US" sz="5500" b="1" i="1" dirty="0" smtClean="0">
                <a:solidFill>
                  <a:srgbClr val="C00000"/>
                </a:solidFill>
                <a:effectLst>
                  <a:outerShdw blurRad="38100" dist="38100" dir="2700000" algn="tl">
                    <a:srgbClr val="C0C0C0"/>
                  </a:outerShdw>
                </a:effectLst>
                <a:latin typeface="Times New Roman" pitchFamily="18" charset="0"/>
                <a:cs typeface="Times New Roman" pitchFamily="18" charset="0"/>
              </a:rPr>
              <a:t>BSC)</a:t>
            </a:r>
            <a:endParaRPr lang="fa-IR" sz="5500" b="1" i="1" dirty="0" smtClean="0">
              <a:solidFill>
                <a:srgbClr val="C00000"/>
              </a:solidFill>
              <a:effectLst>
                <a:outerShdw blurRad="38100" dist="38100" dir="2700000" algn="tl">
                  <a:srgbClr val="C0C0C0"/>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1944688" y="623888"/>
            <a:ext cx="6589712" cy="717550"/>
          </a:xfrm>
        </p:spPr>
        <p:txBody>
          <a:bodyPr/>
          <a:lstStyle/>
          <a:p>
            <a:pPr algn="r"/>
            <a:r>
              <a:rPr lang="fa-IR" smtClean="0">
                <a:solidFill>
                  <a:srgbClr val="996633"/>
                </a:solidFill>
                <a:latin typeface="Times New Roman" panose="02020603050405020304" pitchFamily="18" charset="0"/>
                <a:cs typeface="Titr" panose="00000700000000000000" pitchFamily="2" charset="-78"/>
              </a:rPr>
              <a:t>مدیریت استراتژیک</a:t>
            </a:r>
          </a:p>
        </p:txBody>
      </p:sp>
      <p:sp>
        <p:nvSpPr>
          <p:cNvPr id="3" name="Content Placeholder 2"/>
          <p:cNvSpPr>
            <a:spLocks noGrp="1"/>
          </p:cNvSpPr>
          <p:nvPr>
            <p:ph idx="1"/>
          </p:nvPr>
        </p:nvSpPr>
        <p:spPr>
          <a:xfrm>
            <a:off x="1403350" y="1557338"/>
            <a:ext cx="7345363" cy="4354512"/>
          </a:xfrm>
        </p:spPr>
        <p:txBody>
          <a:bodyPr/>
          <a:lstStyle/>
          <a:p>
            <a:pPr algn="r" fontAlgn="auto">
              <a:spcAft>
                <a:spcPts val="0"/>
              </a:spcAft>
              <a:buFont typeface="Wingdings 3" panose="05040102010807070707" pitchFamily="18" charset="2"/>
              <a:buNone/>
              <a:defRPr/>
            </a:pPr>
            <a:r>
              <a:rPr lang="fa-IR" sz="2400" dirty="0" smtClean="0">
                <a:latin typeface="Titr"/>
                <a:cs typeface="B Nazanin" pitchFamily="2" charset="-78"/>
              </a:rPr>
              <a:t>توانایی اجرای یک استراتژی بسیار مهمتر از کیفیت خود استراتژی است.</a:t>
            </a:r>
          </a:p>
          <a:p>
            <a:pPr algn="r" fontAlgn="auto">
              <a:spcAft>
                <a:spcPts val="0"/>
              </a:spcAft>
              <a:defRPr/>
            </a:pPr>
            <a:r>
              <a:rPr lang="fa-IR" sz="2400" dirty="0" smtClean="0">
                <a:latin typeface="Titr"/>
                <a:cs typeface="B Nazanin" pitchFamily="2" charset="-78"/>
              </a:rPr>
              <a:t>یک تحقیق در سال 1999 دلیل ناکامی 70% از مدیران ارشد شرکتها را شکست آنها در اجرای استراتژیهایشان عنوان کرده است. </a:t>
            </a:r>
            <a:endParaRPr lang="en-US" sz="2400" dirty="0" smtClean="0">
              <a:latin typeface="Titr"/>
              <a:cs typeface="B Nazanin" pitchFamily="2" charset="-78"/>
            </a:endParaRPr>
          </a:p>
          <a:p>
            <a:pPr algn="r" fontAlgn="auto">
              <a:spcAft>
                <a:spcPts val="0"/>
              </a:spcAft>
              <a:buFont typeface="Wingdings 3" panose="05040102010807070707" pitchFamily="18" charset="2"/>
              <a:buNone/>
              <a:defRPr/>
            </a:pPr>
            <a:r>
              <a:rPr lang="en-US" sz="2800" dirty="0" smtClean="0">
                <a:latin typeface="Titr"/>
                <a:cs typeface="B Nazanin" pitchFamily="2" charset="-78"/>
              </a:rPr>
              <a:t>(</a:t>
            </a:r>
            <a:r>
              <a:rPr lang="en-US" sz="2400" i="1" dirty="0" smtClean="0">
                <a:effectLst>
                  <a:outerShdw blurRad="38100" dist="38100" dir="2700000" algn="tl">
                    <a:srgbClr val="C0C0C0"/>
                  </a:outerShdw>
                </a:effectLst>
                <a:latin typeface="Times New Roman" pitchFamily="18" charset="0"/>
                <a:cs typeface="Times New Roman" pitchFamily="18" charset="0"/>
              </a:rPr>
              <a:t>Fortune</a:t>
            </a:r>
            <a:r>
              <a:rPr lang="fa-IR" sz="2800" dirty="0" smtClean="0">
                <a:latin typeface="Titr"/>
                <a:cs typeface="B Nazanin" pitchFamily="2" charset="-78"/>
              </a:rPr>
              <a:t> (مجله</a:t>
            </a:r>
            <a:r>
              <a:rPr lang="en-US" sz="2800" dirty="0" smtClean="0">
                <a:latin typeface="Titr"/>
                <a:cs typeface="B Nazanin" pitchFamily="2" charset="-78"/>
              </a:rPr>
              <a:t> </a:t>
            </a:r>
            <a:endParaRPr lang="en-US" sz="2800" dirty="0" smtClean="0">
              <a:solidFill>
                <a:srgbClr val="996633"/>
              </a:solidFill>
              <a:latin typeface="Titr"/>
              <a:ea typeface="Titr"/>
              <a:cs typeface="B Nazanin" pitchFamily="2" charset="-78"/>
            </a:endParaRPr>
          </a:p>
          <a:p>
            <a:pPr algn="r" fontAlgn="auto">
              <a:spcAft>
                <a:spcPts val="0"/>
              </a:spcAft>
              <a:buFont typeface="Wingdings 3" panose="05040102010807070707" pitchFamily="18" charset="2"/>
              <a:buNone/>
              <a:defRPr/>
            </a:pPr>
            <a:r>
              <a:rPr lang="fa-IR" sz="2400" dirty="0" smtClean="0">
                <a:latin typeface="Titr"/>
                <a:cs typeface="B Nazanin" pitchFamily="2" charset="-78"/>
              </a:rPr>
              <a:t>در واقع مدیریت استراتژیک، هنر و دانش تبین و تدوین، اجرا و ارزیابی تصمیمات وظیفه ای چند گانه میباشد که سازمان را قادر به دستیابی به اهداف بلند مدت خودش میسازد.</a:t>
            </a:r>
            <a:endParaRPr lang="en-US" sz="2400" dirty="0" smtClean="0">
              <a:latin typeface="Titr"/>
              <a:cs typeface="B Nazanin"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Rectangle 2"/>
          <p:cNvSpPr>
            <a:spLocks noGrp="1" noChangeArrowheads="1"/>
          </p:cNvSpPr>
          <p:nvPr>
            <p:ph type="title" idx="4294967295"/>
          </p:nvPr>
        </p:nvSpPr>
        <p:spPr>
          <a:xfrm>
            <a:off x="0" y="260350"/>
            <a:ext cx="7632700" cy="706438"/>
          </a:xfrm>
        </p:spPr>
        <p:txBody>
          <a:bodyPr rtlCol="0">
            <a:normAutofit/>
          </a:bodyPr>
          <a:lstStyle/>
          <a:p>
            <a:pPr algn="r" fontAlgn="auto">
              <a:spcAft>
                <a:spcPts val="0"/>
              </a:spcAft>
              <a:defRPr/>
            </a:pPr>
            <a:r>
              <a:rPr lang="fa-IR" sz="3200" i="1" dirty="0" smtClean="0">
                <a:solidFill>
                  <a:srgbClr val="003399"/>
                </a:solidFill>
                <a:effectLst>
                  <a:outerShdw blurRad="38100" dist="38100" dir="2700000" algn="tl">
                    <a:srgbClr val="C0C0C0"/>
                  </a:outerShdw>
                </a:effectLst>
                <a:cs typeface="B Nazanin" pitchFamily="2" charset="-78"/>
              </a:rPr>
              <a:t>وجود شكاف بين استراتژي و عمل</a:t>
            </a:r>
            <a:endParaRPr lang="en-US" sz="3200" i="1" dirty="0" smtClean="0">
              <a:solidFill>
                <a:srgbClr val="003399"/>
              </a:solidFill>
              <a:effectLst>
                <a:outerShdw blurRad="38100" dist="38100" dir="2700000" algn="tl">
                  <a:srgbClr val="C0C0C0"/>
                </a:outerShdw>
              </a:effectLst>
              <a:cs typeface="B Nazanin" pitchFamily="2" charset="-78"/>
            </a:endParaRPr>
          </a:p>
        </p:txBody>
      </p:sp>
      <p:sp>
        <p:nvSpPr>
          <p:cNvPr id="22531" name="AutoShape 3"/>
          <p:cNvSpPr>
            <a:spLocks noChangeArrowheads="1"/>
          </p:cNvSpPr>
          <p:nvPr/>
        </p:nvSpPr>
        <p:spPr bwMode="auto">
          <a:xfrm>
            <a:off x="3609975" y="3213100"/>
            <a:ext cx="995363" cy="2297113"/>
          </a:xfrm>
          <a:prstGeom prst="downArrow">
            <a:avLst>
              <a:gd name="adj1" fmla="val 54000"/>
              <a:gd name="adj2" fmla="val 52449"/>
            </a:avLst>
          </a:prstGeom>
          <a:solidFill>
            <a:srgbClr val="87002B"/>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endParaRPr lang="fa-IR"/>
          </a:p>
        </p:txBody>
      </p:sp>
      <p:sp>
        <p:nvSpPr>
          <p:cNvPr id="22532" name="Rectangle 4"/>
          <p:cNvSpPr>
            <a:spLocks noChangeArrowheads="1"/>
          </p:cNvSpPr>
          <p:nvPr/>
        </p:nvSpPr>
        <p:spPr bwMode="auto">
          <a:xfrm>
            <a:off x="3214688" y="1268413"/>
            <a:ext cx="1804987" cy="471487"/>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solidFill>
                  <a:srgbClr val="000000"/>
                </a:solidFill>
                <a:cs typeface="Mitra" pitchFamily="2" charset="-78"/>
              </a:rPr>
              <a:t>ماموريت </a:t>
            </a:r>
          </a:p>
          <a:p>
            <a:pPr algn="ctr">
              <a:lnSpc>
                <a:spcPct val="90000"/>
              </a:lnSpc>
            </a:pPr>
            <a:r>
              <a:rPr lang="fa-IR" sz="1200" b="1">
                <a:solidFill>
                  <a:srgbClr val="000000"/>
                </a:solidFill>
                <a:cs typeface="Mitra" pitchFamily="2" charset="-78"/>
              </a:rPr>
              <a:t>چرا هستيم؟</a:t>
            </a:r>
            <a:endParaRPr lang="en-US" sz="1200" b="1" i="1">
              <a:solidFill>
                <a:srgbClr val="000000"/>
              </a:solidFill>
              <a:cs typeface="Mitra" pitchFamily="2" charset="-78"/>
            </a:endParaRPr>
          </a:p>
        </p:txBody>
      </p:sp>
      <p:sp>
        <p:nvSpPr>
          <p:cNvPr id="22533" name="Rectangle 5"/>
          <p:cNvSpPr>
            <a:spLocks noChangeArrowheads="1"/>
          </p:cNvSpPr>
          <p:nvPr/>
        </p:nvSpPr>
        <p:spPr bwMode="auto">
          <a:xfrm>
            <a:off x="2709863" y="1735138"/>
            <a:ext cx="2813050" cy="471487"/>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solidFill>
                  <a:srgbClr val="000000"/>
                </a:solidFill>
                <a:cs typeface="Mitra" pitchFamily="2" charset="-78"/>
              </a:rPr>
              <a:t>ارزشها</a:t>
            </a:r>
          </a:p>
          <a:p>
            <a:pPr algn="ctr">
              <a:lnSpc>
                <a:spcPct val="90000"/>
              </a:lnSpc>
            </a:pPr>
            <a:r>
              <a:rPr lang="fa-IR" sz="1200" b="1">
                <a:solidFill>
                  <a:srgbClr val="000000"/>
                </a:solidFill>
                <a:cs typeface="Mitra" pitchFamily="2" charset="-78"/>
              </a:rPr>
              <a:t>چه چيزي براي ما مهم است؟</a:t>
            </a:r>
            <a:endParaRPr lang="en-US" sz="1200" b="1">
              <a:solidFill>
                <a:srgbClr val="000000"/>
              </a:solidFill>
              <a:cs typeface="Mitra" pitchFamily="2" charset="-78"/>
            </a:endParaRPr>
          </a:p>
        </p:txBody>
      </p:sp>
      <p:sp>
        <p:nvSpPr>
          <p:cNvPr id="22534" name="Rectangle 6"/>
          <p:cNvSpPr>
            <a:spLocks noChangeArrowheads="1"/>
          </p:cNvSpPr>
          <p:nvPr/>
        </p:nvSpPr>
        <p:spPr bwMode="auto">
          <a:xfrm>
            <a:off x="2243138" y="2201863"/>
            <a:ext cx="3746500" cy="471487"/>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solidFill>
                  <a:srgbClr val="000000"/>
                </a:solidFill>
                <a:cs typeface="Mitra" pitchFamily="2" charset="-78"/>
              </a:rPr>
              <a:t>چشم انداز</a:t>
            </a:r>
          </a:p>
          <a:p>
            <a:pPr algn="ctr">
              <a:lnSpc>
                <a:spcPct val="90000"/>
              </a:lnSpc>
            </a:pPr>
            <a:r>
              <a:rPr lang="fa-IR" sz="1200" b="1">
                <a:solidFill>
                  <a:srgbClr val="000000"/>
                </a:solidFill>
                <a:cs typeface="Mitra" pitchFamily="2" charset="-78"/>
              </a:rPr>
              <a:t>مي‌خواهيم چه باشيم ؟</a:t>
            </a:r>
            <a:endParaRPr lang="en-US" sz="1200" b="1" i="1">
              <a:solidFill>
                <a:srgbClr val="000000"/>
              </a:solidFill>
              <a:cs typeface="Mitra" pitchFamily="2" charset="-78"/>
            </a:endParaRPr>
          </a:p>
        </p:txBody>
      </p:sp>
      <p:sp>
        <p:nvSpPr>
          <p:cNvPr id="22535" name="Rectangle 7"/>
          <p:cNvSpPr>
            <a:spLocks noChangeArrowheads="1"/>
          </p:cNvSpPr>
          <p:nvPr/>
        </p:nvSpPr>
        <p:spPr bwMode="auto">
          <a:xfrm>
            <a:off x="1739900" y="2668588"/>
            <a:ext cx="4754563" cy="471487"/>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solidFill>
                  <a:srgbClr val="000000"/>
                </a:solidFill>
                <a:cs typeface="Mitra" pitchFamily="2" charset="-78"/>
              </a:rPr>
              <a:t>استراتژي</a:t>
            </a:r>
          </a:p>
          <a:p>
            <a:pPr algn="ctr">
              <a:lnSpc>
                <a:spcPct val="90000"/>
              </a:lnSpc>
            </a:pPr>
            <a:r>
              <a:rPr lang="fa-IR" sz="1200" b="1">
                <a:solidFill>
                  <a:srgbClr val="000000"/>
                </a:solidFill>
                <a:cs typeface="Mitra" pitchFamily="2" charset="-78"/>
              </a:rPr>
              <a:t>برنامه ما چيست ؟</a:t>
            </a:r>
            <a:endParaRPr lang="en-US" sz="1200" b="1">
              <a:solidFill>
                <a:srgbClr val="000000"/>
              </a:solidFill>
              <a:cs typeface="Mitra" pitchFamily="2" charset="-78"/>
            </a:endParaRPr>
          </a:p>
        </p:txBody>
      </p:sp>
      <p:sp>
        <p:nvSpPr>
          <p:cNvPr id="22536" name="Rectangle 10"/>
          <p:cNvSpPr>
            <a:spLocks noChangeArrowheads="1"/>
          </p:cNvSpPr>
          <p:nvPr/>
        </p:nvSpPr>
        <p:spPr bwMode="auto">
          <a:xfrm>
            <a:off x="611188" y="5949950"/>
            <a:ext cx="7985125" cy="742950"/>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fa-IR" sz="1400" b="1">
              <a:cs typeface="Mitra" pitchFamily="2" charset="-78"/>
            </a:endParaRPr>
          </a:p>
        </p:txBody>
      </p:sp>
      <p:sp>
        <p:nvSpPr>
          <p:cNvPr id="22537" name="Rectangle 11"/>
          <p:cNvSpPr>
            <a:spLocks noChangeArrowheads="1"/>
          </p:cNvSpPr>
          <p:nvPr/>
        </p:nvSpPr>
        <p:spPr bwMode="auto">
          <a:xfrm>
            <a:off x="611188" y="5589588"/>
            <a:ext cx="7985125" cy="354012"/>
          </a:xfrm>
          <a:prstGeom prst="rect">
            <a:avLst/>
          </a:prstGeom>
          <a:solidFill>
            <a:srgbClr val="ABCF99"/>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5000"/>
              </a:spcBef>
            </a:pPr>
            <a:r>
              <a:rPr lang="fa-IR" sz="1600" b="1">
                <a:solidFill>
                  <a:srgbClr val="000000"/>
                </a:solidFill>
                <a:cs typeface="Mitra" pitchFamily="2" charset="-78"/>
              </a:rPr>
              <a:t>دستاوردهاي استراتژيك</a:t>
            </a:r>
            <a:endParaRPr lang="en-US" sz="1600" b="1">
              <a:solidFill>
                <a:srgbClr val="000000"/>
              </a:solidFill>
              <a:cs typeface="Mitra" pitchFamily="2" charset="-78"/>
            </a:endParaRPr>
          </a:p>
        </p:txBody>
      </p:sp>
      <p:sp>
        <p:nvSpPr>
          <p:cNvPr id="22538" name="Oval 12"/>
          <p:cNvSpPr>
            <a:spLocks noChangeArrowheads="1"/>
          </p:cNvSpPr>
          <p:nvPr/>
        </p:nvSpPr>
        <p:spPr bwMode="auto">
          <a:xfrm>
            <a:off x="755650" y="6021388"/>
            <a:ext cx="1711325" cy="569912"/>
          </a:xfrm>
          <a:prstGeom prst="ellipse">
            <a:avLst/>
          </a:prstGeom>
          <a:solidFill>
            <a:srgbClr val="D2E5C9"/>
          </a:solidFill>
          <a:ln w="12700">
            <a:solidFill>
              <a:srgbClr val="286676"/>
            </a:solidFill>
            <a:round/>
            <a:headEnd type="none" w="sm" len="sm"/>
            <a:tailEnd type="none" w="sm" len="sm"/>
          </a:ln>
        </p:spPr>
        <p:txBody>
          <a:bodyPr wrap="none" lIns="0" rIns="0"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400" b="1">
                <a:solidFill>
                  <a:srgbClr val="000000"/>
                </a:solidFill>
                <a:cs typeface="Mitra" pitchFamily="2" charset="-78"/>
              </a:rPr>
              <a:t>سهامداران راضي</a:t>
            </a:r>
            <a:endParaRPr lang="en-US" sz="1400" b="1">
              <a:solidFill>
                <a:srgbClr val="000000"/>
              </a:solidFill>
              <a:cs typeface="Mitra" pitchFamily="2" charset="-78"/>
            </a:endParaRPr>
          </a:p>
        </p:txBody>
      </p:sp>
      <p:sp>
        <p:nvSpPr>
          <p:cNvPr id="22539" name="Oval 13"/>
          <p:cNvSpPr>
            <a:spLocks noChangeArrowheads="1"/>
          </p:cNvSpPr>
          <p:nvPr/>
        </p:nvSpPr>
        <p:spPr bwMode="auto">
          <a:xfrm>
            <a:off x="2627313" y="6021388"/>
            <a:ext cx="1711325" cy="569912"/>
          </a:xfrm>
          <a:prstGeom prst="ellipse">
            <a:avLst/>
          </a:prstGeom>
          <a:solidFill>
            <a:srgbClr val="D2E5C9"/>
          </a:solidFill>
          <a:ln w="12700">
            <a:solidFill>
              <a:srgbClr val="286676"/>
            </a:solidFill>
            <a:round/>
            <a:headEnd type="none" w="sm" len="sm"/>
            <a:tailEnd type="none" w="sm" len="sm"/>
          </a:ln>
        </p:spPr>
        <p:txBody>
          <a:bodyPr wrap="none" lIns="0" rIns="0"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400" b="1">
                <a:solidFill>
                  <a:srgbClr val="000000"/>
                </a:solidFill>
                <a:cs typeface="Mitra" pitchFamily="2" charset="-78"/>
              </a:rPr>
              <a:t>مشتريان مشعوف</a:t>
            </a:r>
            <a:endParaRPr lang="en-US" sz="1400" b="1">
              <a:solidFill>
                <a:srgbClr val="000000"/>
              </a:solidFill>
              <a:cs typeface="Mitra" pitchFamily="2" charset="-78"/>
            </a:endParaRPr>
          </a:p>
        </p:txBody>
      </p:sp>
      <p:sp>
        <p:nvSpPr>
          <p:cNvPr id="22540" name="Oval 14"/>
          <p:cNvSpPr>
            <a:spLocks noChangeArrowheads="1"/>
          </p:cNvSpPr>
          <p:nvPr/>
        </p:nvSpPr>
        <p:spPr bwMode="auto">
          <a:xfrm>
            <a:off x="4572000" y="6021388"/>
            <a:ext cx="1709738" cy="569912"/>
          </a:xfrm>
          <a:prstGeom prst="ellipse">
            <a:avLst/>
          </a:prstGeom>
          <a:solidFill>
            <a:srgbClr val="D2E5C9"/>
          </a:solidFill>
          <a:ln w="12700">
            <a:solidFill>
              <a:srgbClr val="286676"/>
            </a:solidFill>
            <a:round/>
            <a:headEnd type="none" w="sm" len="sm"/>
            <a:tailEnd type="none" w="sm" len="sm"/>
          </a:ln>
        </p:spPr>
        <p:txBody>
          <a:bodyPr wrap="none" lIns="0" rIns="0"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400" b="1">
                <a:solidFill>
                  <a:srgbClr val="000000"/>
                </a:solidFill>
                <a:cs typeface="Mitra" pitchFamily="2" charset="-78"/>
              </a:rPr>
              <a:t>فرآيندهاي كارا و اثربخش</a:t>
            </a:r>
            <a:endParaRPr lang="en-US" sz="1400" b="1">
              <a:solidFill>
                <a:srgbClr val="000000"/>
              </a:solidFill>
              <a:cs typeface="Mitra" pitchFamily="2" charset="-78"/>
            </a:endParaRPr>
          </a:p>
        </p:txBody>
      </p:sp>
      <p:sp>
        <p:nvSpPr>
          <p:cNvPr id="22541" name="Oval 15"/>
          <p:cNvSpPr>
            <a:spLocks noChangeArrowheads="1"/>
          </p:cNvSpPr>
          <p:nvPr/>
        </p:nvSpPr>
        <p:spPr bwMode="auto">
          <a:xfrm>
            <a:off x="6516688" y="6021388"/>
            <a:ext cx="1984375" cy="569912"/>
          </a:xfrm>
          <a:prstGeom prst="ellipse">
            <a:avLst/>
          </a:prstGeom>
          <a:solidFill>
            <a:srgbClr val="D2E5C9"/>
          </a:solidFill>
          <a:ln w="12700">
            <a:solidFill>
              <a:srgbClr val="286676"/>
            </a:solidFill>
            <a:round/>
            <a:headEnd type="none" w="sm" len="sm"/>
            <a:tailEnd type="none" w="sm" len="sm"/>
          </a:ln>
        </p:spPr>
        <p:txBody>
          <a:bodyPr wrap="none" lIns="0" rIns="0"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400" b="1">
                <a:solidFill>
                  <a:srgbClr val="000000"/>
                </a:solidFill>
                <a:cs typeface="Mitra" pitchFamily="2" charset="-78"/>
              </a:rPr>
              <a:t>كاركنان با انگيزه و آماده</a:t>
            </a:r>
            <a:endParaRPr lang="en-US" sz="1400" b="1">
              <a:solidFill>
                <a:srgbClr val="000000"/>
              </a:solidFill>
              <a:cs typeface="Mitra" pitchFamily="2" charset="-78"/>
            </a:endParaRPr>
          </a:p>
        </p:txBody>
      </p:sp>
      <p:sp>
        <p:nvSpPr>
          <p:cNvPr id="339982" name="Text Box 14"/>
          <p:cNvSpPr txBox="1">
            <a:spLocks noChangeArrowheads="1"/>
          </p:cNvSpPr>
          <p:nvPr/>
        </p:nvSpPr>
        <p:spPr bwMode="auto">
          <a:xfrm>
            <a:off x="4500563" y="3860800"/>
            <a:ext cx="1079500" cy="366713"/>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spcBef>
                <a:spcPct val="50000"/>
              </a:spcBef>
              <a:defRPr/>
            </a:pPr>
            <a:r>
              <a:rPr lang="en-US" b="1"/>
              <a:t>GAP</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Grp="1" noChangeArrowheads="1"/>
          </p:cNvSpPr>
          <p:nvPr>
            <p:ph type="title" idx="4294967295"/>
          </p:nvPr>
        </p:nvSpPr>
        <p:spPr>
          <a:xfrm>
            <a:off x="1511300" y="260350"/>
            <a:ext cx="7632700" cy="706438"/>
          </a:xfrm>
        </p:spPr>
        <p:txBody>
          <a:bodyPr rtlCol="0">
            <a:normAutofit/>
          </a:bodyPr>
          <a:lstStyle/>
          <a:p>
            <a:pPr algn="r" rtl="1" fontAlgn="auto">
              <a:spcAft>
                <a:spcPts val="0"/>
              </a:spcAft>
              <a:defRPr/>
            </a:pPr>
            <a:r>
              <a:rPr lang="en-US" sz="3000" i="1" dirty="0" smtClean="0">
                <a:solidFill>
                  <a:srgbClr val="003399"/>
                </a:solidFill>
                <a:effectLst>
                  <a:outerShdw blurRad="38100" dist="38100" dir="2700000" algn="tl">
                    <a:srgbClr val="C0C0C0"/>
                  </a:outerShdw>
                </a:effectLst>
                <a:latin typeface="Times New Roman" pitchFamily="18" charset="0"/>
                <a:cs typeface="Times New Roman" pitchFamily="18" charset="0"/>
              </a:rPr>
              <a:t>BSC</a:t>
            </a:r>
            <a:r>
              <a:rPr lang="fa-IR" sz="3000" i="1" dirty="0" smtClean="0">
                <a:solidFill>
                  <a:srgbClr val="003399"/>
                </a:solidFill>
                <a:effectLst>
                  <a:outerShdw blurRad="38100" dist="38100" dir="2700000" algn="tl">
                    <a:srgbClr val="C0C0C0"/>
                  </a:outerShdw>
                </a:effectLst>
                <a:cs typeface="B Nazanin" pitchFamily="2" charset="-78"/>
              </a:rPr>
              <a:t> پلي</a:t>
            </a:r>
            <a:r>
              <a:rPr lang="fa-IR" sz="3400" i="1" dirty="0" smtClean="0">
                <a:solidFill>
                  <a:srgbClr val="003399"/>
                </a:solidFill>
                <a:effectLst>
                  <a:outerShdw blurRad="38100" dist="38100" dir="2700000" algn="tl">
                    <a:srgbClr val="C0C0C0"/>
                  </a:outerShdw>
                </a:effectLst>
                <a:cs typeface="B Nazanin" pitchFamily="2" charset="-78"/>
              </a:rPr>
              <a:t> </a:t>
            </a:r>
            <a:r>
              <a:rPr lang="fa-IR" sz="3000" i="1" dirty="0" smtClean="0">
                <a:solidFill>
                  <a:srgbClr val="003399"/>
                </a:solidFill>
                <a:effectLst>
                  <a:outerShdw blurRad="38100" dist="38100" dir="2700000" algn="tl">
                    <a:srgbClr val="C0C0C0"/>
                  </a:outerShdw>
                </a:effectLst>
                <a:cs typeface="B Nazanin" pitchFamily="2" charset="-78"/>
              </a:rPr>
              <a:t>ارتباطی</a:t>
            </a:r>
            <a:r>
              <a:rPr lang="fa-IR" sz="3400" i="1" dirty="0" smtClean="0">
                <a:solidFill>
                  <a:srgbClr val="003399"/>
                </a:solidFill>
                <a:effectLst>
                  <a:outerShdw blurRad="38100" dist="38100" dir="2700000" algn="tl">
                    <a:srgbClr val="C0C0C0"/>
                  </a:outerShdw>
                </a:effectLst>
                <a:cs typeface="B Nazanin" pitchFamily="2" charset="-78"/>
              </a:rPr>
              <a:t> بين استراتژي و عمل</a:t>
            </a:r>
            <a:endParaRPr lang="en-US" sz="3400" i="1" dirty="0" smtClean="0">
              <a:solidFill>
                <a:srgbClr val="003399"/>
              </a:solidFill>
              <a:effectLst>
                <a:outerShdw blurRad="38100" dist="38100" dir="2700000" algn="tl">
                  <a:srgbClr val="C0C0C0"/>
                </a:outerShdw>
              </a:effectLst>
              <a:cs typeface="B Nazanin" pitchFamily="2" charset="-78"/>
            </a:endParaRPr>
          </a:p>
        </p:txBody>
      </p:sp>
      <p:sp>
        <p:nvSpPr>
          <p:cNvPr id="24579" name="AutoShape 4"/>
          <p:cNvSpPr>
            <a:spLocks noChangeArrowheads="1"/>
          </p:cNvSpPr>
          <p:nvPr/>
        </p:nvSpPr>
        <p:spPr bwMode="auto">
          <a:xfrm>
            <a:off x="3609975" y="4868863"/>
            <a:ext cx="995363" cy="641350"/>
          </a:xfrm>
          <a:prstGeom prst="downArrow">
            <a:avLst>
              <a:gd name="adj1" fmla="val 54000"/>
              <a:gd name="adj2" fmla="val 22727"/>
            </a:avLst>
          </a:prstGeom>
          <a:solidFill>
            <a:srgbClr val="87002B"/>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endParaRPr lang="fa-IR"/>
          </a:p>
        </p:txBody>
      </p:sp>
      <p:sp>
        <p:nvSpPr>
          <p:cNvPr id="24580" name="Rectangle 5"/>
          <p:cNvSpPr>
            <a:spLocks noChangeArrowheads="1"/>
          </p:cNvSpPr>
          <p:nvPr/>
        </p:nvSpPr>
        <p:spPr bwMode="auto">
          <a:xfrm>
            <a:off x="3214688" y="1268413"/>
            <a:ext cx="1804987" cy="471487"/>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solidFill>
                  <a:srgbClr val="000000"/>
                </a:solidFill>
                <a:cs typeface="Mitra" pitchFamily="2" charset="-78"/>
              </a:rPr>
              <a:t>ماموريت </a:t>
            </a:r>
          </a:p>
          <a:p>
            <a:pPr algn="ctr">
              <a:lnSpc>
                <a:spcPct val="90000"/>
              </a:lnSpc>
            </a:pPr>
            <a:r>
              <a:rPr lang="fa-IR" sz="1200" b="1">
                <a:solidFill>
                  <a:srgbClr val="000000"/>
                </a:solidFill>
                <a:cs typeface="Mitra" pitchFamily="2" charset="-78"/>
              </a:rPr>
              <a:t>چرا هستيم؟</a:t>
            </a:r>
            <a:endParaRPr lang="en-US" sz="1200" b="1" i="1">
              <a:solidFill>
                <a:srgbClr val="000000"/>
              </a:solidFill>
              <a:cs typeface="Mitra" pitchFamily="2" charset="-78"/>
            </a:endParaRPr>
          </a:p>
        </p:txBody>
      </p:sp>
      <p:sp>
        <p:nvSpPr>
          <p:cNvPr id="24581" name="Rectangle 6"/>
          <p:cNvSpPr>
            <a:spLocks noChangeArrowheads="1"/>
          </p:cNvSpPr>
          <p:nvPr/>
        </p:nvSpPr>
        <p:spPr bwMode="auto">
          <a:xfrm>
            <a:off x="2709863" y="1735138"/>
            <a:ext cx="2813050" cy="471487"/>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solidFill>
                  <a:srgbClr val="000000"/>
                </a:solidFill>
                <a:cs typeface="Mitra" pitchFamily="2" charset="-78"/>
              </a:rPr>
              <a:t>ارزشها</a:t>
            </a:r>
          </a:p>
          <a:p>
            <a:pPr algn="ctr">
              <a:lnSpc>
                <a:spcPct val="90000"/>
              </a:lnSpc>
            </a:pPr>
            <a:r>
              <a:rPr lang="fa-IR" sz="1200" b="1">
                <a:solidFill>
                  <a:srgbClr val="000000"/>
                </a:solidFill>
                <a:cs typeface="Mitra" pitchFamily="2" charset="-78"/>
              </a:rPr>
              <a:t>چه چيزي براي ما مهم است؟</a:t>
            </a:r>
            <a:endParaRPr lang="en-US" sz="1200" b="1">
              <a:solidFill>
                <a:srgbClr val="000000"/>
              </a:solidFill>
              <a:cs typeface="Mitra" pitchFamily="2" charset="-78"/>
            </a:endParaRPr>
          </a:p>
        </p:txBody>
      </p:sp>
      <p:sp>
        <p:nvSpPr>
          <p:cNvPr id="24582" name="Rectangle 7"/>
          <p:cNvSpPr>
            <a:spLocks noChangeArrowheads="1"/>
          </p:cNvSpPr>
          <p:nvPr/>
        </p:nvSpPr>
        <p:spPr bwMode="auto">
          <a:xfrm>
            <a:off x="2243138" y="2201863"/>
            <a:ext cx="3746500" cy="471487"/>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solidFill>
                  <a:srgbClr val="000000"/>
                </a:solidFill>
                <a:cs typeface="Mitra" pitchFamily="2" charset="-78"/>
              </a:rPr>
              <a:t>چشم انداز</a:t>
            </a:r>
          </a:p>
          <a:p>
            <a:pPr algn="ctr">
              <a:lnSpc>
                <a:spcPct val="90000"/>
              </a:lnSpc>
            </a:pPr>
            <a:r>
              <a:rPr lang="fa-IR" sz="1200" b="1">
                <a:solidFill>
                  <a:srgbClr val="000000"/>
                </a:solidFill>
                <a:cs typeface="Mitra" pitchFamily="2" charset="-78"/>
              </a:rPr>
              <a:t>مي‌خواهيم چه باشيم ؟</a:t>
            </a:r>
            <a:endParaRPr lang="en-US" sz="1200" b="1" i="1">
              <a:solidFill>
                <a:srgbClr val="000000"/>
              </a:solidFill>
              <a:cs typeface="Mitra" pitchFamily="2" charset="-78"/>
            </a:endParaRPr>
          </a:p>
        </p:txBody>
      </p:sp>
      <p:sp>
        <p:nvSpPr>
          <p:cNvPr id="24583" name="Rectangle 8"/>
          <p:cNvSpPr>
            <a:spLocks noChangeArrowheads="1"/>
          </p:cNvSpPr>
          <p:nvPr/>
        </p:nvSpPr>
        <p:spPr bwMode="auto">
          <a:xfrm>
            <a:off x="1979613" y="2668588"/>
            <a:ext cx="4514850" cy="471487"/>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solidFill>
                  <a:srgbClr val="000000"/>
                </a:solidFill>
                <a:cs typeface="Mitra" pitchFamily="2" charset="-78"/>
              </a:rPr>
              <a:t>استراتژي</a:t>
            </a:r>
          </a:p>
          <a:p>
            <a:pPr algn="ctr">
              <a:lnSpc>
                <a:spcPct val="90000"/>
              </a:lnSpc>
            </a:pPr>
            <a:r>
              <a:rPr lang="fa-IR" sz="1200" b="1">
                <a:solidFill>
                  <a:srgbClr val="000000"/>
                </a:solidFill>
                <a:cs typeface="Mitra" pitchFamily="2" charset="-78"/>
              </a:rPr>
              <a:t>برنامه ما چيست ؟</a:t>
            </a:r>
            <a:endParaRPr lang="en-US" sz="1200" b="1">
              <a:solidFill>
                <a:srgbClr val="000000"/>
              </a:solidFill>
              <a:cs typeface="Mitra" pitchFamily="2" charset="-78"/>
            </a:endParaRPr>
          </a:p>
        </p:txBody>
      </p:sp>
      <p:sp>
        <p:nvSpPr>
          <p:cNvPr id="24584" name="Rectangle 9"/>
          <p:cNvSpPr>
            <a:spLocks noChangeArrowheads="1"/>
          </p:cNvSpPr>
          <p:nvPr/>
        </p:nvSpPr>
        <p:spPr bwMode="auto">
          <a:xfrm>
            <a:off x="1476375" y="3135313"/>
            <a:ext cx="5532438" cy="473075"/>
          </a:xfrm>
          <a:prstGeom prst="rect">
            <a:avLst/>
          </a:prstGeom>
          <a:solidFill>
            <a:srgbClr val="6699FF"/>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solidFill>
                  <a:schemeClr val="bg1"/>
                </a:solidFill>
                <a:cs typeface="Mitra" pitchFamily="2" charset="-78"/>
              </a:rPr>
              <a:t>نقشه استراتژي</a:t>
            </a:r>
          </a:p>
          <a:p>
            <a:pPr algn="ctr">
              <a:lnSpc>
                <a:spcPct val="90000"/>
              </a:lnSpc>
            </a:pPr>
            <a:r>
              <a:rPr lang="fa-IR" sz="1200" b="1">
                <a:solidFill>
                  <a:schemeClr val="bg1"/>
                </a:solidFill>
                <a:cs typeface="Mitra" pitchFamily="2" charset="-78"/>
              </a:rPr>
              <a:t>ترجمه استراتژي به اصطلاحات عملياتي</a:t>
            </a:r>
            <a:endParaRPr lang="en-US" sz="1200" b="1" i="1">
              <a:solidFill>
                <a:schemeClr val="bg1"/>
              </a:solidFill>
              <a:cs typeface="Mitra" pitchFamily="2" charset="-78"/>
            </a:endParaRPr>
          </a:p>
        </p:txBody>
      </p:sp>
      <p:sp>
        <p:nvSpPr>
          <p:cNvPr id="24585" name="Rectangle 10"/>
          <p:cNvSpPr>
            <a:spLocks noChangeArrowheads="1"/>
          </p:cNvSpPr>
          <p:nvPr/>
        </p:nvSpPr>
        <p:spPr bwMode="auto">
          <a:xfrm>
            <a:off x="1187450" y="3614738"/>
            <a:ext cx="6243638" cy="471487"/>
          </a:xfrm>
          <a:prstGeom prst="rect">
            <a:avLst/>
          </a:prstGeom>
          <a:solidFill>
            <a:srgbClr val="6699FF"/>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solidFill>
                  <a:schemeClr val="bg1"/>
                </a:solidFill>
                <a:cs typeface="Mitra" pitchFamily="2" charset="-78"/>
              </a:rPr>
              <a:t>كارت امتيازي متوازن </a:t>
            </a:r>
            <a:r>
              <a:rPr lang="en-US" sz="1600" b="1">
                <a:solidFill>
                  <a:schemeClr val="bg1"/>
                </a:solidFill>
                <a:cs typeface="Mitra" pitchFamily="2" charset="-78"/>
              </a:rPr>
              <a:t>(BSC)</a:t>
            </a:r>
            <a:endParaRPr lang="fa-IR" sz="1600" b="1">
              <a:solidFill>
                <a:schemeClr val="bg1"/>
              </a:solidFill>
              <a:cs typeface="Mitra" pitchFamily="2" charset="-78"/>
            </a:endParaRPr>
          </a:p>
          <a:p>
            <a:pPr algn="ctr">
              <a:lnSpc>
                <a:spcPct val="90000"/>
              </a:lnSpc>
            </a:pPr>
            <a:r>
              <a:rPr lang="fa-IR" sz="1200" b="1">
                <a:solidFill>
                  <a:schemeClr val="bg1"/>
                </a:solidFill>
                <a:cs typeface="Mitra" pitchFamily="2" charset="-78"/>
              </a:rPr>
              <a:t>معيارهاي سنجش و نقاط تمركز</a:t>
            </a:r>
            <a:endParaRPr lang="en-US" sz="1200" b="1" i="1">
              <a:solidFill>
                <a:schemeClr val="bg1"/>
              </a:solidFill>
              <a:cs typeface="Mitra" pitchFamily="2" charset="-78"/>
            </a:endParaRPr>
          </a:p>
        </p:txBody>
      </p:sp>
      <p:sp>
        <p:nvSpPr>
          <p:cNvPr id="24586" name="Rectangle 11"/>
          <p:cNvSpPr>
            <a:spLocks noChangeArrowheads="1"/>
          </p:cNvSpPr>
          <p:nvPr/>
        </p:nvSpPr>
        <p:spPr bwMode="auto">
          <a:xfrm>
            <a:off x="684213" y="5949950"/>
            <a:ext cx="7985125" cy="742950"/>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fa-IR" sz="1400" b="1">
              <a:cs typeface="Mitra" pitchFamily="2" charset="-78"/>
            </a:endParaRPr>
          </a:p>
        </p:txBody>
      </p:sp>
      <p:sp>
        <p:nvSpPr>
          <p:cNvPr id="24587" name="Rectangle 12"/>
          <p:cNvSpPr>
            <a:spLocks noChangeArrowheads="1"/>
          </p:cNvSpPr>
          <p:nvPr/>
        </p:nvSpPr>
        <p:spPr bwMode="auto">
          <a:xfrm>
            <a:off x="684213" y="5589588"/>
            <a:ext cx="7985125" cy="354012"/>
          </a:xfrm>
          <a:prstGeom prst="rect">
            <a:avLst/>
          </a:prstGeom>
          <a:solidFill>
            <a:srgbClr val="ABCF99"/>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25000"/>
              </a:spcBef>
            </a:pPr>
            <a:r>
              <a:rPr lang="fa-IR" sz="1600" b="1">
                <a:solidFill>
                  <a:srgbClr val="000000"/>
                </a:solidFill>
                <a:cs typeface="Mitra" pitchFamily="2" charset="-78"/>
              </a:rPr>
              <a:t>دستاوردهاي استراتژيك</a:t>
            </a:r>
            <a:endParaRPr lang="en-US" sz="1600" b="1">
              <a:solidFill>
                <a:srgbClr val="000000"/>
              </a:solidFill>
              <a:cs typeface="Mitra" pitchFamily="2" charset="-78"/>
            </a:endParaRPr>
          </a:p>
        </p:txBody>
      </p:sp>
      <p:sp>
        <p:nvSpPr>
          <p:cNvPr id="24588" name="Oval 13"/>
          <p:cNvSpPr>
            <a:spLocks noChangeArrowheads="1"/>
          </p:cNvSpPr>
          <p:nvPr/>
        </p:nvSpPr>
        <p:spPr bwMode="auto">
          <a:xfrm>
            <a:off x="827088" y="6021388"/>
            <a:ext cx="1711325" cy="569912"/>
          </a:xfrm>
          <a:prstGeom prst="ellipse">
            <a:avLst/>
          </a:prstGeom>
          <a:solidFill>
            <a:srgbClr val="D2E5C9"/>
          </a:solidFill>
          <a:ln w="12700">
            <a:solidFill>
              <a:srgbClr val="286676"/>
            </a:solidFill>
            <a:round/>
            <a:headEnd type="none" w="sm" len="sm"/>
            <a:tailEnd type="none" w="sm" len="sm"/>
          </a:ln>
        </p:spPr>
        <p:txBody>
          <a:bodyPr wrap="none" lIns="0" rIns="0"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400" b="1">
                <a:solidFill>
                  <a:srgbClr val="000000"/>
                </a:solidFill>
                <a:cs typeface="Mitra" pitchFamily="2" charset="-78"/>
              </a:rPr>
              <a:t>سهامداران راضي</a:t>
            </a:r>
            <a:endParaRPr lang="en-US" sz="1400" b="1">
              <a:solidFill>
                <a:srgbClr val="000000"/>
              </a:solidFill>
              <a:cs typeface="Mitra" pitchFamily="2" charset="-78"/>
            </a:endParaRPr>
          </a:p>
        </p:txBody>
      </p:sp>
      <p:sp>
        <p:nvSpPr>
          <p:cNvPr id="24589" name="Oval 14"/>
          <p:cNvSpPr>
            <a:spLocks noChangeArrowheads="1"/>
          </p:cNvSpPr>
          <p:nvPr/>
        </p:nvSpPr>
        <p:spPr bwMode="auto">
          <a:xfrm>
            <a:off x="2771775" y="6021388"/>
            <a:ext cx="1711325" cy="569912"/>
          </a:xfrm>
          <a:prstGeom prst="ellipse">
            <a:avLst/>
          </a:prstGeom>
          <a:solidFill>
            <a:srgbClr val="D2E5C9"/>
          </a:solidFill>
          <a:ln w="12700">
            <a:solidFill>
              <a:srgbClr val="286676"/>
            </a:solidFill>
            <a:round/>
            <a:headEnd type="none" w="sm" len="sm"/>
            <a:tailEnd type="none" w="sm" len="sm"/>
          </a:ln>
        </p:spPr>
        <p:txBody>
          <a:bodyPr wrap="none" lIns="0" rIns="0"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400" b="1">
                <a:solidFill>
                  <a:srgbClr val="000000"/>
                </a:solidFill>
                <a:cs typeface="Mitra" pitchFamily="2" charset="-78"/>
              </a:rPr>
              <a:t>مشتريان مشعوف</a:t>
            </a:r>
            <a:endParaRPr lang="en-US" sz="1400" b="1">
              <a:solidFill>
                <a:srgbClr val="000000"/>
              </a:solidFill>
              <a:cs typeface="Mitra" pitchFamily="2" charset="-78"/>
            </a:endParaRPr>
          </a:p>
        </p:txBody>
      </p:sp>
      <p:sp>
        <p:nvSpPr>
          <p:cNvPr id="24590" name="Oval 15"/>
          <p:cNvSpPr>
            <a:spLocks noChangeArrowheads="1"/>
          </p:cNvSpPr>
          <p:nvPr/>
        </p:nvSpPr>
        <p:spPr bwMode="auto">
          <a:xfrm>
            <a:off x="4643438" y="6021388"/>
            <a:ext cx="1709737" cy="569912"/>
          </a:xfrm>
          <a:prstGeom prst="ellipse">
            <a:avLst/>
          </a:prstGeom>
          <a:solidFill>
            <a:srgbClr val="D2E5C9"/>
          </a:solidFill>
          <a:ln w="12700">
            <a:solidFill>
              <a:srgbClr val="286676"/>
            </a:solidFill>
            <a:round/>
            <a:headEnd type="none" w="sm" len="sm"/>
            <a:tailEnd type="none" w="sm" len="sm"/>
          </a:ln>
        </p:spPr>
        <p:txBody>
          <a:bodyPr wrap="none" lIns="0" rIns="0"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400" b="1">
                <a:solidFill>
                  <a:srgbClr val="000000"/>
                </a:solidFill>
                <a:cs typeface="Mitra" pitchFamily="2" charset="-78"/>
              </a:rPr>
              <a:t>فرآيندهاي كارا و اثربخش</a:t>
            </a:r>
            <a:endParaRPr lang="en-US" sz="1400" b="1">
              <a:solidFill>
                <a:srgbClr val="000000"/>
              </a:solidFill>
              <a:cs typeface="Mitra" pitchFamily="2" charset="-78"/>
            </a:endParaRPr>
          </a:p>
        </p:txBody>
      </p:sp>
      <p:sp>
        <p:nvSpPr>
          <p:cNvPr id="24591" name="Oval 16"/>
          <p:cNvSpPr>
            <a:spLocks noChangeArrowheads="1"/>
          </p:cNvSpPr>
          <p:nvPr/>
        </p:nvSpPr>
        <p:spPr bwMode="auto">
          <a:xfrm>
            <a:off x="6516688" y="6021388"/>
            <a:ext cx="1984375" cy="569912"/>
          </a:xfrm>
          <a:prstGeom prst="ellipse">
            <a:avLst/>
          </a:prstGeom>
          <a:solidFill>
            <a:srgbClr val="D2E5C9"/>
          </a:solidFill>
          <a:ln w="12700">
            <a:solidFill>
              <a:srgbClr val="286676"/>
            </a:solidFill>
            <a:round/>
            <a:headEnd type="none" w="sm" len="sm"/>
            <a:tailEnd type="none" w="sm" len="sm"/>
          </a:ln>
        </p:spPr>
        <p:txBody>
          <a:bodyPr wrap="none" lIns="0" rIns="0"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400" b="1">
                <a:solidFill>
                  <a:srgbClr val="000000"/>
                </a:solidFill>
                <a:cs typeface="Mitra" pitchFamily="2" charset="-78"/>
              </a:rPr>
              <a:t>كاركنان با انگيزه و آماده</a:t>
            </a:r>
            <a:endParaRPr lang="en-US" sz="1400" b="1">
              <a:solidFill>
                <a:srgbClr val="000000"/>
              </a:solidFill>
              <a:cs typeface="Mitra" pitchFamily="2" charset="-78"/>
            </a:endParaRPr>
          </a:p>
        </p:txBody>
      </p:sp>
      <p:sp>
        <p:nvSpPr>
          <p:cNvPr id="24592" name="Rectangle 17"/>
          <p:cNvSpPr>
            <a:spLocks noChangeArrowheads="1"/>
          </p:cNvSpPr>
          <p:nvPr/>
        </p:nvSpPr>
        <p:spPr bwMode="auto">
          <a:xfrm>
            <a:off x="755650" y="4098925"/>
            <a:ext cx="7013575" cy="471488"/>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cs typeface="Mitra" pitchFamily="2" charset="-78"/>
              </a:rPr>
              <a:t>اهداف و اقدامات (ابتكارات)</a:t>
            </a:r>
            <a:endParaRPr lang="en-US" sz="1600" b="1">
              <a:cs typeface="Mitra" pitchFamily="2" charset="-78"/>
            </a:endParaRPr>
          </a:p>
          <a:p>
            <a:pPr algn="ctr">
              <a:lnSpc>
                <a:spcPct val="90000"/>
              </a:lnSpc>
            </a:pPr>
            <a:r>
              <a:rPr lang="fa-IR" sz="1200" b="1">
                <a:cs typeface="Mitra" pitchFamily="2" charset="-78"/>
              </a:rPr>
              <a:t>چه بايد بكنيم ؟</a:t>
            </a:r>
            <a:endParaRPr lang="en-US" sz="1200" b="1">
              <a:cs typeface="Mitra" pitchFamily="2" charset="-78"/>
            </a:endParaRPr>
          </a:p>
        </p:txBody>
      </p:sp>
      <p:sp>
        <p:nvSpPr>
          <p:cNvPr id="24593" name="Rectangle 18"/>
          <p:cNvSpPr>
            <a:spLocks noChangeArrowheads="1"/>
          </p:cNvSpPr>
          <p:nvPr/>
        </p:nvSpPr>
        <p:spPr bwMode="auto">
          <a:xfrm>
            <a:off x="395288" y="4565650"/>
            <a:ext cx="7632700" cy="471488"/>
          </a:xfrm>
          <a:prstGeom prst="rect">
            <a:avLst/>
          </a:prstGeom>
          <a:solidFill>
            <a:srgbClr val="FFFFD1"/>
          </a:solidFill>
          <a:ln w="12700">
            <a:solidFill>
              <a:srgbClr val="286676"/>
            </a:solidFill>
            <a:miter lim="800000"/>
            <a:headEnd type="none" w="sm" len="sm"/>
            <a:tailEnd type="none" w="sm" len="sm"/>
          </a:ln>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lnSpc>
                <a:spcPct val="90000"/>
              </a:lnSpc>
            </a:pPr>
            <a:r>
              <a:rPr lang="fa-IR" sz="1600" b="1">
                <a:cs typeface="Mitra" pitchFamily="2" charset="-78"/>
              </a:rPr>
              <a:t>اهداف شخصي </a:t>
            </a:r>
          </a:p>
          <a:p>
            <a:pPr algn="ctr">
              <a:lnSpc>
                <a:spcPct val="90000"/>
              </a:lnSpc>
            </a:pPr>
            <a:r>
              <a:rPr lang="fa-IR" sz="1200" b="1">
                <a:cs typeface="Mitra" pitchFamily="2" charset="-78"/>
              </a:rPr>
              <a:t>چه بايد بكنيم ؟</a:t>
            </a:r>
            <a:endParaRPr lang="en-US" sz="1200" b="1" i="1">
              <a:cs typeface="Mitra"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Oval 2"/>
          <p:cNvSpPr>
            <a:spLocks noChangeArrowheads="1"/>
          </p:cNvSpPr>
          <p:nvPr/>
        </p:nvSpPr>
        <p:spPr bwMode="auto">
          <a:xfrm>
            <a:off x="1908175" y="4959350"/>
            <a:ext cx="5029200" cy="990600"/>
          </a:xfrm>
          <a:prstGeom prst="ellipse">
            <a:avLst/>
          </a:prstGeom>
          <a:gradFill rotWithShape="0">
            <a:gsLst>
              <a:gs pos="0">
                <a:schemeClr val="bg1"/>
              </a:gs>
              <a:gs pos="100000">
                <a:srgbClr val="FFCCFF"/>
              </a:gs>
            </a:gsLst>
            <a:path path="shape">
              <a:fillToRect l="50000" t="50000" r="50000" b="50000"/>
            </a:path>
          </a:gradFill>
          <a:ln w="9525">
            <a:round/>
            <a:headEnd/>
            <a:tailEnd/>
          </a:ln>
          <a:scene3d>
            <a:camera prst="legacyPerspectiveBottom"/>
            <a:lightRig rig="legacyFlat3" dir="t"/>
          </a:scene3d>
          <a:sp3d extrusionH="887400" prstMaterial="legacyMatte">
            <a:bevelT w="13500" h="13500" prst="angle"/>
            <a:bevelB w="13500" h="13500" prst="angle"/>
            <a:extrusionClr>
              <a:srgbClr val="CC00CC"/>
            </a:extrusionClr>
            <a:contourClr>
              <a:schemeClr val="bg1"/>
            </a:contourClr>
          </a:sp3d>
        </p:spPr>
        <p:txBody>
          <a:bodyPr wrap="none" anchor="ctr">
            <a:flatTx/>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rtl="0" eaLnBrk="1" hangingPunct="1"/>
            <a:r>
              <a:rPr lang="ar-SA" sz="2400">
                <a:latin typeface="Times New Roman" panose="02020603050405020304" pitchFamily="18" charset="0"/>
                <a:cs typeface="Titr" panose="00000700000000000000" pitchFamily="2" charset="-78"/>
              </a:rPr>
              <a:t>مي خواهيم استراتژيها </a:t>
            </a:r>
            <a:r>
              <a:rPr lang="fa-IR" sz="2400">
                <a:latin typeface="Times New Roman" panose="02020603050405020304" pitchFamily="18" charset="0"/>
                <a:cs typeface="B Titr" panose="00000700000000000000" pitchFamily="2" charset="-78"/>
              </a:rPr>
              <a:t>باموفقیت</a:t>
            </a:r>
            <a:r>
              <a:rPr lang="fa-IR" sz="2400">
                <a:latin typeface="Times New Roman" panose="02020603050405020304" pitchFamily="18" charset="0"/>
                <a:cs typeface="Titr" panose="00000700000000000000" pitchFamily="2" charset="-78"/>
              </a:rPr>
              <a:t> </a:t>
            </a:r>
            <a:r>
              <a:rPr lang="ar-SA" sz="2400">
                <a:latin typeface="Times New Roman" panose="02020603050405020304" pitchFamily="18" charset="0"/>
                <a:cs typeface="Titr" panose="00000700000000000000" pitchFamily="2" charset="-78"/>
              </a:rPr>
              <a:t>پياده شوند </a:t>
            </a:r>
            <a:endParaRPr lang="en-US" sz="2400">
              <a:latin typeface="Times New Roman" panose="02020603050405020304" pitchFamily="18" charset="0"/>
              <a:cs typeface="Titr" panose="00000700000000000000" pitchFamily="2" charset="-78"/>
            </a:endParaRPr>
          </a:p>
        </p:txBody>
      </p:sp>
      <p:sp>
        <p:nvSpPr>
          <p:cNvPr id="26627" name="AutoShape 3"/>
          <p:cNvSpPr>
            <a:spLocks noChangeArrowheads="1"/>
          </p:cNvSpPr>
          <p:nvPr/>
        </p:nvSpPr>
        <p:spPr bwMode="auto">
          <a:xfrm>
            <a:off x="2268538" y="1168400"/>
            <a:ext cx="5715000" cy="1828800"/>
          </a:xfrm>
          <a:prstGeom prst="cloudCallout">
            <a:avLst>
              <a:gd name="adj1" fmla="val -37750"/>
              <a:gd name="adj2" fmla="val 151218"/>
            </a:avLst>
          </a:prstGeom>
          <a:solidFill>
            <a:schemeClr val="accent1"/>
          </a:solidFill>
          <a:ln w="9525">
            <a:solidFill>
              <a:schemeClr val="tx1"/>
            </a:solidFill>
            <a:round/>
            <a:headEnd/>
            <a:tailEnd/>
          </a:ln>
        </p:spPr>
        <p:txBody>
          <a:bodyPr tIns="370800"/>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rtl="0" eaLnBrk="1" hangingPunct="1"/>
            <a:r>
              <a:rPr lang="en-US" sz="4800">
                <a:latin typeface="Times New Roman" panose="02020603050405020304" pitchFamily="18" charset="0"/>
                <a:cs typeface="Titr" panose="00000700000000000000" pitchFamily="2" charset="-78"/>
              </a:rPr>
              <a:t>BSC</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AutoShape 2"/>
          <p:cNvSpPr>
            <a:spLocks noChangeArrowheads="1"/>
          </p:cNvSpPr>
          <p:nvPr/>
        </p:nvSpPr>
        <p:spPr bwMode="auto">
          <a:xfrm>
            <a:off x="468313" y="1844675"/>
            <a:ext cx="1143000" cy="3036888"/>
          </a:xfrm>
          <a:prstGeom prst="curvedRightArrow">
            <a:avLst>
              <a:gd name="adj1" fmla="val 44688"/>
              <a:gd name="adj2" fmla="val 98811"/>
              <a:gd name="adj3" fmla="val 33333"/>
            </a:avLst>
          </a:prstGeom>
          <a:gradFill rotWithShape="0">
            <a:gsLst>
              <a:gs pos="0">
                <a:schemeClr val="bg1"/>
              </a:gs>
              <a:gs pos="50000">
                <a:schemeClr val="accent1"/>
              </a:gs>
              <a:gs pos="100000">
                <a:schemeClr val="bg1"/>
              </a:gs>
            </a:gsLst>
            <a:lin ang="2700000" scaled="1"/>
          </a:gradFill>
          <a:ln w="9525">
            <a:solidFill>
              <a:schemeClr val="tx1"/>
            </a:solidFill>
            <a:miter lim="800000"/>
            <a:headEnd/>
            <a:tailEnd/>
          </a:ln>
          <a:effectLst/>
        </p:spPr>
        <p:txBody>
          <a:bodyPr wrap="none" anchor="ctr"/>
          <a:lstStyle/>
          <a:p>
            <a:pPr>
              <a:defRPr/>
            </a:pPr>
            <a:endParaRPr lang="fa-IR"/>
          </a:p>
        </p:txBody>
      </p:sp>
      <p:sp>
        <p:nvSpPr>
          <p:cNvPr id="283651" name="Oval 3"/>
          <p:cNvSpPr>
            <a:spLocks noChangeArrowheads="1"/>
          </p:cNvSpPr>
          <p:nvPr/>
        </p:nvSpPr>
        <p:spPr bwMode="auto">
          <a:xfrm>
            <a:off x="849313" y="908050"/>
            <a:ext cx="7162800" cy="1828800"/>
          </a:xfrm>
          <a:prstGeom prst="ellipse">
            <a:avLst/>
          </a:prstGeom>
          <a:gradFill rotWithShape="0">
            <a:gsLst>
              <a:gs pos="0">
                <a:schemeClr val="bg1"/>
              </a:gs>
              <a:gs pos="100000">
                <a:srgbClr val="FFCCFF"/>
              </a:gs>
            </a:gsLst>
            <a:path path="shape">
              <a:fillToRect l="50000" t="50000" r="50000" b="50000"/>
            </a:path>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CC00CC"/>
            </a:extrusionClr>
          </a:sp3d>
        </p:spPr>
        <p:txBody>
          <a:bodyPr wrap="none" anchor="ctr">
            <a:flatTx/>
          </a:bodyPr>
          <a:lstStyle/>
          <a:p>
            <a:pPr algn="ctr" eaLnBrk="1" hangingPunct="1">
              <a:defRPr/>
            </a:pPr>
            <a:r>
              <a:rPr lang="ar-SA" sz="3200" b="1">
                <a:effectLst>
                  <a:outerShdw blurRad="38100" dist="38100" dir="2700000" algn="tl">
                    <a:srgbClr val="FFFFFF"/>
                  </a:outerShdw>
                </a:effectLst>
                <a:latin typeface="Times New Roman" pitchFamily="18" charset="0"/>
                <a:cs typeface="Times New Roman" pitchFamily="18" charset="0"/>
              </a:rPr>
              <a:t>محدوديت معيارهاي مالي جهت</a:t>
            </a:r>
          </a:p>
          <a:p>
            <a:pPr algn="ctr" eaLnBrk="1" hangingPunct="1">
              <a:lnSpc>
                <a:spcPct val="180000"/>
              </a:lnSpc>
              <a:defRPr/>
            </a:pPr>
            <a:r>
              <a:rPr lang="ar-SA" sz="3200" b="1">
                <a:effectLst>
                  <a:outerShdw blurRad="38100" dist="38100" dir="2700000" algn="tl">
                    <a:srgbClr val="FFFFFF"/>
                  </a:outerShdw>
                </a:effectLst>
                <a:latin typeface="Times New Roman" pitchFamily="18" charset="0"/>
                <a:cs typeface="Times New Roman" pitchFamily="18" charset="0"/>
              </a:rPr>
              <a:t> ارزيابي موفقيت (عملكرد)</a:t>
            </a:r>
            <a:r>
              <a:rPr lang="ar-SA" sz="3200">
                <a:latin typeface="Times New Roman" pitchFamily="18" charset="0"/>
                <a:cs typeface="Times New Roman" pitchFamily="18" charset="0"/>
              </a:rPr>
              <a:t> </a:t>
            </a:r>
            <a:endParaRPr lang="en-US" sz="3200">
              <a:latin typeface="Times New Roman" pitchFamily="18" charset="0"/>
              <a:cs typeface="Times New Roman" pitchFamily="18" charset="0"/>
            </a:endParaRPr>
          </a:p>
        </p:txBody>
      </p:sp>
      <p:sp>
        <p:nvSpPr>
          <p:cNvPr id="283652" name="Text Box 4"/>
          <p:cNvSpPr txBox="1">
            <a:spLocks noChangeArrowheads="1"/>
          </p:cNvSpPr>
          <p:nvPr/>
        </p:nvSpPr>
        <p:spPr bwMode="auto">
          <a:xfrm>
            <a:off x="1260475" y="3130550"/>
            <a:ext cx="6324600" cy="1311275"/>
          </a:xfrm>
          <a:prstGeom prst="rect">
            <a:avLst/>
          </a:prstGeom>
          <a:noFill/>
          <a:ln w="9525">
            <a:noFill/>
            <a:miter lim="800000"/>
            <a:headEnd/>
            <a:tailEnd/>
          </a:ln>
          <a:effectLst/>
        </p:spPr>
        <p:txBody>
          <a:bodyPr>
            <a:spAutoFit/>
          </a:bodyPr>
          <a:lstStyle/>
          <a:p>
            <a:pPr algn="ctr" eaLnBrk="1" hangingPunct="1">
              <a:spcBef>
                <a:spcPct val="50000"/>
              </a:spcBef>
              <a:defRPr/>
            </a:pPr>
            <a:r>
              <a:rPr lang="ar-SA" sz="3200">
                <a:effectLst>
                  <a:outerShdw blurRad="38100" dist="38100" dir="2700000" algn="tl">
                    <a:srgbClr val="C0C0C0"/>
                  </a:outerShdw>
                </a:effectLst>
                <a:latin typeface="Times New Roman" pitchFamily="18" charset="0"/>
                <a:cs typeface="Homa" pitchFamily="2" charset="-78"/>
              </a:rPr>
              <a:t>معرفي روش ارزيابي متوازن </a:t>
            </a:r>
          </a:p>
          <a:p>
            <a:pPr algn="ctr" eaLnBrk="1" hangingPunct="1">
              <a:spcBef>
                <a:spcPct val="50000"/>
              </a:spcBef>
              <a:defRPr/>
            </a:pPr>
            <a:r>
              <a:rPr lang="en-US" sz="3200">
                <a:effectLst>
                  <a:outerShdw blurRad="38100" dist="38100" dir="2700000" algn="tl">
                    <a:srgbClr val="C0C0C0"/>
                  </a:outerShdw>
                </a:effectLst>
                <a:latin typeface="Times New Roman" pitchFamily="18" charset="0"/>
                <a:cs typeface="Homa" pitchFamily="2" charset="-78"/>
              </a:rPr>
              <a:t>(BALANCED  SCORECARD)</a:t>
            </a:r>
          </a:p>
        </p:txBody>
      </p:sp>
      <p:sp>
        <p:nvSpPr>
          <p:cNvPr id="27653" name="Rectangle 5"/>
          <p:cNvSpPr>
            <a:spLocks noChangeArrowheads="1"/>
          </p:cNvSpPr>
          <p:nvPr/>
        </p:nvSpPr>
        <p:spPr bwMode="auto">
          <a:xfrm>
            <a:off x="1657350" y="4664075"/>
            <a:ext cx="5365750" cy="180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spcBef>
                <a:spcPct val="80000"/>
              </a:spcBef>
              <a:spcAft>
                <a:spcPct val="20000"/>
              </a:spcAft>
              <a:buFont typeface="Wingdings" panose="05000000000000000000" pitchFamily="2" charset="2"/>
              <a:buNone/>
            </a:pPr>
            <a:r>
              <a:rPr lang="ar-SA" sz="2400" b="1" i="1">
                <a:latin typeface="Times New Roman" panose="02020603050405020304" pitchFamily="18" charset="0"/>
                <a:cs typeface="B Titr" panose="00000700000000000000" pitchFamily="2" charset="-78"/>
              </a:rPr>
              <a:t>يكي از روشهاي نوين ارزيابي عملكرد </a:t>
            </a:r>
            <a:endParaRPr lang="fa-IR" sz="2400" b="1" i="1">
              <a:latin typeface="Times New Roman" panose="02020603050405020304" pitchFamily="18" charset="0"/>
              <a:cs typeface="B Titr" panose="00000700000000000000" pitchFamily="2" charset="-78"/>
            </a:endParaRPr>
          </a:p>
          <a:p>
            <a:pPr algn="ctr" eaLnBrk="1" hangingPunct="1">
              <a:lnSpc>
                <a:spcPct val="90000"/>
              </a:lnSpc>
              <a:spcBef>
                <a:spcPct val="80000"/>
              </a:spcBef>
              <a:spcAft>
                <a:spcPct val="20000"/>
              </a:spcAft>
              <a:buFont typeface="Wingdings" panose="05000000000000000000" pitchFamily="2" charset="2"/>
              <a:buNone/>
            </a:pPr>
            <a:r>
              <a:rPr lang="ar-SA" sz="2400" b="1" i="1">
                <a:latin typeface="Times New Roman" panose="02020603050405020304" pitchFamily="18" charset="0"/>
                <a:cs typeface="B Titr" panose="00000700000000000000" pitchFamily="2" charset="-78"/>
              </a:rPr>
              <a:t>جهت كنترل اجراي مطلوب استراتژيها در سازمان </a:t>
            </a:r>
            <a:endParaRPr lang="fa-IR" sz="2400" b="1" i="1">
              <a:latin typeface="Times New Roman" panose="02020603050405020304" pitchFamily="18" charset="0"/>
              <a:cs typeface="B Titr" panose="00000700000000000000" pitchFamily="2" charset="-78"/>
            </a:endParaRPr>
          </a:p>
          <a:p>
            <a:pPr algn="ctr" eaLnBrk="1" hangingPunct="1">
              <a:lnSpc>
                <a:spcPct val="90000"/>
              </a:lnSpc>
              <a:spcBef>
                <a:spcPct val="80000"/>
              </a:spcBef>
              <a:spcAft>
                <a:spcPct val="20000"/>
              </a:spcAft>
              <a:buFont typeface="Wingdings" panose="05000000000000000000" pitchFamily="2" charset="2"/>
              <a:buNone/>
            </a:pPr>
            <a:r>
              <a:rPr lang="ar-SA" sz="2400" b="1" i="1">
                <a:latin typeface="Times New Roman" panose="02020603050405020304" pitchFamily="18" charset="0"/>
                <a:cs typeface="B Titr" panose="00000700000000000000" pitchFamily="2" charset="-78"/>
              </a:rPr>
              <a:t>، سيستمي براي مديريت بر استراتژيها</a:t>
            </a:r>
            <a:r>
              <a:rPr lang="ar-SA" sz="2400" b="1" i="1">
                <a:solidFill>
                  <a:srgbClr val="FF0000"/>
                </a:solidFill>
                <a:latin typeface="Times New Roman" panose="02020603050405020304" pitchFamily="18" charset="0"/>
                <a:cs typeface="B Titr" panose="00000700000000000000" pitchFamily="2" charset="-78"/>
              </a:rPr>
              <a:t>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Text Box 2"/>
          <p:cNvSpPr txBox="1">
            <a:spLocks noChangeArrowheads="1"/>
          </p:cNvSpPr>
          <p:nvPr/>
        </p:nvSpPr>
        <p:spPr bwMode="auto">
          <a:xfrm>
            <a:off x="684213" y="404813"/>
            <a:ext cx="8115300" cy="4924425"/>
          </a:xfrm>
          <a:prstGeom prst="rect">
            <a:avLst/>
          </a:prstGeom>
          <a:noFill/>
          <a:ln w="9525">
            <a:noFill/>
            <a:miter lim="800000"/>
            <a:headEnd/>
            <a:tailEnd/>
          </a:ln>
          <a:effectLst/>
        </p:spPr>
        <p:txBody>
          <a:bodyPr>
            <a:spAutoFit/>
          </a:bodyPr>
          <a:lstStyle/>
          <a:p>
            <a:pPr marL="115888" indent="-115888" algn="ctr" rtl="1" eaLnBrk="1" hangingPunct="1">
              <a:spcBef>
                <a:spcPct val="50000"/>
              </a:spcBef>
              <a:defRPr/>
            </a:pPr>
            <a:endParaRPr lang="ar-SA" sz="2400" b="1" dirty="0">
              <a:solidFill>
                <a:srgbClr val="CC3300"/>
              </a:solidFill>
              <a:latin typeface="Times New Roman" pitchFamily="18" charset="0"/>
              <a:cs typeface="B Koodak" pitchFamily="2" charset="-78"/>
            </a:endParaRPr>
          </a:p>
          <a:p>
            <a:pPr marL="115888" indent="-115888" algn="just" rtl="1" eaLnBrk="1" hangingPunct="1">
              <a:lnSpc>
                <a:spcPct val="130000"/>
              </a:lnSpc>
              <a:spcBef>
                <a:spcPct val="80000"/>
              </a:spcBef>
              <a:spcAft>
                <a:spcPct val="20000"/>
              </a:spcAft>
              <a:buFont typeface="Wingdings" pitchFamily="2" charset="2"/>
              <a:buChar char="v"/>
              <a:defRPr/>
            </a:pPr>
            <a:r>
              <a:rPr lang="ar-SA" sz="2400" b="1" dirty="0">
                <a:latin typeface="Times New Roman" pitchFamily="18" charset="0"/>
                <a:cs typeface="B Koodak" pitchFamily="2" charset="-78"/>
              </a:rPr>
              <a:t>  </a:t>
            </a:r>
            <a:r>
              <a:rPr lang="ar-SA" sz="2300" b="1" dirty="0">
                <a:latin typeface="Times New Roman" pitchFamily="18" charset="0"/>
                <a:cs typeface="B Koodak" pitchFamily="2" charset="-78"/>
              </a:rPr>
              <a:t>درسال 1990 تحقيقي درمورد روشها</a:t>
            </a:r>
            <a:r>
              <a:rPr lang="fa-IR" sz="2300" b="1" dirty="0">
                <a:latin typeface="Times New Roman" pitchFamily="18" charset="0"/>
                <a:cs typeface="B Koodak" pitchFamily="2" charset="-78"/>
              </a:rPr>
              <a:t>ی </a:t>
            </a:r>
            <a:r>
              <a:rPr lang="ar-SA" sz="2300" b="1" dirty="0">
                <a:latin typeface="Times New Roman" pitchFamily="18" charset="0"/>
                <a:cs typeface="B Koodak" pitchFamily="2" charset="-78"/>
              </a:rPr>
              <a:t>سنجش عملكرد 12 شركت برتر امريكايي توسط آقايان كاپلان</a:t>
            </a:r>
            <a:r>
              <a:rPr lang="fa-IR" sz="2300" b="1" dirty="0">
                <a:latin typeface="Times New Roman" pitchFamily="18" charset="0"/>
                <a:cs typeface="B Koodak" pitchFamily="2" charset="-78"/>
              </a:rPr>
              <a:t> </a:t>
            </a:r>
            <a:r>
              <a:rPr lang="en-US" sz="2300" b="1" dirty="0">
                <a:latin typeface="Times New Roman" pitchFamily="18" charset="0"/>
                <a:cs typeface="B Koodak" pitchFamily="2" charset="-78"/>
              </a:rPr>
              <a:t>)</a:t>
            </a:r>
            <a:r>
              <a:rPr lang="fa-IR" sz="2300" b="1" dirty="0">
                <a:latin typeface="Times New Roman" pitchFamily="18" charset="0"/>
                <a:cs typeface="B Koodak" pitchFamily="2" charset="-78"/>
              </a:rPr>
              <a:t> استاد دانشکده بازرگانی دانشگاه هاروارد)</a:t>
            </a:r>
            <a:r>
              <a:rPr lang="ar-SA" sz="2300" b="1" dirty="0">
                <a:latin typeface="Times New Roman" pitchFamily="18" charset="0"/>
                <a:cs typeface="B Koodak" pitchFamily="2" charset="-78"/>
              </a:rPr>
              <a:t> و نورتون </a:t>
            </a:r>
            <a:r>
              <a:rPr lang="fa-IR" sz="2300" b="1" dirty="0">
                <a:latin typeface="Times New Roman" pitchFamily="18" charset="0"/>
                <a:cs typeface="B Koodak" pitchFamily="2" charset="-78"/>
              </a:rPr>
              <a:t>(مدیرعامل یک شرکت تحقیقاتی) </a:t>
            </a:r>
            <a:r>
              <a:rPr lang="ar-SA" sz="2300" b="1" dirty="0">
                <a:latin typeface="Times New Roman" pitchFamily="18" charset="0"/>
                <a:cs typeface="B Koodak" pitchFamily="2" charset="-78"/>
              </a:rPr>
              <a:t>انجام و </a:t>
            </a:r>
            <a:r>
              <a:rPr lang="fa-IR" sz="2300" b="1" dirty="0">
                <a:latin typeface="Times New Roman" pitchFamily="18" charset="0"/>
                <a:cs typeface="B Koodak" pitchFamily="2" charset="-78"/>
              </a:rPr>
              <a:t>معلوم شد</a:t>
            </a:r>
            <a:r>
              <a:rPr lang="ar-SA" sz="2300" b="1" dirty="0">
                <a:latin typeface="Times New Roman" pitchFamily="18" charset="0"/>
                <a:cs typeface="B Koodak" pitchFamily="2" charset="-78"/>
              </a:rPr>
              <a:t> اكثر شركتهاي موفق اهداف استراتژيك خود را درچهار </a:t>
            </a:r>
            <a:r>
              <a:rPr lang="fa-IR" sz="2300" b="1" dirty="0">
                <a:latin typeface="Times New Roman" pitchFamily="18" charset="0"/>
                <a:cs typeface="B Koodak" pitchFamily="2" charset="-78"/>
              </a:rPr>
              <a:t>منظر</a:t>
            </a:r>
            <a:r>
              <a:rPr lang="ar-SA" sz="2300" b="1" dirty="0">
                <a:latin typeface="Times New Roman" pitchFamily="18" charset="0"/>
                <a:cs typeface="B Koodak" pitchFamily="2" charset="-78"/>
              </a:rPr>
              <a:t> تعيين و عملكرد خود را </a:t>
            </a:r>
            <a:r>
              <a:rPr lang="fa-IR" sz="2300" b="1" dirty="0">
                <a:latin typeface="Times New Roman" pitchFamily="18" charset="0"/>
                <a:cs typeface="B Koodak" pitchFamily="2" charset="-78"/>
              </a:rPr>
              <a:t>با آنها </a:t>
            </a:r>
            <a:r>
              <a:rPr lang="ar-SA" sz="2300" b="1" dirty="0">
                <a:latin typeface="Times New Roman" pitchFamily="18" charset="0"/>
                <a:cs typeface="B Koodak" pitchFamily="2" charset="-78"/>
              </a:rPr>
              <a:t>ارزيابي مي كنند . درسال 1992 نتايج تحقيق </a:t>
            </a:r>
            <a:r>
              <a:rPr lang="fa-IR" sz="2300" b="1" dirty="0">
                <a:latin typeface="Times New Roman" pitchFamily="18" charset="0"/>
                <a:cs typeface="B Koodak" pitchFamily="2" charset="-78"/>
              </a:rPr>
              <a:t>طی</a:t>
            </a:r>
            <a:r>
              <a:rPr lang="ar-SA" sz="2300" b="1" dirty="0">
                <a:latin typeface="Times New Roman" pitchFamily="18" charset="0"/>
                <a:cs typeface="B Koodak" pitchFamily="2" charset="-78"/>
              </a:rPr>
              <a:t> مقاله</a:t>
            </a:r>
            <a:r>
              <a:rPr lang="fa-IR" sz="2300" b="1" dirty="0">
                <a:latin typeface="Times New Roman" pitchFamily="18" charset="0"/>
                <a:cs typeface="B Koodak" pitchFamily="2" charset="-78"/>
              </a:rPr>
              <a:t> ای</a:t>
            </a:r>
            <a:r>
              <a:rPr lang="ar-SA" sz="2300" b="1" dirty="0">
                <a:latin typeface="Times New Roman" pitchFamily="18" charset="0"/>
                <a:cs typeface="B Koodak" pitchFamily="2" charset="-78"/>
              </a:rPr>
              <a:t> در </a:t>
            </a:r>
            <a:r>
              <a:rPr lang="en-US" sz="2300" b="1" dirty="0">
                <a:latin typeface="Times New Roman" pitchFamily="18" charset="0"/>
                <a:cs typeface="B Koodak" pitchFamily="2" charset="-78"/>
              </a:rPr>
              <a:t>HBR</a:t>
            </a:r>
            <a:r>
              <a:rPr lang="fa-IR" sz="2300" b="1" dirty="0">
                <a:latin typeface="Times New Roman" pitchFamily="18" charset="0"/>
                <a:cs typeface="B Koodak" pitchFamily="2" charset="-78"/>
              </a:rPr>
              <a:t> </a:t>
            </a:r>
            <a:r>
              <a:rPr lang="ar-SA" sz="2300" b="1" dirty="0">
                <a:latin typeface="Times New Roman" pitchFamily="18" charset="0"/>
                <a:cs typeface="B Koodak" pitchFamily="2" charset="-78"/>
              </a:rPr>
              <a:t>منتشر شد</a:t>
            </a:r>
            <a:r>
              <a:rPr lang="ar-SA" sz="2300" b="1" dirty="0">
                <a:solidFill>
                  <a:srgbClr val="FF0000"/>
                </a:solidFill>
                <a:latin typeface="Times New Roman" pitchFamily="18" charset="0"/>
                <a:cs typeface="B Koodak" pitchFamily="2" charset="-78"/>
              </a:rPr>
              <a:t> </a:t>
            </a:r>
            <a:r>
              <a:rPr lang="fa-IR" sz="2300" b="1" dirty="0">
                <a:solidFill>
                  <a:srgbClr val="FF0000"/>
                </a:solidFill>
                <a:latin typeface="Times New Roman" pitchFamily="18" charset="0"/>
                <a:cs typeface="B Koodak" pitchFamily="2" charset="-78"/>
              </a:rPr>
              <a:t>:</a:t>
            </a:r>
            <a:endParaRPr lang="ar-SA" sz="2300" b="1" dirty="0">
              <a:latin typeface="Times New Roman" pitchFamily="18" charset="0"/>
              <a:cs typeface="B Koodak" pitchFamily="2" charset="-78"/>
            </a:endParaRPr>
          </a:p>
          <a:p>
            <a:pPr marL="503238" lvl="1" algn="just" rtl="1" eaLnBrk="1" hangingPunct="1">
              <a:lnSpc>
                <a:spcPct val="70000"/>
              </a:lnSpc>
              <a:spcBef>
                <a:spcPct val="40000"/>
              </a:spcBef>
              <a:spcAft>
                <a:spcPct val="5000"/>
              </a:spcAft>
              <a:buClr>
                <a:srgbClr val="FF0000"/>
              </a:buClr>
              <a:buFontTx/>
              <a:buChar char="•"/>
              <a:defRPr/>
            </a:pPr>
            <a:r>
              <a:rPr lang="en-US" sz="2400" b="1" dirty="0">
                <a:solidFill>
                  <a:srgbClr val="FF0000"/>
                </a:solidFill>
                <a:latin typeface="Times New Roman" pitchFamily="18" charset="0"/>
                <a:cs typeface="B Koodak" pitchFamily="2" charset="-78"/>
              </a:rPr>
              <a:t> </a:t>
            </a:r>
            <a:r>
              <a:rPr lang="ar-SA" sz="2600" b="1" i="1" dirty="0">
                <a:effectLst>
                  <a:outerShdw blurRad="38100" dist="38100" dir="2700000" algn="tl">
                    <a:srgbClr val="C0C0C0"/>
                  </a:outerShdw>
                </a:effectLst>
                <a:latin typeface="Times New Roman" pitchFamily="18" charset="0"/>
                <a:cs typeface="B Koodak" pitchFamily="2" charset="-78"/>
              </a:rPr>
              <a:t>مالي </a:t>
            </a:r>
          </a:p>
          <a:p>
            <a:pPr marL="503238" lvl="1" algn="just" rtl="1" eaLnBrk="1" hangingPunct="1">
              <a:lnSpc>
                <a:spcPct val="70000"/>
              </a:lnSpc>
              <a:spcBef>
                <a:spcPct val="40000"/>
              </a:spcBef>
              <a:spcAft>
                <a:spcPct val="5000"/>
              </a:spcAft>
              <a:buFontTx/>
              <a:buChar char="•"/>
              <a:defRPr/>
            </a:pPr>
            <a:r>
              <a:rPr lang="ar-SA" sz="2600" b="1" i="1" dirty="0">
                <a:effectLst>
                  <a:outerShdw blurRad="38100" dist="38100" dir="2700000" algn="tl">
                    <a:srgbClr val="C0C0C0"/>
                  </a:outerShdw>
                </a:effectLst>
                <a:latin typeface="Times New Roman" pitchFamily="18" charset="0"/>
                <a:cs typeface="B Koodak" pitchFamily="2" charset="-78"/>
              </a:rPr>
              <a:t> مشتري</a:t>
            </a:r>
          </a:p>
          <a:p>
            <a:pPr marL="503238" lvl="1" algn="just" rtl="1" eaLnBrk="1" hangingPunct="1">
              <a:lnSpc>
                <a:spcPct val="70000"/>
              </a:lnSpc>
              <a:spcBef>
                <a:spcPct val="40000"/>
              </a:spcBef>
              <a:spcAft>
                <a:spcPct val="5000"/>
              </a:spcAft>
              <a:buFontTx/>
              <a:buChar char="•"/>
              <a:defRPr/>
            </a:pPr>
            <a:r>
              <a:rPr lang="ar-SA" sz="2600" b="1" i="1" dirty="0">
                <a:effectLst>
                  <a:outerShdw blurRad="38100" dist="38100" dir="2700000" algn="tl">
                    <a:srgbClr val="C0C0C0"/>
                  </a:outerShdw>
                </a:effectLst>
                <a:latin typeface="Times New Roman" pitchFamily="18" charset="0"/>
                <a:cs typeface="B Koodak" pitchFamily="2" charset="-78"/>
              </a:rPr>
              <a:t> فرآيند داخلي</a:t>
            </a:r>
          </a:p>
          <a:p>
            <a:pPr marL="503238" lvl="1" algn="just" rtl="1" eaLnBrk="1" hangingPunct="1">
              <a:lnSpc>
                <a:spcPct val="70000"/>
              </a:lnSpc>
              <a:spcBef>
                <a:spcPct val="40000"/>
              </a:spcBef>
              <a:spcAft>
                <a:spcPct val="5000"/>
              </a:spcAft>
              <a:buFontTx/>
              <a:buChar char="•"/>
              <a:defRPr/>
            </a:pPr>
            <a:r>
              <a:rPr lang="ar-SA" sz="2600" b="1" i="1" dirty="0">
                <a:effectLst>
                  <a:outerShdw blurRad="38100" dist="38100" dir="2700000" algn="tl">
                    <a:srgbClr val="C0C0C0"/>
                  </a:outerShdw>
                </a:effectLst>
                <a:latin typeface="Times New Roman" pitchFamily="18" charset="0"/>
                <a:cs typeface="B Koodak" pitchFamily="2" charset="-78"/>
              </a:rPr>
              <a:t> يادگيري و رشد</a:t>
            </a:r>
          </a:p>
        </p:txBody>
      </p:sp>
      <p:sp>
        <p:nvSpPr>
          <p:cNvPr id="284675" name="Rectangle 3"/>
          <p:cNvSpPr>
            <a:spLocks noChangeArrowheads="1"/>
          </p:cNvSpPr>
          <p:nvPr/>
        </p:nvSpPr>
        <p:spPr bwMode="auto">
          <a:xfrm>
            <a:off x="0" y="0"/>
            <a:ext cx="9144000" cy="1143000"/>
          </a:xfrm>
          <a:prstGeom prst="rect">
            <a:avLst/>
          </a:prstGeom>
          <a:noFill/>
          <a:ln w="9525">
            <a:noFill/>
            <a:miter lim="800000"/>
            <a:headEnd/>
            <a:tailEnd/>
          </a:ln>
          <a:effectLst/>
        </p:spPr>
        <p:txBody>
          <a:bodyPr anchor="ctr"/>
          <a:lstStyle/>
          <a:p>
            <a:pPr algn="ctr" rtl="1">
              <a:spcBef>
                <a:spcPct val="50000"/>
              </a:spcBef>
              <a:defRPr/>
            </a:pPr>
            <a:r>
              <a:rPr lang="ar-SA" sz="3800" b="1">
                <a:solidFill>
                  <a:srgbClr val="000066"/>
                </a:solidFill>
                <a:effectLst>
                  <a:outerShdw blurRad="38100" dist="38100" dir="2700000" algn="tl">
                    <a:srgbClr val="C0C0C0"/>
                  </a:outerShdw>
                </a:effectLst>
                <a:latin typeface="Lucida Sans Unicode" pitchFamily="34" charset="0"/>
                <a:cs typeface="Mitra" pitchFamily="2" charset="-78"/>
              </a:rPr>
              <a:t> </a:t>
            </a:r>
            <a:r>
              <a:rPr lang="ar-SA" sz="3000" b="1" i="1">
                <a:solidFill>
                  <a:srgbClr val="003399"/>
                </a:solidFill>
                <a:effectLst>
                  <a:outerShdw blurRad="38100" dist="38100" dir="2700000" algn="tl">
                    <a:srgbClr val="C0C0C0"/>
                  </a:outerShdw>
                </a:effectLst>
                <a:latin typeface="Lucida Sans Unicode" pitchFamily="34" charset="0"/>
                <a:cs typeface="Mitra" pitchFamily="2" charset="-78"/>
              </a:rPr>
              <a:t>ظهور روش ارزيابي متوازن</a:t>
            </a:r>
            <a:endParaRPr lang="en-US" sz="3800" b="1">
              <a:solidFill>
                <a:srgbClr val="000066"/>
              </a:solidFill>
              <a:effectLst>
                <a:outerShdw blurRad="38100" dist="38100" dir="2700000" algn="tl">
                  <a:srgbClr val="C0C0C0"/>
                </a:outerShdw>
              </a:effectLst>
              <a:latin typeface="Lucida Sans Unicode" pitchFamily="34" charset="0"/>
              <a:cs typeface="Mitra" pitchFamily="2" charset="-78"/>
            </a:endParaRPr>
          </a:p>
        </p:txBody>
      </p:sp>
      <p:pic>
        <p:nvPicPr>
          <p:cNvPr id="28676" name="Picture 6" descr="RKaplan_full">
            <a:hlinkClick r:id="rId2" action="ppaction://hlinkfile" highlightClick="1"/>
            <a:hlinkHover r:id="" action="ppaction://hlinkshowjump?jump=nextslid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5334000"/>
            <a:ext cx="12065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4" descr="DNorton_full">
            <a:hlinkClick r:id="rId4"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4388" y="5334000"/>
            <a:ext cx="12065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Rectangle 5"/>
          <p:cNvSpPr>
            <a:spLocks noChangeArrowheads="1"/>
          </p:cNvSpPr>
          <p:nvPr/>
        </p:nvSpPr>
        <p:spPr bwMode="auto">
          <a:xfrm>
            <a:off x="5292725" y="6461125"/>
            <a:ext cx="1905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r>
              <a:rPr lang="en-US" sz="2000">
                <a:solidFill>
                  <a:schemeClr val="hlink"/>
                </a:solidFill>
                <a:latin typeface="Times New Roman" panose="02020603050405020304" pitchFamily="18" charset="0"/>
                <a:cs typeface="Zar" panose="00000400000000000000" pitchFamily="2" charset="-78"/>
              </a:rPr>
              <a:t>David P.Norton</a:t>
            </a:r>
          </a:p>
        </p:txBody>
      </p:sp>
      <p:sp>
        <p:nvSpPr>
          <p:cNvPr id="28679" name="Rectangle 7"/>
          <p:cNvSpPr>
            <a:spLocks noChangeArrowheads="1"/>
          </p:cNvSpPr>
          <p:nvPr/>
        </p:nvSpPr>
        <p:spPr bwMode="auto">
          <a:xfrm>
            <a:off x="1476375" y="6461125"/>
            <a:ext cx="18764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r>
              <a:rPr lang="en-US" sz="2000">
                <a:solidFill>
                  <a:schemeClr val="hlink"/>
                </a:solidFill>
                <a:latin typeface="Times New Roman" panose="02020603050405020304" pitchFamily="18" charset="0"/>
                <a:cs typeface="Zar" panose="00000400000000000000" pitchFamily="2" charset="-78"/>
              </a:rPr>
              <a:t>Robert S.Kaplan</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Text Box 2"/>
          <p:cNvSpPr txBox="1">
            <a:spLocks noChangeArrowheads="1"/>
          </p:cNvSpPr>
          <p:nvPr/>
        </p:nvSpPr>
        <p:spPr bwMode="auto">
          <a:xfrm>
            <a:off x="755650" y="1412875"/>
            <a:ext cx="7993063" cy="3856038"/>
          </a:xfrm>
          <a:prstGeom prst="rect">
            <a:avLst/>
          </a:prstGeom>
          <a:noFill/>
          <a:ln w="9525">
            <a:noFill/>
            <a:miter lim="800000"/>
            <a:headEnd/>
            <a:tailEnd/>
          </a:ln>
          <a:effectLst/>
        </p:spPr>
        <p:txBody>
          <a:bodyPr>
            <a:spAutoFit/>
          </a:bodyPr>
          <a:lstStyle/>
          <a:p>
            <a:pPr algn="justLow" rtl="1" eaLnBrk="1" hangingPunct="1">
              <a:lnSpc>
                <a:spcPct val="230000"/>
              </a:lnSpc>
              <a:defRPr/>
            </a:pPr>
            <a:r>
              <a:rPr lang="ar-SA" sz="3200" dirty="0">
                <a:solidFill>
                  <a:srgbClr val="0000FF"/>
                </a:solidFill>
                <a:effectLst>
                  <a:outerShdw blurRad="38100" dist="38100" dir="2700000" algn="tl">
                    <a:srgbClr val="C0C0C0"/>
                  </a:outerShdw>
                </a:effectLst>
                <a:latin typeface="Times New Roman" pitchFamily="18" charset="0"/>
                <a:cs typeface="B Koodak" pitchFamily="2" charset="-78"/>
              </a:rPr>
              <a:t> </a:t>
            </a:r>
            <a:r>
              <a:rPr lang="ar-SA" sz="3000" dirty="0">
                <a:latin typeface="Lucida Sans Unicode" pitchFamily="34" charset="0"/>
                <a:cs typeface="B Koodak" pitchFamily="2" charset="-78"/>
              </a:rPr>
              <a:t>روش ارزيابي متوازن  </a:t>
            </a:r>
            <a:r>
              <a:rPr lang="en-US" sz="3000" dirty="0">
                <a:latin typeface="Times New Roman" pitchFamily="18" charset="0"/>
                <a:cs typeface="Times New Roman" pitchFamily="18" charset="0"/>
              </a:rPr>
              <a:t>(BALANCED  SCORECARD)</a:t>
            </a:r>
            <a:endParaRPr lang="ar-SA" sz="3000" dirty="0">
              <a:latin typeface="Times New Roman" pitchFamily="18" charset="0"/>
              <a:cs typeface="Times New Roman" pitchFamily="18" charset="0"/>
            </a:endParaRPr>
          </a:p>
          <a:p>
            <a:pPr algn="justLow" rtl="1" eaLnBrk="1" hangingPunct="1">
              <a:lnSpc>
                <a:spcPct val="190000"/>
              </a:lnSpc>
              <a:defRPr/>
            </a:pPr>
            <a:r>
              <a:rPr lang="ar-SA" sz="3000" dirty="0">
                <a:latin typeface="Lucida Sans Unicode" pitchFamily="34" charset="0"/>
                <a:cs typeface="B Koodak" pitchFamily="2" charset="-78"/>
              </a:rPr>
              <a:t>روشي است كه در آن شاخصهاي مالي مربوط به عملكرد گذشته با شاخصهايي </a:t>
            </a:r>
            <a:r>
              <a:rPr lang="fa-IR" sz="3000" dirty="0">
                <a:latin typeface="Lucida Sans Unicode" pitchFamily="34" charset="0"/>
                <a:cs typeface="B Koodak" pitchFamily="2" charset="-78"/>
              </a:rPr>
              <a:t>غیر مالی </a:t>
            </a:r>
            <a:r>
              <a:rPr lang="ar-SA" sz="3000" dirty="0">
                <a:latin typeface="Lucida Sans Unicode" pitchFamily="34" charset="0"/>
                <a:cs typeface="B Koodak" pitchFamily="2" charset="-78"/>
              </a:rPr>
              <a:t>از عوامل موجد عملكرد آينده پيوند خورده و </a:t>
            </a:r>
            <a:r>
              <a:rPr lang="fa-IR" sz="3000" dirty="0">
                <a:latin typeface="Lucida Sans Unicode" pitchFamily="34" charset="0"/>
                <a:cs typeface="B Koodak" pitchFamily="2" charset="-78"/>
              </a:rPr>
              <a:t>تصویری </a:t>
            </a:r>
            <a:r>
              <a:rPr lang="ar-SA" sz="3000" dirty="0">
                <a:latin typeface="Lucida Sans Unicode" pitchFamily="34" charset="0"/>
                <a:cs typeface="B Koodak" pitchFamily="2" charset="-78"/>
              </a:rPr>
              <a:t>كامل</a:t>
            </a:r>
            <a:r>
              <a:rPr lang="fa-IR" sz="3000" dirty="0">
                <a:latin typeface="Lucida Sans Unicode" pitchFamily="34" charset="0"/>
                <a:cs typeface="B Koodak" pitchFamily="2" charset="-78"/>
              </a:rPr>
              <a:t> از ارزیابی ارایه</a:t>
            </a:r>
            <a:r>
              <a:rPr lang="ar-SA" sz="3000" dirty="0">
                <a:latin typeface="Lucida Sans Unicode" pitchFamily="34" charset="0"/>
                <a:cs typeface="B Koodak" pitchFamily="2" charset="-78"/>
              </a:rPr>
              <a:t> مي </a:t>
            </a:r>
            <a:r>
              <a:rPr lang="fa-IR" sz="3000" dirty="0">
                <a:latin typeface="Lucida Sans Unicode" pitchFamily="34" charset="0"/>
                <a:cs typeface="B Koodak" pitchFamily="2" charset="-78"/>
              </a:rPr>
              <a:t>دهند.</a:t>
            </a:r>
            <a:endParaRPr lang="en-US" sz="3000" dirty="0">
              <a:latin typeface="Lucida Sans Unicode" pitchFamily="34" charset="0"/>
              <a:cs typeface="B Koodak" pitchFamily="2" charset="-78"/>
            </a:endParaRPr>
          </a:p>
        </p:txBody>
      </p:sp>
      <p:sp>
        <p:nvSpPr>
          <p:cNvPr id="287747" name="Rectangle 3"/>
          <p:cNvSpPr>
            <a:spLocks noChangeArrowheads="1"/>
          </p:cNvSpPr>
          <p:nvPr/>
        </p:nvSpPr>
        <p:spPr bwMode="auto">
          <a:xfrm>
            <a:off x="-107950" y="-242888"/>
            <a:ext cx="9144000" cy="1447801"/>
          </a:xfrm>
          <a:prstGeom prst="rect">
            <a:avLst/>
          </a:prstGeom>
          <a:noFill/>
          <a:ln w="9525">
            <a:noFill/>
            <a:miter lim="800000"/>
            <a:headEnd/>
            <a:tailEnd/>
          </a:ln>
          <a:effectLst/>
        </p:spPr>
        <p:txBody>
          <a:bodyPr anchor="ctr"/>
          <a:lstStyle/>
          <a:p>
            <a:pPr algn="ctr" eaLnBrk="1" hangingPunct="1">
              <a:defRPr/>
            </a:pPr>
            <a:r>
              <a:rPr lang="ar-SA" sz="3000" b="1" i="1">
                <a:solidFill>
                  <a:srgbClr val="003399"/>
                </a:solidFill>
                <a:effectLst>
                  <a:outerShdw blurRad="38100" dist="38100" dir="2700000" algn="tl">
                    <a:srgbClr val="C0C0C0"/>
                  </a:outerShdw>
                </a:effectLst>
                <a:latin typeface="Lucida Sans Unicode" pitchFamily="34" charset="0"/>
                <a:cs typeface="Mitra" pitchFamily="2" charset="-78"/>
              </a:rPr>
              <a:t>ارزيابي متوازن چيست؟</a:t>
            </a:r>
            <a:endParaRPr lang="en-US" sz="3000" b="1" i="1">
              <a:solidFill>
                <a:srgbClr val="003399"/>
              </a:solidFill>
              <a:effectLst>
                <a:outerShdw blurRad="38100" dist="38100" dir="2700000" algn="tl">
                  <a:srgbClr val="C0C0C0"/>
                </a:outerShdw>
              </a:effectLst>
              <a:latin typeface="Lucida Sans Unicode" pitchFamily="34" charset="0"/>
              <a:cs typeface="Mitra" pitchFamily="2" charset="-78"/>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p:cNvSpPr>
            <a:spLocks noGrp="1" noChangeArrowheads="1"/>
          </p:cNvSpPr>
          <p:nvPr>
            <p:ph type="title" idx="4294967295"/>
          </p:nvPr>
        </p:nvSpPr>
        <p:spPr>
          <a:xfrm>
            <a:off x="3311525" y="274638"/>
            <a:ext cx="5832475" cy="706437"/>
          </a:xfrm>
        </p:spPr>
        <p:txBody>
          <a:bodyPr rtlCol="0">
            <a:normAutofit/>
          </a:bodyPr>
          <a:lstStyle/>
          <a:p>
            <a:pPr algn="ctr" fontAlgn="auto">
              <a:spcAft>
                <a:spcPts val="0"/>
              </a:spcAft>
              <a:defRPr/>
            </a:pPr>
            <a:r>
              <a:rPr lang="en-US" sz="3000" dirty="0" err="1" smtClean="0">
                <a:solidFill>
                  <a:srgbClr val="8A0000"/>
                </a:solidFill>
                <a:latin typeface="Times New Roman" pitchFamily="18" charset="0"/>
                <a:cs typeface="Times New Roman" pitchFamily="18" charset="0"/>
              </a:rPr>
              <a:t>BalancedScorecard</a:t>
            </a:r>
            <a:endParaRPr lang="en-US" sz="3000" i="1" dirty="0" smtClean="0">
              <a:solidFill>
                <a:srgbClr val="8A0000"/>
              </a:solidFill>
              <a:effectLst>
                <a:outerShdw blurRad="38100" dist="38100" dir="2700000" algn="tl">
                  <a:srgbClr val="C0C0C0"/>
                </a:outerShdw>
              </a:effectLst>
            </a:endParaRPr>
          </a:p>
        </p:txBody>
      </p:sp>
      <p:sp>
        <p:nvSpPr>
          <p:cNvPr id="30723" name="Rectangle 3"/>
          <p:cNvSpPr>
            <a:spLocks noChangeArrowheads="1"/>
          </p:cNvSpPr>
          <p:nvPr/>
        </p:nvSpPr>
        <p:spPr bwMode="auto">
          <a:xfrm>
            <a:off x="827088" y="981075"/>
            <a:ext cx="7812087"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eaLnBrk="1" hangingPunct="1">
              <a:lnSpc>
                <a:spcPct val="110000"/>
              </a:lnSpc>
              <a:spcBef>
                <a:spcPct val="40000"/>
              </a:spcBef>
              <a:buClr>
                <a:srgbClr val="800000"/>
              </a:buClr>
              <a:buFont typeface="Wingdings" panose="05000000000000000000" pitchFamily="2" charset="2"/>
              <a:buNone/>
            </a:pPr>
            <a:r>
              <a:rPr lang="fa-IR" sz="3000">
                <a:latin typeface="Lucida Sans Unicode" panose="020B0602030504020204" pitchFamily="34" charset="0"/>
                <a:cs typeface="Mitra" pitchFamily="2" charset="-78"/>
              </a:rPr>
              <a:t>كارت امتيازي متوازن </a:t>
            </a:r>
            <a:r>
              <a:rPr lang="en-US" sz="3000">
                <a:latin typeface="Times New Roman" panose="02020603050405020304" pitchFamily="18" charset="0"/>
                <a:cs typeface="Times New Roman" panose="02020603050405020304" pitchFamily="18" charset="0"/>
              </a:rPr>
              <a:t>(BalancedScorecard)</a:t>
            </a:r>
            <a:r>
              <a:rPr lang="fa-IR" sz="3000">
                <a:latin typeface="Times New Roman" panose="02020603050405020304" pitchFamily="18" charset="0"/>
                <a:ea typeface="Mitra" pitchFamily="2" charset="-78"/>
                <a:cs typeface="Times New Roman" panose="02020603050405020304" pitchFamily="18" charset="0"/>
              </a:rPr>
              <a:t> </a:t>
            </a:r>
            <a:r>
              <a:rPr lang="fa-IR" sz="3000">
                <a:latin typeface="Lucida Sans Unicode" panose="020B0602030504020204" pitchFamily="34" charset="0"/>
                <a:cs typeface="Mitra" pitchFamily="2" charset="-78"/>
              </a:rPr>
              <a:t>روشي است كه در آن استراتژي‌هاي سازمان به مجموعه‌اي از شاخص‌هاي عملكردي قابل اندازه‌گيري ترجمه شده و از طريق اجراي آن، سيستمي براي سنجش تحقق استراتژي و مديريت استراتژيك عملکرد ايجاد مي‌شود.</a:t>
            </a:r>
          </a:p>
        </p:txBody>
      </p:sp>
      <p:sp>
        <p:nvSpPr>
          <p:cNvPr id="30724" name="Rectangle 5"/>
          <p:cNvSpPr>
            <a:spLocks noChangeArrowheads="1"/>
          </p:cNvSpPr>
          <p:nvPr/>
        </p:nvSpPr>
        <p:spPr bwMode="auto">
          <a:xfrm>
            <a:off x="539750" y="3213100"/>
            <a:ext cx="8388350" cy="1368425"/>
          </a:xfrm>
          <a:prstGeom prst="rect">
            <a:avLst/>
          </a:prstGeom>
          <a:solidFill>
            <a:srgbClr val="FFFF99"/>
          </a:solidFill>
          <a:ln w="25400">
            <a:solidFill>
              <a:schemeClr val="tx1"/>
            </a:solidFill>
            <a:miter lim="800000"/>
            <a:headEnd/>
            <a:tailEnd/>
          </a:ln>
        </p:spPr>
        <p:txBody>
          <a:bodyPr lIns="306000" rIns="90000" anchor="ctr" anchorCtr="1"/>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eaLnBrk="1" hangingPunct="1">
              <a:spcBef>
                <a:spcPct val="20000"/>
              </a:spcBef>
              <a:buClr>
                <a:srgbClr val="800000"/>
              </a:buClr>
              <a:buFont typeface="Wingdings" panose="05000000000000000000" pitchFamily="2" charset="2"/>
              <a:buNone/>
            </a:pPr>
            <a:r>
              <a:rPr lang="fa-IR" sz="3000">
                <a:latin typeface="Lucida Sans Unicode" panose="020B0602030504020204" pitchFamily="34" charset="0"/>
                <a:cs typeface="Mitra" pitchFamily="2" charset="-78"/>
              </a:rPr>
              <a:t>كارت امتيازي متوازن </a:t>
            </a:r>
            <a:r>
              <a:rPr lang="fa-IR" sz="3000" b="1">
                <a:latin typeface="Lucida Sans Unicode" panose="020B0602030504020204" pitchFamily="34" charset="0"/>
                <a:cs typeface="Mitra" pitchFamily="2" charset="-78"/>
              </a:rPr>
              <a:t>چارچوبي</a:t>
            </a:r>
            <a:r>
              <a:rPr lang="fa-IR" sz="3000">
                <a:latin typeface="Lucida Sans Unicode" panose="020B0602030504020204" pitchFamily="34" charset="0"/>
                <a:cs typeface="Mitra" pitchFamily="2" charset="-78"/>
              </a:rPr>
              <a:t> است كه به سازمانها براي </a:t>
            </a:r>
            <a:r>
              <a:rPr lang="fa-IR" sz="3000" b="1">
                <a:latin typeface="Lucida Sans Unicode" panose="020B0602030504020204" pitchFamily="34" charset="0"/>
                <a:cs typeface="Mitra" pitchFamily="2" charset="-78"/>
              </a:rPr>
              <a:t>ترجمه استراتژي‌ها</a:t>
            </a:r>
            <a:r>
              <a:rPr lang="fa-IR" sz="3000">
                <a:latin typeface="Lucida Sans Unicode" panose="020B0602030504020204" pitchFamily="34" charset="0"/>
                <a:cs typeface="Mitra" pitchFamily="2" charset="-78"/>
              </a:rPr>
              <a:t> به </a:t>
            </a:r>
            <a:r>
              <a:rPr lang="fa-IR" sz="3000" b="1">
                <a:latin typeface="Lucida Sans Unicode" panose="020B0602030504020204" pitchFamily="34" charset="0"/>
                <a:cs typeface="Mitra" pitchFamily="2" charset="-78"/>
              </a:rPr>
              <a:t>اهداف عملياتي</a:t>
            </a:r>
            <a:r>
              <a:rPr lang="fa-IR" sz="3000">
                <a:latin typeface="Lucida Sans Unicode" panose="020B0602030504020204" pitchFamily="34" charset="0"/>
                <a:cs typeface="Mitra" pitchFamily="2" charset="-78"/>
              </a:rPr>
              <a:t> كه محرك </a:t>
            </a:r>
            <a:r>
              <a:rPr lang="fa-IR" sz="3000" b="1">
                <a:latin typeface="Lucida Sans Unicode" panose="020B0602030504020204" pitchFamily="34" charset="0"/>
                <a:cs typeface="Mitra" pitchFamily="2" charset="-78"/>
              </a:rPr>
              <a:t>عملكرد</a:t>
            </a:r>
            <a:r>
              <a:rPr lang="fa-IR" sz="3000">
                <a:latin typeface="Lucida Sans Unicode" panose="020B0602030504020204" pitchFamily="34" charset="0"/>
                <a:cs typeface="Mitra" pitchFamily="2" charset="-78"/>
              </a:rPr>
              <a:t> و رفتار سازمان هستند، كمك مي‌كند.   </a:t>
            </a:r>
            <a:endParaRPr lang="en-US" sz="3000">
              <a:latin typeface="Lucida Sans Unicode" panose="020B0602030504020204" pitchFamily="34" charset="0"/>
              <a:cs typeface="Mitra" pitchFamily="2" charset="-78"/>
            </a:endParaRPr>
          </a:p>
        </p:txBody>
      </p:sp>
      <p:sp>
        <p:nvSpPr>
          <p:cNvPr id="5" name="AutoShape 23"/>
          <p:cNvSpPr>
            <a:spLocks noChangeArrowheads="1"/>
          </p:cNvSpPr>
          <p:nvPr/>
        </p:nvSpPr>
        <p:spPr bwMode="auto">
          <a:xfrm>
            <a:off x="611188" y="4797425"/>
            <a:ext cx="8208962" cy="1420813"/>
          </a:xfrm>
          <a:prstGeom prst="bevel">
            <a:avLst>
              <a:gd name="adj" fmla="val 16000"/>
            </a:avLst>
          </a:prstGeom>
          <a:solidFill>
            <a:srgbClr val="99CCFF"/>
          </a:solidFill>
          <a:ln>
            <a:noFill/>
          </a:ln>
          <a:effectLst>
            <a:outerShdw dist="107763"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a:spcBef>
                <a:spcPct val="20000"/>
              </a:spcBef>
            </a:pPr>
            <a:r>
              <a:rPr lang="fa-IR" sz="2400" b="1">
                <a:solidFill>
                  <a:srgbClr val="000000"/>
                </a:solidFill>
                <a:cs typeface="Mitra" pitchFamily="2" charset="-78"/>
              </a:rPr>
              <a:t>روش كارت امتيازي متوازن </a:t>
            </a:r>
            <a:r>
              <a:rPr lang="en-US" sz="2400" b="1">
                <a:solidFill>
                  <a:srgbClr val="000000"/>
                </a:solidFill>
                <a:cs typeface="Mitra" pitchFamily="2" charset="-78"/>
              </a:rPr>
              <a:t>(BSC)</a:t>
            </a:r>
            <a:r>
              <a:rPr lang="fa-IR" sz="2400" b="1">
                <a:solidFill>
                  <a:srgbClr val="000000"/>
                </a:solidFill>
                <a:cs typeface="Mitra" pitchFamily="2" charset="-78"/>
              </a:rPr>
              <a:t> ابتدا يك روش ارزيابي و مديريت عملكرد بود. سپس بعنوان ابزاري براي جاري‌سازي‌ استراتژي‌ها مورد استفاده قرار گرفت و در حال حاضر بعنوان يك سيستم مديريت استراتژيك شناخته مي‌شود.</a:t>
            </a:r>
            <a:endParaRPr lang="en-US" sz="2400" b="1">
              <a:solidFill>
                <a:srgbClr val="000000"/>
              </a:solidFill>
              <a:cs typeface="Mitra"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Group 16"/>
          <p:cNvGrpSpPr>
            <a:grpSpLocks/>
          </p:cNvGrpSpPr>
          <p:nvPr/>
        </p:nvGrpSpPr>
        <p:grpSpPr bwMode="auto">
          <a:xfrm>
            <a:off x="971550" y="1052513"/>
            <a:ext cx="7964488" cy="5616575"/>
            <a:chOff x="346" y="663"/>
            <a:chExt cx="5017" cy="3273"/>
          </a:xfrm>
        </p:grpSpPr>
        <p:sp>
          <p:nvSpPr>
            <p:cNvPr id="32772" name="Oval 2"/>
            <p:cNvSpPr>
              <a:spLocks noChangeArrowheads="1"/>
            </p:cNvSpPr>
            <p:nvPr/>
          </p:nvSpPr>
          <p:spPr bwMode="auto">
            <a:xfrm>
              <a:off x="2242" y="1903"/>
              <a:ext cx="1316" cy="804"/>
            </a:xfrm>
            <a:prstGeom prst="ellipse">
              <a:avLst/>
            </a:prstGeom>
            <a:solidFill>
              <a:srgbClr val="FF99CC"/>
            </a:solidFill>
            <a:ln w="31750">
              <a:solidFill>
                <a:schemeClr val="tx1"/>
              </a:solidFill>
              <a:round/>
              <a:headEnd/>
              <a:tailEnd/>
            </a:ln>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2000" b="1">
                  <a:latin typeface="Times New Roman" panose="02020603050405020304" pitchFamily="18" charset="0"/>
                  <a:cs typeface="Mitra" pitchFamily="2" charset="-78"/>
                </a:rPr>
                <a:t>استراتژ‌‌ي‌ها</a:t>
              </a:r>
              <a:endParaRPr lang="en-US" sz="2000" b="1">
                <a:latin typeface="Times New Roman" panose="02020603050405020304" pitchFamily="18" charset="0"/>
                <a:cs typeface="Mitra" pitchFamily="2" charset="-78"/>
              </a:endParaRPr>
            </a:p>
          </p:txBody>
        </p:sp>
        <p:sp>
          <p:nvSpPr>
            <p:cNvPr id="32773" name="Rectangle 3"/>
            <p:cNvSpPr>
              <a:spLocks noChangeArrowheads="1"/>
            </p:cNvSpPr>
            <p:nvPr/>
          </p:nvSpPr>
          <p:spPr bwMode="auto">
            <a:xfrm>
              <a:off x="346" y="1906"/>
              <a:ext cx="1440" cy="809"/>
            </a:xfrm>
            <a:prstGeom prst="rect">
              <a:avLst/>
            </a:prstGeom>
            <a:solidFill>
              <a:srgbClr val="99CCFF"/>
            </a:solidFill>
            <a:ln w="38100">
              <a:solidFill>
                <a:schemeClr val="tx1"/>
              </a:solidFill>
              <a:miter lim="800000"/>
              <a:headEnd/>
              <a:tailEnd/>
            </a:ln>
            <a:effectLst>
              <a:outerShdw dist="107763" dir="8100000" algn="ctr" rotWithShape="0">
                <a:schemeClr val="bg2">
                  <a:alpha val="50000"/>
                </a:schemeClr>
              </a:outerShdw>
            </a:effec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700" b="1">
                  <a:latin typeface="Times New Roman" panose="02020603050405020304" pitchFamily="18" charset="0"/>
                  <a:cs typeface="B Titr" panose="00000700000000000000" pitchFamily="2" charset="-78"/>
                </a:rPr>
                <a:t>منظر فرایندهای داخلی :</a:t>
              </a:r>
            </a:p>
            <a:p>
              <a:pPr algn="ctr" eaLnBrk="1" hangingPunct="1">
                <a:lnSpc>
                  <a:spcPct val="90000"/>
                </a:lnSpc>
                <a:buFont typeface="Wingdings" panose="05000000000000000000" pitchFamily="2" charset="2"/>
                <a:buNone/>
              </a:pPr>
              <a:r>
                <a:rPr lang="fa-IR" sz="1700" b="1">
                  <a:latin typeface="Times New Roman" panose="02020603050405020304" pitchFamily="18" charset="0"/>
                  <a:cs typeface="Mitra" pitchFamily="2" charset="-78"/>
                </a:rPr>
                <a:t>براي برآورده كردن انتظارات سهامداران و مشتريان در چه فرآيندهاي بايستي برتري يابيم؟</a:t>
              </a:r>
              <a:endParaRPr lang="en-US" sz="1700" b="1">
                <a:latin typeface="Times New Roman" panose="02020603050405020304" pitchFamily="18" charset="0"/>
                <a:cs typeface="Mitra" pitchFamily="2" charset="-78"/>
              </a:endParaRPr>
            </a:p>
          </p:txBody>
        </p:sp>
        <p:sp>
          <p:nvSpPr>
            <p:cNvPr id="32774" name="Rectangle 4"/>
            <p:cNvSpPr>
              <a:spLocks noChangeArrowheads="1"/>
            </p:cNvSpPr>
            <p:nvPr/>
          </p:nvSpPr>
          <p:spPr bwMode="auto">
            <a:xfrm>
              <a:off x="4014" y="1898"/>
              <a:ext cx="1349" cy="810"/>
            </a:xfrm>
            <a:prstGeom prst="rect">
              <a:avLst/>
            </a:prstGeom>
            <a:solidFill>
              <a:srgbClr val="99CCFF"/>
            </a:solidFill>
            <a:ln w="38100">
              <a:solidFill>
                <a:schemeClr val="tx1"/>
              </a:solidFill>
              <a:miter lim="800000"/>
              <a:headEnd/>
              <a:tailEnd/>
            </a:ln>
            <a:effectLst>
              <a:outerShdw dist="107763" dir="8100000" algn="ctr" rotWithShape="0">
                <a:schemeClr val="bg2">
                  <a:alpha val="50000"/>
                </a:schemeClr>
              </a:outerShdw>
            </a:effec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700" b="1">
                  <a:latin typeface="Times New Roman" panose="02020603050405020304" pitchFamily="18" charset="0"/>
                  <a:cs typeface="B Titr" panose="00000700000000000000" pitchFamily="2" charset="-78"/>
                </a:rPr>
                <a:t>منظر مشتریان :</a:t>
              </a:r>
            </a:p>
            <a:p>
              <a:pPr algn="ctr" eaLnBrk="1" hangingPunct="1">
                <a:lnSpc>
                  <a:spcPct val="90000"/>
                </a:lnSpc>
                <a:buFont typeface="Wingdings" panose="05000000000000000000" pitchFamily="2" charset="2"/>
                <a:buNone/>
              </a:pPr>
              <a:r>
                <a:rPr lang="fa-IR" sz="1700" b="1">
                  <a:latin typeface="Times New Roman" panose="02020603050405020304" pitchFamily="18" charset="0"/>
                  <a:cs typeface="Mitra" pitchFamily="2" charset="-78"/>
                </a:rPr>
                <a:t>ارزشهاي مورد انتظار مشتريان چيست؟</a:t>
              </a:r>
              <a:endParaRPr lang="en-US" sz="1700" b="1">
                <a:latin typeface="Times New Roman" panose="02020603050405020304" pitchFamily="18" charset="0"/>
                <a:cs typeface="Mitra" pitchFamily="2" charset="-78"/>
              </a:endParaRPr>
            </a:p>
          </p:txBody>
        </p:sp>
        <p:sp>
          <p:nvSpPr>
            <p:cNvPr id="32775" name="Rectangle 5"/>
            <p:cNvSpPr>
              <a:spLocks noChangeArrowheads="1"/>
            </p:cNvSpPr>
            <p:nvPr/>
          </p:nvSpPr>
          <p:spPr bwMode="auto">
            <a:xfrm>
              <a:off x="2216" y="663"/>
              <a:ext cx="1349" cy="810"/>
            </a:xfrm>
            <a:prstGeom prst="rect">
              <a:avLst/>
            </a:prstGeom>
            <a:solidFill>
              <a:srgbClr val="99CCFF"/>
            </a:solidFill>
            <a:ln w="38100">
              <a:solidFill>
                <a:schemeClr val="tx1"/>
              </a:solidFill>
              <a:miter lim="800000"/>
              <a:headEnd/>
              <a:tailEnd/>
            </a:ln>
            <a:effectLst>
              <a:outerShdw dist="107763" dir="8100000" algn="ctr" rotWithShape="0">
                <a:schemeClr val="bg2">
                  <a:alpha val="50000"/>
                </a:schemeClr>
              </a:outerShdw>
            </a:effec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700" b="1">
                  <a:latin typeface="Times New Roman" panose="02020603050405020304" pitchFamily="18" charset="0"/>
                  <a:cs typeface="B Titr" panose="00000700000000000000" pitchFamily="2" charset="-78"/>
                </a:rPr>
                <a:t>منظر مالی</a:t>
              </a:r>
              <a:r>
                <a:rPr lang="fa-IR" sz="1700" b="1">
                  <a:latin typeface="Times New Roman" panose="02020603050405020304" pitchFamily="18" charset="0"/>
                  <a:cs typeface="Mitra" pitchFamily="2" charset="-78"/>
                </a:rPr>
                <a:t> :</a:t>
              </a:r>
            </a:p>
            <a:p>
              <a:pPr algn="ctr" eaLnBrk="1" hangingPunct="1">
                <a:lnSpc>
                  <a:spcPct val="90000"/>
                </a:lnSpc>
                <a:buFont typeface="Wingdings" panose="05000000000000000000" pitchFamily="2" charset="2"/>
                <a:buNone/>
              </a:pPr>
              <a:r>
                <a:rPr lang="fa-IR" sz="1700" b="1">
                  <a:latin typeface="Times New Roman" panose="02020603050405020304" pitchFamily="18" charset="0"/>
                  <a:cs typeface="Mitra" pitchFamily="2" charset="-78"/>
                </a:rPr>
                <a:t>انتظارات و خواسته‌هاي سهامداران چيست؟</a:t>
              </a:r>
              <a:endParaRPr lang="en-US" sz="1700" b="1">
                <a:latin typeface="Times New Roman" panose="02020603050405020304" pitchFamily="18" charset="0"/>
                <a:cs typeface="Mitra" pitchFamily="2" charset="-78"/>
              </a:endParaRPr>
            </a:p>
          </p:txBody>
        </p:sp>
        <p:sp>
          <p:nvSpPr>
            <p:cNvPr id="32776" name="Rectangle 6"/>
            <p:cNvSpPr>
              <a:spLocks noChangeArrowheads="1"/>
            </p:cNvSpPr>
            <p:nvPr/>
          </p:nvSpPr>
          <p:spPr bwMode="auto">
            <a:xfrm>
              <a:off x="2233" y="3126"/>
              <a:ext cx="1350" cy="810"/>
            </a:xfrm>
            <a:prstGeom prst="rect">
              <a:avLst/>
            </a:prstGeom>
            <a:solidFill>
              <a:srgbClr val="99CCFF"/>
            </a:solidFill>
            <a:ln w="38100">
              <a:solidFill>
                <a:schemeClr val="tx1"/>
              </a:solidFill>
              <a:miter lim="800000"/>
              <a:headEnd/>
              <a:tailEnd/>
            </a:ln>
            <a:effectLst>
              <a:outerShdw dist="107763" dir="8100000" algn="ctr" rotWithShape="0">
                <a:schemeClr val="bg2">
                  <a:alpha val="50000"/>
                </a:schemeClr>
              </a:outerShdw>
            </a:effec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700" b="1">
                  <a:latin typeface="Times New Roman" panose="02020603050405020304" pitchFamily="18" charset="0"/>
                  <a:cs typeface="B Titr" panose="00000700000000000000" pitchFamily="2" charset="-78"/>
                </a:rPr>
                <a:t>منظر یادگیری و رشد:</a:t>
              </a:r>
            </a:p>
            <a:p>
              <a:pPr algn="ctr" eaLnBrk="1" hangingPunct="1">
                <a:lnSpc>
                  <a:spcPct val="90000"/>
                </a:lnSpc>
                <a:buFont typeface="Wingdings" panose="05000000000000000000" pitchFamily="2" charset="2"/>
                <a:buNone/>
              </a:pPr>
              <a:r>
                <a:rPr lang="fa-IR" sz="1700" b="1">
                  <a:latin typeface="Times New Roman" panose="02020603050405020304" pitchFamily="18" charset="0"/>
                  <a:cs typeface="Mitra" pitchFamily="2" charset="-78"/>
                </a:rPr>
                <a:t>براي كسب برتري در فرآيندها به چه قابليت‌ها، مهارتها، شرايط كاري و زيرساخت‌هايي نياز داريم؟</a:t>
              </a:r>
              <a:endParaRPr lang="en-US" sz="1700" b="1">
                <a:latin typeface="Times New Roman" panose="02020603050405020304" pitchFamily="18" charset="0"/>
                <a:cs typeface="Mitra" pitchFamily="2" charset="-78"/>
              </a:endParaRPr>
            </a:p>
          </p:txBody>
        </p:sp>
        <p:sp>
          <p:nvSpPr>
            <p:cNvPr id="32777" name="Arc 7"/>
            <p:cNvSpPr>
              <a:spLocks/>
            </p:cNvSpPr>
            <p:nvPr/>
          </p:nvSpPr>
          <p:spPr bwMode="auto">
            <a:xfrm rot="11000198" flipV="1">
              <a:off x="1349" y="1151"/>
              <a:ext cx="546" cy="235"/>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381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cxnSp>
          <p:nvCxnSpPr>
            <p:cNvPr id="32778" name="AutoShape 8"/>
            <p:cNvCxnSpPr>
              <a:cxnSpLocks noChangeShapeType="1"/>
            </p:cNvCxnSpPr>
            <p:nvPr/>
          </p:nvCxnSpPr>
          <p:spPr bwMode="auto">
            <a:xfrm flipH="1" flipV="1">
              <a:off x="2894" y="1468"/>
              <a:ext cx="1" cy="408"/>
            </a:xfrm>
            <a:prstGeom prst="straightConnector1">
              <a:avLst/>
            </a:prstGeom>
            <a:noFill/>
            <a:ln w="381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32779" name="AutoShape 9"/>
            <p:cNvCxnSpPr>
              <a:cxnSpLocks noChangeShapeType="1"/>
            </p:cNvCxnSpPr>
            <p:nvPr/>
          </p:nvCxnSpPr>
          <p:spPr bwMode="auto">
            <a:xfrm flipV="1">
              <a:off x="3562" y="2313"/>
              <a:ext cx="436" cy="2"/>
            </a:xfrm>
            <a:prstGeom prst="straightConnector1">
              <a:avLst/>
            </a:prstGeom>
            <a:noFill/>
            <a:ln w="381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32780" name="AutoShape 10"/>
            <p:cNvCxnSpPr>
              <a:cxnSpLocks noChangeShapeType="1"/>
            </p:cNvCxnSpPr>
            <p:nvPr/>
          </p:nvCxnSpPr>
          <p:spPr bwMode="auto">
            <a:xfrm flipH="1" flipV="1">
              <a:off x="2895" y="2717"/>
              <a:ext cx="8" cy="406"/>
            </a:xfrm>
            <a:prstGeom prst="straightConnector1">
              <a:avLst/>
            </a:prstGeom>
            <a:noFill/>
            <a:ln w="38100">
              <a:solidFill>
                <a:schemeClr val="tx1"/>
              </a:solidFill>
              <a:round/>
              <a:headEnd type="stealth" w="med" len="med"/>
              <a:tailEnd/>
            </a:ln>
            <a:extLst>
              <a:ext uri="{909E8E84-426E-40DD-AFC4-6F175D3DCCD1}">
                <a14:hiddenFill xmlns:a14="http://schemas.microsoft.com/office/drawing/2010/main">
                  <a:noFill/>
                </a14:hiddenFill>
              </a:ext>
            </a:extLst>
          </p:spPr>
        </p:cxnSp>
        <p:cxnSp>
          <p:nvCxnSpPr>
            <p:cNvPr id="32781" name="AutoShape 11"/>
            <p:cNvCxnSpPr>
              <a:cxnSpLocks noChangeShapeType="1"/>
            </p:cNvCxnSpPr>
            <p:nvPr/>
          </p:nvCxnSpPr>
          <p:spPr bwMode="auto">
            <a:xfrm flipV="1">
              <a:off x="1792" y="2315"/>
              <a:ext cx="435" cy="6"/>
            </a:xfrm>
            <a:prstGeom prst="straightConnector1">
              <a:avLst/>
            </a:prstGeom>
            <a:noFill/>
            <a:ln w="38100">
              <a:solidFill>
                <a:schemeClr val="tx1"/>
              </a:solidFill>
              <a:round/>
              <a:headEnd type="stealth" w="med" len="med"/>
              <a:tailEnd/>
            </a:ln>
            <a:extLst>
              <a:ext uri="{909E8E84-426E-40DD-AFC4-6F175D3DCCD1}">
                <a14:hiddenFill xmlns:a14="http://schemas.microsoft.com/office/drawing/2010/main">
                  <a:noFill/>
                </a14:hiddenFill>
              </a:ext>
            </a:extLst>
          </p:spPr>
        </p:cxnSp>
        <p:sp>
          <p:nvSpPr>
            <p:cNvPr id="32782" name="Arc 12"/>
            <p:cNvSpPr>
              <a:spLocks/>
            </p:cNvSpPr>
            <p:nvPr/>
          </p:nvSpPr>
          <p:spPr bwMode="auto">
            <a:xfrm rot="5207754" flipV="1">
              <a:off x="1490" y="2851"/>
              <a:ext cx="290" cy="557"/>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381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vert="eaVert">
              <a:spAutoFit/>
            </a:bodyPr>
            <a:lstStyle/>
            <a:p>
              <a:endParaRPr lang="fa-IR"/>
            </a:p>
          </p:txBody>
        </p:sp>
        <p:sp>
          <p:nvSpPr>
            <p:cNvPr id="32783" name="Arc 13"/>
            <p:cNvSpPr>
              <a:spLocks/>
            </p:cNvSpPr>
            <p:nvPr/>
          </p:nvSpPr>
          <p:spPr bwMode="auto">
            <a:xfrm rot="20693467" flipV="1">
              <a:off x="3850" y="2963"/>
              <a:ext cx="545" cy="236"/>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381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rot="10800000">
              <a:spAutoFit/>
            </a:bodyPr>
            <a:lstStyle/>
            <a:p>
              <a:endParaRPr lang="fa-IR"/>
            </a:p>
          </p:txBody>
        </p:sp>
        <p:sp>
          <p:nvSpPr>
            <p:cNvPr id="32784" name="Arc 14"/>
            <p:cNvSpPr>
              <a:spLocks/>
            </p:cNvSpPr>
            <p:nvPr/>
          </p:nvSpPr>
          <p:spPr bwMode="auto">
            <a:xfrm rot="16007754" flipV="1">
              <a:off x="3985" y="969"/>
              <a:ext cx="290" cy="556"/>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381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rot="10800000" vert="eaVert">
              <a:spAutoFit/>
            </a:bodyPr>
            <a:lstStyle/>
            <a:p>
              <a:endParaRPr lang="fa-IR"/>
            </a:p>
          </p:txBody>
        </p:sp>
      </p:grpSp>
      <p:sp>
        <p:nvSpPr>
          <p:cNvPr id="232464" name="Rectangle 15"/>
          <p:cNvSpPr>
            <a:spLocks noGrp="1" noChangeArrowheads="1"/>
          </p:cNvSpPr>
          <p:nvPr>
            <p:ph type="title" idx="4294967295"/>
          </p:nvPr>
        </p:nvSpPr>
        <p:spPr>
          <a:xfrm>
            <a:off x="1511300" y="201613"/>
            <a:ext cx="7632700" cy="706437"/>
          </a:xfrm>
        </p:spPr>
        <p:txBody>
          <a:bodyPr rtlCol="0">
            <a:normAutofit/>
          </a:bodyPr>
          <a:lstStyle/>
          <a:p>
            <a:pPr algn="ctr" rtl="1" fontAlgn="auto">
              <a:spcAft>
                <a:spcPts val="0"/>
              </a:spcAft>
              <a:defRPr/>
            </a:pPr>
            <a:r>
              <a:rPr lang="fa-IR" sz="3000" i="1" dirty="0" smtClean="0">
                <a:solidFill>
                  <a:srgbClr val="003399"/>
                </a:solidFill>
                <a:effectLst>
                  <a:outerShdw blurRad="38100" dist="38100" dir="2700000" algn="tl">
                    <a:srgbClr val="C0C0C0"/>
                  </a:outerShdw>
                </a:effectLst>
              </a:rPr>
              <a:t>روش كارت امتيازي متوازن </a:t>
            </a:r>
            <a:r>
              <a:rPr lang="en-US" sz="3000" i="1" dirty="0" smtClean="0">
                <a:solidFill>
                  <a:srgbClr val="003399"/>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(BSC)</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2"/>
          <p:cNvSpPr>
            <a:spLocks noGrp="1" noChangeArrowheads="1"/>
          </p:cNvSpPr>
          <p:nvPr>
            <p:ph type="title" idx="4294967295"/>
          </p:nvPr>
        </p:nvSpPr>
        <p:spPr>
          <a:xfrm>
            <a:off x="1511300" y="188913"/>
            <a:ext cx="7632700" cy="706437"/>
          </a:xfrm>
        </p:spPr>
        <p:txBody>
          <a:bodyPr rtlCol="0">
            <a:normAutofit/>
          </a:bodyPr>
          <a:lstStyle/>
          <a:p>
            <a:pPr algn="ctr" rtl="1" fontAlgn="auto">
              <a:spcAft>
                <a:spcPts val="0"/>
              </a:spcAft>
              <a:defRPr/>
            </a:pPr>
            <a:r>
              <a:rPr lang="fa-IR" altLang="ar-SA" sz="3000" i="1" dirty="0" smtClean="0">
                <a:solidFill>
                  <a:srgbClr val="003399"/>
                </a:solidFill>
                <a:effectLst>
                  <a:outerShdw blurRad="38100" dist="38100" dir="2700000" algn="tl">
                    <a:srgbClr val="C0C0C0"/>
                  </a:outerShdw>
                </a:effectLst>
              </a:rPr>
              <a:t>رابطه علت و معلولي در روش </a:t>
            </a:r>
            <a:r>
              <a:rPr lang="en-US" altLang="ar-SA" sz="3000" i="1" dirty="0" smtClean="0">
                <a:solidFill>
                  <a:srgbClr val="003399"/>
                </a:solidFill>
                <a:effectLst>
                  <a:outerShdw blurRad="38100" dist="38100" dir="2700000" algn="tl">
                    <a:srgbClr val="C0C0C0"/>
                  </a:outerShdw>
                </a:effectLst>
                <a:latin typeface="Times New Roman" panose="02020603050405020304" pitchFamily="18" charset="0"/>
              </a:rPr>
              <a:t>BSC</a:t>
            </a:r>
            <a:endParaRPr lang="en-US" sz="3000" i="1" dirty="0" smtClean="0">
              <a:solidFill>
                <a:srgbClr val="003399"/>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p:txBody>
      </p:sp>
      <p:sp>
        <p:nvSpPr>
          <p:cNvPr id="34819" name="Rectangle 3"/>
          <p:cNvSpPr>
            <a:spLocks noChangeArrowheads="1"/>
          </p:cNvSpPr>
          <p:nvPr/>
        </p:nvSpPr>
        <p:spPr bwMode="auto">
          <a:xfrm>
            <a:off x="1042988" y="1195388"/>
            <a:ext cx="7694612" cy="865187"/>
          </a:xfrm>
          <a:prstGeom prst="rect">
            <a:avLst/>
          </a:prstGeom>
          <a:solidFill>
            <a:srgbClr val="99CCFF"/>
          </a:solidFill>
          <a:ln w="25400">
            <a:solidFill>
              <a:schemeClr val="tx1"/>
            </a:solidFill>
            <a:miter lim="800000"/>
            <a:headEnd/>
            <a:tailEnd/>
          </a:ln>
          <a:effectLst>
            <a:outerShdw dist="107763" dir="8100000" algn="ctr" rotWithShape="0">
              <a:schemeClr val="bg2">
                <a:alpha val="50000"/>
              </a:schemeClr>
            </a:outerShdw>
          </a:effectLst>
        </p:spPr>
        <p:txBody>
          <a:bodyPr lIns="92059" tIns="46030" rIns="92059" bIns="46030" anchor="ctr" anchorCtr="1"/>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40000"/>
              </a:spcBef>
              <a:buClr>
                <a:srgbClr val="800000"/>
              </a:buClr>
              <a:buFont typeface="Wingdings" panose="05000000000000000000" pitchFamily="2" charset="2"/>
              <a:buNone/>
            </a:pPr>
            <a:r>
              <a:rPr lang="fa-IR" sz="2400" b="1">
                <a:latin typeface="Lucida Sans Unicode" panose="020B0602030504020204" pitchFamily="34" charset="0"/>
                <a:cs typeface="Mitra" pitchFamily="2" charset="-78"/>
              </a:rPr>
              <a:t>مهمترين تفاوت روش ارزيابي متوازن با ساير روشهاي رايج اندازه‌گيري عملكرد، ايجاد رابطه علت و معلولي در منظرهاي ارزيابي است.</a:t>
            </a:r>
          </a:p>
        </p:txBody>
      </p:sp>
      <p:sp>
        <p:nvSpPr>
          <p:cNvPr id="34820" name="AutoShape 4"/>
          <p:cNvSpPr>
            <a:spLocks noChangeArrowheads="1"/>
          </p:cNvSpPr>
          <p:nvPr/>
        </p:nvSpPr>
        <p:spPr bwMode="auto">
          <a:xfrm>
            <a:off x="5681663" y="2232025"/>
            <a:ext cx="2398712" cy="942975"/>
          </a:xfrm>
          <a:prstGeom prst="upArrowCallout">
            <a:avLst>
              <a:gd name="adj1" fmla="val 63594"/>
              <a:gd name="adj2" fmla="val 63594"/>
              <a:gd name="adj3" fmla="val 16667"/>
              <a:gd name="adj4" fmla="val 66667"/>
            </a:avLst>
          </a:prstGeom>
          <a:solidFill>
            <a:srgbClr val="FFCC99"/>
          </a:solidFill>
          <a:ln w="19050" algn="ctr">
            <a:solidFill>
              <a:schemeClr val="tx1"/>
            </a:solidFill>
            <a:miter lim="800000"/>
            <a:headEnd/>
            <a:tailEnd/>
          </a:ln>
        </p:spPr>
        <p:txBody>
          <a:bodyPr wrap="none" lIns="85707" tIns="42853" rIns="85707" bIns="42853"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a-IR" sz="2200" b="1">
                <a:latin typeface="Verdana" panose="020B0604030504040204" pitchFamily="34" charset="0"/>
                <a:cs typeface="Mitra" pitchFamily="2" charset="-78"/>
              </a:rPr>
              <a:t>نتايج مالي</a:t>
            </a:r>
            <a:endParaRPr lang="en-US" sz="2200" b="1">
              <a:latin typeface="Verdana" panose="020B0604030504040204" pitchFamily="34" charset="0"/>
              <a:cs typeface="Mitra" pitchFamily="2" charset="-78"/>
            </a:endParaRPr>
          </a:p>
        </p:txBody>
      </p:sp>
      <p:sp>
        <p:nvSpPr>
          <p:cNvPr id="34821" name="AutoShape 5"/>
          <p:cNvSpPr>
            <a:spLocks noChangeArrowheads="1"/>
          </p:cNvSpPr>
          <p:nvPr/>
        </p:nvSpPr>
        <p:spPr bwMode="auto">
          <a:xfrm>
            <a:off x="5692775" y="3248025"/>
            <a:ext cx="2397125" cy="941388"/>
          </a:xfrm>
          <a:prstGeom prst="upArrowCallout">
            <a:avLst>
              <a:gd name="adj1" fmla="val 63659"/>
              <a:gd name="adj2" fmla="val 63659"/>
              <a:gd name="adj3" fmla="val 16667"/>
              <a:gd name="adj4" fmla="val 66667"/>
            </a:avLst>
          </a:prstGeom>
          <a:solidFill>
            <a:srgbClr val="FFCC99"/>
          </a:solidFill>
          <a:ln w="19050" algn="ctr">
            <a:solidFill>
              <a:schemeClr val="tx1"/>
            </a:solidFill>
            <a:miter lim="800000"/>
            <a:headEnd/>
            <a:tailEnd/>
          </a:ln>
        </p:spPr>
        <p:txBody>
          <a:bodyPr wrap="none" lIns="85707" tIns="42853" rIns="85707" bIns="42853"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a-IR" sz="2200" b="1">
                <a:latin typeface="Verdana" panose="020B0604030504040204" pitchFamily="34" charset="0"/>
                <a:cs typeface="Mitra" pitchFamily="2" charset="-78"/>
              </a:rPr>
              <a:t>رضايت مشتري</a:t>
            </a:r>
            <a:endParaRPr lang="en-US" sz="2200" b="1">
              <a:latin typeface="Verdana" panose="020B0604030504040204" pitchFamily="34" charset="0"/>
              <a:cs typeface="Mitra" pitchFamily="2" charset="-78"/>
            </a:endParaRPr>
          </a:p>
        </p:txBody>
      </p:sp>
      <p:sp>
        <p:nvSpPr>
          <p:cNvPr id="34822" name="AutoShape 6"/>
          <p:cNvSpPr>
            <a:spLocks noChangeArrowheads="1"/>
          </p:cNvSpPr>
          <p:nvPr/>
        </p:nvSpPr>
        <p:spPr bwMode="auto">
          <a:xfrm>
            <a:off x="5678488" y="4278313"/>
            <a:ext cx="2398712" cy="942975"/>
          </a:xfrm>
          <a:prstGeom prst="upArrowCallout">
            <a:avLst>
              <a:gd name="adj1" fmla="val 63594"/>
              <a:gd name="adj2" fmla="val 63594"/>
              <a:gd name="adj3" fmla="val 16667"/>
              <a:gd name="adj4" fmla="val 66667"/>
            </a:avLst>
          </a:prstGeom>
          <a:solidFill>
            <a:srgbClr val="FFCC99"/>
          </a:solidFill>
          <a:ln w="19050" algn="ctr">
            <a:solidFill>
              <a:schemeClr val="tx1"/>
            </a:solidFill>
            <a:miter lim="800000"/>
            <a:headEnd/>
            <a:tailEnd/>
          </a:ln>
        </p:spPr>
        <p:txBody>
          <a:bodyPr wrap="none" lIns="85707" tIns="42853" rIns="85707" bIns="42853"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a-IR" sz="2200" b="1">
                <a:latin typeface="Verdana" panose="020B0604030504040204" pitchFamily="34" charset="0"/>
                <a:cs typeface="Mitra" pitchFamily="2" charset="-78"/>
              </a:rPr>
              <a:t>فرآيندهاي كسب و كار</a:t>
            </a:r>
            <a:endParaRPr lang="en-US" sz="2200" b="1">
              <a:latin typeface="Verdana" panose="020B0604030504040204" pitchFamily="34" charset="0"/>
              <a:cs typeface="Mitra" pitchFamily="2" charset="-78"/>
            </a:endParaRPr>
          </a:p>
        </p:txBody>
      </p:sp>
      <p:sp>
        <p:nvSpPr>
          <p:cNvPr id="34823" name="AutoShape 7"/>
          <p:cNvSpPr>
            <a:spLocks noChangeArrowheads="1"/>
          </p:cNvSpPr>
          <p:nvPr/>
        </p:nvSpPr>
        <p:spPr bwMode="auto">
          <a:xfrm>
            <a:off x="5689600" y="5294313"/>
            <a:ext cx="2397125" cy="941387"/>
          </a:xfrm>
          <a:prstGeom prst="upArrowCallout">
            <a:avLst>
              <a:gd name="adj1" fmla="val 63659"/>
              <a:gd name="adj2" fmla="val 63659"/>
              <a:gd name="adj3" fmla="val 16667"/>
              <a:gd name="adj4" fmla="val 66667"/>
            </a:avLst>
          </a:prstGeom>
          <a:solidFill>
            <a:srgbClr val="FFCC99"/>
          </a:solidFill>
          <a:ln w="19050" algn="ctr">
            <a:solidFill>
              <a:schemeClr val="tx1"/>
            </a:solidFill>
            <a:miter lim="800000"/>
            <a:headEnd/>
            <a:tailEnd/>
          </a:ln>
        </p:spPr>
        <p:txBody>
          <a:bodyPr wrap="none" lIns="85707" tIns="42853" rIns="85707" bIns="42853"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a-IR" sz="2200" b="1">
                <a:latin typeface="Verdana" panose="020B0604030504040204" pitchFamily="34" charset="0"/>
                <a:cs typeface="Mitra" pitchFamily="2" charset="-78"/>
              </a:rPr>
              <a:t>يادگيري و رشد</a:t>
            </a:r>
            <a:endParaRPr lang="en-US" sz="2200" b="1">
              <a:latin typeface="Verdana" panose="020B0604030504040204" pitchFamily="34" charset="0"/>
              <a:cs typeface="Mitra" pitchFamily="2" charset="-78"/>
            </a:endParaRPr>
          </a:p>
        </p:txBody>
      </p:sp>
      <p:sp>
        <p:nvSpPr>
          <p:cNvPr id="34824" name="AutoShape 8"/>
          <p:cNvSpPr>
            <a:spLocks noChangeArrowheads="1"/>
          </p:cNvSpPr>
          <p:nvPr/>
        </p:nvSpPr>
        <p:spPr bwMode="auto">
          <a:xfrm rot="10800000">
            <a:off x="4641850" y="2630488"/>
            <a:ext cx="720725" cy="481012"/>
          </a:xfrm>
          <a:prstGeom prst="leftArrow">
            <a:avLst>
              <a:gd name="adj1" fmla="val 50000"/>
              <a:gd name="adj2" fmla="val 37459"/>
            </a:avLst>
          </a:prstGeom>
          <a:solidFill>
            <a:srgbClr val="0000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endParaRPr lang="fa-IR"/>
          </a:p>
        </p:txBody>
      </p:sp>
      <p:sp>
        <p:nvSpPr>
          <p:cNvPr id="34825" name="AutoShape 9"/>
          <p:cNvSpPr>
            <a:spLocks noChangeArrowheads="1"/>
          </p:cNvSpPr>
          <p:nvPr/>
        </p:nvSpPr>
        <p:spPr bwMode="auto">
          <a:xfrm rot="10800000">
            <a:off x="4625975" y="3644900"/>
            <a:ext cx="720725" cy="482600"/>
          </a:xfrm>
          <a:prstGeom prst="leftArrow">
            <a:avLst>
              <a:gd name="adj1" fmla="val 50000"/>
              <a:gd name="adj2" fmla="val 37336"/>
            </a:avLst>
          </a:prstGeom>
          <a:solidFill>
            <a:srgbClr val="0000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endParaRPr lang="fa-IR"/>
          </a:p>
        </p:txBody>
      </p:sp>
      <p:sp>
        <p:nvSpPr>
          <p:cNvPr id="34826" name="AutoShape 10"/>
          <p:cNvSpPr>
            <a:spLocks noChangeArrowheads="1"/>
          </p:cNvSpPr>
          <p:nvPr/>
        </p:nvSpPr>
        <p:spPr bwMode="auto">
          <a:xfrm rot="10800000">
            <a:off x="4651375" y="4689475"/>
            <a:ext cx="722313" cy="482600"/>
          </a:xfrm>
          <a:prstGeom prst="leftArrow">
            <a:avLst>
              <a:gd name="adj1" fmla="val 50000"/>
              <a:gd name="adj2" fmla="val 37418"/>
            </a:avLst>
          </a:prstGeom>
          <a:solidFill>
            <a:srgbClr val="0000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endParaRPr lang="fa-IR"/>
          </a:p>
        </p:txBody>
      </p:sp>
      <p:sp>
        <p:nvSpPr>
          <p:cNvPr id="34827" name="AutoShape 11"/>
          <p:cNvSpPr>
            <a:spLocks noChangeArrowheads="1"/>
          </p:cNvSpPr>
          <p:nvPr/>
        </p:nvSpPr>
        <p:spPr bwMode="auto">
          <a:xfrm rot="10800000">
            <a:off x="4635500" y="5703888"/>
            <a:ext cx="722313" cy="482600"/>
          </a:xfrm>
          <a:prstGeom prst="leftArrow">
            <a:avLst>
              <a:gd name="adj1" fmla="val 50000"/>
              <a:gd name="adj2" fmla="val 37418"/>
            </a:avLst>
          </a:prstGeom>
          <a:solidFill>
            <a:srgbClr val="0000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endParaRPr lang="fa-IR"/>
          </a:p>
        </p:txBody>
      </p:sp>
      <p:sp>
        <p:nvSpPr>
          <p:cNvPr id="34828" name="Rectangle 12"/>
          <p:cNvSpPr>
            <a:spLocks noChangeArrowheads="1"/>
          </p:cNvSpPr>
          <p:nvPr/>
        </p:nvSpPr>
        <p:spPr bwMode="auto">
          <a:xfrm>
            <a:off x="327025" y="2616200"/>
            <a:ext cx="376396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16" tIns="46034" rIns="45716" bIns="46034"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900" b="1">
                <a:cs typeface="Mitra" pitchFamily="2" charset="-78"/>
              </a:rPr>
              <a:t>وجود مشتريان وفادار و راضي منجر به افزايش</a:t>
            </a:r>
          </a:p>
          <a:p>
            <a:pPr algn="ctr"/>
            <a:r>
              <a:rPr lang="fa-IR" sz="1900" b="1">
                <a:cs typeface="Mitra" pitchFamily="2" charset="-78"/>
              </a:rPr>
              <a:t> درآمد سازمان مي‌شود.</a:t>
            </a:r>
            <a:endParaRPr lang="en-US" sz="1900" b="1">
              <a:cs typeface="Mitra" pitchFamily="2" charset="-78"/>
            </a:endParaRPr>
          </a:p>
        </p:txBody>
      </p:sp>
      <p:sp>
        <p:nvSpPr>
          <p:cNvPr id="34829" name="Rectangle 13"/>
          <p:cNvSpPr>
            <a:spLocks noChangeArrowheads="1"/>
          </p:cNvSpPr>
          <p:nvPr/>
        </p:nvSpPr>
        <p:spPr bwMode="auto">
          <a:xfrm>
            <a:off x="338138" y="3617913"/>
            <a:ext cx="3763962" cy="49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16" tIns="46034" rIns="45716" bIns="46034"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900" b="1">
                <a:cs typeface="Mitra" pitchFamily="2" charset="-78"/>
              </a:rPr>
              <a:t>فرآيندهاي بهبود يافته موجب بهبود محصولات</a:t>
            </a:r>
          </a:p>
          <a:p>
            <a:pPr algn="ctr"/>
            <a:r>
              <a:rPr lang="fa-IR" sz="1900" b="1">
                <a:cs typeface="Mitra" pitchFamily="2" charset="-78"/>
              </a:rPr>
              <a:t> و خدمات براي مشتريان مي‌شود.</a:t>
            </a:r>
            <a:endParaRPr lang="en-US" sz="1900" b="1">
              <a:cs typeface="Mitra" pitchFamily="2" charset="-78"/>
            </a:endParaRPr>
          </a:p>
        </p:txBody>
      </p:sp>
      <p:sp>
        <p:nvSpPr>
          <p:cNvPr id="34830" name="Rectangle 14"/>
          <p:cNvSpPr>
            <a:spLocks noChangeArrowheads="1"/>
          </p:cNvSpPr>
          <p:nvPr/>
        </p:nvSpPr>
        <p:spPr bwMode="auto">
          <a:xfrm>
            <a:off x="323850" y="4743450"/>
            <a:ext cx="3763963"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16" tIns="46034" rIns="45716" bIns="46034"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900" b="1">
                <a:cs typeface="Mitra" pitchFamily="2" charset="-78"/>
              </a:rPr>
              <a:t>كاركنان ماهر و خلاق، شرايط موجود را براي بهبود</a:t>
            </a:r>
          </a:p>
          <a:p>
            <a:pPr algn="ctr"/>
            <a:r>
              <a:rPr lang="fa-IR" sz="1900" b="1">
                <a:cs typeface="Mitra" pitchFamily="2" charset="-78"/>
              </a:rPr>
              <a:t>فرآيندهاي كسب و كار زير سئوال مي‌برند.</a:t>
            </a:r>
            <a:endParaRPr lang="en-US" sz="1900" b="1">
              <a:cs typeface="Mitra" pitchFamily="2" charset="-78"/>
            </a:endParaRPr>
          </a:p>
        </p:txBody>
      </p:sp>
      <p:sp>
        <p:nvSpPr>
          <p:cNvPr id="34831" name="Rectangle 15"/>
          <p:cNvSpPr>
            <a:spLocks noChangeArrowheads="1"/>
          </p:cNvSpPr>
          <p:nvPr/>
        </p:nvSpPr>
        <p:spPr bwMode="auto">
          <a:xfrm>
            <a:off x="334963" y="5745163"/>
            <a:ext cx="3763962" cy="49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16" tIns="46034" rIns="45716" bIns="46034"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sz="1900" b="1">
                <a:cs typeface="Mitra" pitchFamily="2" charset="-78"/>
              </a:rPr>
              <a:t>يادگيري و رشد كاركنان زيربناي نوآوري</a:t>
            </a:r>
          </a:p>
          <a:p>
            <a:pPr algn="ctr"/>
            <a:r>
              <a:rPr lang="fa-IR" sz="1900" b="1">
                <a:cs typeface="Mitra" pitchFamily="2" charset="-78"/>
              </a:rPr>
              <a:t>و خلاقيت است.</a:t>
            </a:r>
            <a:endParaRPr lang="en-US" sz="1900" b="1">
              <a:cs typeface="Mitra" pitchFamily="2" charset="-78"/>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6" name="Group 2"/>
          <p:cNvGrpSpPr>
            <a:grpSpLocks/>
          </p:cNvGrpSpPr>
          <p:nvPr/>
        </p:nvGrpSpPr>
        <p:grpSpPr bwMode="auto">
          <a:xfrm>
            <a:off x="187325" y="3055938"/>
            <a:ext cx="3678238" cy="3140075"/>
            <a:chOff x="189" y="1423"/>
            <a:chExt cx="2715" cy="2110"/>
          </a:xfrm>
        </p:grpSpPr>
        <p:sp>
          <p:nvSpPr>
            <p:cNvPr id="36870" name="Oval 3"/>
            <p:cNvSpPr>
              <a:spLocks noChangeArrowheads="1"/>
            </p:cNvSpPr>
            <p:nvPr/>
          </p:nvSpPr>
          <p:spPr bwMode="auto">
            <a:xfrm>
              <a:off x="1117" y="2154"/>
              <a:ext cx="843" cy="617"/>
            </a:xfrm>
            <a:prstGeom prst="ellipse">
              <a:avLst/>
            </a:prstGeom>
            <a:noFill/>
            <a:ln w="25400">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استراتژي‌ها</a:t>
              </a:r>
              <a:endParaRPr lang="en-US" sz="1300" b="1">
                <a:latin typeface="Times New Roman" panose="02020603050405020304" pitchFamily="18" charset="0"/>
                <a:cs typeface="Mitra" pitchFamily="2" charset="-78"/>
              </a:endParaRPr>
            </a:p>
          </p:txBody>
        </p:sp>
        <p:sp>
          <p:nvSpPr>
            <p:cNvPr id="36871" name="Rectangle 4"/>
            <p:cNvSpPr>
              <a:spLocks noChangeArrowheads="1"/>
            </p:cNvSpPr>
            <p:nvPr/>
          </p:nvSpPr>
          <p:spPr bwMode="auto">
            <a:xfrm>
              <a:off x="189" y="2253"/>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فرآيندهاي داخلي</a:t>
              </a:r>
              <a:endParaRPr lang="en-US" sz="1300" b="1">
                <a:latin typeface="Times New Roman" panose="02020603050405020304" pitchFamily="18" charset="0"/>
                <a:cs typeface="Mitra" pitchFamily="2" charset="-78"/>
              </a:endParaRPr>
            </a:p>
          </p:txBody>
        </p:sp>
        <p:sp>
          <p:nvSpPr>
            <p:cNvPr id="36872" name="Rectangle 5"/>
            <p:cNvSpPr>
              <a:spLocks noChangeArrowheads="1"/>
            </p:cNvSpPr>
            <p:nvPr/>
          </p:nvSpPr>
          <p:spPr bwMode="auto">
            <a:xfrm>
              <a:off x="2213" y="2254"/>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مشتري</a:t>
              </a:r>
              <a:endParaRPr lang="en-US" sz="1300" b="1">
                <a:latin typeface="Times New Roman" panose="02020603050405020304" pitchFamily="18" charset="0"/>
                <a:cs typeface="Mitra" pitchFamily="2" charset="-78"/>
              </a:endParaRPr>
            </a:p>
          </p:txBody>
        </p:sp>
        <p:sp>
          <p:nvSpPr>
            <p:cNvPr id="36873" name="Rectangle 6"/>
            <p:cNvSpPr>
              <a:spLocks noChangeArrowheads="1"/>
            </p:cNvSpPr>
            <p:nvPr/>
          </p:nvSpPr>
          <p:spPr bwMode="auto">
            <a:xfrm>
              <a:off x="1187" y="1423"/>
              <a:ext cx="691" cy="403"/>
            </a:xfrm>
            <a:prstGeom prst="rect">
              <a:avLst/>
            </a:prstGeom>
            <a:solidFill>
              <a:srgbClr val="FF99CC"/>
            </a:solidFill>
            <a:ln w="25400">
              <a:solidFill>
                <a:schemeClr val="tx1"/>
              </a:solidFill>
              <a:miter lim="800000"/>
              <a:headEnd/>
              <a:tailEnd/>
            </a:ln>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مالي</a:t>
              </a:r>
              <a:endParaRPr lang="en-US" sz="1300" b="1">
                <a:latin typeface="Times New Roman" panose="02020603050405020304" pitchFamily="18" charset="0"/>
                <a:cs typeface="Mitra" pitchFamily="2" charset="-78"/>
              </a:endParaRPr>
            </a:p>
          </p:txBody>
        </p:sp>
        <p:sp>
          <p:nvSpPr>
            <p:cNvPr id="36874" name="Rectangle 7"/>
            <p:cNvSpPr>
              <a:spLocks noChangeArrowheads="1"/>
            </p:cNvSpPr>
            <p:nvPr/>
          </p:nvSpPr>
          <p:spPr bwMode="auto">
            <a:xfrm>
              <a:off x="1185" y="3130"/>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رشد و يادگيري</a:t>
              </a:r>
              <a:endParaRPr lang="en-US" sz="1300" b="1">
                <a:latin typeface="Times New Roman" panose="02020603050405020304" pitchFamily="18" charset="0"/>
                <a:cs typeface="Mitra" pitchFamily="2" charset="-78"/>
              </a:endParaRPr>
            </a:p>
          </p:txBody>
        </p:sp>
        <p:sp>
          <p:nvSpPr>
            <p:cNvPr id="36875" name="Arc 8"/>
            <p:cNvSpPr>
              <a:spLocks/>
            </p:cNvSpPr>
            <p:nvPr/>
          </p:nvSpPr>
          <p:spPr bwMode="auto">
            <a:xfrm rot="11000198" flipV="1">
              <a:off x="649" y="1642"/>
              <a:ext cx="350" cy="435"/>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cxnSp>
          <p:nvCxnSpPr>
            <p:cNvPr id="36876" name="AutoShape 9"/>
            <p:cNvCxnSpPr>
              <a:cxnSpLocks noChangeShapeType="1"/>
              <a:stCxn id="36870" idx="0"/>
              <a:endCxn id="36873" idx="2"/>
            </p:cNvCxnSpPr>
            <p:nvPr/>
          </p:nvCxnSpPr>
          <p:spPr bwMode="auto">
            <a:xfrm flipH="1" flipV="1">
              <a:off x="1533" y="1834"/>
              <a:ext cx="6" cy="312"/>
            </a:xfrm>
            <a:prstGeom prst="straightConnector1">
              <a:avLst/>
            </a:prstGeom>
            <a:noFill/>
            <a:ln w="254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36877" name="AutoShape 10"/>
            <p:cNvCxnSpPr>
              <a:cxnSpLocks noChangeShapeType="1"/>
              <a:stCxn id="36870" idx="6"/>
              <a:endCxn id="36872" idx="1"/>
            </p:cNvCxnSpPr>
            <p:nvPr/>
          </p:nvCxnSpPr>
          <p:spPr bwMode="auto">
            <a:xfrm flipV="1">
              <a:off x="1968" y="2456"/>
              <a:ext cx="237" cy="7"/>
            </a:xfrm>
            <a:prstGeom prst="straightConnector1">
              <a:avLst/>
            </a:prstGeom>
            <a:noFill/>
            <a:ln w="254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36878" name="AutoShape 11"/>
            <p:cNvCxnSpPr>
              <a:cxnSpLocks noChangeShapeType="1"/>
              <a:endCxn id="36870" idx="4"/>
            </p:cNvCxnSpPr>
            <p:nvPr/>
          </p:nvCxnSpPr>
          <p:spPr bwMode="auto">
            <a:xfrm flipH="1" flipV="1">
              <a:off x="1539" y="2779"/>
              <a:ext cx="2" cy="336"/>
            </a:xfrm>
            <a:prstGeom prst="straightConnector1">
              <a:avLst/>
            </a:prstGeom>
            <a:noFill/>
            <a:ln w="25400">
              <a:solidFill>
                <a:schemeClr val="tx1"/>
              </a:solidFill>
              <a:round/>
              <a:headEnd type="stealth" w="med" len="med"/>
              <a:tailEnd/>
            </a:ln>
            <a:extLst>
              <a:ext uri="{909E8E84-426E-40DD-AFC4-6F175D3DCCD1}">
                <a14:hiddenFill xmlns:a14="http://schemas.microsoft.com/office/drawing/2010/main">
                  <a:noFill/>
                </a14:hiddenFill>
              </a:ext>
            </a:extLst>
          </p:spPr>
        </p:cxnSp>
        <p:cxnSp>
          <p:nvCxnSpPr>
            <p:cNvPr id="36879" name="AutoShape 12"/>
            <p:cNvCxnSpPr>
              <a:cxnSpLocks noChangeShapeType="1"/>
              <a:stCxn id="36871" idx="3"/>
              <a:endCxn id="36870" idx="2"/>
            </p:cNvCxnSpPr>
            <p:nvPr/>
          </p:nvCxnSpPr>
          <p:spPr bwMode="auto">
            <a:xfrm>
              <a:off x="888" y="2455"/>
              <a:ext cx="221" cy="8"/>
            </a:xfrm>
            <a:prstGeom prst="straightConnector1">
              <a:avLst/>
            </a:prstGeom>
            <a:noFill/>
            <a:ln w="25400">
              <a:solidFill>
                <a:schemeClr val="tx1"/>
              </a:solidFill>
              <a:round/>
              <a:headEnd type="stealth" w="med" len="med"/>
              <a:tailEnd/>
            </a:ln>
            <a:extLst>
              <a:ext uri="{909E8E84-426E-40DD-AFC4-6F175D3DCCD1}">
                <a14:hiddenFill xmlns:a14="http://schemas.microsoft.com/office/drawing/2010/main">
                  <a:noFill/>
                </a14:hiddenFill>
              </a:ext>
            </a:extLst>
          </p:spPr>
        </p:cxnSp>
        <p:sp>
          <p:nvSpPr>
            <p:cNvPr id="36880" name="Arc 13"/>
            <p:cNvSpPr>
              <a:spLocks/>
            </p:cNvSpPr>
            <p:nvPr/>
          </p:nvSpPr>
          <p:spPr bwMode="auto">
            <a:xfrm rot="5207754" flipV="1">
              <a:off x="589" y="2981"/>
              <a:ext cx="427" cy="357"/>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sp>
          <p:nvSpPr>
            <p:cNvPr id="36881" name="Arc 14"/>
            <p:cNvSpPr>
              <a:spLocks/>
            </p:cNvSpPr>
            <p:nvPr/>
          </p:nvSpPr>
          <p:spPr bwMode="auto">
            <a:xfrm rot="20693467" flipV="1">
              <a:off x="2134" y="2905"/>
              <a:ext cx="349" cy="435"/>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sp>
          <p:nvSpPr>
            <p:cNvPr id="36882" name="Arc 15"/>
            <p:cNvSpPr>
              <a:spLocks/>
            </p:cNvSpPr>
            <p:nvPr/>
          </p:nvSpPr>
          <p:spPr bwMode="auto">
            <a:xfrm rot="16007754" flipV="1">
              <a:off x="2092" y="1664"/>
              <a:ext cx="426" cy="356"/>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grpSp>
      <p:sp>
        <p:nvSpPr>
          <p:cNvPr id="250896" name="Rectangle 16"/>
          <p:cNvSpPr>
            <a:spLocks noGrp="1" noChangeArrowheads="1"/>
          </p:cNvSpPr>
          <p:nvPr>
            <p:ph type="title" idx="4294967295"/>
          </p:nvPr>
        </p:nvSpPr>
        <p:spPr>
          <a:xfrm>
            <a:off x="0" y="188913"/>
            <a:ext cx="7632700" cy="706437"/>
          </a:xfrm>
        </p:spPr>
        <p:txBody>
          <a:bodyPr rtlCol="0">
            <a:normAutofit/>
          </a:bodyPr>
          <a:lstStyle/>
          <a:p>
            <a:pPr algn="r" rtl="1" fontAlgn="auto">
              <a:spcAft>
                <a:spcPts val="0"/>
              </a:spcAft>
              <a:defRPr/>
            </a:pPr>
            <a:r>
              <a:rPr lang="fa-IR" sz="3000" i="1" dirty="0" smtClean="0">
                <a:solidFill>
                  <a:srgbClr val="003399"/>
                </a:solidFill>
                <a:effectLst>
                  <a:outerShdw blurRad="38100" dist="38100" dir="2700000" algn="tl">
                    <a:srgbClr val="C0C0C0"/>
                  </a:outerShdw>
                </a:effectLst>
              </a:rPr>
              <a:t>منظر مالي </a:t>
            </a:r>
            <a:r>
              <a:rPr lang="en-US" sz="3000" i="1" dirty="0" smtClean="0">
                <a:solidFill>
                  <a:srgbClr val="003399"/>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Financial</a:t>
            </a:r>
          </a:p>
        </p:txBody>
      </p:sp>
      <p:sp>
        <p:nvSpPr>
          <p:cNvPr id="36868" name="Text Box 17"/>
          <p:cNvSpPr txBox="1">
            <a:spLocks noChangeArrowheads="1"/>
          </p:cNvSpPr>
          <p:nvPr/>
        </p:nvSpPr>
        <p:spPr bwMode="auto">
          <a:xfrm>
            <a:off x="420688" y="1147763"/>
            <a:ext cx="7716837" cy="256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5707" tIns="42853" rIns="85707" bIns="42853">
            <a:spAutoFit/>
          </a:bodyPr>
          <a:lstStyle>
            <a:lvl1pPr algn="r" defTabSz="857250" rtl="1">
              <a:defRPr>
                <a:solidFill>
                  <a:schemeClr val="tx1"/>
                </a:solidFill>
                <a:latin typeface="Arial" panose="020B0604020202020204" pitchFamily="34" charset="0"/>
                <a:cs typeface="Arial" panose="020B0604020202020204" pitchFamily="34" charset="0"/>
              </a:defRPr>
            </a:lvl1pPr>
            <a:lvl2pPr marL="428625" algn="r" defTabSz="857250" rtl="1">
              <a:defRPr>
                <a:solidFill>
                  <a:schemeClr val="tx1"/>
                </a:solidFill>
                <a:latin typeface="Arial" panose="020B0604020202020204" pitchFamily="34" charset="0"/>
                <a:cs typeface="Arial" panose="020B0604020202020204" pitchFamily="34" charset="0"/>
              </a:defRPr>
            </a:lvl2pPr>
            <a:lvl3pPr marL="1143000" indent="-228600" algn="r" defTabSz="857250" rtl="1">
              <a:defRPr>
                <a:solidFill>
                  <a:schemeClr val="tx1"/>
                </a:solidFill>
                <a:latin typeface="Arial" panose="020B0604020202020204" pitchFamily="34" charset="0"/>
                <a:cs typeface="Arial" panose="020B0604020202020204" pitchFamily="34" charset="0"/>
              </a:defRPr>
            </a:lvl3pPr>
            <a:lvl4pPr marL="1600200" indent="-228600" algn="r" defTabSz="857250" rtl="1">
              <a:defRPr>
                <a:solidFill>
                  <a:schemeClr val="tx1"/>
                </a:solidFill>
                <a:latin typeface="Arial" panose="020B0604020202020204" pitchFamily="34" charset="0"/>
                <a:cs typeface="Arial" panose="020B0604020202020204" pitchFamily="34" charset="0"/>
              </a:defRPr>
            </a:lvl4pPr>
            <a:lvl5pPr marL="2057400" indent="-228600" algn="r" defTabSz="857250" rtl="1">
              <a:defRPr>
                <a:solidFill>
                  <a:schemeClr val="tx1"/>
                </a:solidFill>
                <a:latin typeface="Arial" panose="020B0604020202020204" pitchFamily="34" charset="0"/>
                <a:cs typeface="Arial" panose="020B0604020202020204" pitchFamily="34" charset="0"/>
              </a:defRPr>
            </a:lvl5pPr>
            <a:lvl6pPr marL="25146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eaLnBrk="1" hangingPunct="1">
              <a:spcBef>
                <a:spcPct val="20000"/>
              </a:spcBef>
              <a:buFont typeface="Wingdings" panose="05000000000000000000" pitchFamily="2" charset="2"/>
              <a:buNone/>
            </a:pPr>
            <a:r>
              <a:rPr lang="fa-IR" sz="2400" b="1">
                <a:latin typeface="Times New Roman" panose="02020603050405020304" pitchFamily="18" charset="0"/>
                <a:cs typeface="Mitra" pitchFamily="2" charset="-78"/>
              </a:rPr>
              <a:t>چگونه بايد خود را به صاحبان مؤسسه عرضه كنيم تا آنها ما را</a:t>
            </a:r>
            <a:r>
              <a:rPr lang="en-US" sz="2400" b="1">
                <a:latin typeface="Times New Roman" panose="02020603050405020304" pitchFamily="18" charset="0"/>
                <a:cs typeface="Mitra" pitchFamily="2" charset="-78"/>
              </a:rPr>
              <a:t> </a:t>
            </a:r>
            <a:r>
              <a:rPr lang="fa-IR" sz="2400" b="1">
                <a:latin typeface="Times New Roman" panose="02020603050405020304" pitchFamily="18" charset="0"/>
                <a:cs typeface="Mitra" pitchFamily="2" charset="-78"/>
              </a:rPr>
              <a:t>از نظر مالي موفق ارزيابي كنند و مؤسسه ما را جذاب براي سرمايه‌گذاري بدانند</a:t>
            </a:r>
            <a:r>
              <a:rPr lang="en-US" sz="2400" b="1">
                <a:latin typeface="Times New Roman" panose="02020603050405020304" pitchFamily="18" charset="0"/>
                <a:cs typeface="Mitra" pitchFamily="2" charset="-78"/>
              </a:rPr>
              <a:t>.</a:t>
            </a:r>
            <a:endParaRPr lang="fa-IR" sz="2400" b="1">
              <a:latin typeface="Times New Roman" panose="02020603050405020304" pitchFamily="18" charset="0"/>
              <a:cs typeface="Mitra" pitchFamily="2" charset="-78"/>
            </a:endParaRPr>
          </a:p>
          <a:p>
            <a:pPr lvl="1" algn="justLow" eaLnBrk="1" hangingPunct="1">
              <a:spcBef>
                <a:spcPct val="20000"/>
              </a:spcBef>
              <a:buClr>
                <a:srgbClr val="FF0000"/>
              </a:buClr>
              <a:buFont typeface="Wingdings" panose="05000000000000000000" pitchFamily="2" charset="2"/>
              <a:buChar char="ü"/>
            </a:pPr>
            <a:r>
              <a:rPr lang="fa-IR" sz="2400" b="1">
                <a:latin typeface="Times New Roman" panose="02020603050405020304" pitchFamily="18" charset="0"/>
                <a:cs typeface="Mitra" pitchFamily="2" charset="-78"/>
              </a:rPr>
              <a:t> دستيابي به منابع جديد درآمد</a:t>
            </a:r>
          </a:p>
          <a:p>
            <a:pPr lvl="1" algn="justLow" eaLnBrk="1" hangingPunct="1">
              <a:spcBef>
                <a:spcPct val="20000"/>
              </a:spcBef>
              <a:buClr>
                <a:srgbClr val="FF0000"/>
              </a:buClr>
              <a:buFont typeface="Wingdings" panose="05000000000000000000" pitchFamily="2" charset="2"/>
              <a:buChar char="ü"/>
            </a:pPr>
            <a:r>
              <a:rPr lang="fa-IR" sz="2400" b="1">
                <a:latin typeface="Times New Roman" panose="02020603050405020304" pitchFamily="18" charset="0"/>
                <a:cs typeface="Mitra" pitchFamily="2" charset="-78"/>
              </a:rPr>
              <a:t> افزايش سهم بازار</a:t>
            </a:r>
          </a:p>
          <a:p>
            <a:pPr lvl="1" algn="justLow" eaLnBrk="1" hangingPunct="1">
              <a:spcBef>
                <a:spcPct val="20000"/>
              </a:spcBef>
              <a:buClr>
                <a:srgbClr val="FF0000"/>
              </a:buClr>
              <a:buFont typeface="Wingdings" panose="05000000000000000000" pitchFamily="2" charset="2"/>
              <a:buChar char="ü"/>
            </a:pPr>
            <a:r>
              <a:rPr lang="fa-IR" sz="2400" b="1">
                <a:latin typeface="Times New Roman" panose="02020603050405020304" pitchFamily="18" charset="0"/>
                <a:cs typeface="Mitra" pitchFamily="2" charset="-78"/>
              </a:rPr>
              <a:t> افزايش سودآوري</a:t>
            </a:r>
          </a:p>
          <a:p>
            <a:pPr lvl="1" algn="justLow" eaLnBrk="1" hangingPunct="1">
              <a:spcBef>
                <a:spcPct val="20000"/>
              </a:spcBef>
              <a:buClr>
                <a:srgbClr val="FF0000"/>
              </a:buClr>
              <a:buFont typeface="Wingdings" panose="05000000000000000000" pitchFamily="2" charset="2"/>
              <a:buChar char="ü"/>
            </a:pPr>
            <a:r>
              <a:rPr lang="fa-IR" sz="2400" b="1">
                <a:latin typeface="Times New Roman" panose="02020603050405020304" pitchFamily="18" charset="0"/>
                <a:cs typeface="Mitra" pitchFamily="2" charset="-78"/>
              </a:rPr>
              <a:t> بهبود در بكارگيري دارايي‌ها </a:t>
            </a:r>
            <a:endParaRPr lang="en-US" sz="2400" b="1">
              <a:latin typeface="Times New Roman" panose="02020603050405020304" pitchFamily="18" charset="0"/>
              <a:cs typeface="Mitra" pitchFamily="2" charset="-78"/>
            </a:endParaRPr>
          </a:p>
        </p:txBody>
      </p:sp>
      <p:sp>
        <p:nvSpPr>
          <p:cNvPr id="36869" name="Text Box 18"/>
          <p:cNvSpPr txBox="1">
            <a:spLocks noChangeArrowheads="1"/>
          </p:cNvSpPr>
          <p:nvPr/>
        </p:nvSpPr>
        <p:spPr bwMode="auto">
          <a:xfrm>
            <a:off x="4216400" y="3832225"/>
            <a:ext cx="3956050" cy="220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5707" tIns="42853" rIns="85707" bIns="42853">
            <a:spAutoFit/>
          </a:bodyPr>
          <a:lstStyle>
            <a:lvl1pPr algn="r" defTabSz="857250" rtl="1">
              <a:defRPr>
                <a:solidFill>
                  <a:schemeClr val="tx1"/>
                </a:solidFill>
                <a:latin typeface="Arial" panose="020B0604020202020204" pitchFamily="34" charset="0"/>
                <a:cs typeface="Arial" panose="020B0604020202020204" pitchFamily="34" charset="0"/>
              </a:defRPr>
            </a:lvl1pPr>
            <a:lvl2pPr marL="428625" algn="r" defTabSz="857250" rtl="1">
              <a:defRPr>
                <a:solidFill>
                  <a:schemeClr val="tx1"/>
                </a:solidFill>
                <a:latin typeface="Arial" panose="020B0604020202020204" pitchFamily="34" charset="0"/>
                <a:cs typeface="Arial" panose="020B0604020202020204" pitchFamily="34" charset="0"/>
              </a:defRPr>
            </a:lvl2pPr>
            <a:lvl3pPr marL="1143000" indent="-228600" algn="r" defTabSz="857250" rtl="1">
              <a:defRPr>
                <a:solidFill>
                  <a:schemeClr val="tx1"/>
                </a:solidFill>
                <a:latin typeface="Arial" panose="020B0604020202020204" pitchFamily="34" charset="0"/>
                <a:cs typeface="Arial" panose="020B0604020202020204" pitchFamily="34" charset="0"/>
              </a:defRPr>
            </a:lvl3pPr>
            <a:lvl4pPr marL="1600200" indent="-228600" algn="r" defTabSz="857250" rtl="1">
              <a:defRPr>
                <a:solidFill>
                  <a:schemeClr val="tx1"/>
                </a:solidFill>
                <a:latin typeface="Arial" panose="020B0604020202020204" pitchFamily="34" charset="0"/>
                <a:cs typeface="Arial" panose="020B0604020202020204" pitchFamily="34" charset="0"/>
              </a:defRPr>
            </a:lvl4pPr>
            <a:lvl5pPr marL="2057400" indent="-228600" algn="r" defTabSz="857250" rtl="1">
              <a:defRPr>
                <a:solidFill>
                  <a:schemeClr val="tx1"/>
                </a:solidFill>
                <a:latin typeface="Arial" panose="020B0604020202020204" pitchFamily="34" charset="0"/>
                <a:cs typeface="Arial" panose="020B0604020202020204" pitchFamily="34" charset="0"/>
              </a:defRPr>
            </a:lvl5pPr>
            <a:lvl6pPr marL="25146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eaLnBrk="1" hangingPunct="1">
              <a:spcBef>
                <a:spcPct val="20000"/>
              </a:spcBef>
              <a:buFont typeface="Wingdings" panose="05000000000000000000" pitchFamily="2" charset="2"/>
              <a:buNone/>
            </a:pPr>
            <a:r>
              <a:rPr lang="fa-IR" sz="2400" b="1" u="sng">
                <a:solidFill>
                  <a:srgbClr val="000066"/>
                </a:solidFill>
                <a:latin typeface="Times New Roman" panose="02020603050405020304" pitchFamily="18" charset="0"/>
                <a:cs typeface="Mitra" pitchFamily="2" charset="-78"/>
              </a:rPr>
              <a:t>معيارهاي سنجش متداول:</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بازده سرمايه</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فروش ناخالص</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درآمد در هر بخش بازار</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ارزش افزوده اقتصادي</a:t>
            </a:r>
            <a:endParaRPr lang="en-US" sz="2400" b="1">
              <a:latin typeface="Times New Roman" panose="02020603050405020304" pitchFamily="18" charset="0"/>
              <a:cs typeface="Mitra" pitchFamily="2" charset="-78"/>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2"/>
          <p:cNvSpPr>
            <a:spLocks noGrp="1" noChangeArrowheads="1"/>
          </p:cNvSpPr>
          <p:nvPr>
            <p:ph type="title"/>
          </p:nvPr>
        </p:nvSpPr>
        <p:spPr>
          <a:xfrm>
            <a:off x="1301750" y="188913"/>
            <a:ext cx="5313363" cy="658812"/>
          </a:xfrm>
        </p:spPr>
        <p:txBody>
          <a:bodyPr rtlCol="0">
            <a:normAutofit fontScale="90000"/>
          </a:bodyPr>
          <a:lstStyle/>
          <a:p>
            <a:pPr algn="r" fontAlgn="auto">
              <a:lnSpc>
                <a:spcPct val="150000"/>
              </a:lnSpc>
              <a:spcAft>
                <a:spcPts val="0"/>
              </a:spcAft>
              <a:defRPr/>
            </a:pPr>
            <a:r>
              <a:rPr lang="ar-SA" sz="3000" i="1" dirty="0" smtClean="0">
                <a:solidFill>
                  <a:srgbClr val="003399"/>
                </a:solidFill>
                <a:effectLst>
                  <a:outerShdw blurRad="38100" dist="38100" dir="2700000" algn="tl">
                    <a:srgbClr val="C0C0C0"/>
                  </a:outerShdw>
                </a:effectLst>
              </a:rPr>
              <a:t>ارزيابي از منظر مالي</a:t>
            </a:r>
            <a:endParaRPr lang="en-US" sz="3000" i="1" dirty="0" smtClean="0">
              <a:solidFill>
                <a:srgbClr val="003399"/>
              </a:solidFill>
              <a:effectLst>
                <a:outerShdw blurRad="38100" dist="38100" dir="2700000" algn="tl">
                  <a:srgbClr val="C0C0C0"/>
                </a:outerShdw>
              </a:effectLst>
            </a:endParaRPr>
          </a:p>
        </p:txBody>
      </p:sp>
      <p:sp>
        <p:nvSpPr>
          <p:cNvPr id="296963" name="Text Box 3"/>
          <p:cNvSpPr txBox="1">
            <a:spLocks noChangeArrowheads="1"/>
          </p:cNvSpPr>
          <p:nvPr/>
        </p:nvSpPr>
        <p:spPr bwMode="auto">
          <a:xfrm>
            <a:off x="685800" y="2133600"/>
            <a:ext cx="8001000" cy="639763"/>
          </a:xfrm>
          <a:prstGeom prst="rect">
            <a:avLst/>
          </a:prstGeom>
          <a:noFill/>
          <a:ln w="9525">
            <a:noFill/>
            <a:miter lim="800000"/>
            <a:headEnd/>
            <a:tailEnd/>
          </a:ln>
          <a:effectLst/>
        </p:spPr>
        <p:txBody>
          <a:bodyPr>
            <a:spAutoFit/>
          </a:bodyPr>
          <a:lstStyle/>
          <a:p>
            <a:pPr marL="57150" indent="342900" algn="r" rtl="1" eaLnBrk="1" hangingPunct="1">
              <a:lnSpc>
                <a:spcPct val="150000"/>
              </a:lnSpc>
              <a:defRPr/>
            </a:pPr>
            <a:endParaRPr lang="ar-SA" sz="2400">
              <a:solidFill>
                <a:srgbClr val="0000FF"/>
              </a:solidFill>
              <a:effectLst>
                <a:outerShdw blurRad="38100" dist="38100" dir="2700000" algn="tl">
                  <a:srgbClr val="C0C0C0"/>
                </a:outerShdw>
              </a:effectLst>
              <a:latin typeface="Times New Roman" pitchFamily="18" charset="0"/>
              <a:cs typeface="Titr" pitchFamily="2" charset="-78"/>
            </a:endParaRPr>
          </a:p>
        </p:txBody>
      </p:sp>
      <p:graphicFrame>
        <p:nvGraphicFramePr>
          <p:cNvPr id="296964" name="Group 4"/>
          <p:cNvGraphicFramePr>
            <a:graphicFrameLocks noGrp="1"/>
          </p:cNvGraphicFramePr>
          <p:nvPr/>
        </p:nvGraphicFramePr>
        <p:xfrm>
          <a:off x="323850" y="1773238"/>
          <a:ext cx="7696200" cy="4529137"/>
        </p:xfrm>
        <a:graphic>
          <a:graphicData uri="http://schemas.openxmlformats.org/drawingml/2006/table">
            <a:tbl>
              <a:tblPr/>
              <a:tblGrid>
                <a:gridCol w="2895600"/>
                <a:gridCol w="4800600"/>
              </a:tblGrid>
              <a:tr h="481567">
                <a:tc>
                  <a:txBody>
                    <a:bodyPr/>
                    <a:lstStyle/>
                    <a:p>
                      <a:pPr marL="0" marR="0" lvl="0" indent="0" algn="ct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rPr>
                        <a:t>اهداف</a:t>
                      </a:r>
                      <a:endParaRPr kumimoji="0" lang="en-US"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endParaRPr>
                    </a:p>
                  </a:txBody>
                  <a:tcPr marT="45714" marB="45714" anchor="ctr" horzOverflow="overflow">
                    <a:lnL cap="flat">
                      <a:noFill/>
                    </a:lnL>
                    <a:lnR w="76200" cap="flat" cmpd="sng" algn="ctr">
                      <a:solidFill>
                        <a:srgbClr val="FFFFFF"/>
                      </a:solidFill>
                      <a:prstDash val="solid"/>
                      <a:round/>
                      <a:headEnd type="none" w="med" len="med"/>
                      <a:tailEnd type="none" w="med" len="med"/>
                    </a:lnR>
                    <a:lnT cap="flat">
                      <a:noFill/>
                    </a:lnT>
                    <a:lnB>
                      <a:noFill/>
                    </a:lnB>
                    <a:lnTlToBr>
                      <a:noFill/>
                    </a:lnTlToBr>
                    <a:lnBlToTr>
                      <a:noFill/>
                    </a:lnBlToTr>
                    <a:solidFill>
                      <a:srgbClr val="3399FF"/>
                    </a:solidFill>
                  </a:tcPr>
                </a:tc>
                <a:tc>
                  <a:txBody>
                    <a:bodyPr/>
                    <a:lstStyle/>
                    <a:p>
                      <a:pPr marL="0" marR="0" lvl="0" indent="0" algn="ct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rPr>
                        <a:t>نمونه شاخصها</a:t>
                      </a:r>
                      <a:endParaRPr kumimoji="0" lang="en-US"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endParaRPr>
                    </a:p>
                  </a:txBody>
                  <a:tcPr marT="45714" marB="45714" anchor="ctr" horzOverflow="overflow">
                    <a:lnL w="76200" cap="flat" cmpd="sng" algn="ctr">
                      <a:solidFill>
                        <a:srgbClr val="FFFFFF"/>
                      </a:solidFill>
                      <a:prstDash val="solid"/>
                      <a:round/>
                      <a:headEnd type="none" w="med" len="med"/>
                      <a:tailEnd type="none" w="med" len="med"/>
                    </a:lnL>
                    <a:lnR cap="flat">
                      <a:noFill/>
                    </a:lnR>
                    <a:lnT cap="flat">
                      <a:noFill/>
                    </a:lnT>
                    <a:lnB>
                      <a:noFill/>
                    </a:lnB>
                    <a:lnTlToBr>
                      <a:noFill/>
                    </a:lnTlToBr>
                    <a:lnBlToTr>
                      <a:noFill/>
                    </a:lnBlToTr>
                    <a:solidFill>
                      <a:srgbClr val="3399FF"/>
                    </a:solidFill>
                  </a:tcPr>
                </a:tc>
              </a:tr>
              <a:tr h="939671">
                <a:tc>
                  <a:txBody>
                    <a:bodyPr/>
                    <a:lstStyle/>
                    <a:p>
                      <a:pPr marL="0" marR="0" lvl="0" indent="0" algn="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رشد درآمد (فروش)</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marT="45714" marB="45714" anchor="ctr" horzOverflow="overflow">
                    <a:lnL cap="flat">
                      <a:noFill/>
                    </a:lnL>
                    <a:lnR w="76200" cap="flat" cmpd="sng" algn="ctr">
                      <a:solidFill>
                        <a:srgbClr val="FFFFFF"/>
                      </a:solidFill>
                      <a:prstDash val="solid"/>
                      <a:round/>
                      <a:headEnd type="none" w="med" len="med"/>
                      <a:tailEnd type="none" w="med" len="med"/>
                    </a:lnR>
                    <a:lnT>
                      <a:noFill/>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سهم بازار و مبلغ فروش</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marT="45714" marB="45714" anchor="ctr" horzOverflow="overflow">
                    <a:lnL w="76200" cap="flat" cmpd="sng" algn="ctr">
                      <a:solidFill>
                        <a:srgbClr val="FFFFFF"/>
                      </a:solidFill>
                      <a:prstDash val="solid"/>
                      <a:round/>
                      <a:headEnd type="none" w="med" len="med"/>
                      <a:tailEnd type="none" w="med" len="med"/>
                    </a:lnL>
                    <a:lnR cap="flat">
                      <a:noFill/>
                    </a:lnR>
                    <a:lnT>
                      <a:noFill/>
                    </a:lnT>
                    <a:lnB w="76200" cap="flat" cmpd="sng" algn="ctr">
                      <a:solidFill>
                        <a:srgbClr val="FFFFFF"/>
                      </a:solidFill>
                      <a:prstDash val="solid"/>
                      <a:round/>
                      <a:headEnd type="none" w="med" len="med"/>
                      <a:tailEnd type="none" w="med" len="med"/>
                    </a:lnB>
                    <a:lnTlToBr>
                      <a:noFill/>
                    </a:lnTlToBr>
                    <a:lnBlToTr>
                      <a:noFill/>
                    </a:lnBlToTr>
                    <a:noFill/>
                  </a:tcPr>
                </a:tc>
              </a:tr>
              <a:tr h="961894">
                <a:tc>
                  <a:txBody>
                    <a:bodyPr/>
                    <a:lstStyle/>
                    <a:p>
                      <a:pPr marL="0" marR="0" lvl="0" indent="0" algn="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fa-IR" sz="2400" b="0" i="0" u="none" strike="noStrike" cap="none" normalizeH="0" baseline="0" smtClean="0">
                          <a:ln>
                            <a:noFill/>
                          </a:ln>
                          <a:solidFill>
                            <a:schemeClr val="tx1"/>
                          </a:solidFill>
                          <a:effectLst/>
                          <a:latin typeface="Lucida Sans Unicode" pitchFamily="34" charset="0"/>
                          <a:cs typeface="Koodak" pitchFamily="2" charset="-78"/>
                        </a:rPr>
                        <a:t>کاهش</a:t>
                      </a:r>
                      <a:r>
                        <a:rPr kumimoji="0" lang="ar-SA" sz="2400" b="0" i="0" u="none" strike="noStrike" cap="none" normalizeH="0" baseline="0" smtClean="0">
                          <a:ln>
                            <a:noFill/>
                          </a:ln>
                          <a:solidFill>
                            <a:schemeClr val="tx1"/>
                          </a:solidFill>
                          <a:effectLst/>
                          <a:latin typeface="Lucida Sans Unicode" pitchFamily="34" charset="0"/>
                          <a:cs typeface="Koodak" pitchFamily="2" charset="-78"/>
                        </a:rPr>
                        <a:t> بهاي تمام شده</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marT="45714" marB="45714"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3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درآمد (سود) به نسبت هر كارمند</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marT="45714" marB="45714"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r>
              <a:tr h="1073003">
                <a:tc>
                  <a:txBody>
                    <a:bodyPr/>
                    <a:lstStyle/>
                    <a:p>
                      <a:pPr marL="0" marR="0" lvl="0" indent="0" algn="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fa-IR" sz="2400" b="0" i="0" u="none" strike="noStrike" cap="none" normalizeH="0" baseline="0" smtClean="0">
                          <a:ln>
                            <a:noFill/>
                          </a:ln>
                          <a:solidFill>
                            <a:schemeClr val="tx1"/>
                          </a:solidFill>
                          <a:effectLst/>
                          <a:latin typeface="Lucida Sans Unicode" pitchFamily="34" charset="0"/>
                          <a:cs typeface="Koodak" pitchFamily="2" charset="-78"/>
                        </a:rPr>
                        <a:t>افزایش سودآوری</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marT="45714" marB="45714"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نسبت حاشيه سود</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marT="45714" marB="45714"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r>
              <a:tr h="1073003">
                <a:tc>
                  <a:txBody>
                    <a:bodyPr/>
                    <a:lstStyle/>
                    <a:p>
                      <a:pPr marL="0" marR="0" lvl="0" indent="0" algn="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بكارگيري داراييها</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marT="45714" marB="45714"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3399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كاهش موجوديها </a:t>
                      </a:r>
                      <a:r>
                        <a:rPr kumimoji="0" lang="fa-IR" sz="2400" b="0" i="0" u="none" strike="noStrike" cap="none" normalizeH="0" baseline="0" smtClean="0">
                          <a:ln>
                            <a:noFill/>
                          </a:ln>
                          <a:solidFill>
                            <a:schemeClr val="tx1"/>
                          </a:solidFill>
                          <a:effectLst/>
                          <a:latin typeface="Lucida Sans Unicode" pitchFamily="34" charset="0"/>
                          <a:cs typeface="Koodak" pitchFamily="2" charset="-78"/>
                        </a:rPr>
                        <a:t>/</a:t>
                      </a:r>
                      <a:r>
                        <a:rPr kumimoji="0" lang="ar-SA" sz="2400" b="0" i="0" u="none" strike="noStrike" cap="none" normalizeH="0" baseline="0" smtClean="0">
                          <a:ln>
                            <a:noFill/>
                          </a:ln>
                          <a:solidFill>
                            <a:schemeClr val="tx1"/>
                          </a:solidFill>
                          <a:effectLst/>
                          <a:latin typeface="Lucida Sans Unicode" pitchFamily="34" charset="0"/>
                          <a:cs typeface="Koodak" pitchFamily="2" charset="-78"/>
                        </a:rPr>
                        <a:t>نسبت گردش داراييها</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marT="45714" marB="45714"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3399FF"/>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p:cNvSpPr>
            <a:spLocks noGrp="1" noChangeArrowheads="1"/>
          </p:cNvSpPr>
          <p:nvPr>
            <p:ph type="title" idx="4294967295"/>
          </p:nvPr>
        </p:nvSpPr>
        <p:spPr>
          <a:xfrm>
            <a:off x="0" y="188913"/>
            <a:ext cx="7632700" cy="706437"/>
          </a:xfrm>
        </p:spPr>
        <p:txBody>
          <a:bodyPr rtlCol="0">
            <a:normAutofit/>
          </a:bodyPr>
          <a:lstStyle/>
          <a:p>
            <a:pPr algn="r" rtl="1" fontAlgn="auto">
              <a:spcAft>
                <a:spcPts val="0"/>
              </a:spcAft>
              <a:defRPr/>
            </a:pPr>
            <a:r>
              <a:rPr lang="fa-IR" sz="3000" i="1" dirty="0" smtClean="0">
                <a:solidFill>
                  <a:srgbClr val="003399"/>
                </a:solidFill>
                <a:effectLst>
                  <a:outerShdw blurRad="38100" dist="38100" dir="2700000" algn="tl">
                    <a:srgbClr val="C0C0C0"/>
                  </a:outerShdw>
                </a:effectLst>
              </a:rPr>
              <a:t>منظر مشتري </a:t>
            </a:r>
            <a:r>
              <a:rPr lang="en-US" sz="3000" i="1" dirty="0" smtClean="0">
                <a:solidFill>
                  <a:srgbClr val="003399"/>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Customer</a:t>
            </a:r>
          </a:p>
        </p:txBody>
      </p:sp>
      <p:grpSp>
        <p:nvGrpSpPr>
          <p:cNvPr id="39939" name="Group 3"/>
          <p:cNvGrpSpPr>
            <a:grpSpLocks/>
          </p:cNvGrpSpPr>
          <p:nvPr/>
        </p:nvGrpSpPr>
        <p:grpSpPr bwMode="auto">
          <a:xfrm>
            <a:off x="187325" y="3055938"/>
            <a:ext cx="3678238" cy="3140075"/>
            <a:chOff x="189" y="1423"/>
            <a:chExt cx="2715" cy="2110"/>
          </a:xfrm>
        </p:grpSpPr>
        <p:sp>
          <p:nvSpPr>
            <p:cNvPr id="39942" name="Oval 4"/>
            <p:cNvSpPr>
              <a:spLocks noChangeArrowheads="1"/>
            </p:cNvSpPr>
            <p:nvPr/>
          </p:nvSpPr>
          <p:spPr bwMode="auto">
            <a:xfrm>
              <a:off x="1117" y="2154"/>
              <a:ext cx="843" cy="617"/>
            </a:xfrm>
            <a:prstGeom prst="ellipse">
              <a:avLst/>
            </a:prstGeom>
            <a:noFill/>
            <a:ln w="25400">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استراتژي‌ها</a:t>
              </a:r>
              <a:endParaRPr lang="en-US" sz="1300" b="1">
                <a:latin typeface="Times New Roman" panose="02020603050405020304" pitchFamily="18" charset="0"/>
                <a:cs typeface="Mitra" pitchFamily="2" charset="-78"/>
              </a:endParaRPr>
            </a:p>
          </p:txBody>
        </p:sp>
        <p:sp>
          <p:nvSpPr>
            <p:cNvPr id="39943" name="Rectangle 5"/>
            <p:cNvSpPr>
              <a:spLocks noChangeArrowheads="1"/>
            </p:cNvSpPr>
            <p:nvPr/>
          </p:nvSpPr>
          <p:spPr bwMode="auto">
            <a:xfrm>
              <a:off x="189" y="2253"/>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فرآيندهاي داخلي</a:t>
              </a:r>
              <a:endParaRPr lang="en-US" sz="1300" b="1">
                <a:latin typeface="Times New Roman" panose="02020603050405020304" pitchFamily="18" charset="0"/>
                <a:cs typeface="Mitra" pitchFamily="2" charset="-78"/>
              </a:endParaRPr>
            </a:p>
          </p:txBody>
        </p:sp>
        <p:sp>
          <p:nvSpPr>
            <p:cNvPr id="39944" name="Rectangle 6"/>
            <p:cNvSpPr>
              <a:spLocks noChangeArrowheads="1"/>
            </p:cNvSpPr>
            <p:nvPr/>
          </p:nvSpPr>
          <p:spPr bwMode="auto">
            <a:xfrm>
              <a:off x="2213" y="2254"/>
              <a:ext cx="691" cy="403"/>
            </a:xfrm>
            <a:prstGeom prst="rect">
              <a:avLst/>
            </a:prstGeom>
            <a:solidFill>
              <a:srgbClr val="FF99CC"/>
            </a:solidFill>
            <a:ln w="25400">
              <a:solidFill>
                <a:schemeClr val="tx1"/>
              </a:solidFill>
              <a:miter lim="800000"/>
              <a:headEnd/>
              <a:tailEnd/>
            </a:ln>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مشتري</a:t>
              </a:r>
              <a:endParaRPr lang="en-US" sz="1300" b="1">
                <a:latin typeface="Times New Roman" panose="02020603050405020304" pitchFamily="18" charset="0"/>
                <a:cs typeface="Mitra" pitchFamily="2" charset="-78"/>
              </a:endParaRPr>
            </a:p>
          </p:txBody>
        </p:sp>
        <p:sp>
          <p:nvSpPr>
            <p:cNvPr id="39945" name="Rectangle 7"/>
            <p:cNvSpPr>
              <a:spLocks noChangeArrowheads="1"/>
            </p:cNvSpPr>
            <p:nvPr/>
          </p:nvSpPr>
          <p:spPr bwMode="auto">
            <a:xfrm>
              <a:off x="1187" y="1423"/>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مالي</a:t>
              </a:r>
              <a:endParaRPr lang="en-US" sz="1300" b="1">
                <a:latin typeface="Times New Roman" panose="02020603050405020304" pitchFamily="18" charset="0"/>
                <a:cs typeface="Mitra" pitchFamily="2" charset="-78"/>
              </a:endParaRPr>
            </a:p>
          </p:txBody>
        </p:sp>
        <p:sp>
          <p:nvSpPr>
            <p:cNvPr id="39946" name="Rectangle 8"/>
            <p:cNvSpPr>
              <a:spLocks noChangeArrowheads="1"/>
            </p:cNvSpPr>
            <p:nvPr/>
          </p:nvSpPr>
          <p:spPr bwMode="auto">
            <a:xfrm>
              <a:off x="1185" y="3130"/>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رشد و يادگيري</a:t>
              </a:r>
              <a:endParaRPr lang="en-US" sz="1300" b="1">
                <a:latin typeface="Times New Roman" panose="02020603050405020304" pitchFamily="18" charset="0"/>
                <a:cs typeface="Mitra" pitchFamily="2" charset="-78"/>
              </a:endParaRPr>
            </a:p>
          </p:txBody>
        </p:sp>
        <p:sp>
          <p:nvSpPr>
            <p:cNvPr id="39947" name="Arc 9"/>
            <p:cNvSpPr>
              <a:spLocks/>
            </p:cNvSpPr>
            <p:nvPr/>
          </p:nvSpPr>
          <p:spPr bwMode="auto">
            <a:xfrm rot="11000198" flipV="1">
              <a:off x="649" y="1642"/>
              <a:ext cx="350" cy="435"/>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cxnSp>
          <p:nvCxnSpPr>
            <p:cNvPr id="39948" name="AutoShape 10"/>
            <p:cNvCxnSpPr>
              <a:cxnSpLocks noChangeShapeType="1"/>
              <a:stCxn id="39942" idx="0"/>
              <a:endCxn id="39945" idx="2"/>
            </p:cNvCxnSpPr>
            <p:nvPr/>
          </p:nvCxnSpPr>
          <p:spPr bwMode="auto">
            <a:xfrm flipH="1" flipV="1">
              <a:off x="1533" y="1834"/>
              <a:ext cx="6" cy="312"/>
            </a:xfrm>
            <a:prstGeom prst="straightConnector1">
              <a:avLst/>
            </a:prstGeom>
            <a:noFill/>
            <a:ln w="254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39949" name="AutoShape 11"/>
            <p:cNvCxnSpPr>
              <a:cxnSpLocks noChangeShapeType="1"/>
              <a:stCxn id="39942" idx="6"/>
              <a:endCxn id="39944" idx="1"/>
            </p:cNvCxnSpPr>
            <p:nvPr/>
          </p:nvCxnSpPr>
          <p:spPr bwMode="auto">
            <a:xfrm flipV="1">
              <a:off x="1968" y="2456"/>
              <a:ext cx="237" cy="7"/>
            </a:xfrm>
            <a:prstGeom prst="straightConnector1">
              <a:avLst/>
            </a:prstGeom>
            <a:noFill/>
            <a:ln w="254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39950" name="AutoShape 12"/>
            <p:cNvCxnSpPr>
              <a:cxnSpLocks noChangeShapeType="1"/>
              <a:endCxn id="39942" idx="4"/>
            </p:cNvCxnSpPr>
            <p:nvPr/>
          </p:nvCxnSpPr>
          <p:spPr bwMode="auto">
            <a:xfrm flipH="1" flipV="1">
              <a:off x="1539" y="2779"/>
              <a:ext cx="2" cy="336"/>
            </a:xfrm>
            <a:prstGeom prst="straightConnector1">
              <a:avLst/>
            </a:prstGeom>
            <a:noFill/>
            <a:ln w="25400">
              <a:solidFill>
                <a:schemeClr val="tx1"/>
              </a:solidFill>
              <a:round/>
              <a:headEnd type="stealth" w="med" len="med"/>
              <a:tailEnd/>
            </a:ln>
            <a:extLst>
              <a:ext uri="{909E8E84-426E-40DD-AFC4-6F175D3DCCD1}">
                <a14:hiddenFill xmlns:a14="http://schemas.microsoft.com/office/drawing/2010/main">
                  <a:noFill/>
                </a14:hiddenFill>
              </a:ext>
            </a:extLst>
          </p:spPr>
        </p:cxnSp>
        <p:cxnSp>
          <p:nvCxnSpPr>
            <p:cNvPr id="39951" name="AutoShape 13"/>
            <p:cNvCxnSpPr>
              <a:cxnSpLocks noChangeShapeType="1"/>
              <a:stCxn id="39943" idx="3"/>
              <a:endCxn id="39942" idx="2"/>
            </p:cNvCxnSpPr>
            <p:nvPr/>
          </p:nvCxnSpPr>
          <p:spPr bwMode="auto">
            <a:xfrm>
              <a:off x="888" y="2455"/>
              <a:ext cx="221" cy="8"/>
            </a:xfrm>
            <a:prstGeom prst="straightConnector1">
              <a:avLst/>
            </a:prstGeom>
            <a:noFill/>
            <a:ln w="25400">
              <a:solidFill>
                <a:schemeClr val="tx1"/>
              </a:solidFill>
              <a:round/>
              <a:headEnd type="stealth" w="med" len="med"/>
              <a:tailEnd/>
            </a:ln>
            <a:extLst>
              <a:ext uri="{909E8E84-426E-40DD-AFC4-6F175D3DCCD1}">
                <a14:hiddenFill xmlns:a14="http://schemas.microsoft.com/office/drawing/2010/main">
                  <a:noFill/>
                </a14:hiddenFill>
              </a:ext>
            </a:extLst>
          </p:spPr>
        </p:cxnSp>
        <p:sp>
          <p:nvSpPr>
            <p:cNvPr id="39952" name="Arc 14"/>
            <p:cNvSpPr>
              <a:spLocks/>
            </p:cNvSpPr>
            <p:nvPr/>
          </p:nvSpPr>
          <p:spPr bwMode="auto">
            <a:xfrm rot="5207754" flipV="1">
              <a:off x="589" y="2981"/>
              <a:ext cx="427" cy="357"/>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sp>
          <p:nvSpPr>
            <p:cNvPr id="39953" name="Arc 15"/>
            <p:cNvSpPr>
              <a:spLocks/>
            </p:cNvSpPr>
            <p:nvPr/>
          </p:nvSpPr>
          <p:spPr bwMode="auto">
            <a:xfrm rot="20693467" flipV="1">
              <a:off x="2134" y="2905"/>
              <a:ext cx="349" cy="435"/>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sp>
          <p:nvSpPr>
            <p:cNvPr id="39954" name="Arc 16"/>
            <p:cNvSpPr>
              <a:spLocks/>
            </p:cNvSpPr>
            <p:nvPr/>
          </p:nvSpPr>
          <p:spPr bwMode="auto">
            <a:xfrm rot="16007754" flipV="1">
              <a:off x="2092" y="1664"/>
              <a:ext cx="426" cy="356"/>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grpSp>
      <p:sp>
        <p:nvSpPr>
          <p:cNvPr id="39940" name="Text Box 17"/>
          <p:cNvSpPr txBox="1">
            <a:spLocks noChangeArrowheads="1"/>
          </p:cNvSpPr>
          <p:nvPr/>
        </p:nvSpPr>
        <p:spPr bwMode="auto">
          <a:xfrm>
            <a:off x="395288" y="1116013"/>
            <a:ext cx="7716837"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5707" tIns="42853" rIns="85707" bIns="42853">
            <a:spAutoFit/>
          </a:bodyPr>
          <a:lstStyle>
            <a:lvl1pPr algn="r" defTabSz="857250" rtl="1">
              <a:defRPr>
                <a:solidFill>
                  <a:schemeClr val="tx1"/>
                </a:solidFill>
                <a:latin typeface="Arial" panose="020B0604020202020204" pitchFamily="34" charset="0"/>
                <a:cs typeface="Arial" panose="020B0604020202020204" pitchFamily="34" charset="0"/>
              </a:defRPr>
            </a:lvl1pPr>
            <a:lvl2pPr marL="428625" algn="r" defTabSz="857250" rtl="1">
              <a:defRPr>
                <a:solidFill>
                  <a:schemeClr val="tx1"/>
                </a:solidFill>
                <a:latin typeface="Arial" panose="020B0604020202020204" pitchFamily="34" charset="0"/>
                <a:cs typeface="Arial" panose="020B0604020202020204" pitchFamily="34" charset="0"/>
              </a:defRPr>
            </a:lvl2pPr>
            <a:lvl3pPr marL="1143000" indent="-228600" algn="r" defTabSz="857250" rtl="1">
              <a:defRPr>
                <a:solidFill>
                  <a:schemeClr val="tx1"/>
                </a:solidFill>
                <a:latin typeface="Arial" panose="020B0604020202020204" pitchFamily="34" charset="0"/>
                <a:cs typeface="Arial" panose="020B0604020202020204" pitchFamily="34" charset="0"/>
              </a:defRPr>
            </a:lvl3pPr>
            <a:lvl4pPr marL="1600200" indent="-228600" algn="r" defTabSz="857250" rtl="1">
              <a:defRPr>
                <a:solidFill>
                  <a:schemeClr val="tx1"/>
                </a:solidFill>
                <a:latin typeface="Arial" panose="020B0604020202020204" pitchFamily="34" charset="0"/>
                <a:cs typeface="Arial" panose="020B0604020202020204" pitchFamily="34" charset="0"/>
              </a:defRPr>
            </a:lvl4pPr>
            <a:lvl5pPr marL="2057400" indent="-228600" algn="r" defTabSz="857250" rtl="1">
              <a:defRPr>
                <a:solidFill>
                  <a:schemeClr val="tx1"/>
                </a:solidFill>
                <a:latin typeface="Arial" panose="020B0604020202020204" pitchFamily="34" charset="0"/>
                <a:cs typeface="Arial" panose="020B0604020202020204" pitchFamily="34" charset="0"/>
              </a:defRPr>
            </a:lvl5pPr>
            <a:lvl6pPr marL="25146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eaLnBrk="1" hangingPunct="1">
              <a:spcBef>
                <a:spcPct val="20000"/>
              </a:spcBef>
              <a:buFont typeface="Wingdings" panose="05000000000000000000" pitchFamily="2" charset="2"/>
              <a:buNone/>
            </a:pPr>
            <a:r>
              <a:rPr lang="fa-IR" sz="2400" b="1">
                <a:latin typeface="Times New Roman" panose="02020603050405020304" pitchFamily="18" charset="0"/>
                <a:cs typeface="Mitra" pitchFamily="2" charset="-78"/>
              </a:rPr>
              <a:t>چه ارزش‌هايي را بايد در ارتباط با مشتريان خود ايجاد كنيم </a:t>
            </a:r>
            <a:r>
              <a:rPr lang="fa-IR" sz="2400" b="1">
                <a:latin typeface="Verdana" panose="020B0604030504040204" pitchFamily="34" charset="0"/>
                <a:cs typeface="Mitra" pitchFamily="2" charset="-78"/>
              </a:rPr>
              <a:t>تا انتظارات آنها را برآورده كرده و نيازهاي آتي خود را از سازمان تامين كنند.</a:t>
            </a:r>
            <a:endParaRPr lang="fa-IR" sz="2400" b="1">
              <a:latin typeface="Times New Roman" panose="02020603050405020304" pitchFamily="18" charset="0"/>
              <a:cs typeface="Mitra" pitchFamily="2" charset="-78"/>
            </a:endParaRPr>
          </a:p>
          <a:p>
            <a:pPr lvl="1" algn="justLow" eaLnBrk="1" hangingPunct="1">
              <a:spcBef>
                <a:spcPct val="20000"/>
              </a:spcBef>
              <a:buClr>
                <a:srgbClr val="FF0000"/>
              </a:buClr>
              <a:buFont typeface="Wingdings" panose="05000000000000000000" pitchFamily="2" charset="2"/>
              <a:buChar char="ü"/>
            </a:pPr>
            <a:r>
              <a:rPr lang="fa-IR" sz="2400" b="1">
                <a:latin typeface="Times New Roman" panose="02020603050405020304" pitchFamily="18" charset="0"/>
                <a:cs typeface="Mitra" pitchFamily="2" charset="-78"/>
              </a:rPr>
              <a:t> </a:t>
            </a:r>
            <a:r>
              <a:rPr lang="fa-IR" sz="2400" b="1">
                <a:latin typeface="Verdana" panose="020B0604030504040204" pitchFamily="34" charset="0"/>
                <a:cs typeface="Mitra" pitchFamily="2" charset="-78"/>
              </a:rPr>
              <a:t>رهبري محصول</a:t>
            </a:r>
            <a:endParaRPr lang="fa-IR" sz="2400" b="1">
              <a:latin typeface="Times New Roman" panose="02020603050405020304" pitchFamily="18" charset="0"/>
              <a:cs typeface="Mitra" pitchFamily="2" charset="-78"/>
            </a:endParaRPr>
          </a:p>
          <a:p>
            <a:pPr lvl="1" algn="justLow" eaLnBrk="1" hangingPunct="1">
              <a:spcBef>
                <a:spcPct val="20000"/>
              </a:spcBef>
              <a:buClr>
                <a:srgbClr val="FF0000"/>
              </a:buClr>
              <a:buFont typeface="Wingdings" panose="05000000000000000000" pitchFamily="2" charset="2"/>
              <a:buChar char="ü"/>
            </a:pPr>
            <a:r>
              <a:rPr lang="fa-IR" sz="2400" b="1">
                <a:latin typeface="Verdana" panose="020B0604030504040204" pitchFamily="34" charset="0"/>
                <a:cs typeface="Mitra" pitchFamily="2" charset="-78"/>
              </a:rPr>
              <a:t> اعتماد و وفاداري مشتريان</a:t>
            </a:r>
            <a:endParaRPr lang="fa-IR" sz="2400" b="1">
              <a:latin typeface="Times New Roman" panose="02020603050405020304" pitchFamily="18" charset="0"/>
              <a:cs typeface="Mitra" pitchFamily="2" charset="-78"/>
            </a:endParaRPr>
          </a:p>
          <a:p>
            <a:pPr lvl="1" algn="justLow" eaLnBrk="1" hangingPunct="1">
              <a:spcBef>
                <a:spcPct val="20000"/>
              </a:spcBef>
              <a:buClr>
                <a:srgbClr val="FF0000"/>
              </a:buClr>
              <a:buFont typeface="Wingdings" panose="05000000000000000000" pitchFamily="2" charset="2"/>
              <a:buChar char="ü"/>
            </a:pPr>
            <a:r>
              <a:rPr lang="fa-IR" sz="2400" b="1">
                <a:latin typeface="Verdana" panose="020B0604030504040204" pitchFamily="34" charset="0"/>
                <a:cs typeface="Mitra" pitchFamily="2" charset="-78"/>
              </a:rPr>
              <a:t> بهاي تمام شده و قيمت كمتر</a:t>
            </a:r>
            <a:endParaRPr lang="fa-IR" sz="2400" b="1">
              <a:latin typeface="Times New Roman" panose="02020603050405020304" pitchFamily="18" charset="0"/>
              <a:cs typeface="Mitra" pitchFamily="2" charset="-78"/>
            </a:endParaRPr>
          </a:p>
        </p:txBody>
      </p:sp>
      <p:sp>
        <p:nvSpPr>
          <p:cNvPr id="39941" name="Text Box 18"/>
          <p:cNvSpPr txBox="1">
            <a:spLocks noChangeArrowheads="1"/>
          </p:cNvSpPr>
          <p:nvPr/>
        </p:nvSpPr>
        <p:spPr bwMode="auto">
          <a:xfrm>
            <a:off x="3938588" y="3832225"/>
            <a:ext cx="4171950" cy="220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5707" tIns="42853" rIns="85707" bIns="42853">
            <a:spAutoFit/>
          </a:bodyPr>
          <a:lstStyle>
            <a:lvl1pPr algn="r" defTabSz="857250" rtl="1">
              <a:defRPr>
                <a:solidFill>
                  <a:schemeClr val="tx1"/>
                </a:solidFill>
                <a:latin typeface="Arial" panose="020B0604020202020204" pitchFamily="34" charset="0"/>
                <a:cs typeface="Arial" panose="020B0604020202020204" pitchFamily="34" charset="0"/>
              </a:defRPr>
            </a:lvl1pPr>
            <a:lvl2pPr marL="428625" algn="r" defTabSz="857250" rtl="1">
              <a:defRPr>
                <a:solidFill>
                  <a:schemeClr val="tx1"/>
                </a:solidFill>
                <a:latin typeface="Arial" panose="020B0604020202020204" pitchFamily="34" charset="0"/>
                <a:cs typeface="Arial" panose="020B0604020202020204" pitchFamily="34" charset="0"/>
              </a:defRPr>
            </a:lvl2pPr>
            <a:lvl3pPr marL="1143000" indent="-228600" algn="r" defTabSz="857250" rtl="1">
              <a:defRPr>
                <a:solidFill>
                  <a:schemeClr val="tx1"/>
                </a:solidFill>
                <a:latin typeface="Arial" panose="020B0604020202020204" pitchFamily="34" charset="0"/>
                <a:cs typeface="Arial" panose="020B0604020202020204" pitchFamily="34" charset="0"/>
              </a:defRPr>
            </a:lvl3pPr>
            <a:lvl4pPr marL="1600200" indent="-228600" algn="r" defTabSz="857250" rtl="1">
              <a:defRPr>
                <a:solidFill>
                  <a:schemeClr val="tx1"/>
                </a:solidFill>
                <a:latin typeface="Arial" panose="020B0604020202020204" pitchFamily="34" charset="0"/>
                <a:cs typeface="Arial" panose="020B0604020202020204" pitchFamily="34" charset="0"/>
              </a:defRPr>
            </a:lvl4pPr>
            <a:lvl5pPr marL="2057400" indent="-228600" algn="r" defTabSz="857250" rtl="1">
              <a:defRPr>
                <a:solidFill>
                  <a:schemeClr val="tx1"/>
                </a:solidFill>
                <a:latin typeface="Arial" panose="020B0604020202020204" pitchFamily="34" charset="0"/>
                <a:cs typeface="Arial" panose="020B0604020202020204" pitchFamily="34" charset="0"/>
              </a:defRPr>
            </a:lvl5pPr>
            <a:lvl6pPr marL="25146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eaLnBrk="1" hangingPunct="1">
              <a:spcBef>
                <a:spcPct val="20000"/>
              </a:spcBef>
              <a:buFont typeface="Wingdings" panose="05000000000000000000" pitchFamily="2" charset="2"/>
              <a:buNone/>
            </a:pPr>
            <a:r>
              <a:rPr lang="fa-IR" sz="2400" b="1" u="sng">
                <a:solidFill>
                  <a:srgbClr val="000066"/>
                </a:solidFill>
                <a:latin typeface="Times New Roman" panose="02020603050405020304" pitchFamily="18" charset="0"/>
                <a:cs typeface="Mitra" pitchFamily="2" charset="-78"/>
              </a:rPr>
              <a:t>معيارهاي سنجش متداول:</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كاهش شكايات مشتري</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خريدهاي مكرر</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عرضه محصول با قيمت مناسب</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تحويل به موقع</a:t>
            </a:r>
            <a:endParaRPr lang="en-US" sz="2400" b="1">
              <a:latin typeface="Times New Roman" panose="02020603050405020304" pitchFamily="18" charset="0"/>
              <a:cs typeface="Mitra" pitchFamily="2" charset="-78"/>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1301750" y="188913"/>
            <a:ext cx="5313363" cy="658812"/>
          </a:xfrm>
        </p:spPr>
        <p:txBody>
          <a:bodyPr rtlCol="0">
            <a:normAutofit fontScale="90000"/>
          </a:bodyPr>
          <a:lstStyle/>
          <a:p>
            <a:pPr algn="r" fontAlgn="auto">
              <a:lnSpc>
                <a:spcPct val="150000"/>
              </a:lnSpc>
              <a:spcAft>
                <a:spcPts val="0"/>
              </a:spcAft>
              <a:defRPr/>
            </a:pPr>
            <a:r>
              <a:rPr lang="ar-SA" sz="3000" i="1" dirty="0" smtClean="0">
                <a:solidFill>
                  <a:srgbClr val="003399"/>
                </a:solidFill>
                <a:effectLst>
                  <a:outerShdw blurRad="38100" dist="38100" dir="2700000" algn="tl">
                    <a:srgbClr val="C0C0C0"/>
                  </a:outerShdw>
                </a:effectLst>
              </a:rPr>
              <a:t>ارزيابي از منظر مشتري</a:t>
            </a:r>
            <a:endParaRPr lang="en-US" sz="3000" i="1" dirty="0" smtClean="0">
              <a:solidFill>
                <a:srgbClr val="003399"/>
              </a:solidFill>
              <a:effectLst>
                <a:outerShdw blurRad="38100" dist="38100" dir="2700000" algn="tl">
                  <a:srgbClr val="C0C0C0"/>
                </a:outerShdw>
              </a:effectLst>
            </a:endParaRPr>
          </a:p>
        </p:txBody>
      </p:sp>
      <p:sp>
        <p:nvSpPr>
          <p:cNvPr id="297987" name="Text Box 3"/>
          <p:cNvSpPr txBox="1">
            <a:spLocks noChangeArrowheads="1"/>
          </p:cNvSpPr>
          <p:nvPr/>
        </p:nvSpPr>
        <p:spPr bwMode="auto">
          <a:xfrm>
            <a:off x="685800" y="2133600"/>
            <a:ext cx="8001000" cy="639763"/>
          </a:xfrm>
          <a:prstGeom prst="rect">
            <a:avLst/>
          </a:prstGeom>
          <a:noFill/>
          <a:ln w="9525">
            <a:noFill/>
            <a:miter lim="800000"/>
            <a:headEnd/>
            <a:tailEnd/>
          </a:ln>
          <a:effectLst/>
        </p:spPr>
        <p:txBody>
          <a:bodyPr>
            <a:spAutoFit/>
          </a:bodyPr>
          <a:lstStyle/>
          <a:p>
            <a:pPr marL="57150" indent="342900" algn="r" rtl="1" eaLnBrk="1" hangingPunct="1">
              <a:lnSpc>
                <a:spcPct val="150000"/>
              </a:lnSpc>
              <a:defRPr/>
            </a:pPr>
            <a:endParaRPr lang="ar-SA" sz="2400">
              <a:solidFill>
                <a:srgbClr val="0000FF"/>
              </a:solidFill>
              <a:effectLst>
                <a:outerShdw blurRad="38100" dist="38100" dir="2700000" algn="tl">
                  <a:srgbClr val="C0C0C0"/>
                </a:outerShdw>
              </a:effectLst>
              <a:latin typeface="Times New Roman" pitchFamily="18" charset="0"/>
              <a:cs typeface="Titr" pitchFamily="2" charset="-78"/>
            </a:endParaRPr>
          </a:p>
        </p:txBody>
      </p:sp>
      <p:graphicFrame>
        <p:nvGraphicFramePr>
          <p:cNvPr id="297988" name="Group 4"/>
          <p:cNvGraphicFramePr>
            <a:graphicFrameLocks noGrp="1"/>
          </p:cNvGraphicFramePr>
          <p:nvPr/>
        </p:nvGraphicFramePr>
        <p:xfrm>
          <a:off x="260350" y="1628775"/>
          <a:ext cx="7696200" cy="4773613"/>
        </p:xfrm>
        <a:graphic>
          <a:graphicData uri="http://schemas.openxmlformats.org/drawingml/2006/table">
            <a:tbl>
              <a:tblPr/>
              <a:tblGrid>
                <a:gridCol w="2895600"/>
                <a:gridCol w="4800600"/>
              </a:tblGrid>
              <a:tr h="582613">
                <a:tc>
                  <a:txBody>
                    <a:bodyPr/>
                    <a:lstStyle/>
                    <a:p>
                      <a:pPr marL="0" marR="0" lvl="0" indent="0" algn="ct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rPr>
                        <a:t>اهداف</a:t>
                      </a:r>
                      <a:endParaRPr kumimoji="0" lang="en-US"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cap="flat">
                      <a:noFill/>
                    </a:lnT>
                    <a:lnB>
                      <a:noFill/>
                    </a:lnB>
                    <a:lnTlToBr>
                      <a:noFill/>
                    </a:lnTlToBr>
                    <a:lnBlToTr>
                      <a:noFill/>
                    </a:lnBlToTr>
                    <a:solidFill>
                      <a:srgbClr val="3399FF"/>
                    </a:solidFill>
                  </a:tcPr>
                </a:tc>
                <a:tc>
                  <a:txBody>
                    <a:bodyPr/>
                    <a:lstStyle/>
                    <a:p>
                      <a:pPr marL="0" marR="0" lvl="0" indent="0" algn="ct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rPr>
                        <a:t>نمونه شاخصها</a:t>
                      </a:r>
                      <a:endParaRPr kumimoji="0" lang="en-US"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cap="flat">
                      <a:noFill/>
                    </a:lnT>
                    <a:lnB>
                      <a:noFill/>
                    </a:lnB>
                    <a:lnTlToBr>
                      <a:noFill/>
                    </a:lnTlToBr>
                    <a:lnBlToTr>
                      <a:noFill/>
                    </a:lnBlToTr>
                    <a:solidFill>
                      <a:srgbClr val="3399FF"/>
                    </a:solidFill>
                  </a:tcPr>
                </a:tc>
              </a:tr>
              <a:tr h="966788">
                <a:tc>
                  <a:txBody>
                    <a:bodyPr/>
                    <a:lstStyle/>
                    <a:p>
                      <a:pPr marL="0" marR="0" lvl="0" indent="0" algn="r" defTabSz="914400" rtl="1" eaLnBrk="0" fontAlgn="base" latinLnBrk="0" hangingPunct="0">
                        <a:lnSpc>
                          <a:spcPct val="6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نگهداري مشتري</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a:noFill/>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6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تعداد مشترياني كه قطع ارتباط كرده اند</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a:noFill/>
                    </a:lnT>
                    <a:lnB w="76200" cap="flat" cmpd="sng" algn="ctr">
                      <a:solidFill>
                        <a:srgbClr val="FFFFFF"/>
                      </a:solidFill>
                      <a:prstDash val="solid"/>
                      <a:round/>
                      <a:headEnd type="none" w="med" len="med"/>
                      <a:tailEnd type="none" w="med" len="med"/>
                    </a:lnB>
                    <a:lnTlToBr>
                      <a:noFill/>
                    </a:lnTlToBr>
                    <a:lnBlToTr>
                      <a:noFill/>
                    </a:lnBlToTr>
                    <a:noFill/>
                  </a:tcPr>
                </a:tc>
              </a:tr>
              <a:tr h="935038">
                <a:tc>
                  <a:txBody>
                    <a:bodyPr/>
                    <a:lstStyle/>
                    <a:p>
                      <a:pPr marL="0" marR="0" lvl="0" indent="0" algn="r" defTabSz="914400" rtl="1" eaLnBrk="0" fontAlgn="base" latinLnBrk="0" hangingPunct="0">
                        <a:lnSpc>
                          <a:spcPct val="6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جذب مشتريان جديد</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6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تعداد مشتريان جديد</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r>
              <a:tr h="1039813">
                <a:tc>
                  <a:txBody>
                    <a:bodyPr/>
                    <a:lstStyle/>
                    <a:p>
                      <a:pPr marL="0" marR="0" lvl="0" indent="0" algn="r" defTabSz="914400" rtl="1" eaLnBrk="0" fontAlgn="base" latinLnBrk="0" hangingPunct="0">
                        <a:lnSpc>
                          <a:spcPct val="6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رضايت مشتريان</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6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تعداد شكايات مشتريان</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r>
              <a:tr h="1249362">
                <a:tc>
                  <a:txBody>
                    <a:bodyPr/>
                    <a:lstStyle/>
                    <a:p>
                      <a:pPr marL="0" marR="0" lvl="0" indent="0" algn="r" defTabSz="914400" rtl="1" eaLnBrk="0" fontAlgn="base" latinLnBrk="0" hangingPunct="0">
                        <a:lnSpc>
                          <a:spcPct val="6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سودآوري مشتريان</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3399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60000"/>
                        </a:lnSpc>
                        <a:spcBef>
                          <a:spcPct val="20000"/>
                        </a:spcBef>
                        <a:spcAft>
                          <a:spcPct val="0"/>
                        </a:spcAft>
                        <a:buClr>
                          <a:srgbClr val="800000"/>
                        </a:buClr>
                        <a:buSzTx/>
                        <a:buFont typeface="Wingdings" pitchFamily="2" charset="2"/>
                        <a:buNone/>
                        <a:tabLst/>
                      </a:pPr>
                      <a:r>
                        <a:rPr kumimoji="0" lang="ar-SA" sz="2400" b="0" i="0" u="none" strike="noStrike" cap="none" normalizeH="0" baseline="0" smtClean="0">
                          <a:ln>
                            <a:noFill/>
                          </a:ln>
                          <a:solidFill>
                            <a:schemeClr val="tx1"/>
                          </a:solidFill>
                          <a:effectLst/>
                          <a:latin typeface="Lucida Sans Unicode" pitchFamily="34" charset="0"/>
                          <a:cs typeface="Koodak" pitchFamily="2" charset="-78"/>
                        </a:rPr>
                        <a:t>سود به نسبت هر مشتري</a:t>
                      </a:r>
                      <a:endParaRPr kumimoji="0" lang="en-US" sz="24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3399FF"/>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Grp="1" noChangeArrowheads="1"/>
          </p:cNvSpPr>
          <p:nvPr>
            <p:ph type="title" idx="4294967295"/>
          </p:nvPr>
        </p:nvSpPr>
        <p:spPr>
          <a:xfrm>
            <a:off x="1511300" y="188913"/>
            <a:ext cx="7632700" cy="706437"/>
          </a:xfrm>
        </p:spPr>
        <p:txBody>
          <a:bodyPr rtlCol="0">
            <a:normAutofit/>
          </a:bodyPr>
          <a:lstStyle/>
          <a:p>
            <a:pPr algn="r" rtl="1" fontAlgn="auto">
              <a:spcAft>
                <a:spcPts val="0"/>
              </a:spcAft>
              <a:defRPr/>
            </a:pPr>
            <a:r>
              <a:rPr lang="fa-IR" sz="3000" i="1" dirty="0" smtClean="0">
                <a:solidFill>
                  <a:srgbClr val="003399"/>
                </a:solidFill>
                <a:effectLst>
                  <a:outerShdw blurRad="38100" dist="38100" dir="2700000" algn="tl">
                    <a:srgbClr val="C0C0C0"/>
                  </a:outerShdw>
                </a:effectLst>
              </a:rPr>
              <a:t>منظر فرآيندهاي داخلي </a:t>
            </a:r>
            <a:r>
              <a:rPr lang="en-US" sz="3000" i="1" dirty="0" smtClean="0">
                <a:solidFill>
                  <a:srgbClr val="003399"/>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Internal Processes</a:t>
            </a:r>
          </a:p>
        </p:txBody>
      </p:sp>
      <p:grpSp>
        <p:nvGrpSpPr>
          <p:cNvPr id="43011" name="Group 3"/>
          <p:cNvGrpSpPr>
            <a:grpSpLocks/>
          </p:cNvGrpSpPr>
          <p:nvPr/>
        </p:nvGrpSpPr>
        <p:grpSpPr bwMode="auto">
          <a:xfrm>
            <a:off x="187325" y="3055938"/>
            <a:ext cx="3678238" cy="3140075"/>
            <a:chOff x="189" y="1423"/>
            <a:chExt cx="2715" cy="2110"/>
          </a:xfrm>
        </p:grpSpPr>
        <p:sp>
          <p:nvSpPr>
            <p:cNvPr id="43014" name="Oval 4"/>
            <p:cNvSpPr>
              <a:spLocks noChangeArrowheads="1"/>
            </p:cNvSpPr>
            <p:nvPr/>
          </p:nvSpPr>
          <p:spPr bwMode="auto">
            <a:xfrm>
              <a:off x="1117" y="2154"/>
              <a:ext cx="843" cy="617"/>
            </a:xfrm>
            <a:prstGeom prst="ellipse">
              <a:avLst/>
            </a:prstGeom>
            <a:noFill/>
            <a:ln w="25400">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استراتژي‌ها</a:t>
              </a:r>
              <a:endParaRPr lang="en-US" sz="1300" b="1">
                <a:latin typeface="Times New Roman" panose="02020603050405020304" pitchFamily="18" charset="0"/>
                <a:cs typeface="Mitra" pitchFamily="2" charset="-78"/>
              </a:endParaRPr>
            </a:p>
          </p:txBody>
        </p:sp>
        <p:sp>
          <p:nvSpPr>
            <p:cNvPr id="43015" name="Rectangle 5"/>
            <p:cNvSpPr>
              <a:spLocks noChangeArrowheads="1"/>
            </p:cNvSpPr>
            <p:nvPr/>
          </p:nvSpPr>
          <p:spPr bwMode="auto">
            <a:xfrm>
              <a:off x="189" y="2253"/>
              <a:ext cx="691" cy="403"/>
            </a:xfrm>
            <a:prstGeom prst="rect">
              <a:avLst/>
            </a:prstGeom>
            <a:solidFill>
              <a:srgbClr val="FF99CC"/>
            </a:solidFill>
            <a:ln w="25400">
              <a:solidFill>
                <a:schemeClr val="tx1"/>
              </a:solidFill>
              <a:miter lim="800000"/>
              <a:headEnd/>
              <a:tailEnd/>
            </a:ln>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فرآيندهاي داخلي</a:t>
              </a:r>
              <a:endParaRPr lang="en-US" sz="1300" b="1">
                <a:latin typeface="Times New Roman" panose="02020603050405020304" pitchFamily="18" charset="0"/>
                <a:cs typeface="Mitra" pitchFamily="2" charset="-78"/>
              </a:endParaRPr>
            </a:p>
          </p:txBody>
        </p:sp>
        <p:sp>
          <p:nvSpPr>
            <p:cNvPr id="43016" name="Rectangle 6"/>
            <p:cNvSpPr>
              <a:spLocks noChangeArrowheads="1"/>
            </p:cNvSpPr>
            <p:nvPr/>
          </p:nvSpPr>
          <p:spPr bwMode="auto">
            <a:xfrm>
              <a:off x="2213" y="2254"/>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مشتري</a:t>
              </a:r>
              <a:endParaRPr lang="en-US" sz="1300" b="1">
                <a:latin typeface="Times New Roman" panose="02020603050405020304" pitchFamily="18" charset="0"/>
                <a:cs typeface="Mitra" pitchFamily="2" charset="-78"/>
              </a:endParaRPr>
            </a:p>
          </p:txBody>
        </p:sp>
        <p:sp>
          <p:nvSpPr>
            <p:cNvPr id="43017" name="Rectangle 7"/>
            <p:cNvSpPr>
              <a:spLocks noChangeArrowheads="1"/>
            </p:cNvSpPr>
            <p:nvPr/>
          </p:nvSpPr>
          <p:spPr bwMode="auto">
            <a:xfrm>
              <a:off x="1187" y="1423"/>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مالي</a:t>
              </a:r>
              <a:endParaRPr lang="en-US" sz="1300" b="1">
                <a:latin typeface="Times New Roman" panose="02020603050405020304" pitchFamily="18" charset="0"/>
                <a:cs typeface="Mitra" pitchFamily="2" charset="-78"/>
              </a:endParaRPr>
            </a:p>
          </p:txBody>
        </p:sp>
        <p:sp>
          <p:nvSpPr>
            <p:cNvPr id="43018" name="Rectangle 8"/>
            <p:cNvSpPr>
              <a:spLocks noChangeArrowheads="1"/>
            </p:cNvSpPr>
            <p:nvPr/>
          </p:nvSpPr>
          <p:spPr bwMode="auto">
            <a:xfrm>
              <a:off x="1185" y="3130"/>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رشد و يادگيري</a:t>
              </a:r>
              <a:endParaRPr lang="en-US" sz="1300" b="1">
                <a:latin typeface="Times New Roman" panose="02020603050405020304" pitchFamily="18" charset="0"/>
                <a:cs typeface="Mitra" pitchFamily="2" charset="-78"/>
              </a:endParaRPr>
            </a:p>
          </p:txBody>
        </p:sp>
        <p:sp>
          <p:nvSpPr>
            <p:cNvPr id="43019" name="Arc 9"/>
            <p:cNvSpPr>
              <a:spLocks/>
            </p:cNvSpPr>
            <p:nvPr/>
          </p:nvSpPr>
          <p:spPr bwMode="auto">
            <a:xfrm rot="11000198" flipV="1">
              <a:off x="649" y="1642"/>
              <a:ext cx="350" cy="435"/>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cxnSp>
          <p:nvCxnSpPr>
            <p:cNvPr id="43020" name="AutoShape 10"/>
            <p:cNvCxnSpPr>
              <a:cxnSpLocks noChangeShapeType="1"/>
              <a:stCxn id="43014" idx="0"/>
              <a:endCxn id="43017" idx="2"/>
            </p:cNvCxnSpPr>
            <p:nvPr/>
          </p:nvCxnSpPr>
          <p:spPr bwMode="auto">
            <a:xfrm flipH="1" flipV="1">
              <a:off x="1533" y="1834"/>
              <a:ext cx="6" cy="312"/>
            </a:xfrm>
            <a:prstGeom prst="straightConnector1">
              <a:avLst/>
            </a:prstGeom>
            <a:noFill/>
            <a:ln w="254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43021" name="AutoShape 11"/>
            <p:cNvCxnSpPr>
              <a:cxnSpLocks noChangeShapeType="1"/>
              <a:stCxn id="43014" idx="6"/>
              <a:endCxn id="43016" idx="1"/>
            </p:cNvCxnSpPr>
            <p:nvPr/>
          </p:nvCxnSpPr>
          <p:spPr bwMode="auto">
            <a:xfrm flipV="1">
              <a:off x="1968" y="2456"/>
              <a:ext cx="237" cy="7"/>
            </a:xfrm>
            <a:prstGeom prst="straightConnector1">
              <a:avLst/>
            </a:prstGeom>
            <a:noFill/>
            <a:ln w="254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43022" name="AutoShape 12"/>
            <p:cNvCxnSpPr>
              <a:cxnSpLocks noChangeShapeType="1"/>
              <a:endCxn id="43014" idx="4"/>
            </p:cNvCxnSpPr>
            <p:nvPr/>
          </p:nvCxnSpPr>
          <p:spPr bwMode="auto">
            <a:xfrm flipH="1" flipV="1">
              <a:off x="1539" y="2779"/>
              <a:ext cx="2" cy="336"/>
            </a:xfrm>
            <a:prstGeom prst="straightConnector1">
              <a:avLst/>
            </a:prstGeom>
            <a:noFill/>
            <a:ln w="25400">
              <a:solidFill>
                <a:schemeClr val="tx1"/>
              </a:solidFill>
              <a:round/>
              <a:headEnd type="stealth" w="med" len="med"/>
              <a:tailEnd/>
            </a:ln>
            <a:extLst>
              <a:ext uri="{909E8E84-426E-40DD-AFC4-6F175D3DCCD1}">
                <a14:hiddenFill xmlns:a14="http://schemas.microsoft.com/office/drawing/2010/main">
                  <a:noFill/>
                </a14:hiddenFill>
              </a:ext>
            </a:extLst>
          </p:spPr>
        </p:cxnSp>
        <p:cxnSp>
          <p:nvCxnSpPr>
            <p:cNvPr id="43023" name="AutoShape 13"/>
            <p:cNvCxnSpPr>
              <a:cxnSpLocks noChangeShapeType="1"/>
              <a:stCxn id="43015" idx="3"/>
              <a:endCxn id="43014" idx="2"/>
            </p:cNvCxnSpPr>
            <p:nvPr/>
          </p:nvCxnSpPr>
          <p:spPr bwMode="auto">
            <a:xfrm>
              <a:off x="888" y="2455"/>
              <a:ext cx="221" cy="8"/>
            </a:xfrm>
            <a:prstGeom prst="straightConnector1">
              <a:avLst/>
            </a:prstGeom>
            <a:noFill/>
            <a:ln w="25400">
              <a:solidFill>
                <a:schemeClr val="tx1"/>
              </a:solidFill>
              <a:round/>
              <a:headEnd type="stealth" w="med" len="med"/>
              <a:tailEnd/>
            </a:ln>
            <a:extLst>
              <a:ext uri="{909E8E84-426E-40DD-AFC4-6F175D3DCCD1}">
                <a14:hiddenFill xmlns:a14="http://schemas.microsoft.com/office/drawing/2010/main">
                  <a:noFill/>
                </a14:hiddenFill>
              </a:ext>
            </a:extLst>
          </p:spPr>
        </p:cxnSp>
        <p:sp>
          <p:nvSpPr>
            <p:cNvPr id="43024" name="Arc 14"/>
            <p:cNvSpPr>
              <a:spLocks/>
            </p:cNvSpPr>
            <p:nvPr/>
          </p:nvSpPr>
          <p:spPr bwMode="auto">
            <a:xfrm rot="5207754" flipV="1">
              <a:off x="589" y="2981"/>
              <a:ext cx="427" cy="357"/>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sp>
          <p:nvSpPr>
            <p:cNvPr id="43025" name="Arc 15"/>
            <p:cNvSpPr>
              <a:spLocks/>
            </p:cNvSpPr>
            <p:nvPr/>
          </p:nvSpPr>
          <p:spPr bwMode="auto">
            <a:xfrm rot="20693467" flipV="1">
              <a:off x="2134" y="2905"/>
              <a:ext cx="349" cy="435"/>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sp>
          <p:nvSpPr>
            <p:cNvPr id="43026" name="Arc 16"/>
            <p:cNvSpPr>
              <a:spLocks/>
            </p:cNvSpPr>
            <p:nvPr/>
          </p:nvSpPr>
          <p:spPr bwMode="auto">
            <a:xfrm rot="16007754" flipV="1">
              <a:off x="2092" y="1664"/>
              <a:ext cx="426" cy="356"/>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grpSp>
      <p:sp>
        <p:nvSpPr>
          <p:cNvPr id="43012" name="Text Box 17"/>
          <p:cNvSpPr txBox="1">
            <a:spLocks noChangeArrowheads="1"/>
          </p:cNvSpPr>
          <p:nvPr/>
        </p:nvSpPr>
        <p:spPr bwMode="auto">
          <a:xfrm>
            <a:off x="477838" y="1116013"/>
            <a:ext cx="7694612" cy="256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5707" tIns="42853" rIns="85707" bIns="42853">
            <a:spAutoFit/>
          </a:bodyPr>
          <a:lstStyle>
            <a:lvl1pPr algn="r" defTabSz="857250" rtl="1">
              <a:defRPr>
                <a:solidFill>
                  <a:schemeClr val="tx1"/>
                </a:solidFill>
                <a:latin typeface="Arial" panose="020B0604020202020204" pitchFamily="34" charset="0"/>
                <a:cs typeface="Arial" panose="020B0604020202020204" pitchFamily="34" charset="0"/>
              </a:defRPr>
            </a:lvl1pPr>
            <a:lvl2pPr marL="428625" algn="r" defTabSz="857250" rtl="1">
              <a:defRPr>
                <a:solidFill>
                  <a:schemeClr val="tx1"/>
                </a:solidFill>
                <a:latin typeface="Arial" panose="020B0604020202020204" pitchFamily="34" charset="0"/>
                <a:cs typeface="Arial" panose="020B0604020202020204" pitchFamily="34" charset="0"/>
              </a:defRPr>
            </a:lvl2pPr>
            <a:lvl3pPr marL="1143000" indent="-228600" algn="r" defTabSz="857250" rtl="1">
              <a:defRPr>
                <a:solidFill>
                  <a:schemeClr val="tx1"/>
                </a:solidFill>
                <a:latin typeface="Arial" panose="020B0604020202020204" pitchFamily="34" charset="0"/>
                <a:cs typeface="Arial" panose="020B0604020202020204" pitchFamily="34" charset="0"/>
              </a:defRPr>
            </a:lvl3pPr>
            <a:lvl4pPr marL="1600200" indent="-228600" algn="r" defTabSz="857250" rtl="1">
              <a:defRPr>
                <a:solidFill>
                  <a:schemeClr val="tx1"/>
                </a:solidFill>
                <a:latin typeface="Arial" panose="020B0604020202020204" pitchFamily="34" charset="0"/>
                <a:cs typeface="Arial" panose="020B0604020202020204" pitchFamily="34" charset="0"/>
              </a:defRPr>
            </a:lvl4pPr>
            <a:lvl5pPr marL="2057400" indent="-228600" algn="r" defTabSz="857250" rtl="1">
              <a:defRPr>
                <a:solidFill>
                  <a:schemeClr val="tx1"/>
                </a:solidFill>
                <a:latin typeface="Arial" panose="020B0604020202020204" pitchFamily="34" charset="0"/>
                <a:cs typeface="Arial" panose="020B0604020202020204" pitchFamily="34" charset="0"/>
              </a:defRPr>
            </a:lvl5pPr>
            <a:lvl6pPr marL="25146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eaLnBrk="1" hangingPunct="1">
              <a:spcBef>
                <a:spcPct val="20000"/>
              </a:spcBef>
              <a:buFont typeface="Wingdings" panose="05000000000000000000" pitchFamily="2" charset="2"/>
              <a:buNone/>
            </a:pPr>
            <a:r>
              <a:rPr lang="fa-IR" sz="2400" b="1">
                <a:latin typeface="Verdana" panose="020B0604030504040204" pitchFamily="34" charset="0"/>
                <a:cs typeface="Mitra" pitchFamily="2" charset="-78"/>
              </a:rPr>
              <a:t>براي تحقق ارزش‌هايي كه بايد براي مشتريان ايجاد كنيم و همچنين تحقق اهداف مالي، به كداميك از فرآيندها بايد توجه نمود.</a:t>
            </a:r>
            <a:endParaRPr lang="fa-IR" sz="2400" b="1">
              <a:latin typeface="Times New Roman" panose="02020603050405020304" pitchFamily="18" charset="0"/>
              <a:cs typeface="Mitra" pitchFamily="2" charset="-78"/>
            </a:endParaRPr>
          </a:p>
          <a:p>
            <a:pPr lvl="1" algn="justLow" eaLnBrk="1" hangingPunct="1">
              <a:spcBef>
                <a:spcPct val="20000"/>
              </a:spcBef>
              <a:buClr>
                <a:srgbClr val="FF0000"/>
              </a:buClr>
              <a:buFont typeface="Wingdings" panose="05000000000000000000" pitchFamily="2" charset="2"/>
              <a:buChar char="ü"/>
            </a:pPr>
            <a:r>
              <a:rPr lang="fa-IR" sz="2400" b="1">
                <a:latin typeface="Times New Roman" panose="02020603050405020304" pitchFamily="18" charset="0"/>
                <a:cs typeface="Mitra" pitchFamily="2" charset="-78"/>
              </a:rPr>
              <a:t> </a:t>
            </a:r>
            <a:r>
              <a:rPr lang="fa-IR" sz="2400" b="1">
                <a:latin typeface="Verdana" panose="020B0604030504040204" pitchFamily="34" charset="0"/>
                <a:cs typeface="Mitra" pitchFamily="2" charset="-78"/>
              </a:rPr>
              <a:t>فرآيندهاي طراحي محصول</a:t>
            </a:r>
            <a:endParaRPr lang="fa-IR" sz="2400" b="1">
              <a:latin typeface="Times New Roman" panose="02020603050405020304" pitchFamily="18" charset="0"/>
              <a:cs typeface="Mitra" pitchFamily="2" charset="-78"/>
            </a:endParaRPr>
          </a:p>
          <a:p>
            <a:pPr lvl="1" algn="justLow" eaLnBrk="1" hangingPunct="1">
              <a:spcBef>
                <a:spcPct val="20000"/>
              </a:spcBef>
              <a:buClr>
                <a:srgbClr val="FF0000"/>
              </a:buClr>
              <a:buFont typeface="Wingdings" panose="05000000000000000000" pitchFamily="2" charset="2"/>
              <a:buChar char="ü"/>
            </a:pPr>
            <a:r>
              <a:rPr lang="fa-IR" sz="2400" b="1">
                <a:latin typeface="Verdana" panose="020B0604030504040204" pitchFamily="34" charset="0"/>
                <a:cs typeface="Mitra" pitchFamily="2" charset="-78"/>
              </a:rPr>
              <a:t> فرآيند توليد محصول</a:t>
            </a:r>
            <a:endParaRPr lang="fa-IR" sz="2400" b="1">
              <a:latin typeface="Times New Roman" panose="02020603050405020304" pitchFamily="18" charset="0"/>
              <a:cs typeface="Mitra" pitchFamily="2" charset="-78"/>
            </a:endParaRPr>
          </a:p>
          <a:p>
            <a:pPr lvl="1" algn="justLow" eaLnBrk="1" hangingPunct="1">
              <a:spcBef>
                <a:spcPct val="20000"/>
              </a:spcBef>
              <a:buClr>
                <a:srgbClr val="FF0000"/>
              </a:buClr>
              <a:buFont typeface="Wingdings" panose="05000000000000000000" pitchFamily="2" charset="2"/>
              <a:buChar char="ü"/>
            </a:pPr>
            <a:r>
              <a:rPr lang="fa-IR" sz="2400" b="1">
                <a:latin typeface="Verdana" panose="020B0604030504040204" pitchFamily="34" charset="0"/>
                <a:cs typeface="Mitra" pitchFamily="2" charset="-78"/>
              </a:rPr>
              <a:t> فرآيندهاي توزيع و فروش</a:t>
            </a:r>
          </a:p>
          <a:p>
            <a:pPr lvl="1" algn="justLow" eaLnBrk="1" hangingPunct="1">
              <a:spcBef>
                <a:spcPct val="20000"/>
              </a:spcBef>
              <a:buClr>
                <a:srgbClr val="FF0000"/>
              </a:buClr>
              <a:buFont typeface="Wingdings" panose="05000000000000000000" pitchFamily="2" charset="2"/>
              <a:buChar char="ü"/>
            </a:pPr>
            <a:r>
              <a:rPr lang="fa-IR" sz="2400" b="1">
                <a:latin typeface="Verdana" panose="020B0604030504040204" pitchFamily="34" charset="0"/>
                <a:cs typeface="Mitra" pitchFamily="2" charset="-78"/>
              </a:rPr>
              <a:t> فرآيندهاي خدمات پس از فروش</a:t>
            </a:r>
          </a:p>
        </p:txBody>
      </p:sp>
      <p:sp>
        <p:nvSpPr>
          <p:cNvPr id="43013" name="Text Box 18"/>
          <p:cNvSpPr txBox="1">
            <a:spLocks noChangeArrowheads="1"/>
          </p:cNvSpPr>
          <p:nvPr/>
        </p:nvSpPr>
        <p:spPr bwMode="auto">
          <a:xfrm>
            <a:off x="4216400" y="3832225"/>
            <a:ext cx="3956050" cy="176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5707" tIns="42853" rIns="85707" bIns="42853">
            <a:spAutoFit/>
          </a:bodyPr>
          <a:lstStyle>
            <a:lvl1pPr algn="r" defTabSz="857250" rtl="1">
              <a:defRPr>
                <a:solidFill>
                  <a:schemeClr val="tx1"/>
                </a:solidFill>
                <a:latin typeface="Arial" panose="020B0604020202020204" pitchFamily="34" charset="0"/>
                <a:cs typeface="Arial" panose="020B0604020202020204" pitchFamily="34" charset="0"/>
              </a:defRPr>
            </a:lvl1pPr>
            <a:lvl2pPr marL="428625" algn="r" defTabSz="857250" rtl="1">
              <a:defRPr>
                <a:solidFill>
                  <a:schemeClr val="tx1"/>
                </a:solidFill>
                <a:latin typeface="Arial" panose="020B0604020202020204" pitchFamily="34" charset="0"/>
                <a:cs typeface="Arial" panose="020B0604020202020204" pitchFamily="34" charset="0"/>
              </a:defRPr>
            </a:lvl2pPr>
            <a:lvl3pPr marL="1143000" indent="-228600" algn="r" defTabSz="857250" rtl="1">
              <a:defRPr>
                <a:solidFill>
                  <a:schemeClr val="tx1"/>
                </a:solidFill>
                <a:latin typeface="Arial" panose="020B0604020202020204" pitchFamily="34" charset="0"/>
                <a:cs typeface="Arial" panose="020B0604020202020204" pitchFamily="34" charset="0"/>
              </a:defRPr>
            </a:lvl3pPr>
            <a:lvl4pPr marL="1600200" indent="-228600" algn="r" defTabSz="857250" rtl="1">
              <a:defRPr>
                <a:solidFill>
                  <a:schemeClr val="tx1"/>
                </a:solidFill>
                <a:latin typeface="Arial" panose="020B0604020202020204" pitchFamily="34" charset="0"/>
                <a:cs typeface="Arial" panose="020B0604020202020204" pitchFamily="34" charset="0"/>
              </a:defRPr>
            </a:lvl4pPr>
            <a:lvl5pPr marL="2057400" indent="-228600" algn="r" defTabSz="857250" rtl="1">
              <a:defRPr>
                <a:solidFill>
                  <a:schemeClr val="tx1"/>
                </a:solidFill>
                <a:latin typeface="Arial" panose="020B0604020202020204" pitchFamily="34" charset="0"/>
                <a:cs typeface="Arial" panose="020B0604020202020204" pitchFamily="34" charset="0"/>
              </a:defRPr>
            </a:lvl5pPr>
            <a:lvl6pPr marL="25146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eaLnBrk="1" hangingPunct="1">
              <a:spcBef>
                <a:spcPct val="20000"/>
              </a:spcBef>
              <a:buFont typeface="Wingdings" panose="05000000000000000000" pitchFamily="2" charset="2"/>
              <a:buNone/>
            </a:pPr>
            <a:r>
              <a:rPr lang="fa-IR" sz="2400" b="1" u="sng">
                <a:solidFill>
                  <a:srgbClr val="000066"/>
                </a:solidFill>
                <a:latin typeface="Times New Roman" panose="02020603050405020304" pitchFamily="18" charset="0"/>
                <a:cs typeface="Mitra" pitchFamily="2" charset="-78"/>
              </a:rPr>
              <a:t>معيارهاي سنجش متداول:</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كاهش زمان چرخه توليد</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تعداد محصولات جديد</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بهبود كيفيت</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ChangeArrowheads="1"/>
          </p:cNvSpPr>
          <p:nvPr>
            <p:ph type="title"/>
          </p:nvPr>
        </p:nvSpPr>
        <p:spPr>
          <a:xfrm>
            <a:off x="1301750" y="188913"/>
            <a:ext cx="5313363" cy="658812"/>
          </a:xfrm>
        </p:spPr>
        <p:txBody>
          <a:bodyPr rtlCol="0">
            <a:normAutofit fontScale="90000"/>
          </a:bodyPr>
          <a:lstStyle/>
          <a:p>
            <a:pPr algn="r" fontAlgn="auto">
              <a:lnSpc>
                <a:spcPct val="150000"/>
              </a:lnSpc>
              <a:spcAft>
                <a:spcPts val="0"/>
              </a:spcAft>
              <a:defRPr/>
            </a:pPr>
            <a:r>
              <a:rPr lang="ar-SA" sz="3000" i="1" dirty="0" smtClean="0">
                <a:solidFill>
                  <a:srgbClr val="003399"/>
                </a:solidFill>
                <a:effectLst>
                  <a:outerShdw blurRad="38100" dist="38100" dir="2700000" algn="tl">
                    <a:srgbClr val="C0C0C0"/>
                  </a:outerShdw>
                </a:effectLst>
              </a:rPr>
              <a:t>ارزيابي از منظر فرآيندها</a:t>
            </a:r>
            <a:endParaRPr lang="en-US" sz="3000" i="1" dirty="0" smtClean="0">
              <a:solidFill>
                <a:srgbClr val="003399"/>
              </a:solidFill>
              <a:effectLst>
                <a:outerShdw blurRad="38100" dist="38100" dir="2700000" algn="tl">
                  <a:srgbClr val="C0C0C0"/>
                </a:outerShdw>
              </a:effectLst>
            </a:endParaRPr>
          </a:p>
        </p:txBody>
      </p:sp>
      <p:sp>
        <p:nvSpPr>
          <p:cNvPr id="299011" name="Text Box 3"/>
          <p:cNvSpPr txBox="1">
            <a:spLocks noChangeArrowheads="1"/>
          </p:cNvSpPr>
          <p:nvPr/>
        </p:nvSpPr>
        <p:spPr bwMode="auto">
          <a:xfrm>
            <a:off x="685800" y="2133600"/>
            <a:ext cx="8001000" cy="639763"/>
          </a:xfrm>
          <a:prstGeom prst="rect">
            <a:avLst/>
          </a:prstGeom>
          <a:noFill/>
          <a:ln w="9525">
            <a:noFill/>
            <a:miter lim="800000"/>
            <a:headEnd/>
            <a:tailEnd/>
          </a:ln>
          <a:effectLst/>
        </p:spPr>
        <p:txBody>
          <a:bodyPr>
            <a:spAutoFit/>
          </a:bodyPr>
          <a:lstStyle/>
          <a:p>
            <a:pPr marL="57150" indent="342900" algn="r" rtl="1" eaLnBrk="1" hangingPunct="1">
              <a:lnSpc>
                <a:spcPct val="150000"/>
              </a:lnSpc>
              <a:defRPr/>
            </a:pPr>
            <a:endParaRPr lang="ar-SA" sz="2400">
              <a:solidFill>
                <a:srgbClr val="0000FF"/>
              </a:solidFill>
              <a:effectLst>
                <a:outerShdw blurRad="38100" dist="38100" dir="2700000" algn="tl">
                  <a:srgbClr val="C0C0C0"/>
                </a:outerShdw>
              </a:effectLst>
              <a:latin typeface="Times New Roman" pitchFamily="18" charset="0"/>
              <a:cs typeface="Titr" pitchFamily="2" charset="-78"/>
            </a:endParaRPr>
          </a:p>
        </p:txBody>
      </p:sp>
      <p:graphicFrame>
        <p:nvGraphicFramePr>
          <p:cNvPr id="299012" name="Group 4"/>
          <p:cNvGraphicFramePr>
            <a:graphicFrameLocks noGrp="1"/>
          </p:cNvGraphicFramePr>
          <p:nvPr/>
        </p:nvGraphicFramePr>
        <p:xfrm>
          <a:off x="250825" y="1700213"/>
          <a:ext cx="7696200" cy="4697412"/>
        </p:xfrm>
        <a:graphic>
          <a:graphicData uri="http://schemas.openxmlformats.org/drawingml/2006/table">
            <a:tbl>
              <a:tblPr/>
              <a:tblGrid>
                <a:gridCol w="3657600"/>
                <a:gridCol w="4038600"/>
              </a:tblGrid>
              <a:tr h="582613">
                <a:tc>
                  <a:txBody>
                    <a:bodyPr/>
                    <a:lstStyle/>
                    <a:p>
                      <a:pPr marL="0" marR="0" lvl="0" indent="0" algn="ct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rPr>
                        <a:t>اهداف</a:t>
                      </a:r>
                      <a:endParaRPr kumimoji="0" lang="en-US"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cap="flat">
                      <a:noFill/>
                    </a:lnT>
                    <a:lnB>
                      <a:noFill/>
                    </a:lnB>
                    <a:lnTlToBr>
                      <a:noFill/>
                    </a:lnTlToBr>
                    <a:lnBlToTr>
                      <a:noFill/>
                    </a:lnBlToTr>
                    <a:solidFill>
                      <a:srgbClr val="3399FF"/>
                    </a:solidFill>
                  </a:tcPr>
                </a:tc>
                <a:tc>
                  <a:txBody>
                    <a:bodyPr/>
                    <a:lstStyle/>
                    <a:p>
                      <a:pPr marL="0" marR="0" lvl="0" indent="0" algn="ct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rPr>
                        <a:t>نمونه شاخصها</a:t>
                      </a:r>
                      <a:endParaRPr kumimoji="0" lang="en-US"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cap="flat">
                      <a:noFill/>
                    </a:lnT>
                    <a:lnB>
                      <a:noFill/>
                    </a:lnB>
                    <a:lnTlToBr>
                      <a:noFill/>
                    </a:lnTlToBr>
                    <a:lnBlToTr>
                      <a:noFill/>
                    </a:lnBlToTr>
                    <a:solidFill>
                      <a:srgbClr val="3399FF"/>
                    </a:solidFill>
                  </a:tcPr>
                </a:tc>
              </a:tr>
              <a:tr h="731838">
                <a:tc>
                  <a:txBody>
                    <a:bodyPr/>
                    <a:lstStyle/>
                    <a:p>
                      <a:pPr marL="0" marR="0" lvl="0" indent="0" algn="r" defTabSz="914400" rtl="1" eaLnBrk="0" fontAlgn="base" latinLnBrk="0" hangingPunct="0">
                        <a:lnSpc>
                          <a:spcPct val="7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بهبود فرايند بازارسازي</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a:noFill/>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7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سهم بازار</a:t>
                      </a:r>
                      <a:r>
                        <a:rPr kumimoji="0" lang="fa-IR" sz="2200" b="0" i="0" u="none" strike="noStrike" cap="none" normalizeH="0" baseline="0" smtClean="0">
                          <a:ln>
                            <a:noFill/>
                          </a:ln>
                          <a:solidFill>
                            <a:schemeClr val="tx1"/>
                          </a:solidFill>
                          <a:effectLst/>
                          <a:latin typeface="Lucida Sans Unicode" pitchFamily="34" charset="0"/>
                          <a:cs typeface="Koodak" pitchFamily="2" charset="-78"/>
                        </a:rPr>
                        <a:t>/</a:t>
                      </a:r>
                      <a:r>
                        <a:rPr kumimoji="0" lang="ar-SA" sz="2200" b="0" i="0" u="none" strike="noStrike" cap="none" normalizeH="0" baseline="0" smtClean="0">
                          <a:ln>
                            <a:noFill/>
                          </a:ln>
                          <a:solidFill>
                            <a:schemeClr val="tx1"/>
                          </a:solidFill>
                          <a:effectLst/>
                          <a:latin typeface="Lucida Sans Unicode" pitchFamily="34" charset="0"/>
                          <a:cs typeface="Koodak" pitchFamily="2" charset="-78"/>
                        </a:rPr>
                        <a:t> سودآوري هر بخش از بازار</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a:noFill/>
                    </a:lnT>
                    <a:lnB w="76200" cap="flat" cmpd="sng" algn="ctr">
                      <a:solidFill>
                        <a:srgbClr val="FFFFFF"/>
                      </a:solidFill>
                      <a:prstDash val="solid"/>
                      <a:round/>
                      <a:headEnd type="none" w="med" len="med"/>
                      <a:tailEnd type="none" w="med" len="med"/>
                    </a:lnB>
                    <a:lnTlToBr>
                      <a:noFill/>
                    </a:lnTlToBr>
                    <a:lnBlToTr>
                      <a:noFill/>
                    </a:lnBlToTr>
                    <a:noFill/>
                  </a:tcPr>
                </a:tc>
              </a:tr>
              <a:tr h="708025">
                <a:tc>
                  <a:txBody>
                    <a:bodyPr/>
                    <a:lstStyle/>
                    <a:p>
                      <a:pPr marL="0" marR="0" lvl="0" indent="0" algn="r" defTabSz="914400" rtl="1" eaLnBrk="0" fontAlgn="base" latinLnBrk="0" hangingPunct="0">
                        <a:lnSpc>
                          <a:spcPct val="7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بهبود فرآيند طراحي</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7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مدت زمان معرفي محصول جديد</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r>
              <a:tr h="787400">
                <a:tc>
                  <a:txBody>
                    <a:bodyPr/>
                    <a:lstStyle/>
                    <a:p>
                      <a:pPr marL="0" marR="0" lvl="0" indent="0" algn="r" defTabSz="914400" rtl="1" eaLnBrk="0" fontAlgn="base" latinLnBrk="0" hangingPunct="0">
                        <a:lnSpc>
                          <a:spcPct val="7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بهبود فرايند توليد</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7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تعداد محصول</a:t>
                      </a:r>
                      <a:r>
                        <a:rPr kumimoji="0" lang="fa-IR" sz="2200" b="0" i="0" u="none" strike="noStrike" cap="none" normalizeH="0" baseline="0" smtClean="0">
                          <a:ln>
                            <a:noFill/>
                          </a:ln>
                          <a:solidFill>
                            <a:schemeClr val="tx1"/>
                          </a:solidFill>
                          <a:effectLst/>
                          <a:latin typeface="Lucida Sans Unicode" pitchFamily="34" charset="0"/>
                          <a:cs typeface="Koodak" pitchFamily="2" charset="-78"/>
                        </a:rPr>
                        <a:t>ات</a:t>
                      </a:r>
                      <a:r>
                        <a:rPr kumimoji="0" lang="ar-SA" sz="2200" b="0" i="0" u="none" strike="noStrike" cap="none" normalizeH="0" baseline="0" smtClean="0">
                          <a:ln>
                            <a:noFill/>
                          </a:ln>
                          <a:solidFill>
                            <a:schemeClr val="tx1"/>
                          </a:solidFill>
                          <a:effectLst/>
                          <a:latin typeface="Lucida Sans Unicode" pitchFamily="34" charset="0"/>
                          <a:cs typeface="Koodak" pitchFamily="2" charset="-78"/>
                        </a:rPr>
                        <a:t> معيوب</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r>
              <a:tr h="787400">
                <a:tc>
                  <a:txBody>
                    <a:bodyPr/>
                    <a:lstStyle/>
                    <a:p>
                      <a:pPr marL="0" marR="0" lvl="0" indent="0" algn="r" defTabSz="914400" rtl="1" eaLnBrk="0" fontAlgn="base" latinLnBrk="0" hangingPunct="0">
                        <a:lnSpc>
                          <a:spcPct val="7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بهبود فرايند تحويل</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7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درصد تحويل بهنگام</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r>
              <a:tr h="1100138">
                <a:tc>
                  <a:txBody>
                    <a:bodyPr/>
                    <a:lstStyle/>
                    <a:p>
                      <a:pPr marL="0" marR="0" lvl="0" indent="0" algn="r" defTabSz="914400" rtl="1" eaLnBrk="0" fontAlgn="base" latinLnBrk="0" hangingPunct="0">
                        <a:lnSpc>
                          <a:spcPct val="7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بهبود فرايند خدمات پس از فروش</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3399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7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ميانگين رضايت مشتريان</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3399FF"/>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Grp="1" noChangeArrowheads="1"/>
          </p:cNvSpPr>
          <p:nvPr>
            <p:ph type="title" idx="4294967295"/>
          </p:nvPr>
        </p:nvSpPr>
        <p:spPr>
          <a:xfrm>
            <a:off x="1511300" y="260350"/>
            <a:ext cx="7632700" cy="706438"/>
          </a:xfrm>
        </p:spPr>
        <p:txBody>
          <a:bodyPr rtlCol="0">
            <a:normAutofit/>
          </a:bodyPr>
          <a:lstStyle/>
          <a:p>
            <a:pPr algn="r" rtl="1" fontAlgn="auto">
              <a:spcAft>
                <a:spcPts val="0"/>
              </a:spcAft>
              <a:defRPr/>
            </a:pPr>
            <a:r>
              <a:rPr lang="fa-IR" sz="3000" i="1" dirty="0" smtClean="0">
                <a:solidFill>
                  <a:srgbClr val="003399"/>
                </a:solidFill>
                <a:effectLst>
                  <a:outerShdw blurRad="38100" dist="38100" dir="2700000" algn="tl">
                    <a:srgbClr val="C0C0C0"/>
                  </a:outerShdw>
                </a:effectLst>
              </a:rPr>
              <a:t>منظر يادگيري و رشد </a:t>
            </a:r>
            <a:r>
              <a:rPr lang="en-US" sz="3000" i="1" dirty="0" smtClean="0">
                <a:solidFill>
                  <a:srgbClr val="003399"/>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Learning &amp; Growth</a:t>
            </a:r>
          </a:p>
        </p:txBody>
      </p:sp>
      <p:grpSp>
        <p:nvGrpSpPr>
          <p:cNvPr id="46083" name="Group 3"/>
          <p:cNvGrpSpPr>
            <a:grpSpLocks/>
          </p:cNvGrpSpPr>
          <p:nvPr/>
        </p:nvGrpSpPr>
        <p:grpSpPr bwMode="auto">
          <a:xfrm>
            <a:off x="179388" y="3068638"/>
            <a:ext cx="3678237" cy="3140075"/>
            <a:chOff x="189" y="1423"/>
            <a:chExt cx="2715" cy="2110"/>
          </a:xfrm>
        </p:grpSpPr>
        <p:sp>
          <p:nvSpPr>
            <p:cNvPr id="46086" name="Oval 4"/>
            <p:cNvSpPr>
              <a:spLocks noChangeArrowheads="1"/>
            </p:cNvSpPr>
            <p:nvPr/>
          </p:nvSpPr>
          <p:spPr bwMode="auto">
            <a:xfrm>
              <a:off x="1117" y="2154"/>
              <a:ext cx="843" cy="617"/>
            </a:xfrm>
            <a:prstGeom prst="ellipse">
              <a:avLst/>
            </a:prstGeom>
            <a:noFill/>
            <a:ln w="25400">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استراتژي‌ها</a:t>
              </a:r>
              <a:endParaRPr lang="en-US" sz="1300" b="1">
                <a:latin typeface="Times New Roman" panose="02020603050405020304" pitchFamily="18" charset="0"/>
                <a:cs typeface="Mitra" pitchFamily="2" charset="-78"/>
              </a:endParaRPr>
            </a:p>
          </p:txBody>
        </p:sp>
        <p:sp>
          <p:nvSpPr>
            <p:cNvPr id="46087" name="Rectangle 5"/>
            <p:cNvSpPr>
              <a:spLocks noChangeArrowheads="1"/>
            </p:cNvSpPr>
            <p:nvPr/>
          </p:nvSpPr>
          <p:spPr bwMode="auto">
            <a:xfrm>
              <a:off x="189" y="2253"/>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فرآيندهاي داخلي</a:t>
              </a:r>
              <a:endParaRPr lang="en-US" sz="1300" b="1">
                <a:latin typeface="Times New Roman" panose="02020603050405020304" pitchFamily="18" charset="0"/>
                <a:cs typeface="Mitra" pitchFamily="2" charset="-78"/>
              </a:endParaRPr>
            </a:p>
          </p:txBody>
        </p:sp>
        <p:sp>
          <p:nvSpPr>
            <p:cNvPr id="46088" name="Rectangle 6"/>
            <p:cNvSpPr>
              <a:spLocks noChangeArrowheads="1"/>
            </p:cNvSpPr>
            <p:nvPr/>
          </p:nvSpPr>
          <p:spPr bwMode="auto">
            <a:xfrm>
              <a:off x="2213" y="2254"/>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مشتري</a:t>
              </a:r>
              <a:endParaRPr lang="en-US" sz="1300" b="1">
                <a:latin typeface="Times New Roman" panose="02020603050405020304" pitchFamily="18" charset="0"/>
                <a:cs typeface="Mitra" pitchFamily="2" charset="-78"/>
              </a:endParaRPr>
            </a:p>
          </p:txBody>
        </p:sp>
        <p:sp>
          <p:nvSpPr>
            <p:cNvPr id="46089" name="Rectangle 7"/>
            <p:cNvSpPr>
              <a:spLocks noChangeArrowheads="1"/>
            </p:cNvSpPr>
            <p:nvPr/>
          </p:nvSpPr>
          <p:spPr bwMode="auto">
            <a:xfrm>
              <a:off x="1187" y="1423"/>
              <a:ext cx="691" cy="403"/>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مالي</a:t>
              </a:r>
              <a:endParaRPr lang="en-US" sz="1300" b="1">
                <a:latin typeface="Times New Roman" panose="02020603050405020304" pitchFamily="18" charset="0"/>
                <a:cs typeface="Mitra" pitchFamily="2" charset="-78"/>
              </a:endParaRPr>
            </a:p>
          </p:txBody>
        </p:sp>
        <p:sp>
          <p:nvSpPr>
            <p:cNvPr id="46090" name="Rectangle 8"/>
            <p:cNvSpPr>
              <a:spLocks noChangeArrowheads="1"/>
            </p:cNvSpPr>
            <p:nvPr/>
          </p:nvSpPr>
          <p:spPr bwMode="auto">
            <a:xfrm>
              <a:off x="1185" y="3130"/>
              <a:ext cx="691" cy="403"/>
            </a:xfrm>
            <a:prstGeom prst="rect">
              <a:avLst/>
            </a:prstGeom>
            <a:solidFill>
              <a:srgbClr val="FF99CC">
                <a:alpha val="89803"/>
              </a:srgbClr>
            </a:solidFill>
            <a:ln w="25400">
              <a:solidFill>
                <a:schemeClr val="tx1"/>
              </a:solidFill>
              <a:miter lim="800000"/>
              <a:headEnd/>
              <a:tailEnd/>
            </a:ln>
          </p:spPr>
          <p:txBody>
            <a:bodyPr lIns="91432" tIns="45716" rIns="91432" bIns="45716"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90000"/>
                </a:lnSpc>
                <a:buFont typeface="Wingdings" panose="05000000000000000000" pitchFamily="2" charset="2"/>
                <a:buNone/>
              </a:pPr>
              <a:r>
                <a:rPr lang="fa-IR" sz="1300" b="1">
                  <a:latin typeface="Times New Roman" panose="02020603050405020304" pitchFamily="18" charset="0"/>
                  <a:cs typeface="Mitra" pitchFamily="2" charset="-78"/>
                </a:rPr>
                <a:t>منظر رشد و يادگيري</a:t>
              </a:r>
              <a:endParaRPr lang="en-US" sz="1300" b="1">
                <a:latin typeface="Times New Roman" panose="02020603050405020304" pitchFamily="18" charset="0"/>
                <a:cs typeface="Mitra" pitchFamily="2" charset="-78"/>
              </a:endParaRPr>
            </a:p>
          </p:txBody>
        </p:sp>
        <p:sp>
          <p:nvSpPr>
            <p:cNvPr id="46091" name="Arc 9"/>
            <p:cNvSpPr>
              <a:spLocks/>
            </p:cNvSpPr>
            <p:nvPr/>
          </p:nvSpPr>
          <p:spPr bwMode="auto">
            <a:xfrm rot="11000198" flipV="1">
              <a:off x="649" y="1642"/>
              <a:ext cx="350" cy="435"/>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cxnSp>
          <p:nvCxnSpPr>
            <p:cNvPr id="46092" name="AutoShape 10"/>
            <p:cNvCxnSpPr>
              <a:cxnSpLocks noChangeShapeType="1"/>
              <a:stCxn id="46086" idx="0"/>
              <a:endCxn id="46089" idx="2"/>
            </p:cNvCxnSpPr>
            <p:nvPr/>
          </p:nvCxnSpPr>
          <p:spPr bwMode="auto">
            <a:xfrm flipH="1" flipV="1">
              <a:off x="1533" y="1834"/>
              <a:ext cx="6" cy="312"/>
            </a:xfrm>
            <a:prstGeom prst="straightConnector1">
              <a:avLst/>
            </a:prstGeom>
            <a:noFill/>
            <a:ln w="254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46093" name="AutoShape 11"/>
            <p:cNvCxnSpPr>
              <a:cxnSpLocks noChangeShapeType="1"/>
              <a:stCxn id="46086" idx="6"/>
              <a:endCxn id="46088" idx="1"/>
            </p:cNvCxnSpPr>
            <p:nvPr/>
          </p:nvCxnSpPr>
          <p:spPr bwMode="auto">
            <a:xfrm flipV="1">
              <a:off x="1968" y="2456"/>
              <a:ext cx="237" cy="7"/>
            </a:xfrm>
            <a:prstGeom prst="straightConnector1">
              <a:avLst/>
            </a:prstGeom>
            <a:noFill/>
            <a:ln w="254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46094" name="AutoShape 12"/>
            <p:cNvCxnSpPr>
              <a:cxnSpLocks noChangeShapeType="1"/>
              <a:endCxn id="46086" idx="4"/>
            </p:cNvCxnSpPr>
            <p:nvPr/>
          </p:nvCxnSpPr>
          <p:spPr bwMode="auto">
            <a:xfrm flipH="1" flipV="1">
              <a:off x="1539" y="2779"/>
              <a:ext cx="2" cy="336"/>
            </a:xfrm>
            <a:prstGeom prst="straightConnector1">
              <a:avLst/>
            </a:prstGeom>
            <a:noFill/>
            <a:ln w="25400">
              <a:solidFill>
                <a:schemeClr val="tx1"/>
              </a:solidFill>
              <a:round/>
              <a:headEnd type="stealth" w="med" len="med"/>
              <a:tailEnd/>
            </a:ln>
            <a:extLst>
              <a:ext uri="{909E8E84-426E-40DD-AFC4-6F175D3DCCD1}">
                <a14:hiddenFill xmlns:a14="http://schemas.microsoft.com/office/drawing/2010/main">
                  <a:noFill/>
                </a14:hiddenFill>
              </a:ext>
            </a:extLst>
          </p:spPr>
        </p:cxnSp>
        <p:cxnSp>
          <p:nvCxnSpPr>
            <p:cNvPr id="46095" name="AutoShape 13"/>
            <p:cNvCxnSpPr>
              <a:cxnSpLocks noChangeShapeType="1"/>
              <a:stCxn id="46087" idx="3"/>
              <a:endCxn id="46086" idx="2"/>
            </p:cNvCxnSpPr>
            <p:nvPr/>
          </p:nvCxnSpPr>
          <p:spPr bwMode="auto">
            <a:xfrm>
              <a:off x="888" y="2455"/>
              <a:ext cx="221" cy="8"/>
            </a:xfrm>
            <a:prstGeom prst="straightConnector1">
              <a:avLst/>
            </a:prstGeom>
            <a:noFill/>
            <a:ln w="25400">
              <a:solidFill>
                <a:schemeClr val="tx1"/>
              </a:solidFill>
              <a:round/>
              <a:headEnd type="stealth" w="med" len="med"/>
              <a:tailEnd/>
            </a:ln>
            <a:extLst>
              <a:ext uri="{909E8E84-426E-40DD-AFC4-6F175D3DCCD1}">
                <a14:hiddenFill xmlns:a14="http://schemas.microsoft.com/office/drawing/2010/main">
                  <a:noFill/>
                </a14:hiddenFill>
              </a:ext>
            </a:extLst>
          </p:spPr>
        </p:cxnSp>
        <p:sp>
          <p:nvSpPr>
            <p:cNvPr id="46096" name="Arc 14"/>
            <p:cNvSpPr>
              <a:spLocks/>
            </p:cNvSpPr>
            <p:nvPr/>
          </p:nvSpPr>
          <p:spPr bwMode="auto">
            <a:xfrm rot="5207754" flipV="1">
              <a:off x="589" y="2981"/>
              <a:ext cx="427" cy="357"/>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sp>
          <p:nvSpPr>
            <p:cNvPr id="46097" name="Arc 15"/>
            <p:cNvSpPr>
              <a:spLocks/>
            </p:cNvSpPr>
            <p:nvPr/>
          </p:nvSpPr>
          <p:spPr bwMode="auto">
            <a:xfrm rot="20693467" flipV="1">
              <a:off x="2134" y="2905"/>
              <a:ext cx="349" cy="435"/>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sp>
          <p:nvSpPr>
            <p:cNvPr id="46098" name="Arc 16"/>
            <p:cNvSpPr>
              <a:spLocks/>
            </p:cNvSpPr>
            <p:nvPr/>
          </p:nvSpPr>
          <p:spPr bwMode="auto">
            <a:xfrm rot="16007754" flipV="1">
              <a:off x="2092" y="1664"/>
              <a:ext cx="426" cy="356"/>
            </a:xfrm>
            <a:custGeom>
              <a:avLst/>
              <a:gdLst>
                <a:gd name="T0" fmla="*/ 0 w 20652"/>
                <a:gd name="T1" fmla="*/ 0 h 21600"/>
                <a:gd name="T2" fmla="*/ 0 w 20652"/>
                <a:gd name="T3" fmla="*/ 0 h 21600"/>
                <a:gd name="T4" fmla="*/ 0 w 20652"/>
                <a:gd name="T5" fmla="*/ 0 h 21600"/>
                <a:gd name="T6" fmla="*/ 0 60000 65536"/>
                <a:gd name="T7" fmla="*/ 0 60000 65536"/>
                <a:gd name="T8" fmla="*/ 0 60000 65536"/>
                <a:gd name="T9" fmla="*/ 0 w 20652"/>
                <a:gd name="T10" fmla="*/ 0 h 21600"/>
                <a:gd name="T11" fmla="*/ 20652 w 20652"/>
                <a:gd name="T12" fmla="*/ 21600 h 21600"/>
              </a:gdLst>
              <a:ahLst/>
              <a:cxnLst>
                <a:cxn ang="T6">
                  <a:pos x="T0" y="T1"/>
                </a:cxn>
                <a:cxn ang="T7">
                  <a:pos x="T2" y="T3"/>
                </a:cxn>
                <a:cxn ang="T8">
                  <a:pos x="T4" y="T5"/>
                </a:cxn>
              </a:cxnLst>
              <a:rect l="T9" t="T10" r="T11" b="T12"/>
              <a:pathLst>
                <a:path w="20652" h="21600" fill="none" extrusionOk="0">
                  <a:moveTo>
                    <a:pt x="-1" y="0"/>
                  </a:moveTo>
                  <a:cubicBezTo>
                    <a:pt x="9491" y="0"/>
                    <a:pt x="17870" y="6196"/>
                    <a:pt x="20651" y="15271"/>
                  </a:cubicBezTo>
                </a:path>
                <a:path w="20652" h="21600" stroke="0" extrusionOk="0">
                  <a:moveTo>
                    <a:pt x="-1" y="0"/>
                  </a:moveTo>
                  <a:cubicBezTo>
                    <a:pt x="9491" y="0"/>
                    <a:pt x="17870" y="6196"/>
                    <a:pt x="20651" y="15271"/>
                  </a:cubicBezTo>
                  <a:lnTo>
                    <a:pt x="0" y="21600"/>
                  </a:lnTo>
                  <a:lnTo>
                    <a:pt x="-1" y="0"/>
                  </a:lnTo>
                  <a:close/>
                </a:path>
              </a:pathLst>
            </a:custGeom>
            <a:noFill/>
            <a:ln w="25400">
              <a:solidFill>
                <a:schemeClr val="tx1"/>
              </a:solidFill>
              <a:round/>
              <a:headEnd type="stealth" w="med" len="med"/>
              <a:tailEnd type="stealth" w="med" len="med"/>
            </a:ln>
            <a:extLst>
              <a:ext uri="{909E8E84-426E-40DD-AFC4-6F175D3DCCD1}">
                <a14:hiddenFill xmlns:a14="http://schemas.microsoft.com/office/drawing/2010/main">
                  <a:solidFill>
                    <a:srgbClr val="FFFFFF"/>
                  </a:solidFill>
                </a14:hiddenFill>
              </a:ext>
            </a:extLst>
          </p:spPr>
          <p:txBody>
            <a:bodyPr>
              <a:spAutoFit/>
            </a:bodyPr>
            <a:lstStyle/>
            <a:p>
              <a:endParaRPr lang="fa-IR"/>
            </a:p>
          </p:txBody>
        </p:sp>
      </p:grpSp>
      <p:sp>
        <p:nvSpPr>
          <p:cNvPr id="46084" name="Text Box 17"/>
          <p:cNvSpPr txBox="1">
            <a:spLocks noChangeArrowheads="1"/>
          </p:cNvSpPr>
          <p:nvPr/>
        </p:nvSpPr>
        <p:spPr bwMode="auto">
          <a:xfrm>
            <a:off x="549275" y="1116013"/>
            <a:ext cx="7623175" cy="256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5707" tIns="42853" rIns="85707" bIns="42853">
            <a:spAutoFit/>
          </a:bodyPr>
          <a:lstStyle>
            <a:lvl1pPr algn="r" defTabSz="857250" rtl="1">
              <a:defRPr>
                <a:solidFill>
                  <a:schemeClr val="tx1"/>
                </a:solidFill>
                <a:latin typeface="Arial" panose="020B0604020202020204" pitchFamily="34" charset="0"/>
                <a:cs typeface="Arial" panose="020B0604020202020204" pitchFamily="34" charset="0"/>
              </a:defRPr>
            </a:lvl1pPr>
            <a:lvl2pPr marL="428625" algn="r" defTabSz="857250" rtl="1">
              <a:defRPr>
                <a:solidFill>
                  <a:schemeClr val="tx1"/>
                </a:solidFill>
                <a:latin typeface="Arial" panose="020B0604020202020204" pitchFamily="34" charset="0"/>
                <a:cs typeface="Arial" panose="020B0604020202020204" pitchFamily="34" charset="0"/>
              </a:defRPr>
            </a:lvl2pPr>
            <a:lvl3pPr marL="1143000" indent="-228600" algn="r" defTabSz="857250" rtl="1">
              <a:defRPr>
                <a:solidFill>
                  <a:schemeClr val="tx1"/>
                </a:solidFill>
                <a:latin typeface="Arial" panose="020B0604020202020204" pitchFamily="34" charset="0"/>
                <a:cs typeface="Arial" panose="020B0604020202020204" pitchFamily="34" charset="0"/>
              </a:defRPr>
            </a:lvl3pPr>
            <a:lvl4pPr marL="1600200" indent="-228600" algn="r" defTabSz="857250" rtl="1">
              <a:defRPr>
                <a:solidFill>
                  <a:schemeClr val="tx1"/>
                </a:solidFill>
                <a:latin typeface="Arial" panose="020B0604020202020204" pitchFamily="34" charset="0"/>
                <a:cs typeface="Arial" panose="020B0604020202020204" pitchFamily="34" charset="0"/>
              </a:defRPr>
            </a:lvl4pPr>
            <a:lvl5pPr marL="2057400" indent="-228600" algn="r" defTabSz="857250" rtl="1">
              <a:defRPr>
                <a:solidFill>
                  <a:schemeClr val="tx1"/>
                </a:solidFill>
                <a:latin typeface="Arial" panose="020B0604020202020204" pitchFamily="34" charset="0"/>
                <a:cs typeface="Arial" panose="020B0604020202020204" pitchFamily="34" charset="0"/>
              </a:defRPr>
            </a:lvl5pPr>
            <a:lvl6pPr marL="25146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eaLnBrk="1" hangingPunct="1">
              <a:spcBef>
                <a:spcPct val="20000"/>
              </a:spcBef>
              <a:buFont typeface="Wingdings" panose="05000000000000000000" pitchFamily="2" charset="2"/>
              <a:buNone/>
            </a:pPr>
            <a:r>
              <a:rPr lang="fa-IR" sz="2400" b="1">
                <a:latin typeface="Times New Roman" panose="02020603050405020304" pitchFamily="18" charset="0"/>
                <a:cs typeface="Mitra" pitchFamily="2" charset="-78"/>
              </a:rPr>
              <a:t>براي تحقق اهداف خود در ارتباط با فرآيندها چه تغييراتي را بايستي در زيرساخت‌ها و سرمايه‌هاي فكري خود ايجاد كنيم</a:t>
            </a:r>
            <a:r>
              <a:rPr lang="fa-IR" sz="2400" b="1">
                <a:latin typeface="Verdana" panose="020B0604030504040204" pitchFamily="34" charset="0"/>
                <a:cs typeface="Mitra" pitchFamily="2" charset="-78"/>
              </a:rPr>
              <a:t>.</a:t>
            </a:r>
            <a:endParaRPr lang="fa-IR" sz="2400" b="1">
              <a:latin typeface="Times New Roman" panose="02020603050405020304" pitchFamily="18" charset="0"/>
              <a:cs typeface="Mitra" pitchFamily="2" charset="-78"/>
            </a:endParaRPr>
          </a:p>
          <a:p>
            <a:pPr lvl="1" algn="justLow" eaLnBrk="1" hangingPunct="1">
              <a:spcBef>
                <a:spcPct val="20000"/>
              </a:spcBef>
              <a:buClr>
                <a:srgbClr val="FF0000"/>
              </a:buClr>
              <a:buFont typeface="Wingdings" panose="05000000000000000000" pitchFamily="2" charset="2"/>
              <a:buChar char="ü"/>
            </a:pPr>
            <a:r>
              <a:rPr lang="fa-IR" sz="2400" b="1">
                <a:latin typeface="Verdana" panose="020B0604030504040204" pitchFamily="34" charset="0"/>
                <a:cs typeface="Mitra" pitchFamily="2" charset="-78"/>
              </a:rPr>
              <a:t> ماشين‌آلات و تجهيزات توليدي</a:t>
            </a:r>
            <a:endParaRPr lang="fa-IR" sz="2400" b="1">
              <a:latin typeface="Times New Roman" panose="02020603050405020304" pitchFamily="18" charset="0"/>
              <a:cs typeface="Mitra" pitchFamily="2" charset="-78"/>
            </a:endParaRPr>
          </a:p>
          <a:p>
            <a:pPr lvl="1" algn="just" eaLnBrk="1" hangingPunct="1">
              <a:spcBef>
                <a:spcPct val="20000"/>
              </a:spcBef>
              <a:buClr>
                <a:srgbClr val="FF0000"/>
              </a:buClr>
              <a:buFont typeface="Wingdings" panose="05000000000000000000" pitchFamily="2" charset="2"/>
              <a:buChar char="ü"/>
            </a:pPr>
            <a:r>
              <a:rPr lang="fa-IR" sz="2400" b="1">
                <a:latin typeface="Times New Roman" panose="02020603050405020304" pitchFamily="18" charset="0"/>
                <a:cs typeface="Mitra" pitchFamily="2" charset="-78"/>
              </a:rPr>
              <a:t> دانش نيروي انساني  و خلاقيت </a:t>
            </a:r>
          </a:p>
          <a:p>
            <a:pPr lvl="1" algn="just" eaLnBrk="1" hangingPunct="1">
              <a:spcBef>
                <a:spcPct val="20000"/>
              </a:spcBef>
              <a:buClr>
                <a:srgbClr val="FF0000"/>
              </a:buClr>
              <a:buFont typeface="Wingdings" panose="05000000000000000000" pitchFamily="2" charset="2"/>
              <a:buChar char="ü"/>
            </a:pPr>
            <a:r>
              <a:rPr lang="fa-IR" sz="2400" b="1">
                <a:latin typeface="Times New Roman" panose="02020603050405020304" pitchFamily="18" charset="0"/>
                <a:cs typeface="Mitra" pitchFamily="2" charset="-78"/>
              </a:rPr>
              <a:t> سيستم‌ها و روش‌ها </a:t>
            </a:r>
          </a:p>
          <a:p>
            <a:pPr lvl="1" algn="just" eaLnBrk="1" hangingPunct="1">
              <a:spcBef>
                <a:spcPct val="20000"/>
              </a:spcBef>
              <a:buClr>
                <a:srgbClr val="FF0000"/>
              </a:buClr>
              <a:buFont typeface="Wingdings" panose="05000000000000000000" pitchFamily="2" charset="2"/>
              <a:buChar char="ü"/>
            </a:pPr>
            <a:r>
              <a:rPr lang="fa-IR" sz="2400" b="1">
                <a:latin typeface="Times New Roman" panose="02020603050405020304" pitchFamily="18" charset="0"/>
                <a:cs typeface="Mitra" pitchFamily="2" charset="-78"/>
              </a:rPr>
              <a:t> آگاهي در كيفيت</a:t>
            </a:r>
            <a:endParaRPr lang="fa-IR" sz="2400" b="1">
              <a:latin typeface="Verdana" panose="020B0604030504040204" pitchFamily="34" charset="0"/>
              <a:cs typeface="Mitra" pitchFamily="2" charset="-78"/>
            </a:endParaRPr>
          </a:p>
        </p:txBody>
      </p:sp>
      <p:sp>
        <p:nvSpPr>
          <p:cNvPr id="46085" name="Text Box 18"/>
          <p:cNvSpPr txBox="1">
            <a:spLocks noChangeArrowheads="1"/>
          </p:cNvSpPr>
          <p:nvPr/>
        </p:nvSpPr>
        <p:spPr bwMode="auto">
          <a:xfrm>
            <a:off x="4216400" y="3832225"/>
            <a:ext cx="3956050" cy="256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5707" tIns="42853" rIns="85707" bIns="42853">
            <a:spAutoFit/>
          </a:bodyPr>
          <a:lstStyle>
            <a:lvl1pPr algn="r" defTabSz="857250" rtl="1">
              <a:defRPr>
                <a:solidFill>
                  <a:schemeClr val="tx1"/>
                </a:solidFill>
                <a:latin typeface="Arial" panose="020B0604020202020204" pitchFamily="34" charset="0"/>
                <a:cs typeface="Arial" panose="020B0604020202020204" pitchFamily="34" charset="0"/>
              </a:defRPr>
            </a:lvl1pPr>
            <a:lvl2pPr marL="428625" algn="r" defTabSz="857250" rtl="1">
              <a:defRPr>
                <a:solidFill>
                  <a:schemeClr val="tx1"/>
                </a:solidFill>
                <a:latin typeface="Arial" panose="020B0604020202020204" pitchFamily="34" charset="0"/>
                <a:cs typeface="Arial" panose="020B0604020202020204" pitchFamily="34" charset="0"/>
              </a:defRPr>
            </a:lvl2pPr>
            <a:lvl3pPr marL="1143000" indent="-228600" algn="r" defTabSz="857250" rtl="1">
              <a:defRPr>
                <a:solidFill>
                  <a:schemeClr val="tx1"/>
                </a:solidFill>
                <a:latin typeface="Arial" panose="020B0604020202020204" pitchFamily="34" charset="0"/>
                <a:cs typeface="Arial" panose="020B0604020202020204" pitchFamily="34" charset="0"/>
              </a:defRPr>
            </a:lvl3pPr>
            <a:lvl4pPr marL="1600200" indent="-228600" algn="r" defTabSz="857250" rtl="1">
              <a:defRPr>
                <a:solidFill>
                  <a:schemeClr val="tx1"/>
                </a:solidFill>
                <a:latin typeface="Arial" panose="020B0604020202020204" pitchFamily="34" charset="0"/>
                <a:cs typeface="Arial" panose="020B0604020202020204" pitchFamily="34" charset="0"/>
              </a:defRPr>
            </a:lvl4pPr>
            <a:lvl5pPr marL="2057400" indent="-228600" algn="r" defTabSz="857250" rtl="1">
              <a:defRPr>
                <a:solidFill>
                  <a:schemeClr val="tx1"/>
                </a:solidFill>
                <a:latin typeface="Arial" panose="020B0604020202020204" pitchFamily="34" charset="0"/>
                <a:cs typeface="Arial" panose="020B0604020202020204" pitchFamily="34" charset="0"/>
              </a:defRPr>
            </a:lvl5pPr>
            <a:lvl6pPr marL="25146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85725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Low" eaLnBrk="1" hangingPunct="1">
              <a:spcBef>
                <a:spcPct val="20000"/>
              </a:spcBef>
              <a:buFont typeface="Wingdings" panose="05000000000000000000" pitchFamily="2" charset="2"/>
              <a:buNone/>
            </a:pPr>
            <a:r>
              <a:rPr lang="fa-IR" sz="2400" b="1" u="sng">
                <a:solidFill>
                  <a:srgbClr val="000066"/>
                </a:solidFill>
                <a:latin typeface="Times New Roman" panose="02020603050405020304" pitchFamily="18" charset="0"/>
                <a:cs typeface="Mitra" pitchFamily="2" charset="-78"/>
              </a:rPr>
              <a:t>معيارهاي سنجش متداول:</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رضايت كاركنان</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قابليت و مهارت كاركنان</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فضاي مناسب براي كار</a:t>
            </a:r>
          </a:p>
          <a:p>
            <a:pPr lvl="1" algn="justLow" eaLnBrk="1" hangingPunct="1">
              <a:spcBef>
                <a:spcPct val="20000"/>
              </a:spcBef>
              <a:buClr>
                <a:srgbClr val="FF0000"/>
              </a:buClr>
              <a:buFont typeface="Wingdings" panose="05000000000000000000" pitchFamily="2" charset="2"/>
              <a:buChar char="§"/>
            </a:pPr>
            <a:r>
              <a:rPr lang="fa-IR" sz="2400" b="1">
                <a:latin typeface="Times New Roman" panose="02020603050405020304" pitchFamily="18" charset="0"/>
                <a:cs typeface="Mitra" pitchFamily="2" charset="-78"/>
              </a:rPr>
              <a:t> دسترسي به اطلاعات استراتژيك</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Grp="1" noChangeArrowheads="1"/>
          </p:cNvSpPr>
          <p:nvPr>
            <p:ph type="title"/>
          </p:nvPr>
        </p:nvSpPr>
        <p:spPr>
          <a:xfrm>
            <a:off x="1419225" y="249238"/>
            <a:ext cx="5313363" cy="658812"/>
          </a:xfrm>
        </p:spPr>
        <p:txBody>
          <a:bodyPr rtlCol="0">
            <a:normAutofit fontScale="90000"/>
          </a:bodyPr>
          <a:lstStyle/>
          <a:p>
            <a:pPr algn="r" fontAlgn="auto">
              <a:lnSpc>
                <a:spcPct val="150000"/>
              </a:lnSpc>
              <a:spcAft>
                <a:spcPts val="0"/>
              </a:spcAft>
              <a:defRPr/>
            </a:pPr>
            <a:r>
              <a:rPr lang="ar-SA" sz="3000" i="1" dirty="0" smtClean="0">
                <a:solidFill>
                  <a:srgbClr val="003399"/>
                </a:solidFill>
                <a:effectLst>
                  <a:outerShdw blurRad="38100" dist="38100" dir="2700000" algn="tl">
                    <a:srgbClr val="C0C0C0"/>
                  </a:outerShdw>
                </a:effectLst>
              </a:rPr>
              <a:t>ارزيابي از منظر يادگيري و رشد</a:t>
            </a:r>
            <a:endParaRPr lang="en-US" sz="3000" i="1" dirty="0" smtClean="0">
              <a:solidFill>
                <a:srgbClr val="003399"/>
              </a:solidFill>
              <a:effectLst>
                <a:outerShdw blurRad="38100" dist="38100" dir="2700000" algn="tl">
                  <a:srgbClr val="C0C0C0"/>
                </a:outerShdw>
              </a:effectLst>
            </a:endParaRPr>
          </a:p>
        </p:txBody>
      </p:sp>
      <p:sp>
        <p:nvSpPr>
          <p:cNvPr id="300035" name="Text Box 3"/>
          <p:cNvSpPr txBox="1">
            <a:spLocks noChangeArrowheads="1"/>
          </p:cNvSpPr>
          <p:nvPr/>
        </p:nvSpPr>
        <p:spPr bwMode="auto">
          <a:xfrm>
            <a:off x="685800" y="2133600"/>
            <a:ext cx="8001000" cy="639763"/>
          </a:xfrm>
          <a:prstGeom prst="rect">
            <a:avLst/>
          </a:prstGeom>
          <a:noFill/>
          <a:ln w="9525">
            <a:noFill/>
            <a:miter lim="800000"/>
            <a:headEnd/>
            <a:tailEnd/>
          </a:ln>
          <a:effectLst/>
        </p:spPr>
        <p:txBody>
          <a:bodyPr>
            <a:spAutoFit/>
          </a:bodyPr>
          <a:lstStyle/>
          <a:p>
            <a:pPr marL="57150" indent="342900" algn="r" rtl="1" eaLnBrk="1" hangingPunct="1">
              <a:lnSpc>
                <a:spcPct val="150000"/>
              </a:lnSpc>
              <a:defRPr/>
            </a:pPr>
            <a:endParaRPr lang="ar-SA" sz="2400">
              <a:solidFill>
                <a:srgbClr val="0000FF"/>
              </a:solidFill>
              <a:effectLst>
                <a:outerShdw blurRad="38100" dist="38100" dir="2700000" algn="tl">
                  <a:srgbClr val="C0C0C0"/>
                </a:outerShdw>
              </a:effectLst>
              <a:latin typeface="Times New Roman" pitchFamily="18" charset="0"/>
              <a:cs typeface="Titr" pitchFamily="2" charset="-78"/>
            </a:endParaRPr>
          </a:p>
        </p:txBody>
      </p:sp>
      <p:graphicFrame>
        <p:nvGraphicFramePr>
          <p:cNvPr id="300061" name="Group 29"/>
          <p:cNvGraphicFramePr>
            <a:graphicFrameLocks noGrp="1"/>
          </p:cNvGraphicFramePr>
          <p:nvPr/>
        </p:nvGraphicFramePr>
        <p:xfrm>
          <a:off x="250825" y="1597025"/>
          <a:ext cx="7920038" cy="4392613"/>
        </p:xfrm>
        <a:graphic>
          <a:graphicData uri="http://schemas.openxmlformats.org/drawingml/2006/table">
            <a:tbl>
              <a:tblPr/>
              <a:tblGrid>
                <a:gridCol w="3313113"/>
                <a:gridCol w="4606925"/>
              </a:tblGrid>
              <a:tr h="606425">
                <a:tc>
                  <a:txBody>
                    <a:bodyPr/>
                    <a:lstStyle/>
                    <a:p>
                      <a:pPr marL="0" marR="0" lvl="0" indent="0" algn="ct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rPr>
                        <a:t>اهداف</a:t>
                      </a:r>
                      <a:endParaRPr kumimoji="0" lang="en-US"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cap="flat">
                      <a:noFill/>
                    </a:lnT>
                    <a:lnB>
                      <a:noFill/>
                    </a:lnB>
                    <a:lnTlToBr>
                      <a:noFill/>
                    </a:lnTlToBr>
                    <a:lnBlToTr>
                      <a:noFill/>
                    </a:lnBlToTr>
                    <a:solidFill>
                      <a:srgbClr val="3399FF"/>
                    </a:solidFill>
                  </a:tcPr>
                </a:tc>
                <a:tc>
                  <a:txBody>
                    <a:bodyPr/>
                    <a:lstStyle/>
                    <a:p>
                      <a:pPr marL="0" marR="0" lvl="0" indent="0" algn="ctr" defTabSz="914400" rtl="1" eaLnBrk="0" fontAlgn="base" latinLnBrk="0" hangingPunct="0">
                        <a:lnSpc>
                          <a:spcPct val="80000"/>
                        </a:lnSpc>
                        <a:spcBef>
                          <a:spcPct val="20000"/>
                        </a:spcBef>
                        <a:spcAft>
                          <a:spcPct val="0"/>
                        </a:spcAft>
                        <a:buClr>
                          <a:srgbClr val="800000"/>
                        </a:buClr>
                        <a:buSzTx/>
                        <a:buFont typeface="Wingdings" pitchFamily="2" charset="2"/>
                        <a:buNone/>
                        <a:tabLst/>
                      </a:pPr>
                      <a:r>
                        <a:rPr kumimoji="0" lang="ar-SA"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rPr>
                        <a:t>نمونه شاخصها</a:t>
                      </a:r>
                      <a:endParaRPr kumimoji="0" lang="en-US" sz="3200" b="1" i="0" u="none" strike="noStrike" cap="none" normalizeH="0" baseline="0" smtClean="0">
                        <a:ln>
                          <a:noFill/>
                        </a:ln>
                        <a:solidFill>
                          <a:schemeClr val="tx1"/>
                        </a:solidFill>
                        <a:effectLst>
                          <a:outerShdw blurRad="38100" dist="38100" dir="2700000" algn="tl">
                            <a:srgbClr val="FFFFFF"/>
                          </a:outerShdw>
                        </a:effectLst>
                        <a:latin typeface="Lucida Sans Unicode" pitchFamily="34" charset="0"/>
                        <a:cs typeface="Nazanin"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cap="flat">
                      <a:noFill/>
                    </a:lnT>
                    <a:lnB>
                      <a:noFill/>
                    </a:lnB>
                    <a:lnTlToBr>
                      <a:noFill/>
                    </a:lnTlToBr>
                    <a:lnBlToTr>
                      <a:noFill/>
                    </a:lnBlToTr>
                    <a:solidFill>
                      <a:srgbClr val="3399FF"/>
                    </a:solidFill>
                  </a:tcPr>
                </a:tc>
              </a:tr>
              <a:tr h="1525588">
                <a:tc>
                  <a:txBody>
                    <a:bodyPr/>
                    <a:lstStyle/>
                    <a:p>
                      <a:pPr marL="0" marR="0" lvl="0" indent="0" algn="ctr" defTabSz="914400" rtl="1" eaLnBrk="0" fontAlgn="base" latinLnBrk="0" hangingPunct="0">
                        <a:lnSpc>
                          <a:spcPct val="19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B Homa" pitchFamily="2" charset="-78"/>
                        </a:rPr>
                        <a:t>        </a:t>
                      </a:r>
                      <a:r>
                        <a:rPr kumimoji="0" lang="fa-IR" sz="2200" b="0" i="0" u="none" strike="noStrike" cap="none" normalizeH="0" baseline="0" smtClean="0">
                          <a:ln>
                            <a:noFill/>
                          </a:ln>
                          <a:solidFill>
                            <a:schemeClr val="tx1"/>
                          </a:solidFill>
                          <a:effectLst/>
                          <a:latin typeface="Lucida Sans Unicode" pitchFamily="34" charset="0"/>
                          <a:cs typeface="B Homa" pitchFamily="2" charset="-78"/>
                        </a:rPr>
                        <a:t>افزایش سیگمای فرایند</a:t>
                      </a:r>
                    </a:p>
                    <a:p>
                      <a:pPr marL="0" marR="0" lvl="0" indent="0" algn="ctr" defTabSz="914400" rtl="1" eaLnBrk="0" fontAlgn="base" latinLnBrk="0" hangingPunct="0">
                        <a:lnSpc>
                          <a:spcPct val="19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افزايش قابليت كاركنان</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a:noFill/>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9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كيفيت محصول ،</a:t>
                      </a:r>
                      <a:endParaRPr kumimoji="0" lang="fa-IR" sz="2200" b="0" i="0" u="none" strike="noStrike" cap="none" normalizeH="0" baseline="0" smtClean="0">
                        <a:ln>
                          <a:noFill/>
                        </a:ln>
                        <a:solidFill>
                          <a:schemeClr val="tx1"/>
                        </a:solidFill>
                        <a:effectLst/>
                        <a:latin typeface="Lucida Sans Unicode" pitchFamily="34" charset="0"/>
                        <a:cs typeface="Koodak" pitchFamily="2" charset="-78"/>
                      </a:endParaRPr>
                    </a:p>
                    <a:p>
                      <a:pPr marL="0" marR="0" lvl="0" indent="0" algn="r" defTabSz="914400" rtl="1" eaLnBrk="0" fontAlgn="base" latinLnBrk="0" hangingPunct="0">
                        <a:lnSpc>
                          <a:spcPct val="19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 سرعت پاسخگويي به نياز مشتري</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a:noFill/>
                    </a:lnT>
                    <a:lnB w="76200" cap="flat" cmpd="sng" algn="ctr">
                      <a:solidFill>
                        <a:srgbClr val="FFFFFF"/>
                      </a:solidFill>
                      <a:prstDash val="solid"/>
                      <a:round/>
                      <a:headEnd type="none" w="med" len="med"/>
                      <a:tailEnd type="none" w="med" len="med"/>
                    </a:lnB>
                    <a:lnTlToBr>
                      <a:noFill/>
                    </a:lnTlToBr>
                    <a:lnBlToTr>
                      <a:noFill/>
                    </a:lnBlToTr>
                    <a:noFill/>
                  </a:tcPr>
                </a:tc>
              </a:tr>
              <a:tr h="928688">
                <a:tc>
                  <a:txBody>
                    <a:bodyPr/>
                    <a:lstStyle/>
                    <a:p>
                      <a:pPr marL="0" marR="0" lvl="0" indent="0" algn="r" defTabSz="914400" rtl="1" eaLnBrk="0" fontAlgn="base" latinLnBrk="0" hangingPunct="0">
                        <a:lnSpc>
                          <a:spcPct val="19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       بهبود سيستمهاي اطلاعاتي</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9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درصد اطلاعات موجود در ارتباط با هر مشتري</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noFill/>
                  </a:tcPr>
                </a:tc>
              </a:tr>
              <a:tr h="1331913">
                <a:tc>
                  <a:txBody>
                    <a:bodyPr/>
                    <a:lstStyle/>
                    <a:p>
                      <a:pPr marL="0" marR="0" lvl="0" indent="0" algn="r" defTabSz="914400" rtl="1" eaLnBrk="0" fontAlgn="base" latinLnBrk="0" hangingPunct="0">
                        <a:lnSpc>
                          <a:spcPct val="19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    ارتقاء ، انگيزه و تعلق كاركنان</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cap="flat">
                      <a:noFill/>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76200" cap="flat" cmpd="sng" algn="ctr">
                      <a:solidFill>
                        <a:srgbClr val="3399FF"/>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90000"/>
                        </a:lnSpc>
                        <a:spcBef>
                          <a:spcPct val="20000"/>
                        </a:spcBef>
                        <a:spcAft>
                          <a:spcPct val="0"/>
                        </a:spcAft>
                        <a:buClr>
                          <a:srgbClr val="800000"/>
                        </a:buClr>
                        <a:buSzTx/>
                        <a:buFont typeface="Wingdings" pitchFamily="2" charset="2"/>
                        <a:buNone/>
                        <a:tabLst/>
                      </a:pPr>
                      <a:r>
                        <a:rPr kumimoji="0" lang="ar-SA" sz="2200" b="0" i="0" u="none" strike="noStrike" cap="none" normalizeH="0" baseline="0" smtClean="0">
                          <a:ln>
                            <a:noFill/>
                          </a:ln>
                          <a:solidFill>
                            <a:schemeClr val="tx1"/>
                          </a:solidFill>
                          <a:effectLst/>
                          <a:latin typeface="Lucida Sans Unicode" pitchFamily="34" charset="0"/>
                          <a:cs typeface="Koodak" pitchFamily="2" charset="-78"/>
                        </a:rPr>
                        <a:t>پيشنهادهاي رسيده </a:t>
                      </a:r>
                      <a:r>
                        <a:rPr kumimoji="0" lang="fa-IR" sz="2200" b="0" i="0" u="none" strike="noStrike" cap="none" normalizeH="0" baseline="0" smtClean="0">
                          <a:ln>
                            <a:noFill/>
                          </a:ln>
                          <a:solidFill>
                            <a:schemeClr val="tx1"/>
                          </a:solidFill>
                          <a:effectLst/>
                          <a:latin typeface="Lucida Sans Unicode" pitchFamily="34" charset="0"/>
                          <a:cs typeface="Koodak" pitchFamily="2" charset="-78"/>
                        </a:rPr>
                        <a:t>/</a:t>
                      </a:r>
                      <a:r>
                        <a:rPr kumimoji="0" lang="ar-SA" sz="2200" b="0" i="0" u="none" strike="noStrike" cap="none" normalizeH="0" baseline="0" smtClean="0">
                          <a:ln>
                            <a:noFill/>
                          </a:ln>
                          <a:solidFill>
                            <a:schemeClr val="tx1"/>
                          </a:solidFill>
                          <a:effectLst/>
                          <a:latin typeface="Lucida Sans Unicode" pitchFamily="34" charset="0"/>
                          <a:cs typeface="Koodak" pitchFamily="2" charset="-78"/>
                        </a:rPr>
                        <a:t> اجراشده</a:t>
                      </a:r>
                      <a:endParaRPr kumimoji="0" lang="en-US" sz="2200" b="0" i="0" u="none" strike="noStrike" cap="none" normalizeH="0" baseline="0" smtClean="0">
                        <a:ln>
                          <a:noFill/>
                        </a:ln>
                        <a:solidFill>
                          <a:schemeClr val="tx1"/>
                        </a:solidFill>
                        <a:effectLst/>
                        <a:latin typeface="Lucida Sans Unicode" pitchFamily="34" charset="0"/>
                        <a:cs typeface="Koodak" pitchFamily="2" charset="-78"/>
                      </a:endParaRPr>
                    </a:p>
                  </a:txBody>
                  <a:tcPr anchor="ctr" horzOverflow="overflow">
                    <a:lnL w="76200" cap="flat" cmpd="sng" algn="ctr">
                      <a:solidFill>
                        <a:srgbClr val="FFFFFF"/>
                      </a:solidFill>
                      <a:prstDash val="solid"/>
                      <a:round/>
                      <a:headEnd type="none" w="med" len="med"/>
                      <a:tailEnd type="none" w="med" len="med"/>
                    </a:lnL>
                    <a:lnR cap="flat">
                      <a:noFill/>
                    </a:lnR>
                    <a:lnT w="76200" cap="flat" cmpd="sng" algn="ctr">
                      <a:solidFill>
                        <a:srgbClr val="FFFFFF"/>
                      </a:solidFill>
                      <a:prstDash val="solid"/>
                      <a:round/>
                      <a:headEnd type="none" w="med" len="med"/>
                      <a:tailEnd type="none" w="med" len="med"/>
                    </a:lnT>
                    <a:lnB w="76200" cap="flat" cmpd="sng" algn="ctr">
                      <a:solidFill>
                        <a:srgbClr val="3399FF"/>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
          <p:cNvSpPr>
            <a:spLocks noChangeArrowheads="1"/>
          </p:cNvSpPr>
          <p:nvPr/>
        </p:nvSpPr>
        <p:spPr bwMode="auto">
          <a:xfrm>
            <a:off x="4643438" y="620713"/>
            <a:ext cx="2808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a-IR" sz="2000" b="1">
                <a:solidFill>
                  <a:srgbClr val="996633"/>
                </a:solidFill>
              </a:rPr>
              <a:t>مزایای ارزیابی متوازن</a:t>
            </a:r>
            <a:endParaRPr lang="en-US" sz="2000" b="1">
              <a:solidFill>
                <a:srgbClr val="996633"/>
              </a:solidFill>
            </a:endParaRPr>
          </a:p>
        </p:txBody>
      </p:sp>
      <p:pic>
        <p:nvPicPr>
          <p:cNvPr id="49155" name="Picture 2"/>
          <p:cNvPicPr>
            <a:picLocks noChangeAspect="1" noChangeArrowheads="1"/>
          </p:cNvPicPr>
          <p:nvPr/>
        </p:nvPicPr>
        <p:blipFill>
          <a:blip r:embed="rId2">
            <a:extLst>
              <a:ext uri="{28A0092B-C50C-407E-A947-70E740481C1C}">
                <a14:useLocalDpi xmlns:a14="http://schemas.microsoft.com/office/drawing/2010/main" val="0"/>
              </a:ext>
            </a:extLst>
          </a:blip>
          <a:srcRect l="9937" t="28633" r="10577" b="8546"/>
          <a:stretch>
            <a:fillRect/>
          </a:stretch>
        </p:blipFill>
        <p:spPr bwMode="auto">
          <a:xfrm>
            <a:off x="2411413" y="1484313"/>
            <a:ext cx="5256212"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
          <p:cNvSpPr>
            <a:spLocks noChangeArrowheads="1"/>
          </p:cNvSpPr>
          <p:nvPr/>
        </p:nvSpPr>
        <p:spPr bwMode="auto">
          <a:xfrm>
            <a:off x="3995738" y="422275"/>
            <a:ext cx="4105275" cy="846138"/>
          </a:xfrm>
          <a:prstGeom prst="rect">
            <a:avLst/>
          </a:prstGeom>
          <a:noFill/>
          <a:ln w="9525">
            <a:noFill/>
            <a:miter lim="800000"/>
            <a:headEnd/>
            <a:tailEnd/>
          </a:ln>
          <a:effectLst>
            <a:prstShdw prst="shdw17" dist="17961" dir="2700000">
              <a:schemeClr val="accent1">
                <a:gamma/>
                <a:shade val="60000"/>
                <a:invGamma/>
              </a:schemeClr>
            </a:prstShdw>
          </a:effectLst>
        </p:spPr>
        <p:txBody>
          <a:bodyPr rIns="342792" bIns="0"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defRPr/>
            </a:pPr>
            <a:r>
              <a:rPr lang="fa-IR" sz="2000" b="1" smtClean="0">
                <a:solidFill>
                  <a:srgbClr val="996633"/>
                </a:solidFill>
                <a:latin typeface="Lucida Sans Unicode" panose="020B0602030504020204" pitchFamily="34" charset="0"/>
                <a:cs typeface="Times New Roman" panose="02020603050405020304" pitchFamily="18" charset="0"/>
              </a:rPr>
              <a:t>معایب و محدودیت های ارزیابی متوازن</a:t>
            </a:r>
            <a:endParaRPr lang="en-US" sz="4800" smtClean="0">
              <a:solidFill>
                <a:srgbClr val="996633"/>
              </a:solidFill>
              <a:cs typeface="Times New Roman" panose="02020603050405020304" pitchFamily="18" charset="0"/>
            </a:endParaRPr>
          </a:p>
          <a:p>
            <a:pPr>
              <a:defRPr/>
            </a:pPr>
            <a:endParaRPr lang="en-US" sz="3200" smtClean="0">
              <a:solidFill>
                <a:srgbClr val="996633"/>
              </a:solidFill>
            </a:endParaRPr>
          </a:p>
        </p:txBody>
      </p:sp>
      <p:pic>
        <p:nvPicPr>
          <p:cNvPr id="50179" name="Picture 2"/>
          <p:cNvPicPr>
            <a:picLocks noChangeAspect="1" noChangeArrowheads="1"/>
          </p:cNvPicPr>
          <p:nvPr/>
        </p:nvPicPr>
        <p:blipFill>
          <a:blip r:embed="rId2">
            <a:extLst>
              <a:ext uri="{28A0092B-C50C-407E-A947-70E740481C1C}">
                <a14:useLocalDpi xmlns:a14="http://schemas.microsoft.com/office/drawing/2010/main" val="0"/>
              </a:ext>
            </a:extLst>
          </a:blip>
          <a:srcRect l="4968" t="27138" r="15704" b="11539"/>
          <a:stretch>
            <a:fillRect/>
          </a:stretch>
        </p:blipFill>
        <p:spPr bwMode="auto">
          <a:xfrm>
            <a:off x="1908175" y="1125538"/>
            <a:ext cx="6048375"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Oval 2" descr="Papyrus"/>
          <p:cNvSpPr>
            <a:spLocks noChangeArrowheads="1"/>
          </p:cNvSpPr>
          <p:nvPr/>
        </p:nvSpPr>
        <p:spPr bwMode="auto">
          <a:xfrm>
            <a:off x="2133600" y="434975"/>
            <a:ext cx="5029200" cy="762000"/>
          </a:xfrm>
          <a:prstGeom prst="ellipse">
            <a:avLst/>
          </a:prstGeom>
          <a:blipFill dpi="0" rotWithShape="0">
            <a:blip r:embed="rId2" cstate="print"/>
            <a:srcRect/>
            <a:tile tx="0" ty="0" sx="100000" sy="100000" flip="none" algn="tl"/>
          </a:blipFill>
          <a:ln w="9525">
            <a:solidFill>
              <a:schemeClr val="tx1"/>
            </a:solidFill>
            <a:round/>
            <a:headEnd/>
            <a:tailEnd/>
          </a:ln>
          <a:effectLst>
            <a:outerShdw dist="107763" dir="2700000" algn="ctr" rotWithShape="0">
              <a:schemeClr val="tx2"/>
            </a:outerShdw>
          </a:effectLst>
        </p:spPr>
        <p:txBody>
          <a:bodyPr wrap="none" anchor="ctr"/>
          <a:lstStyle/>
          <a:p>
            <a:pPr algn="ctr" eaLnBrk="1" hangingPunct="1">
              <a:defRPr/>
            </a:pPr>
            <a:r>
              <a:rPr lang="ar-SA" sz="2000" b="1">
                <a:effectLst>
                  <a:outerShdw blurRad="38100" dist="38100" dir="2700000" algn="tl">
                    <a:srgbClr val="FFFFFF"/>
                  </a:outerShdw>
                </a:effectLst>
                <a:latin typeface="Times New Roman" pitchFamily="18" charset="0"/>
                <a:cs typeface="Titr" pitchFamily="2" charset="-78"/>
              </a:rPr>
              <a:t>ميخواهيم بالاترين سهم بازار را داشته باشيم </a:t>
            </a:r>
            <a:r>
              <a:rPr lang="ar-SA" sz="2000">
                <a:effectLst>
                  <a:outerShdw blurRad="38100" dist="38100" dir="2700000" algn="tl">
                    <a:srgbClr val="FFFFFF"/>
                  </a:outerShdw>
                </a:effectLst>
                <a:latin typeface="Times New Roman" pitchFamily="18" charset="0"/>
                <a:cs typeface="Titr" pitchFamily="2" charset="-78"/>
              </a:rPr>
              <a:t> </a:t>
            </a:r>
            <a:endParaRPr lang="en-US" sz="2000">
              <a:effectLst>
                <a:outerShdw blurRad="38100" dist="38100" dir="2700000" algn="tl">
                  <a:srgbClr val="FFFFFF"/>
                </a:outerShdw>
              </a:effectLst>
              <a:latin typeface="Times New Roman" pitchFamily="18" charset="0"/>
              <a:cs typeface="Titr" pitchFamily="2" charset="-78"/>
            </a:endParaRPr>
          </a:p>
        </p:txBody>
      </p:sp>
      <p:sp>
        <p:nvSpPr>
          <p:cNvPr id="354307" name="Text Box 3"/>
          <p:cNvSpPr txBox="1">
            <a:spLocks noChangeArrowheads="1"/>
          </p:cNvSpPr>
          <p:nvPr/>
        </p:nvSpPr>
        <p:spPr bwMode="auto">
          <a:xfrm>
            <a:off x="8053388" y="908050"/>
            <a:ext cx="1090612" cy="420688"/>
          </a:xfrm>
          <a:prstGeom prst="rect">
            <a:avLst/>
          </a:prstGeom>
          <a:noFill/>
          <a:ln w="9525">
            <a:noFill/>
            <a:miter lim="800000"/>
            <a:headEnd/>
            <a:tailEnd/>
          </a:ln>
          <a:effectLst/>
        </p:spPr>
        <p:txBody>
          <a:bodyPr wrap="none">
            <a:spAutoFit/>
          </a:bodyPr>
          <a:lstStyle/>
          <a:p>
            <a:pPr algn="r" eaLnBrk="1" hangingPunct="1">
              <a:lnSpc>
                <a:spcPct val="90000"/>
              </a:lnSpc>
              <a:defRPr/>
            </a:pPr>
            <a:r>
              <a:rPr lang="en-US" sz="2400" b="1" dirty="0">
                <a:solidFill>
                  <a:srgbClr val="FF0000"/>
                </a:solidFill>
                <a:effectLst>
                  <a:outerShdw blurRad="38100" dist="38100" dir="2700000" algn="tl">
                    <a:srgbClr val="C0C0C0"/>
                  </a:outerShdw>
                </a:effectLst>
                <a:latin typeface="Times New Roman" pitchFamily="18" charset="0"/>
                <a:cs typeface="Times New Roman" pitchFamily="18" charset="0"/>
              </a:rPr>
              <a:t>Vision</a:t>
            </a:r>
            <a:r>
              <a:rPr lang="en-US" sz="2400" b="1" dirty="0">
                <a:solidFill>
                  <a:srgbClr val="FF0000"/>
                </a:solidFill>
                <a:latin typeface="Times New Roman" pitchFamily="18" charset="0"/>
                <a:cs typeface="Times New Roman" pitchFamily="18" charset="0"/>
              </a:rPr>
              <a:t> </a:t>
            </a:r>
          </a:p>
        </p:txBody>
      </p:sp>
      <p:sp>
        <p:nvSpPr>
          <p:cNvPr id="354308" name="Text Box 4"/>
          <p:cNvSpPr txBox="1">
            <a:spLocks noChangeArrowheads="1"/>
          </p:cNvSpPr>
          <p:nvPr/>
        </p:nvSpPr>
        <p:spPr bwMode="auto">
          <a:xfrm>
            <a:off x="7910513" y="1773238"/>
            <a:ext cx="1233487" cy="420687"/>
          </a:xfrm>
          <a:prstGeom prst="rect">
            <a:avLst/>
          </a:prstGeom>
          <a:noFill/>
          <a:ln w="9525">
            <a:noFill/>
            <a:miter lim="800000"/>
            <a:headEnd/>
            <a:tailEnd/>
          </a:ln>
          <a:effectLst/>
        </p:spPr>
        <p:txBody>
          <a:bodyPr wrap="none">
            <a:spAutoFit/>
          </a:bodyPr>
          <a:lstStyle/>
          <a:p>
            <a:pPr algn="r" eaLnBrk="1" hangingPunct="1">
              <a:lnSpc>
                <a:spcPct val="90000"/>
              </a:lnSpc>
              <a:defRPr/>
            </a:pPr>
            <a:r>
              <a:rPr lang="en-US" sz="2400" b="1" dirty="0">
                <a:solidFill>
                  <a:srgbClr val="FF0000"/>
                </a:solidFill>
                <a:effectLst>
                  <a:outerShdw blurRad="38100" dist="38100" dir="2700000" algn="tl">
                    <a:srgbClr val="C0C0C0"/>
                  </a:outerShdw>
                </a:effectLst>
                <a:latin typeface="Times New Roman" pitchFamily="18" charset="0"/>
                <a:cs typeface="Times New Roman" pitchFamily="18" charset="0"/>
              </a:rPr>
              <a:t>strategy</a:t>
            </a:r>
          </a:p>
        </p:txBody>
      </p:sp>
      <p:sp>
        <p:nvSpPr>
          <p:cNvPr id="51205" name="Rectangle 5"/>
          <p:cNvSpPr>
            <a:spLocks noChangeArrowheads="1"/>
          </p:cNvSpPr>
          <p:nvPr/>
        </p:nvSpPr>
        <p:spPr bwMode="auto">
          <a:xfrm>
            <a:off x="2857500" y="1633538"/>
            <a:ext cx="3581400" cy="668337"/>
          </a:xfrm>
          <a:prstGeom prst="rect">
            <a:avLst/>
          </a:prstGeom>
          <a:solidFill>
            <a:srgbClr val="3399FF"/>
          </a:solidFill>
          <a:ln>
            <a:noFill/>
          </a:ln>
          <a:effectLst>
            <a:outerShdw dist="71842" dir="2700000" algn="ctr" rotWithShape="0">
              <a:srgbClr val="000099"/>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210000"/>
              </a:lnSpc>
            </a:pPr>
            <a:r>
              <a:rPr lang="ar-SA">
                <a:latin typeface="Times New Roman" panose="02020603050405020304" pitchFamily="18" charset="0"/>
                <a:cs typeface="B Titr" panose="00000700000000000000" pitchFamily="2" charset="-78"/>
              </a:rPr>
              <a:t>ازطريق كيفيت برتر / بهاي كمتر</a:t>
            </a:r>
            <a:endParaRPr lang="en-US">
              <a:latin typeface="Times New Roman" panose="02020603050405020304" pitchFamily="18" charset="0"/>
              <a:cs typeface="B Titr" panose="00000700000000000000" pitchFamily="2" charset="-78"/>
            </a:endParaRPr>
          </a:p>
        </p:txBody>
      </p:sp>
      <p:sp>
        <p:nvSpPr>
          <p:cNvPr id="51206" name="Oval 6"/>
          <p:cNvSpPr>
            <a:spLocks noChangeArrowheads="1"/>
          </p:cNvSpPr>
          <p:nvPr/>
        </p:nvSpPr>
        <p:spPr bwMode="auto">
          <a:xfrm>
            <a:off x="876300" y="2708275"/>
            <a:ext cx="1524000" cy="909638"/>
          </a:xfrm>
          <a:prstGeom prst="ellipse">
            <a:avLst/>
          </a:prstGeom>
          <a:solidFill>
            <a:srgbClr val="DDD800"/>
          </a:solidFill>
          <a:ln>
            <a:noFill/>
          </a:ln>
          <a:effectLst>
            <a:outerShdw dist="63500" dir="3187806" algn="ctr" rotWithShape="0">
              <a:srgbClr val="333300"/>
            </a:outerShdw>
          </a:effectLst>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210000"/>
              </a:lnSpc>
            </a:pPr>
            <a:r>
              <a:rPr lang="ar-SA">
                <a:solidFill>
                  <a:srgbClr val="0000FF"/>
                </a:solidFill>
                <a:latin typeface="Times New Roman" panose="02020603050405020304" pitchFamily="18" charset="0"/>
                <a:cs typeface="B Titr" panose="00000700000000000000" pitchFamily="2" charset="-78"/>
              </a:rPr>
              <a:t>مالي</a:t>
            </a:r>
            <a:endParaRPr lang="en-US">
              <a:solidFill>
                <a:srgbClr val="0000FF"/>
              </a:solidFill>
              <a:latin typeface="Times New Roman" panose="02020603050405020304" pitchFamily="18" charset="0"/>
              <a:cs typeface="B Titr" panose="00000700000000000000" pitchFamily="2" charset="-78"/>
            </a:endParaRPr>
          </a:p>
        </p:txBody>
      </p:sp>
      <p:sp>
        <p:nvSpPr>
          <p:cNvPr id="51207" name="Oval 7"/>
          <p:cNvSpPr>
            <a:spLocks noChangeArrowheads="1"/>
          </p:cNvSpPr>
          <p:nvPr/>
        </p:nvSpPr>
        <p:spPr bwMode="auto">
          <a:xfrm>
            <a:off x="2990850" y="2708275"/>
            <a:ext cx="1524000" cy="909638"/>
          </a:xfrm>
          <a:prstGeom prst="ellipse">
            <a:avLst/>
          </a:prstGeom>
          <a:solidFill>
            <a:srgbClr val="DDD800"/>
          </a:solidFill>
          <a:ln>
            <a:noFill/>
          </a:ln>
          <a:effectLst>
            <a:outerShdw dist="63500" dir="3187806" algn="ctr" rotWithShape="0">
              <a:srgbClr val="333300"/>
            </a:outerShdw>
          </a:effectLst>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210000"/>
              </a:lnSpc>
            </a:pPr>
            <a:r>
              <a:rPr lang="ar-SA">
                <a:solidFill>
                  <a:srgbClr val="0000FF"/>
                </a:solidFill>
                <a:latin typeface="Times New Roman" panose="02020603050405020304" pitchFamily="18" charset="0"/>
                <a:cs typeface="B Titr" panose="00000700000000000000" pitchFamily="2" charset="-78"/>
              </a:rPr>
              <a:t>مشتري</a:t>
            </a:r>
            <a:endParaRPr lang="en-US">
              <a:solidFill>
                <a:srgbClr val="0000FF"/>
              </a:solidFill>
              <a:latin typeface="Times New Roman" panose="02020603050405020304" pitchFamily="18" charset="0"/>
              <a:cs typeface="B Titr" panose="00000700000000000000" pitchFamily="2" charset="-78"/>
            </a:endParaRPr>
          </a:p>
        </p:txBody>
      </p:sp>
      <p:sp>
        <p:nvSpPr>
          <p:cNvPr id="51208" name="Oval 8"/>
          <p:cNvSpPr>
            <a:spLocks noChangeArrowheads="1"/>
          </p:cNvSpPr>
          <p:nvPr/>
        </p:nvSpPr>
        <p:spPr bwMode="auto">
          <a:xfrm>
            <a:off x="5200650" y="2746375"/>
            <a:ext cx="1524000" cy="909638"/>
          </a:xfrm>
          <a:prstGeom prst="ellipse">
            <a:avLst/>
          </a:prstGeom>
          <a:solidFill>
            <a:srgbClr val="DDD800"/>
          </a:solidFill>
          <a:ln>
            <a:noFill/>
          </a:ln>
          <a:effectLst>
            <a:outerShdw dist="63500" dir="3187806" algn="ctr" rotWithShape="0">
              <a:srgbClr val="333300"/>
            </a:outerShdw>
          </a:effectLst>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210000"/>
              </a:lnSpc>
            </a:pPr>
            <a:r>
              <a:rPr lang="ar-SA">
                <a:solidFill>
                  <a:srgbClr val="0000FF"/>
                </a:solidFill>
                <a:latin typeface="Times New Roman" panose="02020603050405020304" pitchFamily="18" charset="0"/>
                <a:cs typeface="B Titr" panose="00000700000000000000" pitchFamily="2" charset="-78"/>
              </a:rPr>
              <a:t>فرايندها</a:t>
            </a:r>
            <a:endParaRPr lang="en-US">
              <a:solidFill>
                <a:srgbClr val="0000FF"/>
              </a:solidFill>
              <a:latin typeface="Times New Roman" panose="02020603050405020304" pitchFamily="18" charset="0"/>
              <a:cs typeface="B Titr" panose="00000700000000000000" pitchFamily="2" charset="-78"/>
            </a:endParaRPr>
          </a:p>
        </p:txBody>
      </p:sp>
      <p:sp>
        <p:nvSpPr>
          <p:cNvPr id="51209" name="Oval 9"/>
          <p:cNvSpPr>
            <a:spLocks noChangeArrowheads="1"/>
          </p:cNvSpPr>
          <p:nvPr/>
        </p:nvSpPr>
        <p:spPr bwMode="auto">
          <a:xfrm>
            <a:off x="7334250" y="2746375"/>
            <a:ext cx="1524000" cy="909638"/>
          </a:xfrm>
          <a:prstGeom prst="ellipse">
            <a:avLst/>
          </a:prstGeom>
          <a:solidFill>
            <a:srgbClr val="DDD800"/>
          </a:solidFill>
          <a:ln>
            <a:noFill/>
          </a:ln>
          <a:effectLst>
            <a:outerShdw dist="63500" dir="3187806" algn="ctr" rotWithShape="0">
              <a:srgbClr val="333300"/>
            </a:outerShdw>
          </a:effectLst>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210000"/>
              </a:lnSpc>
            </a:pPr>
            <a:r>
              <a:rPr lang="ar-SA">
                <a:solidFill>
                  <a:srgbClr val="0000FF"/>
                </a:solidFill>
                <a:latin typeface="Times New Roman" panose="02020603050405020304" pitchFamily="18" charset="0"/>
                <a:cs typeface="B Titr" panose="00000700000000000000" pitchFamily="2" charset="-78"/>
              </a:rPr>
              <a:t>نوآوري</a:t>
            </a:r>
            <a:endParaRPr lang="en-US">
              <a:solidFill>
                <a:srgbClr val="0000FF"/>
              </a:solidFill>
              <a:latin typeface="Times New Roman" panose="02020603050405020304" pitchFamily="18" charset="0"/>
              <a:cs typeface="B Titr" panose="00000700000000000000" pitchFamily="2" charset="-78"/>
            </a:endParaRPr>
          </a:p>
        </p:txBody>
      </p:sp>
      <p:sp>
        <p:nvSpPr>
          <p:cNvPr id="51210" name="Rectangle 10"/>
          <p:cNvSpPr>
            <a:spLocks noChangeArrowheads="1"/>
          </p:cNvSpPr>
          <p:nvPr/>
        </p:nvSpPr>
        <p:spPr bwMode="auto">
          <a:xfrm>
            <a:off x="855663" y="4029075"/>
            <a:ext cx="1555750" cy="476250"/>
          </a:xfrm>
          <a:prstGeom prst="rect">
            <a:avLst/>
          </a:prstGeom>
          <a:solidFill>
            <a:srgbClr val="FF99FF"/>
          </a:solidFill>
          <a:ln>
            <a:noFill/>
          </a:ln>
          <a:effectLst>
            <a:outerShdw dist="71842"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210000"/>
              </a:lnSpc>
            </a:pPr>
            <a:r>
              <a:rPr lang="ar-SA" sz="1200" b="1">
                <a:latin typeface="Times New Roman" panose="02020603050405020304" pitchFamily="18" charset="0"/>
                <a:cs typeface="Yagut" pitchFamily="2" charset="-78"/>
              </a:rPr>
              <a:t>سود آوري بازده سرمايه </a:t>
            </a:r>
            <a:endParaRPr lang="en-US" sz="1200" b="1">
              <a:latin typeface="Times New Roman" panose="02020603050405020304" pitchFamily="18" charset="0"/>
              <a:cs typeface="Yagut" pitchFamily="2" charset="-78"/>
            </a:endParaRPr>
          </a:p>
        </p:txBody>
      </p:sp>
      <p:sp>
        <p:nvSpPr>
          <p:cNvPr id="51211" name="Rectangle 11"/>
          <p:cNvSpPr>
            <a:spLocks noChangeArrowheads="1"/>
          </p:cNvSpPr>
          <p:nvPr/>
        </p:nvSpPr>
        <p:spPr bwMode="auto">
          <a:xfrm>
            <a:off x="2990850" y="4029075"/>
            <a:ext cx="1524000" cy="476250"/>
          </a:xfrm>
          <a:prstGeom prst="rect">
            <a:avLst/>
          </a:prstGeom>
          <a:solidFill>
            <a:srgbClr val="FF99FF"/>
          </a:solidFill>
          <a:ln>
            <a:noFill/>
          </a:ln>
          <a:effectLst>
            <a:outerShdw dist="71842"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210000"/>
              </a:lnSpc>
            </a:pPr>
            <a:r>
              <a:rPr lang="ar-SA" sz="1200" b="1">
                <a:latin typeface="Times New Roman" panose="02020603050405020304" pitchFamily="18" charset="0"/>
                <a:cs typeface="Yagut" pitchFamily="2" charset="-78"/>
              </a:rPr>
              <a:t>رضايت مشتريان </a:t>
            </a:r>
            <a:endParaRPr lang="en-US" sz="1200" b="1">
              <a:latin typeface="Times New Roman" panose="02020603050405020304" pitchFamily="18" charset="0"/>
              <a:cs typeface="Yagut" pitchFamily="2" charset="-78"/>
            </a:endParaRPr>
          </a:p>
        </p:txBody>
      </p:sp>
      <p:sp>
        <p:nvSpPr>
          <p:cNvPr id="51212" name="Rectangle 12"/>
          <p:cNvSpPr>
            <a:spLocks noChangeArrowheads="1"/>
          </p:cNvSpPr>
          <p:nvPr/>
        </p:nvSpPr>
        <p:spPr bwMode="auto">
          <a:xfrm>
            <a:off x="5219700" y="4019550"/>
            <a:ext cx="1524000" cy="495300"/>
          </a:xfrm>
          <a:prstGeom prst="rect">
            <a:avLst/>
          </a:prstGeom>
          <a:solidFill>
            <a:srgbClr val="FF99FF"/>
          </a:solidFill>
          <a:ln>
            <a:noFill/>
          </a:ln>
          <a:effectLst>
            <a:outerShdw dist="71842"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10000"/>
              </a:lnSpc>
            </a:pPr>
            <a:r>
              <a:rPr lang="ar-SA" sz="1200" b="1">
                <a:latin typeface="Times New Roman" panose="02020603050405020304" pitchFamily="18" charset="0"/>
                <a:cs typeface="Yagut" pitchFamily="2" charset="-78"/>
              </a:rPr>
              <a:t>كاهش زمان چرخه </a:t>
            </a:r>
          </a:p>
          <a:p>
            <a:pPr algn="ctr" eaLnBrk="1" hangingPunct="1">
              <a:lnSpc>
                <a:spcPct val="110000"/>
              </a:lnSpc>
            </a:pPr>
            <a:r>
              <a:rPr lang="ar-SA" sz="1200" b="1">
                <a:latin typeface="Times New Roman" panose="02020603050405020304" pitchFamily="18" charset="0"/>
                <a:cs typeface="Yagut" pitchFamily="2" charset="-78"/>
              </a:rPr>
              <a:t>توليد</a:t>
            </a:r>
            <a:endParaRPr lang="en-US" sz="1200" b="1">
              <a:latin typeface="Times New Roman" panose="02020603050405020304" pitchFamily="18" charset="0"/>
              <a:cs typeface="Yagut" pitchFamily="2" charset="-78"/>
            </a:endParaRPr>
          </a:p>
        </p:txBody>
      </p:sp>
      <p:sp>
        <p:nvSpPr>
          <p:cNvPr id="51213" name="Rectangle 13"/>
          <p:cNvSpPr>
            <a:spLocks noChangeArrowheads="1"/>
          </p:cNvSpPr>
          <p:nvPr/>
        </p:nvSpPr>
        <p:spPr bwMode="auto">
          <a:xfrm>
            <a:off x="7353300" y="4048125"/>
            <a:ext cx="1524000" cy="476250"/>
          </a:xfrm>
          <a:prstGeom prst="rect">
            <a:avLst/>
          </a:prstGeom>
          <a:solidFill>
            <a:srgbClr val="FF99FF"/>
          </a:solidFill>
          <a:ln>
            <a:noFill/>
          </a:ln>
          <a:effectLst>
            <a:outerShdw dist="71842"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210000"/>
              </a:lnSpc>
            </a:pPr>
            <a:r>
              <a:rPr lang="ar-SA" sz="1200" b="1">
                <a:latin typeface="Times New Roman" panose="02020603050405020304" pitchFamily="18" charset="0"/>
                <a:cs typeface="Yagut" pitchFamily="2" charset="-78"/>
              </a:rPr>
              <a:t>معرفي محصول جديد</a:t>
            </a:r>
            <a:endParaRPr lang="en-US" sz="1200" b="1">
              <a:latin typeface="Times New Roman" panose="02020603050405020304" pitchFamily="18" charset="0"/>
              <a:cs typeface="Yagut" pitchFamily="2" charset="-78"/>
            </a:endParaRPr>
          </a:p>
        </p:txBody>
      </p:sp>
      <p:sp>
        <p:nvSpPr>
          <p:cNvPr id="51214" name="Oval 14"/>
          <p:cNvSpPr>
            <a:spLocks noChangeArrowheads="1"/>
          </p:cNvSpPr>
          <p:nvPr/>
        </p:nvSpPr>
        <p:spPr bwMode="auto">
          <a:xfrm>
            <a:off x="762000" y="4876800"/>
            <a:ext cx="1771650" cy="850900"/>
          </a:xfrm>
          <a:prstGeom prst="ellipse">
            <a:avLst/>
          </a:prstGeom>
          <a:gradFill rotWithShape="0">
            <a:gsLst>
              <a:gs pos="0">
                <a:srgbClr val="FFFFFF"/>
              </a:gs>
              <a:gs pos="100000">
                <a:srgbClr val="3399FF"/>
              </a:gs>
            </a:gsLst>
            <a:path path="shape">
              <a:fillToRect l="50000" t="50000" r="50000" b="50000"/>
            </a:path>
          </a:gradFill>
          <a:ln>
            <a:noFill/>
          </a:ln>
          <a:effectLst>
            <a:outerShdw dist="71842" dir="2700000" algn="ctr" rotWithShape="0">
              <a:schemeClr val="accent2"/>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10000"/>
              </a:lnSpc>
            </a:pPr>
            <a:r>
              <a:rPr lang="ar-SA" sz="1600">
                <a:latin typeface="Times New Roman" panose="02020603050405020304" pitchFamily="18" charset="0"/>
                <a:cs typeface="Koodak" pitchFamily="2" charset="-78"/>
              </a:rPr>
              <a:t>10% حاشيه سود </a:t>
            </a:r>
          </a:p>
          <a:p>
            <a:pPr algn="ctr" eaLnBrk="1" hangingPunct="1">
              <a:lnSpc>
                <a:spcPct val="110000"/>
              </a:lnSpc>
            </a:pPr>
            <a:r>
              <a:rPr lang="ar-SA" sz="1600">
                <a:latin typeface="Times New Roman" panose="02020603050405020304" pitchFamily="18" charset="0"/>
                <a:cs typeface="Koodak" pitchFamily="2" charset="-78"/>
              </a:rPr>
              <a:t>25% بازده </a:t>
            </a:r>
            <a:endParaRPr lang="en-US" sz="1600">
              <a:latin typeface="Times New Roman" panose="02020603050405020304" pitchFamily="18" charset="0"/>
              <a:cs typeface="Koodak" pitchFamily="2" charset="-78"/>
            </a:endParaRPr>
          </a:p>
        </p:txBody>
      </p:sp>
      <p:sp>
        <p:nvSpPr>
          <p:cNvPr id="51215" name="Oval 15"/>
          <p:cNvSpPr>
            <a:spLocks noChangeArrowheads="1"/>
          </p:cNvSpPr>
          <p:nvPr/>
        </p:nvSpPr>
        <p:spPr bwMode="auto">
          <a:xfrm>
            <a:off x="2724150" y="4879975"/>
            <a:ext cx="2057400" cy="854075"/>
          </a:xfrm>
          <a:prstGeom prst="ellipse">
            <a:avLst/>
          </a:prstGeom>
          <a:gradFill rotWithShape="0">
            <a:gsLst>
              <a:gs pos="0">
                <a:srgbClr val="FFFFFF"/>
              </a:gs>
              <a:gs pos="100000">
                <a:srgbClr val="3399FF"/>
              </a:gs>
            </a:gsLst>
            <a:path path="shape">
              <a:fillToRect l="50000" t="50000" r="50000" b="50000"/>
            </a:path>
          </a:gradFill>
          <a:ln>
            <a:noFill/>
          </a:ln>
          <a:effectLst>
            <a:outerShdw dist="71842" dir="2700000" algn="ctr" rotWithShape="0">
              <a:schemeClr val="accent2"/>
            </a:outerShdw>
          </a:effectLst>
          <a:extLst>
            <a:ext uri="{91240B29-F687-4F45-9708-019B960494DF}">
              <a14:hiddenLine xmlns:a14="http://schemas.microsoft.com/office/drawing/2010/main" w="9525">
                <a:solidFill>
                  <a:srgbClr val="000000"/>
                </a:solidFill>
                <a:round/>
                <a:headEnd/>
                <a:tailEnd/>
              </a14:hiddenLine>
            </a:ext>
          </a:extLst>
        </p:spPr>
        <p:txBody>
          <a:bodyPr lIns="0" tIns="10800" rIns="36000" bIns="10800"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120000"/>
              </a:lnSpc>
            </a:pPr>
            <a:r>
              <a:rPr lang="ar-SA" sz="1600">
                <a:latin typeface="Times New Roman" panose="02020603050405020304" pitchFamily="18" charset="0"/>
                <a:cs typeface="Koodak" pitchFamily="2" charset="-78"/>
              </a:rPr>
              <a:t>80% تحويل بموقع</a:t>
            </a:r>
          </a:p>
          <a:p>
            <a:pPr algn="ctr" eaLnBrk="1" hangingPunct="1">
              <a:lnSpc>
                <a:spcPct val="120000"/>
              </a:lnSpc>
            </a:pPr>
            <a:r>
              <a:rPr lang="ar-SA" sz="1600">
                <a:latin typeface="Times New Roman" panose="02020603050405020304" pitchFamily="18" charset="0"/>
                <a:cs typeface="Koodak" pitchFamily="2" charset="-78"/>
              </a:rPr>
              <a:t>50% كاهش شكايات </a:t>
            </a:r>
            <a:endParaRPr lang="en-US" sz="1600">
              <a:latin typeface="Times New Roman" panose="02020603050405020304" pitchFamily="18" charset="0"/>
              <a:cs typeface="Koodak" pitchFamily="2" charset="-78"/>
            </a:endParaRPr>
          </a:p>
        </p:txBody>
      </p:sp>
      <p:sp>
        <p:nvSpPr>
          <p:cNvPr id="51216" name="Oval 16"/>
          <p:cNvSpPr>
            <a:spLocks noChangeArrowheads="1"/>
          </p:cNvSpPr>
          <p:nvPr/>
        </p:nvSpPr>
        <p:spPr bwMode="auto">
          <a:xfrm>
            <a:off x="4953000" y="4876800"/>
            <a:ext cx="2057400" cy="858838"/>
          </a:xfrm>
          <a:prstGeom prst="ellipse">
            <a:avLst/>
          </a:prstGeom>
          <a:gradFill rotWithShape="0">
            <a:gsLst>
              <a:gs pos="0">
                <a:srgbClr val="FFFFFF"/>
              </a:gs>
              <a:gs pos="100000">
                <a:srgbClr val="3399FF"/>
              </a:gs>
            </a:gsLst>
            <a:path path="shape">
              <a:fillToRect l="50000" t="50000" r="50000" b="50000"/>
            </a:path>
          </a:gradFill>
          <a:ln>
            <a:noFill/>
          </a:ln>
          <a:effectLst>
            <a:outerShdw dist="71842" dir="2700000" algn="ctr" rotWithShape="0">
              <a:schemeClr val="accent2"/>
            </a:outerShdw>
          </a:effectLst>
          <a:extLst>
            <a:ext uri="{91240B29-F687-4F45-9708-019B960494DF}">
              <a14:hiddenLine xmlns:a14="http://schemas.microsoft.com/office/drawing/2010/main" w="9525">
                <a:solidFill>
                  <a:srgbClr val="000000"/>
                </a:solidFill>
                <a:round/>
                <a:headEnd/>
                <a:tailEnd/>
              </a14:hiddenLine>
            </a:ext>
          </a:extLst>
        </p:spPr>
        <p:txBody>
          <a:bodyPr lIns="0" tIns="154800" rIns="36000" bIns="10800"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sz="1600">
                <a:latin typeface="Times New Roman" panose="02020603050405020304" pitchFamily="18" charset="0"/>
                <a:cs typeface="Koodak" pitchFamily="2" charset="-78"/>
              </a:rPr>
              <a:t>10% كاهش زمان </a:t>
            </a:r>
          </a:p>
          <a:p>
            <a:pPr algn="ctr" eaLnBrk="1" hangingPunct="1"/>
            <a:endParaRPr lang="en-US" sz="1600">
              <a:latin typeface="Times New Roman" panose="02020603050405020304" pitchFamily="18" charset="0"/>
              <a:cs typeface="Koodak" pitchFamily="2" charset="-78"/>
            </a:endParaRPr>
          </a:p>
        </p:txBody>
      </p:sp>
      <p:sp>
        <p:nvSpPr>
          <p:cNvPr id="51217" name="Oval 17"/>
          <p:cNvSpPr>
            <a:spLocks noChangeArrowheads="1"/>
          </p:cNvSpPr>
          <p:nvPr/>
        </p:nvSpPr>
        <p:spPr bwMode="auto">
          <a:xfrm>
            <a:off x="7086600" y="4684713"/>
            <a:ext cx="2057400" cy="1204912"/>
          </a:xfrm>
          <a:prstGeom prst="ellipse">
            <a:avLst/>
          </a:prstGeom>
          <a:gradFill rotWithShape="0">
            <a:gsLst>
              <a:gs pos="0">
                <a:srgbClr val="FFFFFF"/>
              </a:gs>
              <a:gs pos="100000">
                <a:srgbClr val="3399FF"/>
              </a:gs>
            </a:gsLst>
            <a:path path="shape">
              <a:fillToRect l="50000" t="50000" r="50000" b="50000"/>
            </a:path>
          </a:gradFill>
          <a:ln>
            <a:noFill/>
          </a:ln>
          <a:effectLst>
            <a:outerShdw dist="71842" dir="2700000" algn="ctr" rotWithShape="0">
              <a:schemeClr val="accent2"/>
            </a:outerShdw>
          </a:effectLst>
          <a:extLst>
            <a:ext uri="{91240B29-F687-4F45-9708-019B960494DF}">
              <a14:hiddenLine xmlns:a14="http://schemas.microsoft.com/office/drawing/2010/main" w="9525">
                <a:solidFill>
                  <a:srgbClr val="000000"/>
                </a:solidFill>
                <a:round/>
                <a:headEnd/>
                <a:tailEnd/>
              </a14:hiddenLine>
            </a:ext>
          </a:extLst>
        </p:spPr>
        <p:txBody>
          <a:bodyPr lIns="0" tIns="154800" rIns="36000" bIns="10800"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sz="1600">
                <a:latin typeface="Times New Roman" panose="02020603050405020304" pitchFamily="18" charset="0"/>
                <a:cs typeface="Koodak" pitchFamily="2" charset="-78"/>
              </a:rPr>
              <a:t>معرفي يك محصول جديددرهرسال </a:t>
            </a:r>
          </a:p>
          <a:p>
            <a:pPr algn="ctr" eaLnBrk="1" hangingPunct="1"/>
            <a:endParaRPr lang="en-US" sz="1600">
              <a:latin typeface="Times New Roman" panose="02020603050405020304" pitchFamily="18" charset="0"/>
              <a:cs typeface="Koodak" pitchFamily="2" charset="-78"/>
            </a:endParaRPr>
          </a:p>
        </p:txBody>
      </p:sp>
      <p:sp>
        <p:nvSpPr>
          <p:cNvPr id="354322" name="Rectangle 18"/>
          <p:cNvSpPr>
            <a:spLocks noChangeArrowheads="1"/>
          </p:cNvSpPr>
          <p:nvPr/>
        </p:nvSpPr>
        <p:spPr bwMode="auto">
          <a:xfrm>
            <a:off x="1143000" y="6207125"/>
            <a:ext cx="7696200" cy="422275"/>
          </a:xfrm>
          <a:prstGeom prst="rect">
            <a:avLst/>
          </a:prstGeom>
          <a:gradFill rotWithShape="0">
            <a:gsLst>
              <a:gs pos="0">
                <a:srgbClr val="008080"/>
              </a:gs>
              <a:gs pos="50000">
                <a:srgbClr val="FFFFFF"/>
              </a:gs>
              <a:gs pos="100000">
                <a:srgbClr val="008080"/>
              </a:gs>
            </a:gsLst>
            <a:lin ang="5400000" scaled="1"/>
          </a:gradFill>
          <a:ln w="9525">
            <a:noFill/>
            <a:miter lim="800000"/>
            <a:headEnd/>
            <a:tailEnd/>
          </a:ln>
          <a:effectLst>
            <a:outerShdw dist="53882" dir="2700000" algn="ctr" rotWithShape="0">
              <a:srgbClr val="000099"/>
            </a:outerShdw>
          </a:effectLst>
        </p:spPr>
        <p:txBody>
          <a:bodyPr anchor="ctr">
            <a:spAutoFit/>
          </a:bodyPr>
          <a:lstStyle/>
          <a:p>
            <a:pPr algn="ctr" rtl="1" eaLnBrk="1" hangingPunct="1">
              <a:lnSpc>
                <a:spcPct val="120000"/>
              </a:lnSpc>
              <a:defRPr/>
            </a:pPr>
            <a:r>
              <a:rPr lang="ar-SA">
                <a:solidFill>
                  <a:srgbClr val="FF0000"/>
                </a:solidFill>
                <a:effectLst>
                  <a:outerShdw blurRad="38100" dist="38100" dir="2700000" algn="tl">
                    <a:srgbClr val="000000"/>
                  </a:outerShdw>
                </a:effectLst>
                <a:latin typeface="Times New Roman" pitchFamily="18" charset="0"/>
                <a:cs typeface="Sina" pitchFamily="2" charset="-78"/>
              </a:rPr>
              <a:t>برنامه و اقدامات اجرايي ( مسئوليت ) در جهت تحقق اهداف </a:t>
            </a:r>
            <a:endParaRPr lang="en-US">
              <a:solidFill>
                <a:srgbClr val="FF0000"/>
              </a:solidFill>
              <a:effectLst>
                <a:outerShdw blurRad="38100" dist="38100" dir="2700000" algn="tl">
                  <a:srgbClr val="000000"/>
                </a:outerShdw>
              </a:effectLst>
              <a:latin typeface="Times New Roman" pitchFamily="18" charset="0"/>
              <a:cs typeface="Sina" pitchFamily="2" charset="-78"/>
            </a:endParaRPr>
          </a:p>
        </p:txBody>
      </p:sp>
      <p:sp>
        <p:nvSpPr>
          <p:cNvPr id="354323" name="Text Box 19"/>
          <p:cNvSpPr txBox="1">
            <a:spLocks noChangeArrowheads="1"/>
          </p:cNvSpPr>
          <p:nvPr/>
        </p:nvSpPr>
        <p:spPr bwMode="auto">
          <a:xfrm>
            <a:off x="139700" y="2852738"/>
            <a:ext cx="760413" cy="420687"/>
          </a:xfrm>
          <a:prstGeom prst="rect">
            <a:avLst/>
          </a:prstGeom>
          <a:noFill/>
          <a:ln w="9525">
            <a:noFill/>
            <a:miter lim="800000"/>
            <a:headEnd/>
            <a:tailEnd/>
          </a:ln>
          <a:effectLst/>
        </p:spPr>
        <p:txBody>
          <a:bodyPr wrap="none">
            <a:spAutoFit/>
          </a:bodyPr>
          <a:lstStyle/>
          <a:p>
            <a:pPr eaLnBrk="1" hangingPunct="1">
              <a:lnSpc>
                <a:spcPct val="90000"/>
              </a:lnSpc>
              <a:defRPr/>
            </a:pPr>
            <a:r>
              <a:rPr lang="en-US" sz="2400" b="1" dirty="0">
                <a:solidFill>
                  <a:srgbClr val="FF0000"/>
                </a:solidFill>
                <a:effectLst>
                  <a:outerShdw blurRad="38100" dist="38100" dir="2700000" algn="tl">
                    <a:srgbClr val="C0C0C0"/>
                  </a:outerShdw>
                </a:effectLst>
                <a:latin typeface="Times New Roman" pitchFamily="18" charset="0"/>
                <a:cs typeface="Times New Roman" pitchFamily="18" charset="0"/>
              </a:rPr>
              <a:t>CSF</a:t>
            </a:r>
          </a:p>
        </p:txBody>
      </p:sp>
      <p:sp>
        <p:nvSpPr>
          <p:cNvPr id="354324" name="Text Box 20"/>
          <p:cNvSpPr txBox="1">
            <a:spLocks noChangeArrowheads="1"/>
          </p:cNvSpPr>
          <p:nvPr/>
        </p:nvSpPr>
        <p:spPr bwMode="auto">
          <a:xfrm>
            <a:off x="104775" y="4797425"/>
            <a:ext cx="1227138" cy="915988"/>
          </a:xfrm>
          <a:prstGeom prst="rect">
            <a:avLst/>
          </a:prstGeom>
          <a:noFill/>
          <a:ln w="9525">
            <a:noFill/>
            <a:miter lim="800000"/>
            <a:headEnd/>
            <a:tailEnd/>
          </a:ln>
          <a:effectLst/>
        </p:spPr>
        <p:txBody>
          <a:bodyPr wrap="none">
            <a:spAutoFit/>
          </a:bodyPr>
          <a:lstStyle/>
          <a:p>
            <a:pPr algn="ctr" eaLnBrk="1" hangingPunct="1">
              <a:lnSpc>
                <a:spcPct val="90000"/>
              </a:lnSpc>
              <a:defRPr/>
            </a:pPr>
            <a:r>
              <a:rPr lang="en-US" sz="2000" b="1" dirty="0">
                <a:solidFill>
                  <a:srgbClr val="FF0000"/>
                </a:solidFill>
                <a:effectLst>
                  <a:outerShdw blurRad="38100" dist="38100" dir="2700000" algn="tl">
                    <a:srgbClr val="C0C0C0"/>
                  </a:outerShdw>
                </a:effectLst>
                <a:latin typeface="Times New Roman" pitchFamily="18" charset="0"/>
                <a:cs typeface="Times New Roman" pitchFamily="18" charset="0"/>
              </a:rPr>
              <a:t>Measures</a:t>
            </a:r>
          </a:p>
          <a:p>
            <a:pPr algn="ctr" eaLnBrk="1" hangingPunct="1">
              <a:lnSpc>
                <a:spcPct val="90000"/>
              </a:lnSpc>
              <a:defRPr/>
            </a:pPr>
            <a:r>
              <a:rPr lang="en-US" sz="2000" b="1" dirty="0">
                <a:solidFill>
                  <a:srgbClr val="FF0000"/>
                </a:solidFill>
                <a:effectLst>
                  <a:outerShdw blurRad="38100" dist="38100" dir="2700000" algn="tl">
                    <a:srgbClr val="C0C0C0"/>
                  </a:outerShdw>
                </a:effectLst>
                <a:latin typeface="Times New Roman" pitchFamily="18" charset="0"/>
                <a:cs typeface="Times New Roman" pitchFamily="18" charset="0"/>
              </a:rPr>
              <a:t>&amp;</a:t>
            </a:r>
          </a:p>
          <a:p>
            <a:pPr algn="ctr" eaLnBrk="1" hangingPunct="1">
              <a:lnSpc>
                <a:spcPct val="90000"/>
              </a:lnSpc>
              <a:defRPr/>
            </a:pPr>
            <a:r>
              <a:rPr lang="en-US" sz="2000" b="1" i="1" dirty="0">
                <a:solidFill>
                  <a:srgbClr val="FF0000"/>
                </a:solidFill>
                <a:effectLst>
                  <a:outerShdw blurRad="38100" dist="38100" dir="2700000" algn="tl">
                    <a:srgbClr val="C0C0C0"/>
                  </a:outerShdw>
                </a:effectLst>
                <a:latin typeface="Times New Roman" pitchFamily="18" charset="0"/>
                <a:cs typeface="Sina" pitchFamily="2" charset="-78"/>
              </a:rPr>
              <a:t>Target</a:t>
            </a:r>
          </a:p>
        </p:txBody>
      </p:sp>
      <p:sp>
        <p:nvSpPr>
          <p:cNvPr id="354325" name="Text Box 21"/>
          <p:cNvSpPr txBox="1">
            <a:spLocks noChangeArrowheads="1"/>
          </p:cNvSpPr>
          <p:nvPr/>
        </p:nvSpPr>
        <p:spPr bwMode="auto">
          <a:xfrm>
            <a:off x="61913" y="6230938"/>
            <a:ext cx="1125537" cy="366712"/>
          </a:xfrm>
          <a:prstGeom prst="rect">
            <a:avLst/>
          </a:prstGeom>
          <a:noFill/>
          <a:ln w="9525">
            <a:noFill/>
            <a:miter lim="800000"/>
            <a:headEnd/>
            <a:tailEnd/>
          </a:ln>
          <a:effectLst/>
        </p:spPr>
        <p:txBody>
          <a:bodyPr wrap="none">
            <a:spAutoFit/>
          </a:bodyPr>
          <a:lstStyle/>
          <a:p>
            <a:pPr eaLnBrk="1" hangingPunct="1">
              <a:lnSpc>
                <a:spcPct val="90000"/>
              </a:lnSpc>
              <a:defRPr/>
            </a:pPr>
            <a:r>
              <a:rPr lang="en-US" sz="2000" b="1" i="1" dirty="0">
                <a:solidFill>
                  <a:srgbClr val="FF0000"/>
                </a:solidFill>
                <a:effectLst>
                  <a:outerShdw blurRad="38100" dist="38100" dir="2700000" algn="tl">
                    <a:srgbClr val="C0C0C0"/>
                  </a:outerShdw>
                </a:effectLst>
                <a:latin typeface="Times New Roman" pitchFamily="18" charset="0"/>
                <a:cs typeface="Sina" pitchFamily="2" charset="-78"/>
              </a:rPr>
              <a:t>Initiative</a:t>
            </a:r>
          </a:p>
        </p:txBody>
      </p:sp>
      <p:cxnSp>
        <p:nvCxnSpPr>
          <p:cNvPr id="51222" name="AutoShape 22"/>
          <p:cNvCxnSpPr>
            <a:cxnSpLocks noChangeShapeType="1"/>
            <a:stCxn id="354306" idx="4"/>
            <a:endCxn id="51205" idx="0"/>
          </p:cNvCxnSpPr>
          <p:nvPr/>
        </p:nvCxnSpPr>
        <p:spPr bwMode="auto">
          <a:xfrm>
            <a:off x="4648200" y="1196975"/>
            <a:ext cx="0" cy="436563"/>
          </a:xfrm>
          <a:prstGeom prst="straightConnector1">
            <a:avLst/>
          </a:prstGeom>
          <a:noFill/>
          <a:ln w="38100">
            <a:solidFill>
              <a:srgbClr val="660033"/>
            </a:solidFill>
            <a:round/>
            <a:headEnd/>
            <a:tailEnd type="triangle" w="med" len="med"/>
          </a:ln>
          <a:extLst>
            <a:ext uri="{909E8E84-426E-40DD-AFC4-6F175D3DCCD1}">
              <a14:hiddenFill xmlns:a14="http://schemas.microsoft.com/office/drawing/2010/main">
                <a:noFill/>
              </a14:hiddenFill>
            </a:ext>
          </a:extLst>
        </p:spPr>
      </p:cxnSp>
      <p:cxnSp>
        <p:nvCxnSpPr>
          <p:cNvPr id="51223" name="AutoShape 23"/>
          <p:cNvCxnSpPr>
            <a:cxnSpLocks noChangeShapeType="1"/>
            <a:stCxn id="51206" idx="4"/>
            <a:endCxn id="51210" idx="0"/>
          </p:cNvCxnSpPr>
          <p:nvPr/>
        </p:nvCxnSpPr>
        <p:spPr bwMode="auto">
          <a:xfrm flipH="1">
            <a:off x="1633538" y="3617913"/>
            <a:ext cx="4762" cy="411162"/>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24" name="AutoShape 24"/>
          <p:cNvCxnSpPr>
            <a:cxnSpLocks noChangeShapeType="1"/>
            <a:stCxn id="51207" idx="4"/>
            <a:endCxn id="51211" idx="0"/>
          </p:cNvCxnSpPr>
          <p:nvPr/>
        </p:nvCxnSpPr>
        <p:spPr bwMode="auto">
          <a:xfrm>
            <a:off x="3752850" y="3617913"/>
            <a:ext cx="0" cy="411162"/>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25" name="AutoShape 25"/>
          <p:cNvCxnSpPr>
            <a:cxnSpLocks noChangeShapeType="1"/>
            <a:stCxn id="51208" idx="4"/>
            <a:endCxn id="51212" idx="0"/>
          </p:cNvCxnSpPr>
          <p:nvPr/>
        </p:nvCxnSpPr>
        <p:spPr bwMode="auto">
          <a:xfrm>
            <a:off x="5962650" y="3656013"/>
            <a:ext cx="19050" cy="363537"/>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26" name="AutoShape 26"/>
          <p:cNvCxnSpPr>
            <a:cxnSpLocks noChangeShapeType="1"/>
            <a:stCxn id="51209" idx="4"/>
            <a:endCxn id="51213" idx="0"/>
          </p:cNvCxnSpPr>
          <p:nvPr/>
        </p:nvCxnSpPr>
        <p:spPr bwMode="auto">
          <a:xfrm>
            <a:off x="8096250" y="3656013"/>
            <a:ext cx="19050" cy="392112"/>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27" name="AutoShape 27"/>
          <p:cNvCxnSpPr>
            <a:cxnSpLocks noChangeShapeType="1"/>
            <a:stCxn id="51210" idx="2"/>
            <a:endCxn id="51214" idx="0"/>
          </p:cNvCxnSpPr>
          <p:nvPr/>
        </p:nvCxnSpPr>
        <p:spPr bwMode="auto">
          <a:xfrm>
            <a:off x="1633538" y="4505325"/>
            <a:ext cx="14287" cy="371475"/>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28" name="AutoShape 28"/>
          <p:cNvCxnSpPr>
            <a:cxnSpLocks noChangeShapeType="1"/>
            <a:stCxn id="51211" idx="2"/>
            <a:endCxn id="51215" idx="0"/>
          </p:cNvCxnSpPr>
          <p:nvPr/>
        </p:nvCxnSpPr>
        <p:spPr bwMode="auto">
          <a:xfrm>
            <a:off x="3752850" y="4505325"/>
            <a:ext cx="0" cy="374650"/>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29" name="AutoShape 29"/>
          <p:cNvCxnSpPr>
            <a:cxnSpLocks noChangeShapeType="1"/>
            <a:stCxn id="51212" idx="2"/>
            <a:endCxn id="51216" idx="0"/>
          </p:cNvCxnSpPr>
          <p:nvPr/>
        </p:nvCxnSpPr>
        <p:spPr bwMode="auto">
          <a:xfrm>
            <a:off x="5981700" y="4514850"/>
            <a:ext cx="0" cy="361950"/>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30" name="AutoShape 30"/>
          <p:cNvCxnSpPr>
            <a:cxnSpLocks noChangeShapeType="1"/>
          </p:cNvCxnSpPr>
          <p:nvPr/>
        </p:nvCxnSpPr>
        <p:spPr bwMode="auto">
          <a:xfrm>
            <a:off x="8115300" y="4564063"/>
            <a:ext cx="0" cy="160337"/>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31" name="AutoShape 31"/>
          <p:cNvCxnSpPr>
            <a:cxnSpLocks noChangeShapeType="1"/>
          </p:cNvCxnSpPr>
          <p:nvPr/>
        </p:nvCxnSpPr>
        <p:spPr bwMode="auto">
          <a:xfrm>
            <a:off x="1600200" y="5748338"/>
            <a:ext cx="15875" cy="420687"/>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32" name="AutoShape 32"/>
          <p:cNvCxnSpPr>
            <a:cxnSpLocks noChangeShapeType="1"/>
          </p:cNvCxnSpPr>
          <p:nvPr/>
        </p:nvCxnSpPr>
        <p:spPr bwMode="auto">
          <a:xfrm>
            <a:off x="3721100" y="5748338"/>
            <a:ext cx="0" cy="423862"/>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33" name="AutoShape 33"/>
          <p:cNvCxnSpPr>
            <a:cxnSpLocks noChangeShapeType="1"/>
          </p:cNvCxnSpPr>
          <p:nvPr/>
        </p:nvCxnSpPr>
        <p:spPr bwMode="auto">
          <a:xfrm>
            <a:off x="5949950" y="5756275"/>
            <a:ext cx="0" cy="412750"/>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cxnSp>
        <p:nvCxnSpPr>
          <p:cNvPr id="51234" name="AutoShape 34"/>
          <p:cNvCxnSpPr>
            <a:cxnSpLocks noChangeShapeType="1"/>
          </p:cNvCxnSpPr>
          <p:nvPr/>
        </p:nvCxnSpPr>
        <p:spPr bwMode="auto">
          <a:xfrm>
            <a:off x="8083550" y="5767388"/>
            <a:ext cx="0" cy="401637"/>
          </a:xfrm>
          <a:prstGeom prst="straightConnector1">
            <a:avLst/>
          </a:prstGeom>
          <a:noFill/>
          <a:ln w="38100">
            <a:solidFill>
              <a:srgbClr val="660033"/>
            </a:solidFill>
            <a:round/>
            <a:headEnd/>
            <a:tailEnd type="triangle" w="med" len="lg"/>
          </a:ln>
          <a:extLst>
            <a:ext uri="{909E8E84-426E-40DD-AFC4-6F175D3DCCD1}">
              <a14:hiddenFill xmlns:a14="http://schemas.microsoft.com/office/drawing/2010/main">
                <a:noFill/>
              </a14:hiddenFill>
            </a:ext>
          </a:extLst>
        </p:spPr>
      </p:cxnSp>
      <p:sp>
        <p:nvSpPr>
          <p:cNvPr id="51235" name="Line 35"/>
          <p:cNvSpPr>
            <a:spLocks noChangeShapeType="1"/>
          </p:cNvSpPr>
          <p:nvPr/>
        </p:nvSpPr>
        <p:spPr bwMode="auto">
          <a:xfrm>
            <a:off x="1600200" y="2438400"/>
            <a:ext cx="6400800" cy="0"/>
          </a:xfrm>
          <a:prstGeom prst="line">
            <a:avLst/>
          </a:prstGeom>
          <a:noFill/>
          <a:ln w="38100">
            <a:solidFill>
              <a:srgbClr val="660033"/>
            </a:solidFill>
            <a:round/>
            <a:headEnd/>
            <a:tailEnd/>
          </a:ln>
          <a:extLst>
            <a:ext uri="{909E8E84-426E-40DD-AFC4-6F175D3DCCD1}">
              <a14:hiddenFill xmlns:a14="http://schemas.microsoft.com/office/drawing/2010/main">
                <a:noFill/>
              </a14:hiddenFill>
            </a:ext>
          </a:extLst>
        </p:spPr>
        <p:txBody>
          <a:bodyPr>
            <a:spAutoFit/>
          </a:bodyPr>
          <a:lstStyle/>
          <a:p>
            <a:endParaRPr lang="fa-IR"/>
          </a:p>
        </p:txBody>
      </p:sp>
      <p:sp>
        <p:nvSpPr>
          <p:cNvPr id="51236" name="Line 36"/>
          <p:cNvSpPr>
            <a:spLocks noChangeShapeType="1"/>
          </p:cNvSpPr>
          <p:nvPr/>
        </p:nvSpPr>
        <p:spPr bwMode="auto">
          <a:xfrm>
            <a:off x="1600200" y="2419350"/>
            <a:ext cx="0" cy="381000"/>
          </a:xfrm>
          <a:prstGeom prst="line">
            <a:avLst/>
          </a:prstGeom>
          <a:noFill/>
          <a:ln w="38100">
            <a:solidFill>
              <a:srgbClr val="660033"/>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fa-IR"/>
          </a:p>
        </p:txBody>
      </p:sp>
      <p:sp>
        <p:nvSpPr>
          <p:cNvPr id="51237" name="Line 37"/>
          <p:cNvSpPr>
            <a:spLocks noChangeShapeType="1"/>
          </p:cNvSpPr>
          <p:nvPr/>
        </p:nvSpPr>
        <p:spPr bwMode="auto">
          <a:xfrm>
            <a:off x="3733800" y="2438400"/>
            <a:ext cx="0" cy="381000"/>
          </a:xfrm>
          <a:prstGeom prst="line">
            <a:avLst/>
          </a:prstGeom>
          <a:noFill/>
          <a:ln w="38100">
            <a:solidFill>
              <a:srgbClr val="660033"/>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fa-IR"/>
          </a:p>
        </p:txBody>
      </p:sp>
      <p:sp>
        <p:nvSpPr>
          <p:cNvPr id="51238" name="Line 38"/>
          <p:cNvSpPr>
            <a:spLocks noChangeShapeType="1"/>
          </p:cNvSpPr>
          <p:nvPr/>
        </p:nvSpPr>
        <p:spPr bwMode="auto">
          <a:xfrm>
            <a:off x="5962650" y="2438400"/>
            <a:ext cx="0" cy="381000"/>
          </a:xfrm>
          <a:prstGeom prst="line">
            <a:avLst/>
          </a:prstGeom>
          <a:noFill/>
          <a:ln w="38100">
            <a:solidFill>
              <a:srgbClr val="660033"/>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fa-IR"/>
          </a:p>
        </p:txBody>
      </p:sp>
      <p:sp>
        <p:nvSpPr>
          <p:cNvPr id="51239" name="Line 39"/>
          <p:cNvSpPr>
            <a:spLocks noChangeShapeType="1"/>
          </p:cNvSpPr>
          <p:nvPr/>
        </p:nvSpPr>
        <p:spPr bwMode="auto">
          <a:xfrm>
            <a:off x="8001000" y="2438400"/>
            <a:ext cx="0" cy="381000"/>
          </a:xfrm>
          <a:prstGeom prst="line">
            <a:avLst/>
          </a:prstGeom>
          <a:noFill/>
          <a:ln w="38100">
            <a:solidFill>
              <a:srgbClr val="660033"/>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fa-IR"/>
          </a:p>
        </p:txBody>
      </p:sp>
      <p:sp>
        <p:nvSpPr>
          <p:cNvPr id="354344" name="Rectangle 40"/>
          <p:cNvSpPr>
            <a:spLocks noChangeArrowheads="1"/>
          </p:cNvSpPr>
          <p:nvPr/>
        </p:nvSpPr>
        <p:spPr bwMode="auto">
          <a:xfrm>
            <a:off x="176213" y="3429000"/>
            <a:ext cx="1155700" cy="731838"/>
          </a:xfrm>
          <a:prstGeom prst="rect">
            <a:avLst/>
          </a:prstGeom>
          <a:noFill/>
          <a:ln w="9525">
            <a:noFill/>
            <a:miter lim="800000"/>
            <a:headEnd/>
            <a:tailEnd/>
          </a:ln>
          <a:effectLst/>
        </p:spPr>
        <p:txBody>
          <a:bodyPr wrap="none">
            <a:spAutoFit/>
          </a:bodyPr>
          <a:lstStyle/>
          <a:p>
            <a:pPr marL="457200" indent="-457200" algn="r" rtl="1" eaLnBrk="1" hangingPunct="1">
              <a:lnSpc>
                <a:spcPct val="210000"/>
              </a:lnSpc>
              <a:defRPr/>
            </a:pPr>
            <a:r>
              <a:rPr lang="en-US" sz="2000" b="1" i="1" dirty="0">
                <a:solidFill>
                  <a:srgbClr val="FF0000"/>
                </a:solidFill>
                <a:effectLst>
                  <a:outerShdw blurRad="38100" dist="38100" dir="2700000" algn="tl">
                    <a:srgbClr val="C0C0C0"/>
                  </a:outerShdw>
                </a:effectLst>
                <a:latin typeface="Times New Roman" pitchFamily="18" charset="0"/>
                <a:cs typeface="Sina" pitchFamily="2" charset="-78"/>
              </a:rPr>
              <a:t>Objective</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ChangeArrowheads="1"/>
          </p:cNvSpPr>
          <p:nvPr/>
        </p:nvSpPr>
        <p:spPr bwMode="auto">
          <a:xfrm>
            <a:off x="66675" y="801688"/>
            <a:ext cx="8924925" cy="2246312"/>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chemeClr val="folHlink"/>
              </a:buClr>
              <a:buSzPct val="75000"/>
              <a:buFont typeface="Wingdings" panose="05000000000000000000" pitchFamily="2" charset="2"/>
              <a:buNone/>
            </a:pPr>
            <a:endParaRPr lang="fa-IR" sz="7300" b="1">
              <a:solidFill>
                <a:srgbClr val="FF9900"/>
              </a:solidFill>
              <a:latin typeface="Verdana" panose="020B0604030504040204" pitchFamily="34" charset="0"/>
              <a:cs typeface="B Tabassom" panose="00000400000000000000" pitchFamily="2" charset="-78"/>
            </a:endParaRPr>
          </a:p>
        </p:txBody>
      </p:sp>
      <p:sp>
        <p:nvSpPr>
          <p:cNvPr id="7" name="Text Box 2"/>
          <p:cNvSpPr txBox="1">
            <a:spLocks noChangeArrowheads="1"/>
          </p:cNvSpPr>
          <p:nvPr/>
        </p:nvSpPr>
        <p:spPr bwMode="blackWhite">
          <a:xfrm>
            <a:off x="250825" y="188913"/>
            <a:ext cx="8642350" cy="6597650"/>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anchor="ctr" anchorCtr="1">
            <a:flatTx/>
          </a:bodyPr>
          <a:lstStyle/>
          <a:p>
            <a:pPr algn="ctr">
              <a:defRPr/>
            </a:pPr>
            <a:endParaRPr lang="fa-IR" sz="2400" b="1" dirty="0">
              <a:solidFill>
                <a:schemeClr val="bg1"/>
              </a:solidFill>
              <a:cs typeface="B Nazanin" pitchFamily="2" charset="-78"/>
            </a:endParaRPr>
          </a:p>
        </p:txBody>
      </p:sp>
      <p:sp>
        <p:nvSpPr>
          <p:cNvPr id="52228" name="Rectangle 1"/>
          <p:cNvSpPr>
            <a:spLocks noChangeArrowheads="1"/>
          </p:cNvSpPr>
          <p:nvPr/>
        </p:nvSpPr>
        <p:spPr bwMode="auto">
          <a:xfrm>
            <a:off x="250825" y="-82550"/>
            <a:ext cx="8642350" cy="735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endParaRPr lang="fa-IR" sz="2400">
              <a:latin typeface="Lucida Sans Unicode" panose="020B0602030504020204" pitchFamily="34" charset="0"/>
              <a:ea typeface="Calibri" panose="020F0502020204030204" pitchFamily="34" charset="0"/>
              <a:cs typeface="B Nazanin" panose="00000400000000000000" pitchFamily="2" charset="-78"/>
            </a:endParaRPr>
          </a:p>
          <a:p>
            <a:pPr algn="just" eaLnBrk="1" hangingPunct="1"/>
            <a:endParaRPr lang="fa-IR" sz="2400">
              <a:latin typeface="Lucida Sans Unicode" panose="020B0602030504020204" pitchFamily="34" charset="0"/>
              <a:ea typeface="Calibri" panose="020F0502020204030204" pitchFamily="34" charset="0"/>
              <a:cs typeface="B Nazanin" panose="00000400000000000000" pitchFamily="2" charset="-78"/>
            </a:endParaRPr>
          </a:p>
          <a:p>
            <a:pPr algn="ctr" eaLnBrk="1" hangingPunct="1"/>
            <a:r>
              <a:rPr lang="fa-IR" sz="2400" b="1">
                <a:solidFill>
                  <a:srgbClr val="0033CC"/>
                </a:solidFill>
                <a:ea typeface="Calibri" panose="020F0502020204030204" pitchFamily="34" charset="0"/>
                <a:cs typeface="B Nazanin" panose="00000400000000000000" pitchFamily="2" charset="-78"/>
              </a:rPr>
              <a:t>نتيجه گيري</a:t>
            </a:r>
            <a:endParaRPr lang="ar-SA" sz="2400">
              <a:solidFill>
                <a:srgbClr val="0033CC"/>
              </a:solidFill>
              <a:ea typeface="Calibri" panose="020F0502020204030204" pitchFamily="34" charset="0"/>
              <a:cs typeface="B Nazanin" panose="00000400000000000000" pitchFamily="2" charset="-78"/>
            </a:endParaRPr>
          </a:p>
          <a:p>
            <a:pPr algn="just" eaLnBrk="1" hangingPunct="1"/>
            <a:endParaRPr lang="fa-IR" sz="2400">
              <a:latin typeface="Lucida Sans Unicode" panose="020B0602030504020204" pitchFamily="34" charset="0"/>
              <a:ea typeface="Calibri" panose="020F0502020204030204" pitchFamily="34" charset="0"/>
              <a:cs typeface="B Nazanin" panose="00000400000000000000" pitchFamily="2" charset="-78"/>
            </a:endParaRPr>
          </a:p>
          <a:p>
            <a:pPr algn="just" eaLnBrk="1" hangingPunct="1"/>
            <a:r>
              <a:rPr lang="ar-SA" sz="2400">
                <a:latin typeface="Lucida Sans Unicode" panose="020B0602030504020204" pitchFamily="34" charset="0"/>
                <a:ea typeface="Calibri" panose="020F0502020204030204" pitchFamily="34" charset="0"/>
                <a:cs typeface="B Nazanin" panose="00000400000000000000" pitchFamily="2" charset="-78"/>
              </a:rPr>
              <a:t>بطور خلاصه </a:t>
            </a:r>
            <a:r>
              <a:rPr lang="en-US">
                <a:latin typeface="Times New Roman" panose="02020603050405020304" pitchFamily="18" charset="0"/>
                <a:ea typeface="Calibri" panose="020F0502020204030204" pitchFamily="34" charset="0"/>
                <a:cs typeface="Times New Roman" panose="02020603050405020304" pitchFamily="18" charset="0"/>
              </a:rPr>
              <a:t>BSC</a:t>
            </a:r>
            <a:r>
              <a:rPr lang="ar-SA">
                <a:latin typeface="Lucida Sans Unicode" panose="020B0602030504020204" pitchFamily="34" charset="0"/>
                <a:ea typeface="Calibri" panose="020F0502020204030204" pitchFamily="34" charset="0"/>
                <a:cs typeface="B Nazanin" panose="00000400000000000000" pitchFamily="2" charset="-78"/>
              </a:rPr>
              <a:t> </a:t>
            </a:r>
            <a:r>
              <a:rPr lang="ar-SA" sz="2400">
                <a:latin typeface="Lucida Sans Unicode" panose="020B0602030504020204" pitchFamily="34" charset="0"/>
                <a:ea typeface="Calibri" panose="020F0502020204030204" pitchFamily="34" charset="0"/>
                <a:cs typeface="B Nazanin" panose="00000400000000000000" pitchFamily="2" charset="-78"/>
              </a:rPr>
              <a:t>یک سیستم </a:t>
            </a:r>
            <a:r>
              <a:rPr lang="en-US">
                <a:latin typeface="Times New Roman" panose="02020603050405020304" pitchFamily="18" charset="0"/>
                <a:ea typeface="Calibri" panose="020F0502020204030204" pitchFamily="34" charset="0"/>
                <a:cs typeface="Times New Roman" panose="02020603050405020304" pitchFamily="18" charset="0"/>
              </a:rPr>
              <a:t>Top-Down</a:t>
            </a:r>
            <a:r>
              <a:rPr lang="ar-SA">
                <a:latin typeface="Lucida Sans Unicode" panose="020B0602030504020204" pitchFamily="34" charset="0"/>
                <a:ea typeface="Calibri" panose="020F0502020204030204" pitchFamily="34" charset="0"/>
                <a:cs typeface="B Nazanin" panose="00000400000000000000" pitchFamily="2" charset="-78"/>
              </a:rPr>
              <a:t> </a:t>
            </a:r>
            <a:r>
              <a:rPr lang="ar-SA" sz="2400">
                <a:latin typeface="Lucida Sans Unicode" panose="020B0602030504020204" pitchFamily="34" charset="0"/>
                <a:ea typeface="Calibri" panose="020F0502020204030204" pitchFamily="34" charset="0"/>
                <a:cs typeface="B Nazanin" panose="00000400000000000000" pitchFamily="2" charset="-78"/>
              </a:rPr>
              <a:t>بر روی عملکرد سازمانی می باشد که در آن می بایست چشم اندازهای کلی را بعنوان اولین مرحله دسته بندی کرد ( اهداف کلی ) و بعد از ثبات ساختار و زیربنای سازمانی، مدیران می بایست تصمیم بگیرند که کدام یک از استراتژی ها ما را به اهدافمان می رساند . </a:t>
            </a:r>
            <a:endParaRPr lang="en-US" sz="1600">
              <a:cs typeface="B Nazanin" panose="00000400000000000000" pitchFamily="2" charset="-78"/>
            </a:endParaRPr>
          </a:p>
          <a:p>
            <a:pPr algn="just"/>
            <a:r>
              <a:rPr lang="en-US">
                <a:latin typeface="Times New Roman" panose="02020603050405020304" pitchFamily="18" charset="0"/>
                <a:cs typeface="Times New Roman" panose="02020603050405020304" pitchFamily="18" charset="0"/>
              </a:rPr>
              <a:t>BSC</a:t>
            </a:r>
            <a:r>
              <a:rPr lang="ar-SA">
                <a:latin typeface="Lucida Sans Unicode" panose="020B0602030504020204" pitchFamily="34" charset="0"/>
                <a:cs typeface="B Nazanin" panose="00000400000000000000" pitchFamily="2" charset="-78"/>
              </a:rPr>
              <a:t> </a:t>
            </a:r>
            <a:r>
              <a:rPr lang="ar-SA" sz="2400">
                <a:latin typeface="Lucida Sans Unicode" panose="020B0602030504020204" pitchFamily="34" charset="0"/>
                <a:cs typeface="B Nazanin" panose="00000400000000000000" pitchFamily="2" charset="-78"/>
              </a:rPr>
              <a:t>ضمن اینکه مدیریت را در دستیابی به بکارگیری منابع اطلاعاتی شرکت و نتایج حاصل از تولید محصولات یاری می کند به او در بازبینی قسمتها و اجزای استراتژی فضاهای خالی عملکرد ( قابلیت های شناخته نشده ) یاری می رساند . </a:t>
            </a:r>
            <a:r>
              <a:rPr lang="en-US">
                <a:latin typeface="Times New Roman" panose="02020603050405020304" pitchFamily="18" charset="0"/>
                <a:cs typeface="Times New Roman" panose="02020603050405020304" pitchFamily="18" charset="0"/>
              </a:rPr>
              <a:t>BSC</a:t>
            </a:r>
            <a:r>
              <a:rPr lang="ar-SA">
                <a:latin typeface="Lucida Sans Unicode" panose="020B0602030504020204" pitchFamily="34" charset="0"/>
                <a:cs typeface="B Nazanin" panose="00000400000000000000" pitchFamily="2" charset="-78"/>
              </a:rPr>
              <a:t> </a:t>
            </a:r>
            <a:r>
              <a:rPr lang="ar-SA" sz="2400">
                <a:latin typeface="Lucida Sans Unicode" panose="020B0602030504020204" pitchFamily="34" charset="0"/>
                <a:cs typeface="B Nazanin" panose="00000400000000000000" pitchFamily="2" charset="-78"/>
              </a:rPr>
              <a:t>مدیر را قادر می سازد که نتیجه شرایط اقتصادی ، اهداف کمی ، شرایط فصلی ، فعالیت رقبا ، برنامه ریزی ظرفیت فیزیکی ، بهره وری نیروی انسانی و مشکلات تولید را بشناسد و با جمع آوری پیشنهادات و اتخاذتصمیم در خصوص رفع نواقص عمل کند و او راکمک کند که آیا تخصیص منابع دهد یا خیر ؟ انصراف دهد ؟ اقدامات نوین انجام دهد ؟ و ... </a:t>
            </a:r>
            <a:r>
              <a:rPr lang="en-US">
                <a:latin typeface="Times New Roman" panose="02020603050405020304" pitchFamily="18" charset="0"/>
                <a:cs typeface="Times New Roman" panose="02020603050405020304" pitchFamily="18" charset="0"/>
              </a:rPr>
              <a:t>BSC</a:t>
            </a:r>
            <a:r>
              <a:rPr lang="ar-SA">
                <a:latin typeface="Lucida Sans Unicode" panose="020B0602030504020204" pitchFamily="34" charset="0"/>
                <a:cs typeface="B Nazanin" panose="00000400000000000000" pitchFamily="2" charset="-78"/>
              </a:rPr>
              <a:t> </a:t>
            </a:r>
            <a:r>
              <a:rPr lang="ar-SA" sz="2400">
                <a:latin typeface="Lucida Sans Unicode" panose="020B0602030504020204" pitchFamily="34" charset="0"/>
                <a:cs typeface="B Nazanin" panose="00000400000000000000" pitchFamily="2" charset="-78"/>
              </a:rPr>
              <a:t>اثربخشی را تفهیم می کند . ارزیابی متوازن دیدگاه عملکردی به شاخص های مالی و غیرمالی دارد و ارزش افزوده اقتصادی مدیران را در یک حالت مالکانه به خلق ارزش وا می دارد (مالکانه چرا که تخصیص پاداش بر اساس خلق ارزش به مدیران تعلق می گیرد )</a:t>
            </a:r>
            <a:r>
              <a:rPr lang="en-US" sz="2400">
                <a:latin typeface="Lucida Sans Unicode" panose="020B0602030504020204" pitchFamily="34" charset="0"/>
                <a:cs typeface="B Nazanin" panose="00000400000000000000" pitchFamily="2" charset="-78"/>
              </a:rPr>
              <a:t>.</a:t>
            </a:r>
            <a:endParaRPr lang="en-US" sz="1600">
              <a:cs typeface="B Nazanin" panose="00000400000000000000" pitchFamily="2" charset="-78"/>
            </a:endParaRPr>
          </a:p>
          <a:p>
            <a:pPr algn="just" rtl="0"/>
            <a:endParaRPr lang="en-US" sz="3600">
              <a:cs typeface="B Nazanin" panose="00000400000000000000"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3"/>
          <p:cNvSpPr>
            <a:spLocks noGrp="1"/>
          </p:cNvSpPr>
          <p:nvPr>
            <p:ph type="title"/>
          </p:nvPr>
        </p:nvSpPr>
        <p:spPr>
          <a:xfrm>
            <a:off x="1619250" y="2349500"/>
            <a:ext cx="6589713" cy="1727200"/>
          </a:xfrm>
        </p:spPr>
        <p:txBody>
          <a:bodyPr/>
          <a:lstStyle/>
          <a:p>
            <a:pPr algn="ctr"/>
            <a:r>
              <a:rPr lang="fa-IR" sz="8000" smtClean="0">
                <a:solidFill>
                  <a:srgbClr val="8A0000"/>
                </a:solidFill>
                <a:latin typeface="IranNastaliq" panose="02020505000000020003" pitchFamily="18" charset="0"/>
                <a:cs typeface="IranNastaliq" panose="02020505000000020003" pitchFamily="18" charset="0"/>
              </a:rPr>
              <a:t>با تشکر از حسن توجه شما</a:t>
            </a:r>
          </a:p>
        </p:txBody>
      </p:sp>
    </p:spTree>
  </p:cSld>
  <p:clrMapOvr>
    <a:masterClrMapping/>
  </p:clrMapOvr>
  <p:transition>
    <p:newsflash/>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4759</TotalTime>
  <Words>1683</Words>
  <Application>Microsoft Office PowerPoint</Application>
  <PresentationFormat>On-screen Show (4:3)</PresentationFormat>
  <Paragraphs>250</Paragraphs>
  <Slides>26</Slides>
  <Notes>11</Notes>
  <HiddenSlides>0</HiddenSlides>
  <MMClips>0</MMClips>
  <ScaleCrop>false</ScaleCrop>
  <HeadingPairs>
    <vt:vector size="6" baseType="variant">
      <vt:variant>
        <vt:lpstr>Fonts Used</vt:lpstr>
      </vt:variant>
      <vt:variant>
        <vt:i4>25</vt:i4>
      </vt:variant>
      <vt:variant>
        <vt:lpstr>Theme</vt:lpstr>
      </vt:variant>
      <vt:variant>
        <vt:i4>1</vt:i4>
      </vt:variant>
      <vt:variant>
        <vt:lpstr>Slide Titles</vt:lpstr>
      </vt:variant>
      <vt:variant>
        <vt:i4>26</vt:i4>
      </vt:variant>
    </vt:vector>
  </HeadingPairs>
  <TitlesOfParts>
    <vt:vector size="52" baseType="lpstr">
      <vt:lpstr>Albertus</vt:lpstr>
      <vt:lpstr>Arial</vt:lpstr>
      <vt:lpstr>Arial Narrow</vt:lpstr>
      <vt:lpstr>B Homa</vt:lpstr>
      <vt:lpstr>B Koodak</vt:lpstr>
      <vt:lpstr>B Nazanin</vt:lpstr>
      <vt:lpstr>B Tabassom</vt:lpstr>
      <vt:lpstr>B Titr</vt:lpstr>
      <vt:lpstr>B Yekan</vt:lpstr>
      <vt:lpstr>Calibri</vt:lpstr>
      <vt:lpstr>Calibri Light</vt:lpstr>
      <vt:lpstr>Homa</vt:lpstr>
      <vt:lpstr>IranNastaliq</vt:lpstr>
      <vt:lpstr>Koodak</vt:lpstr>
      <vt:lpstr>Lucida Sans Unicode</vt:lpstr>
      <vt:lpstr>Mitra</vt:lpstr>
      <vt:lpstr>Nazanin</vt:lpstr>
      <vt:lpstr>Sina</vt:lpstr>
      <vt:lpstr>Times New Roman</vt:lpstr>
      <vt:lpstr>Titr</vt:lpstr>
      <vt:lpstr>Verdana</vt:lpstr>
      <vt:lpstr>Wingdings</vt:lpstr>
      <vt:lpstr>Wingdings 3</vt:lpstr>
      <vt:lpstr>Yagut</vt:lpstr>
      <vt:lpstr>Zar</vt:lpstr>
      <vt:lpstr>Office Theme</vt:lpstr>
      <vt:lpstr>PowerPoint Presentation</vt:lpstr>
      <vt:lpstr> پروژه : كارت امتيازي متوازن </vt:lpstr>
      <vt:lpstr>PowerPoint Presentation</vt:lpstr>
      <vt:lpstr>مدیریت استراتژیک</vt:lpstr>
      <vt:lpstr>وجود شكاف بين استراتژي و عمل</vt:lpstr>
      <vt:lpstr>BSC پلي ارتباطی بين استراتژي و عمل</vt:lpstr>
      <vt:lpstr>PowerPoint Presentation</vt:lpstr>
      <vt:lpstr>PowerPoint Presentation</vt:lpstr>
      <vt:lpstr>PowerPoint Presentation</vt:lpstr>
      <vt:lpstr>PowerPoint Presentation</vt:lpstr>
      <vt:lpstr>BalancedScorecard</vt:lpstr>
      <vt:lpstr>روش كارت امتيازي متوازن (BSC)</vt:lpstr>
      <vt:lpstr>رابطه علت و معلولي در روش BSC</vt:lpstr>
      <vt:lpstr>منظر مالي Financial</vt:lpstr>
      <vt:lpstr>ارزيابي از منظر مالي</vt:lpstr>
      <vt:lpstr>منظر مشتري Customer</vt:lpstr>
      <vt:lpstr>ارزيابي از منظر مشتري</vt:lpstr>
      <vt:lpstr>منظر فرآيندهاي داخلي Internal Processes</vt:lpstr>
      <vt:lpstr>ارزيابي از منظر فرآيندها</vt:lpstr>
      <vt:lpstr>منظر يادگيري و رشد Learning &amp; Growth</vt:lpstr>
      <vt:lpstr>ارزيابي از منظر يادگيري و رشد</vt:lpstr>
      <vt:lpstr>PowerPoint Presentation</vt:lpstr>
      <vt:lpstr>PowerPoint Presentation</vt:lpstr>
      <vt:lpstr>PowerPoint Presentation</vt:lpstr>
      <vt:lpstr>PowerPoint Presentation</vt:lpstr>
      <vt:lpstr>با تشکر از حسن توجه شما</vt:lpstr>
    </vt:vector>
  </TitlesOfParts>
  <Company>Persiansoft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Mehrzadegan</dc:creator>
  <cp:lastModifiedBy>DadeFam-43262657</cp:lastModifiedBy>
  <cp:revision>406</cp:revision>
  <dcterms:created xsi:type="dcterms:W3CDTF">2006-04-04T07:06:41Z</dcterms:created>
  <dcterms:modified xsi:type="dcterms:W3CDTF">2023-08-07T18:43:17Z</dcterms:modified>
</cp:coreProperties>
</file>