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 id="2147483679" r:id="rId2"/>
  </p:sldMasterIdLst>
  <p:sldIdLst>
    <p:sldId id="268" r:id="rId3"/>
    <p:sldId id="257" r:id="rId4"/>
    <p:sldId id="269" r:id="rId5"/>
    <p:sldId id="270" r:id="rId6"/>
    <p:sldId id="258" r:id="rId7"/>
    <p:sldId id="259" r:id="rId8"/>
    <p:sldId id="260" r:id="rId9"/>
    <p:sldId id="261" r:id="rId10"/>
    <p:sldId id="262" r:id="rId11"/>
    <p:sldId id="263" r:id="rId12"/>
    <p:sldId id="264" r:id="rId13"/>
    <p:sldId id="265" r:id="rId14"/>
    <p:sldId id="266" r:id="rId15"/>
    <p:sldId id="267" r:id="rId1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Verdana" pitchFamily="34" charset="0"/>
        <a:ea typeface="+mn-ea"/>
        <a:cs typeface="Arial" pitchFamily="34" charset="0"/>
      </a:defRPr>
    </a:lvl1pPr>
    <a:lvl2pPr marL="457200" algn="l" rtl="0" fontAlgn="base">
      <a:spcBef>
        <a:spcPct val="0"/>
      </a:spcBef>
      <a:spcAft>
        <a:spcPct val="0"/>
      </a:spcAft>
      <a:defRPr kern="1200">
        <a:solidFill>
          <a:schemeClr val="tx1"/>
        </a:solidFill>
        <a:latin typeface="Verdana" pitchFamily="34" charset="0"/>
        <a:ea typeface="+mn-ea"/>
        <a:cs typeface="Arial" pitchFamily="34" charset="0"/>
      </a:defRPr>
    </a:lvl2pPr>
    <a:lvl3pPr marL="914400" algn="l" rtl="0" fontAlgn="base">
      <a:spcBef>
        <a:spcPct val="0"/>
      </a:spcBef>
      <a:spcAft>
        <a:spcPct val="0"/>
      </a:spcAft>
      <a:defRPr kern="1200">
        <a:solidFill>
          <a:schemeClr val="tx1"/>
        </a:solidFill>
        <a:latin typeface="Verdana" pitchFamily="34" charset="0"/>
        <a:ea typeface="+mn-ea"/>
        <a:cs typeface="Arial" pitchFamily="34" charset="0"/>
      </a:defRPr>
    </a:lvl3pPr>
    <a:lvl4pPr marL="1371600" algn="l" rtl="0" fontAlgn="base">
      <a:spcBef>
        <a:spcPct val="0"/>
      </a:spcBef>
      <a:spcAft>
        <a:spcPct val="0"/>
      </a:spcAft>
      <a:defRPr kern="1200">
        <a:solidFill>
          <a:schemeClr val="tx1"/>
        </a:solidFill>
        <a:latin typeface="Verdana" pitchFamily="34" charset="0"/>
        <a:ea typeface="+mn-ea"/>
        <a:cs typeface="Arial" pitchFamily="34" charset="0"/>
      </a:defRPr>
    </a:lvl4pPr>
    <a:lvl5pPr marL="1828800" algn="l" rtl="0" fontAlgn="base">
      <a:spcBef>
        <a:spcPct val="0"/>
      </a:spcBef>
      <a:spcAft>
        <a:spcPct val="0"/>
      </a:spcAft>
      <a:defRPr kern="1200">
        <a:solidFill>
          <a:schemeClr val="tx1"/>
        </a:solidFill>
        <a:latin typeface="Verdana" pitchFamily="34" charset="0"/>
        <a:ea typeface="+mn-ea"/>
        <a:cs typeface="Arial" pitchFamily="34" charset="0"/>
      </a:defRPr>
    </a:lvl5pPr>
    <a:lvl6pPr marL="2286000" algn="r" defTabSz="914400" rtl="1" eaLnBrk="1" latinLnBrk="0" hangingPunct="1">
      <a:defRPr kern="1200">
        <a:solidFill>
          <a:schemeClr val="tx1"/>
        </a:solidFill>
        <a:latin typeface="Verdana" pitchFamily="34" charset="0"/>
        <a:ea typeface="+mn-ea"/>
        <a:cs typeface="Arial" pitchFamily="34" charset="0"/>
      </a:defRPr>
    </a:lvl6pPr>
    <a:lvl7pPr marL="2743200" algn="r" defTabSz="914400" rtl="1" eaLnBrk="1" latinLnBrk="0" hangingPunct="1">
      <a:defRPr kern="1200">
        <a:solidFill>
          <a:schemeClr val="tx1"/>
        </a:solidFill>
        <a:latin typeface="Verdana" pitchFamily="34" charset="0"/>
        <a:ea typeface="+mn-ea"/>
        <a:cs typeface="Arial" pitchFamily="34" charset="0"/>
      </a:defRPr>
    </a:lvl7pPr>
    <a:lvl8pPr marL="3200400" algn="r" defTabSz="914400" rtl="1" eaLnBrk="1" latinLnBrk="0" hangingPunct="1">
      <a:defRPr kern="1200">
        <a:solidFill>
          <a:schemeClr val="tx1"/>
        </a:solidFill>
        <a:latin typeface="Verdana" pitchFamily="34" charset="0"/>
        <a:ea typeface="+mn-ea"/>
        <a:cs typeface="Arial" pitchFamily="34" charset="0"/>
      </a:defRPr>
    </a:lvl8pPr>
    <a:lvl9pPr marL="3657600" algn="r" defTabSz="914400" rtl="1" eaLnBrk="1" latinLnBrk="0" hangingPunct="1">
      <a:defRPr kern="1200">
        <a:solidFill>
          <a:schemeClr val="tx1"/>
        </a:solidFill>
        <a:latin typeface="Verdana"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053" autoAdjust="0"/>
  </p:normalViewPr>
  <p:slideViewPr>
    <p:cSldViewPr>
      <p:cViewPr>
        <p:scale>
          <a:sx n="66" d="100"/>
          <a:sy n="66" d="100"/>
        </p:scale>
        <p:origin x="-1506" y="-27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lang="en-US" smtClean="0"/>
              <a:t>Click to edit Master title style</a:t>
            </a:r>
            <a:endParaRPr lang="en-US"/>
          </a:p>
        </p:txBody>
      </p:sp>
      <p:sp>
        <p:nvSpPr>
          <p:cNvPr id="8" name="Content Placeholder 7"/>
          <p:cNvSpPr>
            <a:spLocks noGrp="1"/>
          </p:cNvSpPr>
          <p:nvPr>
            <p:ph sz="quarter" idx="1"/>
          </p:nvPr>
        </p:nvSpPr>
        <p:spPr>
          <a:xfrm>
            <a:off x="612648" y="1600200"/>
            <a:ext cx="81534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6B7911D6-EB71-4695-A0AA-260F76CB89F3}" type="slidenum">
              <a:rPr lang="ar-SA"/>
              <a:pPr>
                <a:defRPr/>
              </a:pPr>
              <a:t>‹#›</a:t>
            </a:fld>
            <a:endParaRPr lang="en-US"/>
          </a:p>
        </p:txBody>
      </p:sp>
    </p:spTree>
    <p:extLst>
      <p:ext uri="{BB962C8B-B14F-4D97-AF65-F5344CB8AC3E}">
        <p14:creationId xmlns:p14="http://schemas.microsoft.com/office/powerpoint/2010/main" val="733848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13"/>
          <p:cNvSpPr>
            <a:spLocks noGrp="1"/>
          </p:cNvSpPr>
          <p:nvPr>
            <p:ph type="dt" sz="half" idx="10"/>
          </p:nvPr>
        </p:nvSpPr>
        <p:spPr/>
        <p:txBody>
          <a:bodyPr/>
          <a:lstStyle>
            <a:lvl1pPr>
              <a:defRPr/>
            </a:lvl1pPr>
          </a:lstStyle>
          <a:p>
            <a:pPr>
              <a:defRPr/>
            </a:pPr>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8C8BDF4E-AEBF-4192-BAA0-1744C41F20A4}" type="slidenum">
              <a:rPr lang="ar-SA"/>
              <a:pPr>
                <a:defRPr/>
              </a:pPr>
              <a:t>‹#›</a:t>
            </a:fld>
            <a:endParaRPr lang="en-US"/>
          </a:p>
        </p:txBody>
      </p:sp>
    </p:spTree>
    <p:extLst>
      <p:ext uri="{BB962C8B-B14F-4D97-AF65-F5344CB8AC3E}">
        <p14:creationId xmlns:p14="http://schemas.microsoft.com/office/powerpoint/2010/main" val="273543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AndObj">
  <p:cSld name="Title, 2 Conten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74675" y="304800"/>
            <a:ext cx="8001000" cy="1216025"/>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566738" y="1752600"/>
            <a:ext cx="3924300" cy="2057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66738" y="3962400"/>
            <a:ext cx="3924300" cy="2057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half" idx="3"/>
          </p:nvPr>
        </p:nvSpPr>
        <p:spPr>
          <a:xfrm>
            <a:off x="4643438" y="1752600"/>
            <a:ext cx="39243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609600" y="6245225"/>
            <a:ext cx="1981200" cy="476250"/>
          </a:xfrm>
        </p:spPr>
        <p:txBody>
          <a:bodyPr/>
          <a:lstStyle>
            <a:lvl1pPr>
              <a:defRPr/>
            </a:lvl1pPr>
          </a:lstStyle>
          <a:p>
            <a:pPr>
              <a:defRPr/>
            </a:pPr>
            <a:endParaRPr lang="en-US"/>
          </a:p>
        </p:txBody>
      </p:sp>
      <p:sp>
        <p:nvSpPr>
          <p:cNvPr id="7" name="Footer Placeholder 6"/>
          <p:cNvSpPr>
            <a:spLocks noGrp="1"/>
          </p:cNvSpPr>
          <p:nvPr>
            <p:ph type="ftr" sz="quarter" idx="11"/>
          </p:nvPr>
        </p:nvSpPr>
        <p:spPr>
          <a:xfrm>
            <a:off x="3124200" y="6245225"/>
            <a:ext cx="2895600" cy="476250"/>
          </a:xfrm>
        </p:spPr>
        <p:txBody>
          <a:bodyPr/>
          <a:lstStyle>
            <a:lvl1pPr>
              <a:defRPr/>
            </a:lvl1pPr>
          </a:lstStyle>
          <a:p>
            <a:pPr>
              <a:defRPr/>
            </a:pPr>
            <a:endParaRPr lang="en-US"/>
          </a:p>
        </p:txBody>
      </p:sp>
      <p:sp>
        <p:nvSpPr>
          <p:cNvPr id="8" name="Slide Number Placeholder 7"/>
          <p:cNvSpPr>
            <a:spLocks noGrp="1"/>
          </p:cNvSpPr>
          <p:nvPr>
            <p:ph type="sldNum" sz="quarter" idx="12"/>
          </p:nvPr>
        </p:nvSpPr>
        <p:spPr>
          <a:xfrm>
            <a:off x="6553200" y="6245225"/>
            <a:ext cx="1981200" cy="476250"/>
          </a:xfrm>
        </p:spPr>
        <p:txBody>
          <a:bodyPr/>
          <a:lstStyle>
            <a:lvl1pPr>
              <a:defRPr/>
            </a:lvl1pPr>
          </a:lstStyle>
          <a:p>
            <a:pPr>
              <a:defRPr/>
            </a:pPr>
            <a:fld id="{124C0147-F209-4CE9-989F-36DC55D5CC0D}" type="slidenum">
              <a:rPr lang="ar-SA"/>
              <a:pPr>
                <a:defRPr/>
              </a:pPr>
              <a:t>‹#›</a:t>
            </a:fld>
            <a:endParaRPr lang="en-US"/>
          </a:p>
        </p:txBody>
      </p:sp>
    </p:spTree>
    <p:extLst>
      <p:ext uri="{BB962C8B-B14F-4D97-AF65-F5344CB8AC3E}">
        <p14:creationId xmlns:p14="http://schemas.microsoft.com/office/powerpoint/2010/main" val="1700598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E73828D-9FA1-40E9-9334-05F0E48DE5AE}" type="slidenum">
              <a:rPr lang="ar-SA"/>
              <a:pPr>
                <a:defRPr/>
              </a:pPr>
              <a:t>‹#›</a:t>
            </a:fld>
            <a:endParaRPr lang="en-US"/>
          </a:p>
        </p:txBody>
      </p:sp>
    </p:spTree>
    <p:extLst>
      <p:ext uri="{BB962C8B-B14F-4D97-AF65-F5344CB8AC3E}">
        <p14:creationId xmlns:p14="http://schemas.microsoft.com/office/powerpoint/2010/main" val="2654945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B37588D-A3E3-4C61-9191-6EE43CAE90C5}" type="slidenum">
              <a:rPr lang="ar-SA"/>
              <a:pPr>
                <a:defRPr/>
              </a:pPr>
              <a:t>‹#›</a:t>
            </a:fld>
            <a:endParaRPr lang="en-US"/>
          </a:p>
        </p:txBody>
      </p:sp>
    </p:spTree>
    <p:extLst>
      <p:ext uri="{BB962C8B-B14F-4D97-AF65-F5344CB8AC3E}">
        <p14:creationId xmlns:p14="http://schemas.microsoft.com/office/powerpoint/2010/main" val="3394749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FF12CB0-AD24-4202-A3C8-523B5CDDBFBF}" type="slidenum">
              <a:rPr lang="ar-SA"/>
              <a:pPr>
                <a:defRPr/>
              </a:pPr>
              <a:t>‹#›</a:t>
            </a:fld>
            <a:endParaRPr lang="en-US"/>
          </a:p>
        </p:txBody>
      </p:sp>
    </p:spTree>
    <p:extLst>
      <p:ext uri="{BB962C8B-B14F-4D97-AF65-F5344CB8AC3E}">
        <p14:creationId xmlns:p14="http://schemas.microsoft.com/office/powerpoint/2010/main" val="25891981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EC9B5CE-260E-49CE-ABB9-215D3BEE894E}" type="slidenum">
              <a:rPr lang="ar-SA"/>
              <a:pPr>
                <a:defRPr/>
              </a:pPr>
              <a:t>‹#›</a:t>
            </a:fld>
            <a:endParaRPr lang="en-US"/>
          </a:p>
        </p:txBody>
      </p:sp>
    </p:spTree>
    <p:extLst>
      <p:ext uri="{BB962C8B-B14F-4D97-AF65-F5344CB8AC3E}">
        <p14:creationId xmlns:p14="http://schemas.microsoft.com/office/powerpoint/2010/main" val="596928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B215EE3-B053-4414-9C6D-C02A3E2A9700}" type="slidenum">
              <a:rPr lang="ar-SA"/>
              <a:pPr>
                <a:defRPr/>
              </a:pPr>
              <a:t>‹#›</a:t>
            </a:fld>
            <a:endParaRPr lang="en-US"/>
          </a:p>
        </p:txBody>
      </p:sp>
    </p:spTree>
    <p:extLst>
      <p:ext uri="{BB962C8B-B14F-4D97-AF65-F5344CB8AC3E}">
        <p14:creationId xmlns:p14="http://schemas.microsoft.com/office/powerpoint/2010/main" val="3851475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8C11392-9CC2-48E6-B2F1-A058144F3B9B}" type="slidenum">
              <a:rPr lang="ar-SA"/>
              <a:pPr>
                <a:defRPr/>
              </a:pPr>
              <a:t>‹#›</a:t>
            </a:fld>
            <a:endParaRPr lang="en-US"/>
          </a:p>
        </p:txBody>
      </p:sp>
    </p:spTree>
    <p:extLst>
      <p:ext uri="{BB962C8B-B14F-4D97-AF65-F5344CB8AC3E}">
        <p14:creationId xmlns:p14="http://schemas.microsoft.com/office/powerpoint/2010/main" val="29450491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3FF60DD2-9C7A-45A0-96E0-5616AE7BD31F}" type="slidenum">
              <a:rPr lang="ar-SA"/>
              <a:pPr>
                <a:defRPr/>
              </a:pPr>
              <a:t>‹#›</a:t>
            </a:fld>
            <a:endParaRPr lang="en-US"/>
          </a:p>
        </p:txBody>
      </p:sp>
    </p:spTree>
    <p:extLst>
      <p:ext uri="{BB962C8B-B14F-4D97-AF65-F5344CB8AC3E}">
        <p14:creationId xmlns:p14="http://schemas.microsoft.com/office/powerpoint/2010/main" val="3671383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40B1EA9-A228-4169-8593-74A239E11192}" type="slidenum">
              <a:rPr lang="ar-SA"/>
              <a:pPr>
                <a:defRPr/>
              </a:pPr>
              <a:t>‹#›</a:t>
            </a:fld>
            <a:endParaRPr lang="en-US"/>
          </a:p>
        </p:txBody>
      </p:sp>
    </p:spTree>
    <p:extLst>
      <p:ext uri="{BB962C8B-B14F-4D97-AF65-F5344CB8AC3E}">
        <p14:creationId xmlns:p14="http://schemas.microsoft.com/office/powerpoint/2010/main" val="5218924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F06F803-4B87-448F-832B-6B849EF33BD2}" type="slidenum">
              <a:rPr lang="ar-SA"/>
              <a:pPr>
                <a:defRPr/>
              </a:pPr>
              <a:t>‹#›</a:t>
            </a:fld>
            <a:endParaRPr lang="en-US"/>
          </a:p>
        </p:txBody>
      </p:sp>
    </p:spTree>
    <p:extLst>
      <p:ext uri="{BB962C8B-B14F-4D97-AF65-F5344CB8AC3E}">
        <p14:creationId xmlns:p14="http://schemas.microsoft.com/office/powerpoint/2010/main" val="38546297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A1D8F62-4647-48B8-9E10-209B69FCB9F4}" type="slidenum">
              <a:rPr lang="ar-SA"/>
              <a:pPr>
                <a:defRPr/>
              </a:pPr>
              <a:t>‹#›</a:t>
            </a:fld>
            <a:endParaRPr lang="en-US"/>
          </a:p>
        </p:txBody>
      </p:sp>
    </p:spTree>
    <p:extLst>
      <p:ext uri="{BB962C8B-B14F-4D97-AF65-F5344CB8AC3E}">
        <p14:creationId xmlns:p14="http://schemas.microsoft.com/office/powerpoint/2010/main" val="26066290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65B5C5E-FF6C-42C4-BAA8-D8451D3D4D98}" type="slidenum">
              <a:rPr lang="ar-SA"/>
              <a:pPr>
                <a:defRPr/>
              </a:pPr>
              <a:t>‹#›</a:t>
            </a:fld>
            <a:endParaRPr lang="en-US"/>
          </a:p>
        </p:txBody>
      </p:sp>
    </p:spTree>
    <p:extLst>
      <p:ext uri="{BB962C8B-B14F-4D97-AF65-F5344CB8AC3E}">
        <p14:creationId xmlns:p14="http://schemas.microsoft.com/office/powerpoint/2010/main" val="307899903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Title Placeholder 21"/>
          <p:cNvSpPr>
            <a:spLocks noGrp="1"/>
          </p:cNvSpPr>
          <p:nvPr>
            <p:ph type="title"/>
          </p:nvPr>
        </p:nvSpPr>
        <p:spPr bwMode="auto">
          <a:xfrm>
            <a:off x="609600" y="228600"/>
            <a:ext cx="81534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12"/>
          <p:cNvSpPr>
            <a:spLocks noGrp="1"/>
          </p:cNvSpPr>
          <p:nvPr>
            <p:ph type="body" idx="1"/>
          </p:nvPr>
        </p:nvSpPr>
        <p:spPr bwMode="auto">
          <a:xfrm>
            <a:off x="612775" y="1600200"/>
            <a:ext cx="8153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rtl="0" eaLnBrk="1" fontAlgn="auto" latinLnBrk="0" hangingPunct="1">
              <a:spcBef>
                <a:spcPts val="0"/>
              </a:spcBef>
              <a:spcAft>
                <a:spcPts val="0"/>
              </a:spcAft>
              <a:defRPr kumimoji="0" sz="1400">
                <a:solidFill>
                  <a:schemeClr val="tx2"/>
                </a:solidFill>
                <a:latin typeface="+mn-lt"/>
                <a:cs typeface="+mn-cs"/>
              </a:defRPr>
            </a:lvl1pPr>
          </a:lstStyle>
          <a:p>
            <a:pPr>
              <a:defRPr/>
            </a:pPr>
            <a:endParaRPr lang="en-US"/>
          </a:p>
        </p:txBody>
      </p:sp>
      <p:sp>
        <p:nvSpPr>
          <p:cNvPr id="3" name="Footer Placeholder 2"/>
          <p:cNvSpPr>
            <a:spLocks noGrp="1"/>
          </p:cNvSpPr>
          <p:nvPr>
            <p:ph type="ftr" sz="quarter" idx="3"/>
          </p:nvPr>
        </p:nvSpPr>
        <p:spPr>
          <a:xfrm>
            <a:off x="609600" y="6248400"/>
            <a:ext cx="5421313" cy="365125"/>
          </a:xfrm>
          <a:prstGeom prst="rect">
            <a:avLst/>
          </a:prstGeom>
        </p:spPr>
        <p:txBody>
          <a:bodyPr vert="horz" anchor="ctr"/>
          <a:lstStyle>
            <a:lvl1pPr algn="r" rtl="0" eaLnBrk="1" fontAlgn="auto" latinLnBrk="0" hangingPunct="1">
              <a:spcBef>
                <a:spcPts val="0"/>
              </a:spcBef>
              <a:spcAft>
                <a:spcPts val="0"/>
              </a:spcAft>
              <a:defRPr kumimoji="0" sz="1400">
                <a:solidFill>
                  <a:schemeClr val="tx2"/>
                </a:solidFill>
                <a:latin typeface="+mn-lt"/>
                <a:cs typeface="+mn-cs"/>
              </a:defRPr>
            </a:lvl1pPr>
          </a:lstStyle>
          <a:p>
            <a:pPr>
              <a:defRPr/>
            </a:pPr>
            <a:endParaRPr lang="en-US"/>
          </a:p>
        </p:txBody>
      </p:sp>
      <p:sp>
        <p:nvSpPr>
          <p:cNvPr id="7" name="Rectangle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tangle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 name="Slide Number Placeholder 22"/>
          <p:cNvSpPr>
            <a:spLocks noGrp="1"/>
          </p:cNvSpPr>
          <p:nvPr>
            <p:ph type="sldNum" sz="quarter" idx="4"/>
          </p:nvPr>
        </p:nvSpPr>
        <p:spPr>
          <a:xfrm>
            <a:off x="0" y="1271588"/>
            <a:ext cx="533400" cy="244475"/>
          </a:xfrm>
          <a:prstGeom prst="rect">
            <a:avLst/>
          </a:prstGeom>
        </p:spPr>
        <p:txBody>
          <a:bodyPr vert="horz" wrap="square" lIns="91440" tIns="45720" rIns="91440" bIns="45720" numCol="1" anchor="ctr" anchorCtr="0" compatLnSpc="1">
            <a:prstTxWarp prst="textNoShape">
              <a:avLst/>
            </a:prstTxWarp>
            <a:normAutofit/>
          </a:bodyPr>
          <a:lstStyle>
            <a:lvl1pPr algn="ctr" rtl="0">
              <a:defRPr sz="1400" b="1">
                <a:solidFill>
                  <a:srgbClr val="FFFFFF"/>
                </a:solidFill>
                <a:latin typeface="Tw Cen MT" pitchFamily="34" charset="0"/>
                <a:cs typeface="Arial" pitchFamily="34" charset="0"/>
              </a:defRPr>
            </a:lvl1pPr>
          </a:lstStyle>
          <a:p>
            <a:pPr>
              <a:defRPr/>
            </a:pPr>
            <a:fld id="{0890797F-0CA1-4799-B851-BFD9FA490648}" type="slidenum">
              <a:rPr lang="ar-SA"/>
              <a:pPr>
                <a:defRPr/>
              </a:pPr>
              <a:t>‹#›</a:t>
            </a:fld>
            <a:endParaRPr lang="en-US"/>
          </a:p>
        </p:txBody>
      </p:sp>
    </p:spTree>
  </p:cSld>
  <p:clrMap bg1="lt1" tx1="dk1" bg2="lt2" tx2="dk2" accent1="accent1" accent2="accent2" accent3="accent3" accent4="accent4" accent5="accent5" accent6="accent6" hlink="hlink" folHlink="folHlink"/>
  <p:sldLayoutIdLst>
    <p:sldLayoutId id="2147483707" r:id="rId1"/>
    <p:sldLayoutId id="2147483708" r:id="rId2"/>
    <p:sldLayoutId id="2147483720" r:id="rId3"/>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w Cen MT" pitchFamily="34" charset="0"/>
        </a:defRPr>
      </a:lvl2pPr>
      <a:lvl3pPr algn="l" rtl="0" eaLnBrk="0" fontAlgn="base" hangingPunct="0">
        <a:spcBef>
          <a:spcPct val="0"/>
        </a:spcBef>
        <a:spcAft>
          <a:spcPct val="0"/>
        </a:spcAft>
        <a:defRPr sz="4400">
          <a:solidFill>
            <a:schemeClr val="tx2"/>
          </a:solidFill>
          <a:latin typeface="Tw Cen MT" pitchFamily="34" charset="0"/>
        </a:defRPr>
      </a:lvl3pPr>
      <a:lvl4pPr algn="l" rtl="0" eaLnBrk="0" fontAlgn="base" hangingPunct="0">
        <a:spcBef>
          <a:spcPct val="0"/>
        </a:spcBef>
        <a:spcAft>
          <a:spcPct val="0"/>
        </a:spcAft>
        <a:defRPr sz="4400">
          <a:solidFill>
            <a:schemeClr val="tx2"/>
          </a:solidFill>
          <a:latin typeface="Tw Cen MT" pitchFamily="34" charset="0"/>
        </a:defRPr>
      </a:lvl4pPr>
      <a:lvl5pPr algn="l" rtl="0" eaLnBrk="0" fontAlgn="base" hangingPunct="0">
        <a:spcBef>
          <a:spcPct val="0"/>
        </a:spcBef>
        <a:spcAft>
          <a:spcPct val="0"/>
        </a:spcAft>
        <a:defRPr sz="4400">
          <a:solidFill>
            <a:schemeClr val="tx2"/>
          </a:solidFill>
          <a:latin typeface="Tw Cen MT" pitchFamily="34" charset="0"/>
        </a:defRPr>
      </a:lvl5pPr>
      <a:lvl6pPr marL="457200" algn="l" rtl="0" eaLnBrk="1" fontAlgn="base" hangingPunct="1">
        <a:spcBef>
          <a:spcPct val="0"/>
        </a:spcBef>
        <a:spcAft>
          <a:spcPct val="0"/>
        </a:spcAft>
        <a:defRPr sz="4400">
          <a:solidFill>
            <a:schemeClr val="tx2"/>
          </a:solidFill>
          <a:latin typeface="Tw Cen MT" pitchFamily="34" charset="0"/>
        </a:defRPr>
      </a:lvl6pPr>
      <a:lvl7pPr marL="914400" algn="l" rtl="0" eaLnBrk="1" fontAlgn="base" hangingPunct="1">
        <a:spcBef>
          <a:spcPct val="0"/>
        </a:spcBef>
        <a:spcAft>
          <a:spcPct val="0"/>
        </a:spcAft>
        <a:defRPr sz="4400">
          <a:solidFill>
            <a:schemeClr val="tx2"/>
          </a:solidFill>
          <a:latin typeface="Tw Cen MT" pitchFamily="34" charset="0"/>
        </a:defRPr>
      </a:lvl7pPr>
      <a:lvl8pPr marL="1371600" algn="l" rtl="0" eaLnBrk="1" fontAlgn="base" hangingPunct="1">
        <a:spcBef>
          <a:spcPct val="0"/>
        </a:spcBef>
        <a:spcAft>
          <a:spcPct val="0"/>
        </a:spcAft>
        <a:defRPr sz="4400">
          <a:solidFill>
            <a:schemeClr val="tx2"/>
          </a:solidFill>
          <a:latin typeface="Tw Cen MT" pitchFamily="34" charset="0"/>
        </a:defRPr>
      </a:lvl8pPr>
      <a:lvl9pPr marL="1828800" algn="l" rtl="0" eaLnBrk="1" fontAlgn="base" hangingPunct="1">
        <a:spcBef>
          <a:spcPct val="0"/>
        </a:spcBef>
        <a:spcAft>
          <a:spcPct val="0"/>
        </a:spcAft>
        <a:defRPr sz="4400">
          <a:solidFill>
            <a:schemeClr val="tx2"/>
          </a:solidFill>
          <a:latin typeface="Tw Cen MT" pitchFamily="34" charset="0"/>
        </a:defRPr>
      </a:lvl9pPr>
    </p:titleStyle>
    <p:bodyStyle>
      <a:lvl1pPr marL="319088" indent="-319088" algn="l" rtl="0" eaLnBrk="0" fontAlgn="base" hangingPunct="0">
        <a:spcBef>
          <a:spcPts val="700"/>
        </a:spcBef>
        <a:spcAft>
          <a:spcPct val="0"/>
        </a:spcAft>
        <a:buClr>
          <a:schemeClr val="accent2"/>
        </a:buClr>
        <a:buSzPct val="60000"/>
        <a:buFont typeface="Wingdings"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A5AB81"/>
        </a:buClr>
        <a:buSzPct val="75000"/>
        <a:buFont typeface="Wingdings"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D8B25C"/>
        </a:buClr>
        <a:buSzPct val="65000"/>
        <a:buFont typeface="Wingdings"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cs typeface="Arial" charset="0"/>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cs typeface="Arial"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cs typeface="Arial" charset="0"/>
              </a:defRPr>
            </a:lvl1pPr>
          </a:lstStyle>
          <a:p>
            <a:pPr>
              <a:defRPr/>
            </a:pPr>
            <a:fld id="{8EBF53FF-28EA-4F2F-83F0-D4F9C853B3F0}" type="slidenum">
              <a:rPr lang="ar-SA"/>
              <a:pPr>
                <a:defRPr/>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4" descr="3"/>
          <p:cNvPicPr>
            <a:picLocks noGrp="1" noChangeAspect="1" noChangeArrowheads="1"/>
          </p:cNvPicPr>
          <p:nvPr>
            <p:ph idx="1"/>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2643188" y="214313"/>
            <a:ext cx="4572000" cy="6015037"/>
          </a:xfr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612775" y="228600"/>
            <a:ext cx="8153400" cy="990600"/>
          </a:xfrm>
        </p:spPr>
        <p:txBody>
          <a:bodyPr/>
          <a:lstStyle/>
          <a:p>
            <a:pPr algn="r" rtl="1" eaLnBrk="1" hangingPunct="1"/>
            <a:r>
              <a:rPr lang="fa-IR" sz="2800" b="1" dirty="0" smtClean="0">
                <a:cs typeface="B Titr" panose="00000700000000000000" pitchFamily="2" charset="-78"/>
              </a:rPr>
              <a:t>بازار لحظه ای مدیریت شده</a:t>
            </a:r>
            <a:endParaRPr lang="en-US" sz="2800" dirty="0" smtClean="0">
              <a:cs typeface="B Titr" panose="00000700000000000000" pitchFamily="2" charset="-78"/>
            </a:endParaRPr>
          </a:p>
        </p:txBody>
      </p:sp>
      <p:sp>
        <p:nvSpPr>
          <p:cNvPr id="3075" name="Rectangle 3"/>
          <p:cNvSpPr>
            <a:spLocks noGrp="1" noChangeArrowheads="1"/>
          </p:cNvSpPr>
          <p:nvPr>
            <p:ph sz="quarter" idx="1"/>
          </p:nvPr>
        </p:nvSpPr>
        <p:spPr>
          <a:xfrm>
            <a:off x="323850" y="1700213"/>
            <a:ext cx="8229600" cy="4959350"/>
          </a:xfrm>
        </p:spPr>
        <p:txBody>
          <a:bodyPr/>
          <a:lstStyle/>
          <a:p>
            <a:pPr algn="just" rtl="1" eaLnBrk="1" hangingPunct="1">
              <a:lnSpc>
                <a:spcPct val="170000"/>
              </a:lnSpc>
            </a:pPr>
            <a:r>
              <a:rPr lang="fa-IR" sz="2200" dirty="0" smtClean="0">
                <a:cs typeface="B Mitra" pitchFamily="2" charset="-78"/>
              </a:rPr>
              <a:t>در همه انواع بازارها، به منظور از بین بردن عدم تعادل بازار نیاز به بازار لحظه ای وجود دارد.</a:t>
            </a:r>
          </a:p>
          <a:p>
            <a:pPr algn="just" rtl="1" eaLnBrk="1" hangingPunct="1">
              <a:lnSpc>
                <a:spcPct val="170000"/>
              </a:lnSpc>
            </a:pPr>
            <a:r>
              <a:rPr lang="fa-IR" sz="2200" dirty="0" smtClean="0">
                <a:cs typeface="B Mitra" pitchFamily="2" charset="-78"/>
              </a:rPr>
              <a:t>در بازار الکتریکی به دلیل سرعت بالای تغییرات، نهاد </a:t>
            </a:r>
            <a:r>
              <a:rPr lang="en-US" sz="2000" dirty="0" smtClean="0">
                <a:latin typeface="Times New Roman" pitchFamily="18" charset="0"/>
                <a:cs typeface="Times New Roman" pitchFamily="18" charset="0"/>
              </a:rPr>
              <a:t>SO</a:t>
            </a:r>
            <a:r>
              <a:rPr lang="fa-IR" sz="2200" dirty="0" smtClean="0">
                <a:cs typeface="B Mitra" pitchFamily="2" charset="-78"/>
              </a:rPr>
              <a:t> مسولیت مدیریت عدم تعادل بار و تولید را به عهده می گیرد.</a:t>
            </a:r>
          </a:p>
          <a:p>
            <a:pPr algn="just" rtl="1" eaLnBrk="1" hangingPunct="1">
              <a:lnSpc>
                <a:spcPct val="170000"/>
              </a:lnSpc>
            </a:pPr>
            <a:r>
              <a:rPr lang="fa-IR" sz="2200" dirty="0" smtClean="0">
                <a:cs typeface="B Mitra" pitchFamily="2" charset="-78"/>
              </a:rPr>
              <a:t>به این منظور </a:t>
            </a:r>
            <a:r>
              <a:rPr lang="en-US" sz="2000" dirty="0" smtClean="0">
                <a:latin typeface="Times New Roman" pitchFamily="18" charset="0"/>
                <a:cs typeface="Times New Roman" pitchFamily="18" charset="0"/>
              </a:rPr>
              <a:t>SO</a:t>
            </a:r>
            <a:r>
              <a:rPr lang="fa-IR" sz="2200" dirty="0" smtClean="0">
                <a:cs typeface="B Mitra" pitchFamily="2" charset="-78"/>
              </a:rPr>
              <a:t> وارد بازار لحظه ای می شود. </a:t>
            </a:r>
          </a:p>
          <a:p>
            <a:pPr algn="just" rtl="1" eaLnBrk="1" hangingPunct="1">
              <a:lnSpc>
                <a:spcPct val="170000"/>
              </a:lnSpc>
            </a:pPr>
            <a:r>
              <a:rPr lang="fa-IR" sz="2200" dirty="0" smtClean="0">
                <a:cs typeface="B Mitra" pitchFamily="2" charset="-78"/>
              </a:rPr>
              <a:t>در بازار لحظه ای تولید کنندگان و مصرف کنندگان می توانند هم خریدار باشند و هم فروشنده.</a:t>
            </a:r>
          </a:p>
          <a:p>
            <a:pPr algn="just" rtl="1" eaLnBrk="1" hangingPunct="1">
              <a:lnSpc>
                <a:spcPct val="170000"/>
              </a:lnSpc>
            </a:pPr>
            <a:r>
              <a:rPr lang="en-US" sz="2000" dirty="0" smtClean="0">
                <a:latin typeface="Times New Roman" pitchFamily="18" charset="0"/>
                <a:cs typeface="Times New Roman" pitchFamily="18" charset="0"/>
              </a:rPr>
              <a:t>SO</a:t>
            </a:r>
            <a:r>
              <a:rPr lang="fa-IR" sz="2200" dirty="0" smtClean="0">
                <a:cs typeface="B Mitra" pitchFamily="2" charset="-78"/>
              </a:rPr>
              <a:t> می تواند از قبل و برای بلند مدت قرارداد </a:t>
            </a:r>
            <a:r>
              <a:rPr lang="en-US" sz="2000" dirty="0" smtClean="0">
                <a:latin typeface="Times New Roman" pitchFamily="18" charset="0"/>
                <a:cs typeface="Times New Roman" pitchFamily="18" charset="0"/>
              </a:rPr>
              <a:t>Option</a:t>
            </a:r>
            <a:r>
              <a:rPr lang="fa-IR" sz="2200" dirty="0" smtClean="0">
                <a:cs typeface="B Mitra" pitchFamily="2" charset="-78"/>
              </a:rPr>
              <a:t> و با تعرفه ثابت ببندد.</a:t>
            </a:r>
          </a:p>
          <a:p>
            <a:pPr algn="just" rtl="1" eaLnBrk="1" hangingPunct="1">
              <a:lnSpc>
                <a:spcPct val="170000"/>
              </a:lnSpc>
            </a:pP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ox(in)">
                                      <p:cBhvr>
                                        <p:cTn id="7" dur="500"/>
                                        <p:tgtEl>
                                          <p:spTgt spid="3074"/>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3075">
                                            <p:txEl>
                                              <p:pRg st="0" end="0"/>
                                            </p:txEl>
                                          </p:spTgt>
                                        </p:tgtEl>
                                        <p:attrNameLst>
                                          <p:attrName>style.visibility</p:attrName>
                                        </p:attrNameLst>
                                      </p:cBhvr>
                                      <p:to>
                                        <p:strVal val="visible"/>
                                      </p:to>
                                    </p:set>
                                    <p:animEffect transition="in" filter="box(in)">
                                      <p:cBhvr>
                                        <p:cTn id="10" dur="500"/>
                                        <p:tgtEl>
                                          <p:spTgt spid="3075">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grpId="0" nodeType="clickEffect">
                                  <p:stCondLst>
                                    <p:cond delay="0"/>
                                  </p:stCondLst>
                                  <p:childTnLst>
                                    <p:set>
                                      <p:cBhvr>
                                        <p:cTn id="14" dur="1" fill="hold">
                                          <p:stCondLst>
                                            <p:cond delay="0"/>
                                          </p:stCondLst>
                                        </p:cTn>
                                        <p:tgtEl>
                                          <p:spTgt spid="3075">
                                            <p:txEl>
                                              <p:pRg st="1" end="1"/>
                                            </p:txEl>
                                          </p:spTgt>
                                        </p:tgtEl>
                                        <p:attrNameLst>
                                          <p:attrName>style.visibility</p:attrName>
                                        </p:attrNameLst>
                                      </p:cBhvr>
                                      <p:to>
                                        <p:strVal val="visible"/>
                                      </p:to>
                                    </p:set>
                                    <p:animEffect transition="in" filter="box(in)">
                                      <p:cBhvr>
                                        <p:cTn id="15" dur="500"/>
                                        <p:tgtEl>
                                          <p:spTgt spid="3075">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3075">
                                            <p:txEl>
                                              <p:pRg st="2" end="2"/>
                                            </p:txEl>
                                          </p:spTgt>
                                        </p:tgtEl>
                                        <p:attrNameLst>
                                          <p:attrName>style.visibility</p:attrName>
                                        </p:attrNameLst>
                                      </p:cBhvr>
                                      <p:to>
                                        <p:strVal val="visible"/>
                                      </p:to>
                                    </p:set>
                                    <p:animEffect transition="in" filter="box(in)">
                                      <p:cBhvr>
                                        <p:cTn id="20" dur="500"/>
                                        <p:tgtEl>
                                          <p:spTgt spid="3075">
                                            <p:txEl>
                                              <p:pRg st="2" end="2"/>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3075">
                                            <p:txEl>
                                              <p:pRg st="3" end="3"/>
                                            </p:txEl>
                                          </p:spTgt>
                                        </p:tgtEl>
                                        <p:attrNameLst>
                                          <p:attrName>style.visibility</p:attrName>
                                        </p:attrNameLst>
                                      </p:cBhvr>
                                      <p:to>
                                        <p:strVal val="visible"/>
                                      </p:to>
                                    </p:set>
                                    <p:animEffect transition="in" filter="box(in)">
                                      <p:cBhvr>
                                        <p:cTn id="25" dur="500"/>
                                        <p:tgtEl>
                                          <p:spTgt spid="3075">
                                            <p:txEl>
                                              <p:pRg st="3" end="3"/>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4" presetClass="entr" presetSubtype="16" fill="hold" grpId="0" nodeType="clickEffect">
                                  <p:stCondLst>
                                    <p:cond delay="0"/>
                                  </p:stCondLst>
                                  <p:childTnLst>
                                    <p:set>
                                      <p:cBhvr>
                                        <p:cTn id="29" dur="1" fill="hold">
                                          <p:stCondLst>
                                            <p:cond delay="0"/>
                                          </p:stCondLst>
                                        </p:cTn>
                                        <p:tgtEl>
                                          <p:spTgt spid="3075">
                                            <p:txEl>
                                              <p:pRg st="4" end="4"/>
                                            </p:txEl>
                                          </p:spTgt>
                                        </p:tgtEl>
                                        <p:attrNameLst>
                                          <p:attrName>style.visibility</p:attrName>
                                        </p:attrNameLst>
                                      </p:cBhvr>
                                      <p:to>
                                        <p:strVal val="visible"/>
                                      </p:to>
                                    </p:set>
                                    <p:animEffect transition="in" filter="box(in)">
                                      <p:cBhvr>
                                        <p:cTn id="30" dur="500"/>
                                        <p:tgtEl>
                                          <p:spTgt spid="307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07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179512" y="228600"/>
            <a:ext cx="8586663" cy="990600"/>
          </a:xfrm>
        </p:spPr>
        <p:txBody>
          <a:bodyPr/>
          <a:lstStyle/>
          <a:p>
            <a:pPr algn="r" rtl="1" eaLnBrk="1" hangingPunct="1"/>
            <a:r>
              <a:rPr lang="fa-IR" sz="2800" b="1" dirty="0">
                <a:cs typeface="B Titr" panose="00000700000000000000" pitchFamily="2" charset="-78"/>
              </a:rPr>
              <a:t>بازار لحظه ای مدیریت شده</a:t>
            </a:r>
            <a:endParaRPr lang="en-US" sz="2800" dirty="0" smtClean="0"/>
          </a:p>
        </p:txBody>
      </p:sp>
      <p:sp>
        <p:nvSpPr>
          <p:cNvPr id="3075" name="Rectangle 3"/>
          <p:cNvSpPr>
            <a:spLocks noGrp="1" noChangeArrowheads="1"/>
          </p:cNvSpPr>
          <p:nvPr>
            <p:ph sz="quarter" idx="1"/>
          </p:nvPr>
        </p:nvSpPr>
        <p:spPr>
          <a:xfrm>
            <a:off x="323850" y="1700213"/>
            <a:ext cx="8229600" cy="4959350"/>
          </a:xfrm>
        </p:spPr>
        <p:txBody>
          <a:bodyPr/>
          <a:lstStyle/>
          <a:p>
            <a:pPr algn="just" rtl="1" eaLnBrk="1" hangingPunct="1">
              <a:lnSpc>
                <a:spcPct val="170000"/>
              </a:lnSpc>
              <a:defRPr/>
            </a:pPr>
            <a:r>
              <a:rPr lang="fa-IR" sz="2200" dirty="0" smtClean="0">
                <a:cs typeface="B Mitra" pitchFamily="2" charset="-78"/>
              </a:rPr>
              <a:t>در سیستم قدرت دو نوع عدم تعادل بار و تولید داریم:</a:t>
            </a:r>
          </a:p>
          <a:p>
            <a:pPr marL="1082675" indent="-457200" algn="just" rtl="1" eaLnBrk="1" hangingPunct="1">
              <a:lnSpc>
                <a:spcPct val="170000"/>
              </a:lnSpc>
              <a:buFont typeface="+mj-lt"/>
              <a:buAutoNum type="arabicPeriod"/>
              <a:defRPr/>
            </a:pPr>
            <a:r>
              <a:rPr lang="fa-IR" sz="2200" dirty="0" smtClean="0">
                <a:cs typeface="B Mitra" pitchFamily="2" charset="-78"/>
              </a:rPr>
              <a:t>ناشی از خطای پیش بینی بار</a:t>
            </a:r>
          </a:p>
          <a:p>
            <a:pPr marL="1082675" indent="-457200" algn="just" rtl="1" eaLnBrk="1" hangingPunct="1">
              <a:lnSpc>
                <a:spcPct val="170000"/>
              </a:lnSpc>
              <a:buFont typeface="+mj-lt"/>
              <a:buAutoNum type="arabicPeriod"/>
              <a:defRPr/>
            </a:pPr>
            <a:r>
              <a:rPr lang="fa-IR" sz="2200" dirty="0" smtClean="0">
                <a:cs typeface="B Mitra" pitchFamily="2" charset="-78"/>
              </a:rPr>
              <a:t>ناشی از خرابی واحدهای تولید. (شوک بزرگ و ناگهانی)</a:t>
            </a:r>
          </a:p>
          <a:p>
            <a:pPr algn="just" rtl="1" eaLnBrk="1" hangingPunct="1">
              <a:lnSpc>
                <a:spcPct val="170000"/>
              </a:lnSpc>
              <a:defRPr/>
            </a:pPr>
            <a:r>
              <a:rPr lang="fa-IR" sz="2200" dirty="0" smtClean="0">
                <a:cs typeface="B Mitra" pitchFamily="2" charset="-78"/>
              </a:rPr>
              <a:t>جبران نوع اول توسط واحدهای تولید آسان است. آنها مقداری از تولید خود را برای این منظور در نظر می گیرند اما جهت جبران نوع دوم نیاز به واحدهای تولید سریع وجود دارد. واحدهایی که به سرعت تولید خود را وارد مدار کنند. معمولا توان این واحدها گرانتر است.</a:t>
            </a:r>
          </a:p>
          <a:p>
            <a:pPr algn="just" rtl="1" eaLnBrk="1" hangingPunct="1">
              <a:lnSpc>
                <a:spcPct val="170000"/>
              </a:lnSpc>
              <a:defRPr/>
            </a:pP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ox(in)">
                                      <p:cBhvr>
                                        <p:cTn id="7" dur="500"/>
                                        <p:tgtEl>
                                          <p:spTgt spid="3074"/>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3075">
                                            <p:txEl>
                                              <p:pRg st="0" end="0"/>
                                            </p:txEl>
                                          </p:spTgt>
                                        </p:tgtEl>
                                        <p:attrNameLst>
                                          <p:attrName>style.visibility</p:attrName>
                                        </p:attrNameLst>
                                      </p:cBhvr>
                                      <p:to>
                                        <p:strVal val="visible"/>
                                      </p:to>
                                    </p:set>
                                    <p:animEffect transition="in" filter="box(in)">
                                      <p:cBhvr>
                                        <p:cTn id="10" dur="500"/>
                                        <p:tgtEl>
                                          <p:spTgt spid="3075">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grpId="0" nodeType="clickEffect">
                                  <p:stCondLst>
                                    <p:cond delay="0"/>
                                  </p:stCondLst>
                                  <p:childTnLst>
                                    <p:set>
                                      <p:cBhvr>
                                        <p:cTn id="14" dur="1" fill="hold">
                                          <p:stCondLst>
                                            <p:cond delay="0"/>
                                          </p:stCondLst>
                                        </p:cTn>
                                        <p:tgtEl>
                                          <p:spTgt spid="3075">
                                            <p:txEl>
                                              <p:pRg st="1" end="1"/>
                                            </p:txEl>
                                          </p:spTgt>
                                        </p:tgtEl>
                                        <p:attrNameLst>
                                          <p:attrName>style.visibility</p:attrName>
                                        </p:attrNameLst>
                                      </p:cBhvr>
                                      <p:to>
                                        <p:strVal val="visible"/>
                                      </p:to>
                                    </p:set>
                                    <p:animEffect transition="in" filter="box(in)">
                                      <p:cBhvr>
                                        <p:cTn id="15" dur="500"/>
                                        <p:tgtEl>
                                          <p:spTgt spid="3075">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3075">
                                            <p:txEl>
                                              <p:pRg st="2" end="2"/>
                                            </p:txEl>
                                          </p:spTgt>
                                        </p:tgtEl>
                                        <p:attrNameLst>
                                          <p:attrName>style.visibility</p:attrName>
                                        </p:attrNameLst>
                                      </p:cBhvr>
                                      <p:to>
                                        <p:strVal val="visible"/>
                                      </p:to>
                                    </p:set>
                                    <p:animEffect transition="in" filter="box(in)">
                                      <p:cBhvr>
                                        <p:cTn id="20" dur="500"/>
                                        <p:tgtEl>
                                          <p:spTgt spid="3075">
                                            <p:txEl>
                                              <p:pRg st="2" end="2"/>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3075">
                                            <p:txEl>
                                              <p:pRg st="3" end="3"/>
                                            </p:txEl>
                                          </p:spTgt>
                                        </p:tgtEl>
                                        <p:attrNameLst>
                                          <p:attrName>style.visibility</p:attrName>
                                        </p:attrNameLst>
                                      </p:cBhvr>
                                      <p:to>
                                        <p:strVal val="visible"/>
                                      </p:to>
                                    </p:set>
                                    <p:animEffect transition="in" filter="box(in)">
                                      <p:cBhvr>
                                        <p:cTn id="25" dur="500"/>
                                        <p:tgtEl>
                                          <p:spTgt spid="307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07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612775" y="228600"/>
            <a:ext cx="8153400" cy="990600"/>
          </a:xfrm>
        </p:spPr>
        <p:txBody>
          <a:bodyPr/>
          <a:lstStyle/>
          <a:p>
            <a:pPr algn="r" rtl="1" eaLnBrk="1" hangingPunct="1"/>
            <a:r>
              <a:rPr lang="fa-IR" b="1" dirty="0" smtClean="0">
                <a:cs typeface="B Titr" panose="00000700000000000000" pitchFamily="2" charset="-78"/>
              </a:rPr>
              <a:t>بسته شدن بازار</a:t>
            </a:r>
            <a:endParaRPr lang="en-US" dirty="0" smtClean="0">
              <a:cs typeface="B Titr" panose="00000700000000000000" pitchFamily="2" charset="-78"/>
            </a:endParaRPr>
          </a:p>
        </p:txBody>
      </p:sp>
      <p:sp>
        <p:nvSpPr>
          <p:cNvPr id="3075" name="Rectangle 3"/>
          <p:cNvSpPr>
            <a:spLocks noGrp="1" noChangeArrowheads="1"/>
          </p:cNvSpPr>
          <p:nvPr>
            <p:ph sz="quarter" idx="1"/>
          </p:nvPr>
        </p:nvSpPr>
        <p:spPr>
          <a:xfrm>
            <a:off x="323850" y="1700213"/>
            <a:ext cx="8229600" cy="4959350"/>
          </a:xfrm>
        </p:spPr>
        <p:txBody>
          <a:bodyPr/>
          <a:lstStyle/>
          <a:p>
            <a:pPr algn="just" rtl="1" eaLnBrk="1" hangingPunct="1">
              <a:lnSpc>
                <a:spcPct val="170000"/>
              </a:lnSpc>
              <a:defRPr/>
            </a:pPr>
            <a:r>
              <a:rPr lang="fa-IR" sz="2200" dirty="0" smtClean="0">
                <a:cs typeface="B Mitra" pitchFamily="2" charset="-78"/>
              </a:rPr>
              <a:t>فاصله زمانی مابین بسته شدن بازار و زمان واقعی انجام قرارداد بسیار مهم است و شرکت کنندگان در بازار هرکدام تمایلات متفاوتی در رابطه با مقدار این زمان دارند:</a:t>
            </a:r>
          </a:p>
          <a:p>
            <a:pPr marL="990600" indent="-457200" algn="just" rtl="1" eaLnBrk="1" hangingPunct="1">
              <a:lnSpc>
                <a:spcPct val="170000"/>
              </a:lnSpc>
              <a:buFont typeface="+mj-lt"/>
              <a:buAutoNum type="arabicPeriod"/>
              <a:defRPr/>
            </a:pPr>
            <a:r>
              <a:rPr lang="en-US" sz="2200" dirty="0" smtClean="0">
                <a:latin typeface="Times New Roman" pitchFamily="18" charset="0"/>
                <a:cs typeface="Times New Roman" pitchFamily="18" charset="0"/>
              </a:rPr>
              <a:t>SO</a:t>
            </a:r>
          </a:p>
          <a:p>
            <a:pPr marL="990600" indent="-457200" algn="just" rtl="1" eaLnBrk="1" hangingPunct="1">
              <a:lnSpc>
                <a:spcPct val="170000"/>
              </a:lnSpc>
              <a:buFont typeface="+mj-lt"/>
              <a:buAutoNum type="arabicPeriod"/>
              <a:defRPr/>
            </a:pPr>
            <a:r>
              <a:rPr lang="fa-IR" sz="2200" dirty="0" smtClean="0">
                <a:cs typeface="B Mitra" pitchFamily="2" charset="-78"/>
              </a:rPr>
              <a:t>تولید کننده ها</a:t>
            </a:r>
          </a:p>
          <a:p>
            <a:pPr marL="990600" indent="-457200" algn="just" rtl="1" eaLnBrk="1" hangingPunct="1">
              <a:lnSpc>
                <a:spcPct val="170000"/>
              </a:lnSpc>
              <a:buFont typeface="+mj-lt"/>
              <a:buAutoNum type="arabicPeriod"/>
              <a:defRPr/>
            </a:pPr>
            <a:r>
              <a:rPr lang="fa-IR" sz="2200" dirty="0" smtClean="0">
                <a:cs typeface="B Mitra" pitchFamily="2" charset="-78"/>
              </a:rPr>
              <a:t>خرده فروشها</a:t>
            </a:r>
          </a:p>
          <a:p>
            <a:pPr algn="just" rtl="1" eaLnBrk="1" hangingPunct="1">
              <a:lnSpc>
                <a:spcPct val="170000"/>
              </a:lnSpc>
              <a:defRPr/>
            </a:pP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ox(in)">
                                      <p:cBhvr>
                                        <p:cTn id="7" dur="500"/>
                                        <p:tgtEl>
                                          <p:spTgt spid="3074"/>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3075">
                                            <p:txEl>
                                              <p:pRg st="0" end="0"/>
                                            </p:txEl>
                                          </p:spTgt>
                                        </p:tgtEl>
                                        <p:attrNameLst>
                                          <p:attrName>style.visibility</p:attrName>
                                        </p:attrNameLst>
                                      </p:cBhvr>
                                      <p:to>
                                        <p:strVal val="visible"/>
                                      </p:to>
                                    </p:set>
                                    <p:animEffect transition="in" filter="box(in)">
                                      <p:cBhvr>
                                        <p:cTn id="10" dur="500"/>
                                        <p:tgtEl>
                                          <p:spTgt spid="3075">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grpId="0" nodeType="clickEffect">
                                  <p:stCondLst>
                                    <p:cond delay="0"/>
                                  </p:stCondLst>
                                  <p:childTnLst>
                                    <p:set>
                                      <p:cBhvr>
                                        <p:cTn id="14" dur="1" fill="hold">
                                          <p:stCondLst>
                                            <p:cond delay="0"/>
                                          </p:stCondLst>
                                        </p:cTn>
                                        <p:tgtEl>
                                          <p:spTgt spid="3075">
                                            <p:txEl>
                                              <p:pRg st="1" end="1"/>
                                            </p:txEl>
                                          </p:spTgt>
                                        </p:tgtEl>
                                        <p:attrNameLst>
                                          <p:attrName>style.visibility</p:attrName>
                                        </p:attrNameLst>
                                      </p:cBhvr>
                                      <p:to>
                                        <p:strVal val="visible"/>
                                      </p:to>
                                    </p:set>
                                    <p:animEffect transition="in" filter="box(in)">
                                      <p:cBhvr>
                                        <p:cTn id="15" dur="500"/>
                                        <p:tgtEl>
                                          <p:spTgt spid="3075">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3075">
                                            <p:txEl>
                                              <p:pRg st="2" end="2"/>
                                            </p:txEl>
                                          </p:spTgt>
                                        </p:tgtEl>
                                        <p:attrNameLst>
                                          <p:attrName>style.visibility</p:attrName>
                                        </p:attrNameLst>
                                      </p:cBhvr>
                                      <p:to>
                                        <p:strVal val="visible"/>
                                      </p:to>
                                    </p:set>
                                    <p:animEffect transition="in" filter="box(in)">
                                      <p:cBhvr>
                                        <p:cTn id="20" dur="500"/>
                                        <p:tgtEl>
                                          <p:spTgt spid="3075">
                                            <p:txEl>
                                              <p:pRg st="2" end="2"/>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3075">
                                            <p:txEl>
                                              <p:pRg st="3" end="3"/>
                                            </p:txEl>
                                          </p:spTgt>
                                        </p:tgtEl>
                                        <p:attrNameLst>
                                          <p:attrName>style.visibility</p:attrName>
                                        </p:attrNameLst>
                                      </p:cBhvr>
                                      <p:to>
                                        <p:strVal val="visible"/>
                                      </p:to>
                                    </p:set>
                                    <p:animEffect transition="in" filter="box(in)">
                                      <p:cBhvr>
                                        <p:cTn id="25" dur="500"/>
                                        <p:tgtEl>
                                          <p:spTgt spid="307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07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612775" y="228600"/>
            <a:ext cx="8153400" cy="990600"/>
          </a:xfrm>
        </p:spPr>
        <p:txBody>
          <a:bodyPr/>
          <a:lstStyle/>
          <a:p>
            <a:pPr algn="r" rtl="1" eaLnBrk="1" hangingPunct="1"/>
            <a:r>
              <a:rPr lang="fa-IR" sz="2000" dirty="0" smtClean="0">
                <a:cs typeface="B Titr" panose="00000700000000000000" pitchFamily="2" charset="-78"/>
              </a:rPr>
              <a:t>دیاگرام از عملکرد </a:t>
            </a:r>
            <a:r>
              <a:rPr lang="fa-IR" sz="2000" b="1" dirty="0">
                <a:solidFill>
                  <a:srgbClr val="775F55"/>
                </a:solidFill>
                <a:cs typeface="B Titr" panose="00000700000000000000" pitchFamily="2" charset="-78"/>
              </a:rPr>
              <a:t>بازار لحظه ای مدیریت شده</a:t>
            </a:r>
            <a:endParaRPr lang="en-US" sz="2000" dirty="0" smtClean="0">
              <a:cs typeface="B Titr" panose="00000700000000000000" pitchFamily="2" charset="-78"/>
            </a:endParaRPr>
          </a:p>
        </p:txBody>
      </p:sp>
      <p:pic>
        <p:nvPicPr>
          <p:cNvPr id="8195" name="Picture 3"/>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2174875" y="2424113"/>
            <a:ext cx="5716588" cy="3236912"/>
          </a:xfr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ox(in)">
                                      <p:cBhvr>
                                        <p:cTn id="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612775" y="228600"/>
            <a:ext cx="8153400" cy="990600"/>
          </a:xfrm>
        </p:spPr>
        <p:txBody>
          <a:bodyPr/>
          <a:lstStyle/>
          <a:p>
            <a:pPr algn="r" rtl="1" eaLnBrk="1" hangingPunct="1"/>
            <a:r>
              <a:rPr lang="fa-IR" sz="3400" b="1" smtClean="0">
                <a:cs typeface="B Nazanin" pitchFamily="2" charset="-78"/>
              </a:rPr>
              <a:t>مثال</a:t>
            </a:r>
            <a:endParaRPr lang="en-US" sz="3400" b="1" smtClean="0">
              <a:cs typeface="B Nazanin" pitchFamily="2" charset="-78"/>
            </a:endParaRPr>
          </a:p>
        </p:txBody>
      </p:sp>
      <p:sp>
        <p:nvSpPr>
          <p:cNvPr id="5123" name="Rectangle 3"/>
          <p:cNvSpPr>
            <a:spLocks noGrp="1" noChangeArrowheads="1"/>
          </p:cNvSpPr>
          <p:nvPr>
            <p:ph sz="quarter" idx="1"/>
          </p:nvPr>
        </p:nvSpPr>
        <p:spPr>
          <a:xfrm>
            <a:off x="612775" y="1600200"/>
            <a:ext cx="8153400" cy="4495800"/>
          </a:xfrm>
        </p:spPr>
        <p:txBody>
          <a:bodyPr/>
          <a:lstStyle/>
          <a:p>
            <a:pPr algn="r" rtl="1" eaLnBrk="1" hangingPunct="1"/>
            <a:r>
              <a:rPr lang="fa-IR" smtClean="0">
                <a:cs typeface="B Nazanin" pitchFamily="2" charset="-78"/>
              </a:rPr>
              <a:t>بار دیگر مثال قسمت قبل را بررسی میکنیم. هنگامی که معاملات دو جانبه بسته می شود. خانم فیونا برای تولید خالص </a:t>
            </a:r>
            <a:r>
              <a:rPr lang="en-US" smtClean="0">
                <a:cs typeface="B Nazanin" pitchFamily="2" charset="-78"/>
              </a:rPr>
              <a:t>MWh</a:t>
            </a:r>
            <a:r>
              <a:rPr lang="fa-IR" smtClean="0">
                <a:cs typeface="B Nazanin" pitchFamily="2" charset="-78"/>
              </a:rPr>
              <a:t> </a:t>
            </a:r>
            <a:r>
              <a:rPr lang="en-US" smtClean="0">
                <a:cs typeface="B Nazanin" pitchFamily="2" charset="-78"/>
              </a:rPr>
              <a:t>580</a:t>
            </a:r>
            <a:r>
              <a:rPr lang="fa-IR" smtClean="0">
                <a:cs typeface="B Nazanin" pitchFamily="2" charset="-78"/>
              </a:rPr>
              <a:t>  قرارداد می بندد. او به بهره بردار سیستم (</a:t>
            </a:r>
            <a:r>
              <a:rPr lang="en-US" smtClean="0">
                <a:latin typeface="Times New Roman" pitchFamily="18" charset="0"/>
                <a:cs typeface="Times New Roman" pitchFamily="18" charset="0"/>
              </a:rPr>
              <a:t>SO</a:t>
            </a:r>
            <a:r>
              <a:rPr lang="fa-IR" smtClean="0">
                <a:cs typeface="B Nazanin" pitchFamily="2" charset="-78"/>
              </a:rPr>
              <a:t>) اطلاع میدهد که شرکتش مایل به تولید با مقادیر زیر است.</a:t>
            </a:r>
          </a:p>
          <a:p>
            <a:pPr algn="r" rtl="1" eaLnBrk="1" hangingPunct="1"/>
            <a:endParaRPr lang="fa-IR" smtClean="0">
              <a:cs typeface="B Nazanin" pitchFamily="2" charset="-78"/>
            </a:endParaRPr>
          </a:p>
          <a:p>
            <a:pPr algn="r" rtl="1" eaLnBrk="1" hangingPunct="1"/>
            <a:endParaRPr lang="en-US" smtClean="0">
              <a:cs typeface="B Nazanin" pitchFamily="2" charset="-78"/>
            </a:endParaRPr>
          </a:p>
        </p:txBody>
      </p:sp>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4625" y="3857625"/>
            <a:ext cx="3894138" cy="180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ox(in)">
                                      <p:cBhvr>
                                        <p:cTn id="7" dur="500"/>
                                        <p:tgtEl>
                                          <p:spTgt spid="512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123">
                                            <p:txEl>
                                              <p:pRg st="0" end="0"/>
                                            </p:txEl>
                                          </p:spTgt>
                                        </p:tgtEl>
                                        <p:attrNameLst>
                                          <p:attrName>style.visibility</p:attrName>
                                        </p:attrNameLst>
                                      </p:cBhvr>
                                      <p:to>
                                        <p:strVal val="visible"/>
                                      </p:to>
                                    </p:set>
                                    <p:animEffect transition="in" filter="box(in)">
                                      <p:cBhvr>
                                        <p:cTn id="10" dur="500"/>
                                        <p:tgtEl>
                                          <p:spTgt spid="5123">
                                            <p:txEl>
                                              <p:pRg st="0" end="0"/>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5124"/>
                                        </p:tgtEl>
                                        <p:attrNameLst>
                                          <p:attrName>style.visibility</p:attrName>
                                        </p:attrNameLst>
                                      </p:cBhvr>
                                      <p:to>
                                        <p:strVal val="visible"/>
                                      </p:to>
                                    </p:set>
                                    <p:animEffect transition="in" filter="box(in)">
                                      <p:cBhvr>
                                        <p:cTn id="13"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sz="quarter" idx="1"/>
          </p:nvPr>
        </p:nvSpPr>
        <p:spPr>
          <a:xfrm>
            <a:off x="457200" y="1773238"/>
            <a:ext cx="8229600" cy="4352925"/>
          </a:xfrm>
        </p:spPr>
        <p:txBody>
          <a:bodyPr/>
          <a:lstStyle/>
          <a:p>
            <a:pPr algn="r" rtl="1" eaLnBrk="1" hangingPunct="1">
              <a:defRPr/>
            </a:pPr>
            <a:r>
              <a:rPr lang="fa-IR" sz="2600" dirty="0" smtClean="0">
                <a:cs typeface="B Nazanin" pitchFamily="2" charset="-78"/>
              </a:rPr>
              <a:t>او همچنین تصمیم می گیرد که پیشنهاد خرید و فروش در یک بازار لحظه ای مدیریت یافته داشته باشد. بنابراین به منظور کمک به تصمیم گیری او، مشخصه های تولید و برنامه ریزی شده توان خروجی واحدها از قرار زیر می باشد.</a:t>
            </a:r>
            <a:r>
              <a:rPr lang="fa-IR" dirty="0" smtClean="0"/>
              <a:t> </a:t>
            </a:r>
          </a:p>
          <a:p>
            <a:pPr marL="0" indent="0" algn="r" rtl="1" eaLnBrk="1" hangingPunct="1">
              <a:buFont typeface="Wingdings" pitchFamily="2" charset="2"/>
              <a:buNone/>
              <a:defRPr/>
            </a:pPr>
            <a:r>
              <a:rPr lang="fa-IR" dirty="0" smtClean="0"/>
              <a:t> </a:t>
            </a:r>
            <a:endParaRPr lang="en-US" dirty="0" smtClean="0"/>
          </a:p>
        </p:txBody>
      </p:sp>
      <p:pic>
        <p:nvPicPr>
          <p:cNvPr id="61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3716338"/>
            <a:ext cx="6697663" cy="230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box(in)">
                                      <p:cBhvr>
                                        <p:cTn id="7" dur="500"/>
                                        <p:tgtEl>
                                          <p:spTgt spid="6147">
                                            <p:txEl>
                                              <p:pRg st="0" end="0"/>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147">
                                            <p:txEl>
                                              <p:pRg st="1" end="1"/>
                                            </p:txEl>
                                          </p:spTgt>
                                        </p:tgtEl>
                                        <p:attrNameLst>
                                          <p:attrName>style.visibility</p:attrName>
                                        </p:attrNameLst>
                                      </p:cBhvr>
                                      <p:to>
                                        <p:strVal val="visible"/>
                                      </p:to>
                                    </p:set>
                                    <p:animEffect transition="in" filter="box(in)">
                                      <p:cBhvr>
                                        <p:cTn id="10" dur="500"/>
                                        <p:tgtEl>
                                          <p:spTgt spid="6147">
                                            <p:txEl>
                                              <p:pRg st="1" end="1"/>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box(in)">
                                      <p:cBhvr>
                                        <p:cTn id="13"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Grp="1" noChangeArrowheads="1"/>
          </p:cNvSpPr>
          <p:nvPr>
            <p:ph type="title"/>
          </p:nvPr>
        </p:nvSpPr>
        <p:spPr/>
        <p:txBody>
          <a:bodyPr/>
          <a:lstStyle/>
          <a:p>
            <a:pPr eaLnBrk="1" hangingPunct="1"/>
            <a:endParaRPr lang="fa-IR" smtClean="0"/>
          </a:p>
        </p:txBody>
      </p:sp>
      <p:sp>
        <p:nvSpPr>
          <p:cNvPr id="7171" name="Rectangle 3"/>
          <p:cNvSpPr>
            <a:spLocks noGrp="1" noChangeArrowheads="1"/>
          </p:cNvSpPr>
          <p:nvPr>
            <p:ph sz="quarter" idx="1"/>
          </p:nvPr>
        </p:nvSpPr>
        <p:spPr>
          <a:xfrm>
            <a:off x="250825" y="2060575"/>
            <a:ext cx="8229600" cy="4525963"/>
          </a:xfrm>
        </p:spPr>
        <p:txBody>
          <a:bodyPr/>
          <a:lstStyle/>
          <a:p>
            <a:pPr algn="r" rtl="1" eaLnBrk="1" hangingPunct="1">
              <a:lnSpc>
                <a:spcPct val="90000"/>
              </a:lnSpc>
            </a:pPr>
            <a:r>
              <a:rPr lang="fa-IR" sz="2400" smtClean="0">
                <a:cs typeface="B Mitra" pitchFamily="2" charset="-78"/>
              </a:rPr>
              <a:t>تنها قیمت پیشنهادی تولید(</a:t>
            </a:r>
            <a:r>
              <a:rPr lang="en-US" sz="2400" smtClean="0">
                <a:latin typeface="Times New Roman" pitchFamily="18" charset="0"/>
                <a:cs typeface="Times New Roman" pitchFamily="18" charset="0"/>
              </a:rPr>
              <a:t>bid</a:t>
            </a:r>
            <a:r>
              <a:rPr lang="fa-IR" sz="2400" smtClean="0">
                <a:cs typeface="B Mitra" pitchFamily="2" charset="-78"/>
              </a:rPr>
              <a:t>)، به منظور بالا بردن تولید، که فیونا می تواند پیشنهاد دهد واحد </a:t>
            </a:r>
            <a:r>
              <a:rPr lang="en-US" sz="2400" smtClean="0">
                <a:cs typeface="B Mitra" pitchFamily="2" charset="-78"/>
              </a:rPr>
              <a:t>c</a:t>
            </a:r>
            <a:r>
              <a:rPr lang="fa-IR" sz="2400" smtClean="0">
                <a:cs typeface="B Mitra" pitchFamily="2" charset="-78"/>
              </a:rPr>
              <a:t> می باشد زیرا واحد های </a:t>
            </a:r>
            <a:r>
              <a:rPr lang="en-US" sz="2400" smtClean="0">
                <a:latin typeface="Times New Roman" pitchFamily="18" charset="0"/>
                <a:cs typeface="Times New Roman" pitchFamily="18" charset="0"/>
              </a:rPr>
              <a:t>B</a:t>
            </a:r>
            <a:r>
              <a:rPr lang="fa-IR" sz="2400" smtClean="0">
                <a:cs typeface="B Mitra" pitchFamily="2" charset="-78"/>
              </a:rPr>
              <a:t> و</a:t>
            </a:r>
            <a:r>
              <a:rPr lang="en-US" sz="2400" smtClean="0">
                <a:cs typeface="B Mitra" pitchFamily="2" charset="-78"/>
              </a:rPr>
              <a:t> </a:t>
            </a:r>
            <a:r>
              <a:rPr lang="en-US" sz="2400" smtClean="0">
                <a:latin typeface="Times New Roman" pitchFamily="18" charset="0"/>
                <a:cs typeface="Times New Roman" pitchFamily="18" charset="0"/>
              </a:rPr>
              <a:t>A</a:t>
            </a:r>
            <a:r>
              <a:rPr lang="fa-IR" sz="2400" smtClean="0">
                <a:cs typeface="B Mitra" pitchFamily="2" charset="-78"/>
              </a:rPr>
              <a:t> در حداکثر تولید خود کار برنامه ریزی شده اند. بنابر این پیشنهادی که برای حداکثر </a:t>
            </a:r>
            <a:r>
              <a:rPr lang="en-US" sz="2400" smtClean="0">
                <a:cs typeface="B Mitra" pitchFamily="2" charset="-78"/>
              </a:rPr>
              <a:t> </a:t>
            </a:r>
            <a:r>
              <a:rPr lang="en-US" sz="2400" smtClean="0">
                <a:latin typeface="Times New Roman" pitchFamily="18" charset="0"/>
                <a:cs typeface="Times New Roman" pitchFamily="18" charset="0"/>
              </a:rPr>
              <a:t>50 MWh</a:t>
            </a:r>
            <a:r>
              <a:rPr lang="fa-IR" sz="2400" smtClean="0">
                <a:latin typeface="Times New Roman" pitchFamily="18" charset="0"/>
                <a:cs typeface="Times New Roman" pitchFamily="18" charset="0"/>
              </a:rPr>
              <a:t> </a:t>
            </a:r>
            <a:r>
              <a:rPr lang="fa-IR" sz="2400" smtClean="0">
                <a:cs typeface="B Mitra" pitchFamily="2" charset="-78"/>
              </a:rPr>
              <a:t>در قیمت </a:t>
            </a:r>
            <a:r>
              <a:rPr lang="en-US" sz="2400" smtClean="0">
                <a:latin typeface="Times New Roman" pitchFamily="18" charset="0"/>
                <a:cs typeface="Times New Roman" pitchFamily="18" charset="0"/>
              </a:rPr>
              <a:t>17 $/MWh</a:t>
            </a:r>
            <a:r>
              <a:rPr lang="fa-IR" sz="2400" smtClean="0">
                <a:latin typeface="Times New Roman" pitchFamily="18" charset="0"/>
                <a:cs typeface="Times New Roman" pitchFamily="18" charset="0"/>
              </a:rPr>
              <a:t> </a:t>
            </a:r>
            <a:r>
              <a:rPr lang="fa-IR" sz="2400" smtClean="0">
                <a:cs typeface="B Mitra" pitchFamily="2" charset="-78"/>
              </a:rPr>
              <a:t>یا بالاتر باشد، سود آور خواهد بود.</a:t>
            </a:r>
          </a:p>
          <a:p>
            <a:pPr algn="r" rtl="1" eaLnBrk="1" hangingPunct="1">
              <a:lnSpc>
                <a:spcPct val="90000"/>
              </a:lnSpc>
            </a:pPr>
            <a:r>
              <a:rPr lang="fa-IR" sz="2400" smtClean="0">
                <a:cs typeface="B Mitra" pitchFamily="2" charset="-78"/>
              </a:rPr>
              <a:t>اگر فیونا احتمال کاهش واحد های </a:t>
            </a:r>
            <a:r>
              <a:rPr lang="en-US" sz="2400" smtClean="0">
                <a:latin typeface="Times New Roman" pitchFamily="18" charset="0"/>
                <a:cs typeface="Times New Roman" pitchFamily="18" charset="0"/>
              </a:rPr>
              <a:t>A,B</a:t>
            </a:r>
            <a:r>
              <a:rPr lang="fa-IR" sz="2400" smtClean="0">
                <a:latin typeface="Times New Roman" pitchFamily="18" charset="0"/>
                <a:cs typeface="Times New Roman" pitchFamily="18" charset="0"/>
              </a:rPr>
              <a:t> </a:t>
            </a:r>
            <a:r>
              <a:rPr lang="fa-IR" sz="2400" smtClean="0">
                <a:cs typeface="B Mitra" pitchFamily="2" charset="-78"/>
              </a:rPr>
              <a:t>را در نظر بگیرد. بنابراین او متمایل به پرداخت تا </a:t>
            </a:r>
            <a:r>
              <a:rPr lang="en-US" sz="2400" smtClean="0">
                <a:latin typeface="Times New Roman" pitchFamily="18" charset="0"/>
                <a:cs typeface="Times New Roman" pitchFamily="18" charset="0"/>
              </a:rPr>
              <a:t>10$/MWh </a:t>
            </a:r>
            <a:r>
              <a:rPr lang="fa-IR" sz="2400" smtClean="0">
                <a:cs typeface="B Mitra" pitchFamily="2" charset="-78"/>
              </a:rPr>
              <a:t>به منظور کاهش خروجی واحد </a:t>
            </a:r>
            <a:r>
              <a:rPr lang="en-US" sz="2400" smtClean="0">
                <a:latin typeface="Times New Roman" pitchFamily="18" charset="0"/>
                <a:cs typeface="Times New Roman" pitchFamily="18" charset="0"/>
              </a:rPr>
              <a:t>A</a:t>
            </a:r>
            <a:r>
              <a:rPr lang="fa-IR" sz="2400" smtClean="0">
                <a:cs typeface="B Mitra" pitchFamily="2" charset="-78"/>
              </a:rPr>
              <a:t> و پرداخت تا </a:t>
            </a:r>
            <a:r>
              <a:rPr lang="en-US" sz="2400" smtClean="0">
                <a:latin typeface="Times New Roman" pitchFamily="18" charset="0"/>
                <a:cs typeface="Times New Roman" pitchFamily="18" charset="0"/>
              </a:rPr>
              <a:t>13$/MWh</a:t>
            </a:r>
            <a:r>
              <a:rPr lang="fa-IR" sz="2400" smtClean="0">
                <a:latin typeface="Times New Roman" pitchFamily="18" charset="0"/>
                <a:cs typeface="Times New Roman" pitchFamily="18" charset="0"/>
              </a:rPr>
              <a:t> </a:t>
            </a:r>
            <a:r>
              <a:rPr lang="fa-IR" sz="2400" smtClean="0">
                <a:cs typeface="B Mitra" pitchFamily="2" charset="-78"/>
              </a:rPr>
              <a:t>به منظور کاهش خروجی واحد</a:t>
            </a:r>
            <a:r>
              <a:rPr lang="en-US" sz="2400" smtClean="0">
                <a:latin typeface="Times New Roman" pitchFamily="18" charset="0"/>
                <a:cs typeface="Times New Roman" pitchFamily="18" charset="0"/>
              </a:rPr>
              <a:t>B</a:t>
            </a:r>
            <a:r>
              <a:rPr lang="en-US" sz="2400" smtClean="0">
                <a:cs typeface="B Mitra" pitchFamily="2" charset="-78"/>
              </a:rPr>
              <a:t> </a:t>
            </a:r>
            <a:r>
              <a:rPr lang="fa-IR" sz="2400" smtClean="0">
                <a:cs typeface="B Mitra" pitchFamily="2" charset="-78"/>
              </a:rPr>
              <a:t> خواهد بود. خروجی این واحد ها می تواند تا </a:t>
            </a:r>
            <a:r>
              <a:rPr lang="en-US" sz="2400" smtClean="0">
                <a:latin typeface="Times New Roman" pitchFamily="18" charset="0"/>
                <a:cs typeface="Times New Roman" pitchFamily="18" charset="0"/>
              </a:rPr>
              <a:t>400MW</a:t>
            </a:r>
            <a:r>
              <a:rPr lang="fa-IR" sz="2400" smtClean="0">
                <a:cs typeface="B Mitra" pitchFamily="2" charset="-78"/>
              </a:rPr>
              <a:t> و </a:t>
            </a:r>
            <a:r>
              <a:rPr lang="en-US" sz="2400" smtClean="0">
                <a:latin typeface="Times New Roman" pitchFamily="18" charset="0"/>
                <a:cs typeface="Times New Roman" pitchFamily="18" charset="0"/>
              </a:rPr>
              <a:t>30MW</a:t>
            </a:r>
            <a:r>
              <a:rPr lang="fa-IR" sz="2400" smtClean="0">
                <a:cs typeface="B Mitra" pitchFamily="2" charset="-78"/>
              </a:rPr>
              <a:t> کاهش یابد.</a:t>
            </a:r>
            <a:endParaRPr lang="en-US" sz="2400" smtClean="0">
              <a:cs typeface="B Mitra"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nodePh="1">
                                  <p:stCondLst>
                                    <p:cond delay="0"/>
                                  </p:stCondLst>
                                  <p:endCondLst>
                                    <p:cond evt="begin" delay="0">
                                      <p:tn val="5"/>
                                    </p:cond>
                                  </p:endCondLst>
                                  <p:childTnLst>
                                    <p:set>
                                      <p:cBhvr>
                                        <p:cTn id="6" dur="1" fill="hold">
                                          <p:stCondLst>
                                            <p:cond delay="0"/>
                                          </p:stCondLst>
                                        </p:cTn>
                                        <p:tgtEl>
                                          <p:spTgt spid="7172"/>
                                        </p:tgtEl>
                                        <p:attrNameLst>
                                          <p:attrName>style.visibility</p:attrName>
                                        </p:attrNameLst>
                                      </p:cBhvr>
                                      <p:to>
                                        <p:strVal val="visible"/>
                                      </p:to>
                                    </p:set>
                                    <p:animEffect transition="in" filter="box(in)">
                                      <p:cBhvr>
                                        <p:cTn id="7" dur="500"/>
                                        <p:tgtEl>
                                          <p:spTgt spid="717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7171">
                                            <p:txEl>
                                              <p:pRg st="0" end="0"/>
                                            </p:txEl>
                                          </p:spTgt>
                                        </p:tgtEl>
                                        <p:attrNameLst>
                                          <p:attrName>style.visibility</p:attrName>
                                        </p:attrNameLst>
                                      </p:cBhvr>
                                      <p:to>
                                        <p:strVal val="visible"/>
                                      </p:to>
                                    </p:set>
                                    <p:animEffect transition="in" filter="box(in)">
                                      <p:cBhvr>
                                        <p:cTn id="10" dur="500"/>
                                        <p:tgtEl>
                                          <p:spTgt spid="7171">
                                            <p:txEl>
                                              <p:pRg st="0" end="0"/>
                                            </p:txEl>
                                          </p:spTgt>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171">
                                            <p:txEl>
                                              <p:pRg st="1" end="1"/>
                                            </p:txEl>
                                          </p:spTgt>
                                        </p:tgtEl>
                                        <p:attrNameLst>
                                          <p:attrName>style.visibility</p:attrName>
                                        </p:attrNameLst>
                                      </p:cBhvr>
                                      <p:to>
                                        <p:strVal val="visible"/>
                                      </p:to>
                                    </p:set>
                                    <p:animEffect transition="in" filter="box(in)">
                                      <p:cBhvr>
                                        <p:cTn id="13" dur="500"/>
                                        <p:tgtEl>
                                          <p:spTgt spid="717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P spid="7171"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12775" y="228600"/>
            <a:ext cx="8153400" cy="990600"/>
          </a:xfrm>
        </p:spPr>
        <p:txBody>
          <a:bodyPr/>
          <a:lstStyle/>
          <a:p>
            <a:pPr eaLnBrk="1" hangingPunct="1"/>
            <a:endParaRPr lang="fa-IR" smtClean="0"/>
          </a:p>
        </p:txBody>
      </p:sp>
      <p:sp>
        <p:nvSpPr>
          <p:cNvPr id="9219" name="Rectangle 3"/>
          <p:cNvSpPr>
            <a:spLocks noGrp="1" noChangeArrowheads="1"/>
          </p:cNvSpPr>
          <p:nvPr>
            <p:ph sz="quarter" idx="1"/>
          </p:nvPr>
        </p:nvSpPr>
        <p:spPr>
          <a:xfrm>
            <a:off x="457200" y="1600200"/>
            <a:ext cx="8229600" cy="4852988"/>
          </a:xfrm>
        </p:spPr>
        <p:txBody>
          <a:bodyPr/>
          <a:lstStyle/>
          <a:p>
            <a:pPr algn="r" rtl="1" eaLnBrk="1" hangingPunct="1"/>
            <a:r>
              <a:rPr lang="fa-IR" sz="2400" smtClean="0">
                <a:cs typeface="B Nazanin" pitchFamily="2" charset="-78"/>
              </a:rPr>
              <a:t>از طرفی اگر کاهش تولید بیشتری در نظر بگیریم نیاز به خاموشی و شاید معاملات جدید در بازار برای ساعت های آینده خواهد بود و بعلاوه هزینه راه اندازی مجدد، سود آوری را کاهش خواهد داد.</a:t>
            </a:r>
          </a:p>
          <a:p>
            <a:pPr algn="r" rtl="1" eaLnBrk="1" hangingPunct="1"/>
            <a:r>
              <a:rPr lang="fa-IR" sz="2400" smtClean="0">
                <a:cs typeface="B Nazanin" pitchFamily="2" charset="-78"/>
              </a:rPr>
              <a:t>بنابراین فیونا پیشنهادات زیر را بر اساس تجربیات خود به منظور حداکثر سود آوری اعلام می دارد</a:t>
            </a:r>
            <a:r>
              <a:rPr lang="fa-IR" sz="2600" smtClean="0">
                <a:cs typeface="B Nazanin" pitchFamily="2" charset="-78"/>
              </a:rPr>
              <a:t>.</a:t>
            </a:r>
          </a:p>
          <a:p>
            <a:pPr algn="r" rtl="1" eaLnBrk="1" hangingPunct="1"/>
            <a:endParaRPr lang="en-US" smtClean="0">
              <a:cs typeface="B Nazanin" pitchFamily="2" charset="-78"/>
            </a:endParaRPr>
          </a:p>
        </p:txBody>
      </p:sp>
      <p:pic>
        <p:nvPicPr>
          <p:cNvPr id="92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4149725"/>
            <a:ext cx="6696075" cy="194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nodePh="1">
                                  <p:stCondLst>
                                    <p:cond delay="0"/>
                                  </p:stCondLst>
                                  <p:endCondLst>
                                    <p:cond evt="begin" delay="0">
                                      <p:tn val="5"/>
                                    </p:cond>
                                  </p:endCondLst>
                                  <p:childTnLst>
                                    <p:set>
                                      <p:cBhvr>
                                        <p:cTn id="6" dur="1" fill="hold">
                                          <p:stCondLst>
                                            <p:cond delay="0"/>
                                          </p:stCondLst>
                                        </p:cTn>
                                        <p:tgtEl>
                                          <p:spTgt spid="9218"/>
                                        </p:tgtEl>
                                        <p:attrNameLst>
                                          <p:attrName>style.visibility</p:attrName>
                                        </p:attrNameLst>
                                      </p:cBhvr>
                                      <p:to>
                                        <p:strVal val="visible"/>
                                      </p:to>
                                    </p:set>
                                    <p:animEffect transition="in" filter="box(in)">
                                      <p:cBhvr>
                                        <p:cTn id="7" dur="500"/>
                                        <p:tgtEl>
                                          <p:spTgt spid="9218"/>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9219">
                                            <p:txEl>
                                              <p:pRg st="0" end="0"/>
                                            </p:txEl>
                                          </p:spTgt>
                                        </p:tgtEl>
                                        <p:attrNameLst>
                                          <p:attrName>style.visibility</p:attrName>
                                        </p:attrNameLst>
                                      </p:cBhvr>
                                      <p:to>
                                        <p:strVal val="visible"/>
                                      </p:to>
                                    </p:set>
                                    <p:animEffect transition="in" filter="box(in)">
                                      <p:cBhvr>
                                        <p:cTn id="10" dur="500"/>
                                        <p:tgtEl>
                                          <p:spTgt spid="9219">
                                            <p:txEl>
                                              <p:pRg st="0" end="0"/>
                                            </p:txEl>
                                          </p:spTgt>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9219">
                                            <p:txEl>
                                              <p:pRg st="1" end="1"/>
                                            </p:txEl>
                                          </p:spTgt>
                                        </p:tgtEl>
                                        <p:attrNameLst>
                                          <p:attrName>style.visibility</p:attrName>
                                        </p:attrNameLst>
                                      </p:cBhvr>
                                      <p:to>
                                        <p:strVal val="visible"/>
                                      </p:to>
                                    </p:set>
                                    <p:animEffect transition="in" filter="box(in)">
                                      <p:cBhvr>
                                        <p:cTn id="13" dur="500"/>
                                        <p:tgtEl>
                                          <p:spTgt spid="9219">
                                            <p:txEl>
                                              <p:pRg st="1" end="1"/>
                                            </p:txEl>
                                          </p:spTgt>
                                        </p:tgtEl>
                                      </p:cBhvr>
                                    </p:animEffect>
                                  </p:childTnLst>
                                </p:cTn>
                              </p:par>
                              <p:par>
                                <p:cTn id="14" presetID="4" presetClass="entr" presetSubtype="16" fill="hold" nodeType="withEffect">
                                  <p:stCondLst>
                                    <p:cond delay="0"/>
                                  </p:stCondLst>
                                  <p:childTnLst>
                                    <p:set>
                                      <p:cBhvr>
                                        <p:cTn id="15" dur="1" fill="hold">
                                          <p:stCondLst>
                                            <p:cond delay="0"/>
                                          </p:stCondLst>
                                        </p:cTn>
                                        <p:tgtEl>
                                          <p:spTgt spid="9220"/>
                                        </p:tgtEl>
                                        <p:attrNameLst>
                                          <p:attrName>style.visibility</p:attrName>
                                        </p:attrNameLst>
                                      </p:cBhvr>
                                      <p:to>
                                        <p:strVal val="visible"/>
                                      </p:to>
                                    </p:set>
                                    <p:animEffect transition="in" filter="box(in)">
                                      <p:cBhvr>
                                        <p:cTn id="16" dur="5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1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403350" y="228600"/>
            <a:ext cx="7362825" cy="990600"/>
          </a:xfrm>
        </p:spPr>
        <p:txBody>
          <a:bodyPr/>
          <a:lstStyle/>
          <a:p>
            <a:pPr algn="r" rtl="1" eaLnBrk="1" hangingPunct="1"/>
            <a:r>
              <a:rPr lang="fa-IR" sz="2000" b="1" dirty="0" smtClean="0">
                <a:cs typeface="B Nazanin" pitchFamily="2" charset="-78"/>
              </a:rPr>
              <a:t>تعامل بین بازارنقدی مدیریت یافته با بقیه بازار ها</a:t>
            </a:r>
            <a:r>
              <a:rPr lang="fa-IR" sz="2800" dirty="0" smtClean="0">
                <a:cs typeface="B Nazanin" pitchFamily="2" charset="-78"/>
              </a:rPr>
              <a:t> </a:t>
            </a:r>
            <a:endParaRPr lang="en-US" sz="2800" dirty="0" smtClean="0">
              <a:cs typeface="B Nazanin" pitchFamily="2" charset="-78"/>
            </a:endParaRPr>
          </a:p>
        </p:txBody>
      </p:sp>
      <p:sp>
        <p:nvSpPr>
          <p:cNvPr id="10243" name="Rectangle 3"/>
          <p:cNvSpPr>
            <a:spLocks noGrp="1" noChangeArrowheads="1"/>
          </p:cNvSpPr>
          <p:nvPr>
            <p:ph sz="quarter" idx="1"/>
          </p:nvPr>
        </p:nvSpPr>
        <p:spPr>
          <a:xfrm>
            <a:off x="612775" y="1600200"/>
            <a:ext cx="8153400" cy="4495800"/>
          </a:xfrm>
        </p:spPr>
        <p:txBody>
          <a:bodyPr/>
          <a:lstStyle/>
          <a:p>
            <a:pPr algn="just" rtl="1" eaLnBrk="1" hangingPunct="1">
              <a:lnSpc>
                <a:spcPct val="120000"/>
              </a:lnSpc>
            </a:pPr>
            <a:r>
              <a:rPr lang="fa-IR" sz="2400" dirty="0" smtClean="0">
                <a:cs typeface="B Mitra" pitchFamily="2" charset="-78"/>
              </a:rPr>
              <a:t>این نوع بازار تاثیر زیادی بر روی بازار های دیگر دارد.</a:t>
            </a:r>
          </a:p>
          <a:p>
            <a:pPr algn="just" rtl="1" eaLnBrk="1" hangingPunct="1">
              <a:lnSpc>
                <a:spcPct val="120000"/>
              </a:lnSpc>
            </a:pPr>
            <a:r>
              <a:rPr lang="fa-IR" sz="2400" dirty="0" smtClean="0">
                <a:cs typeface="B Mitra" pitchFamily="2" charset="-78"/>
              </a:rPr>
              <a:t>برای مثال اگر قیمت لحظه ای بازار کم شود خریداران انرژی نگران  کمبود خود نخواهند شد چون که در صورت کسری، مقدار نیاز خود را از بازار لحظه ای تامین می کنند. از طرف دیگر در صورت افزایش قیمت بازار لحظه ای همان خریداران به سمت بازار پیشرو میروند تا علاوه بر تامین نیاز هایشان همان محصول را با قیمت کمتری تهیه کنند. </a:t>
            </a:r>
            <a:endParaRPr lang="en-US" sz="2400" dirty="0" smtClean="0">
              <a:cs typeface="B Mitra"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ox(in)">
                                      <p:cBhvr>
                                        <p:cTn id="7" dur="500"/>
                                        <p:tgtEl>
                                          <p:spTgt spid="1024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0243">
                                            <p:txEl>
                                              <p:pRg st="0" end="0"/>
                                            </p:txEl>
                                          </p:spTgt>
                                        </p:tgtEl>
                                        <p:attrNameLst>
                                          <p:attrName>style.visibility</p:attrName>
                                        </p:attrNameLst>
                                      </p:cBhvr>
                                      <p:to>
                                        <p:strVal val="visible"/>
                                      </p:to>
                                    </p:set>
                                    <p:animEffect transition="in" filter="box(in)">
                                      <p:cBhvr>
                                        <p:cTn id="10" dur="500"/>
                                        <p:tgtEl>
                                          <p:spTgt spid="10243">
                                            <p:txEl>
                                              <p:pRg st="0" end="0"/>
                                            </p:txEl>
                                          </p:spTgt>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0243">
                                            <p:txEl>
                                              <p:pRg st="1" end="1"/>
                                            </p:txEl>
                                          </p:spTgt>
                                        </p:tgtEl>
                                        <p:attrNameLst>
                                          <p:attrName>style.visibility</p:attrName>
                                        </p:attrNameLst>
                                      </p:cBhvr>
                                      <p:to>
                                        <p:strVal val="visible"/>
                                      </p:to>
                                    </p:set>
                                    <p:animEffect transition="in" filter="box(in)">
                                      <p:cBhvr>
                                        <p:cTn id="13" dur="500"/>
                                        <p:tgtEl>
                                          <p:spTgt spid="1024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12775" y="228600"/>
            <a:ext cx="8153400" cy="990600"/>
          </a:xfrm>
        </p:spPr>
        <p:txBody>
          <a:bodyPr/>
          <a:lstStyle/>
          <a:p>
            <a:pPr algn="r" rtl="1" eaLnBrk="1" hangingPunct="1"/>
            <a:r>
              <a:rPr lang="fa-IR" smtClean="0">
                <a:cs typeface="B Nazanin" pitchFamily="2" charset="-78"/>
              </a:rPr>
              <a:t>پروسه تسویه حساب</a:t>
            </a:r>
            <a:endParaRPr lang="en-US" smtClean="0">
              <a:cs typeface="B Nazanin" pitchFamily="2" charset="-78"/>
            </a:endParaRPr>
          </a:p>
        </p:txBody>
      </p:sp>
      <p:sp>
        <p:nvSpPr>
          <p:cNvPr id="11267" name="Rectangle 3"/>
          <p:cNvSpPr>
            <a:spLocks noGrp="1" noChangeArrowheads="1"/>
          </p:cNvSpPr>
          <p:nvPr>
            <p:ph sz="quarter" idx="1"/>
          </p:nvPr>
        </p:nvSpPr>
        <p:spPr>
          <a:xfrm>
            <a:off x="612775" y="1600200"/>
            <a:ext cx="8153400" cy="4495800"/>
          </a:xfrm>
        </p:spPr>
        <p:txBody>
          <a:bodyPr/>
          <a:lstStyle/>
          <a:p>
            <a:pPr algn="r" rtl="1" eaLnBrk="1" hangingPunct="1"/>
            <a:r>
              <a:rPr lang="fa-IR" sz="2600" smtClean="0">
                <a:cs typeface="B Nazanin" pitchFamily="2" charset="-78"/>
              </a:rPr>
              <a:t>برای معاملات دو جانبه خریدار می بایستی به فروشنده در صورتی که مقدار توافقی کالا را تحویل دهد، پرداخت نماید. اما این مبادلات به صورت کامل صورت نمی پذیرد که به عنوان مثال در صورت تخطی یکی از تولید کنندگان، این کمبود تولید جهت پایداری شبکه بایستی جبران گردد. بنابراین می بایستی توسط بهره بردار سیستم، انرژی جایگزینی از بازار لحظه ای مدیریت یافته تامین گردد.</a:t>
            </a:r>
          </a:p>
          <a:p>
            <a:pPr algn="r" rtl="1" eaLnBrk="1" hangingPunct="1"/>
            <a:r>
              <a:rPr lang="fa-IR" sz="2600" smtClean="0">
                <a:cs typeface="B Nazanin" pitchFamily="2" charset="-78"/>
              </a:rPr>
              <a:t>گرفتن گزارش تولید و مصرف از تولید کنندگان و مشتریان از مقدار مبادله یافته خالص انرژی و تامین نا متعادلی از بازار لحظه ای از اساس این نوع تسویه می باشد.</a:t>
            </a:r>
            <a:r>
              <a:rPr lang="fa-IR" sz="2600" smtClean="0"/>
              <a:t>  </a:t>
            </a:r>
            <a:endParaRPr lang="en-US" sz="260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ox(in)">
                                      <p:cBhvr>
                                        <p:cTn id="7" dur="500"/>
                                        <p:tgtEl>
                                          <p:spTgt spid="1126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1267">
                                            <p:txEl>
                                              <p:pRg st="0" end="0"/>
                                            </p:txEl>
                                          </p:spTgt>
                                        </p:tgtEl>
                                        <p:attrNameLst>
                                          <p:attrName>style.visibility</p:attrName>
                                        </p:attrNameLst>
                                      </p:cBhvr>
                                      <p:to>
                                        <p:strVal val="visible"/>
                                      </p:to>
                                    </p:set>
                                    <p:animEffect transition="in" filter="box(in)">
                                      <p:cBhvr>
                                        <p:cTn id="10" dur="500"/>
                                        <p:tgtEl>
                                          <p:spTgt spid="11267">
                                            <p:txEl>
                                              <p:pRg st="0" end="0"/>
                                            </p:txEl>
                                          </p:spTgt>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1267">
                                            <p:txEl>
                                              <p:pRg st="1" end="1"/>
                                            </p:txEl>
                                          </p:spTgt>
                                        </p:tgtEl>
                                        <p:attrNameLst>
                                          <p:attrName>style.visibility</p:attrName>
                                        </p:attrNameLst>
                                      </p:cBhvr>
                                      <p:to>
                                        <p:strVal val="visible"/>
                                      </p:to>
                                    </p:set>
                                    <p:animEffect transition="in" filter="box(in)">
                                      <p:cBhvr>
                                        <p:cTn id="13" dur="500"/>
                                        <p:tgtEl>
                                          <p:spTgt spid="112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12775" y="228600"/>
            <a:ext cx="8153400" cy="990600"/>
          </a:xfrm>
        </p:spPr>
        <p:txBody>
          <a:bodyPr/>
          <a:lstStyle/>
          <a:p>
            <a:pPr algn="r" rtl="1" eaLnBrk="1" hangingPunct="1"/>
            <a:r>
              <a:rPr lang="fa-IR" smtClean="0">
                <a:cs typeface="B Nazanin" pitchFamily="2" charset="-78"/>
              </a:rPr>
              <a:t>مثال</a:t>
            </a:r>
            <a:endParaRPr lang="en-US" smtClean="0">
              <a:cs typeface="B Nazanin" pitchFamily="2" charset="-78"/>
            </a:endParaRPr>
          </a:p>
        </p:txBody>
      </p:sp>
      <p:sp>
        <p:nvSpPr>
          <p:cNvPr id="12291" name="Rectangle 3"/>
          <p:cNvSpPr>
            <a:spLocks noGrp="1" noChangeArrowheads="1"/>
          </p:cNvSpPr>
          <p:nvPr>
            <p:ph sz="quarter" idx="1"/>
          </p:nvPr>
        </p:nvSpPr>
        <p:spPr>
          <a:xfrm>
            <a:off x="612775" y="1600200"/>
            <a:ext cx="8153400" cy="4495800"/>
          </a:xfrm>
        </p:spPr>
        <p:txBody>
          <a:bodyPr/>
          <a:lstStyle/>
          <a:p>
            <a:pPr algn="r" rtl="1" eaLnBrk="1" hangingPunct="1">
              <a:lnSpc>
                <a:spcPct val="120000"/>
              </a:lnSpc>
            </a:pPr>
            <a:r>
              <a:rPr lang="fa-IR" sz="2600" smtClean="0">
                <a:cs typeface="B Nazanin" pitchFamily="2" charset="-78"/>
              </a:rPr>
              <a:t>مثال قبلی را در نظر میگیریم. فرض میکنیم اتفاقات زیر بعد از بسته شدن معاملات صورت می پذیرد. </a:t>
            </a:r>
          </a:p>
          <a:p>
            <a:pPr algn="r" rtl="1" eaLnBrk="1" hangingPunct="1">
              <a:lnSpc>
                <a:spcPct val="120000"/>
              </a:lnSpc>
            </a:pPr>
            <a:r>
              <a:rPr lang="fa-IR" sz="2600" smtClean="0">
                <a:cs typeface="B Nazanin" pitchFamily="2" charset="-78"/>
              </a:rPr>
              <a:t>کاهش تولید: بهره بردار سیستم </a:t>
            </a:r>
            <a:r>
              <a:rPr lang="en-US" sz="2600" smtClean="0">
                <a:cs typeface="B Nazanin" pitchFamily="2" charset="-78"/>
              </a:rPr>
              <a:t>40MWh</a:t>
            </a:r>
            <a:r>
              <a:rPr lang="fa-IR" sz="2600" smtClean="0">
                <a:cs typeface="B Nazanin" pitchFamily="2" charset="-78"/>
              </a:rPr>
              <a:t> از بازار لحظه ای در قیمت  </a:t>
            </a:r>
            <a:r>
              <a:rPr lang="en-US" sz="2600" smtClean="0">
                <a:cs typeface="B Nazanin" pitchFamily="2" charset="-78"/>
              </a:rPr>
              <a:t>17.5$/MWh(SMB-1)</a:t>
            </a:r>
            <a:r>
              <a:rPr lang="fa-IR" sz="2600" smtClean="0">
                <a:cs typeface="B Nazanin" pitchFamily="2" charset="-78"/>
              </a:rPr>
              <a:t> فرا می خواند.</a:t>
            </a:r>
          </a:p>
          <a:p>
            <a:pPr algn="r" rtl="1" eaLnBrk="1" hangingPunct="1">
              <a:lnSpc>
                <a:spcPct val="120000"/>
              </a:lnSpc>
            </a:pPr>
            <a:r>
              <a:rPr lang="fa-IR" sz="2600" smtClean="0">
                <a:cs typeface="B Nazanin" pitchFamily="2" charset="-78"/>
              </a:rPr>
              <a:t>از طرفی به علت مشکلی واحد </a:t>
            </a:r>
            <a:r>
              <a:rPr lang="en-US" sz="2600" smtClean="0">
                <a:cs typeface="B Nazanin" pitchFamily="2" charset="-78"/>
              </a:rPr>
              <a:t>B</a:t>
            </a:r>
            <a:r>
              <a:rPr lang="fa-IR" sz="2600" smtClean="0">
                <a:cs typeface="B Nazanin" pitchFamily="2" charset="-78"/>
              </a:rPr>
              <a:t> تنها </a:t>
            </a:r>
            <a:r>
              <a:rPr lang="en-US" sz="2600" smtClean="0">
                <a:cs typeface="B Nazanin" pitchFamily="2" charset="-78"/>
              </a:rPr>
              <a:t>10MWh</a:t>
            </a:r>
            <a:r>
              <a:rPr lang="fa-IR" sz="2600" smtClean="0">
                <a:cs typeface="B Nazanin" pitchFamily="2" charset="-78"/>
              </a:rPr>
              <a:t> از </a:t>
            </a:r>
            <a:r>
              <a:rPr lang="en-US" sz="2600" smtClean="0">
                <a:cs typeface="B Nazanin" pitchFamily="2" charset="-78"/>
              </a:rPr>
              <a:t>80MWh</a:t>
            </a:r>
            <a:r>
              <a:rPr lang="fa-IR" sz="2600" smtClean="0">
                <a:cs typeface="B Nazanin" pitchFamily="2" charset="-78"/>
              </a:rPr>
              <a:t> برنامه ریزی شده می تواند تولید کند.</a:t>
            </a:r>
          </a:p>
          <a:p>
            <a:pPr algn="r" rtl="1" eaLnBrk="1" hangingPunct="1">
              <a:lnSpc>
                <a:spcPct val="120000"/>
              </a:lnSpc>
            </a:pPr>
            <a:r>
              <a:rPr lang="fa-IR" sz="2600" smtClean="0">
                <a:cs typeface="B Nazanin" pitchFamily="2" charset="-78"/>
              </a:rPr>
              <a:t>بازار لحظه ای در این بازه </a:t>
            </a:r>
            <a:r>
              <a:rPr lang="en-US" sz="2600" smtClean="0">
                <a:cs typeface="B Nazanin" pitchFamily="2" charset="-78"/>
              </a:rPr>
              <a:t>18.25$/MWh</a:t>
            </a:r>
            <a:r>
              <a:rPr lang="fa-IR" sz="2600" smtClean="0">
                <a:cs typeface="B Nazanin" pitchFamily="2" charset="-78"/>
              </a:rPr>
              <a:t> خواهد بود.</a:t>
            </a:r>
          </a:p>
          <a:p>
            <a:pPr algn="r" rtl="1" eaLnBrk="1" hangingPunct="1"/>
            <a:endParaRPr lang="en-US" sz="2600" smtClean="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box(in)">
                                      <p:cBhvr>
                                        <p:cTn id="7" dur="500"/>
                                        <p:tgtEl>
                                          <p:spTgt spid="12290"/>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2291">
                                            <p:txEl>
                                              <p:pRg st="0" end="0"/>
                                            </p:txEl>
                                          </p:spTgt>
                                        </p:tgtEl>
                                        <p:attrNameLst>
                                          <p:attrName>style.visibility</p:attrName>
                                        </p:attrNameLst>
                                      </p:cBhvr>
                                      <p:to>
                                        <p:strVal val="visible"/>
                                      </p:to>
                                    </p:set>
                                    <p:animEffect transition="in" filter="box(in)">
                                      <p:cBhvr>
                                        <p:cTn id="10" dur="500"/>
                                        <p:tgtEl>
                                          <p:spTgt spid="12291">
                                            <p:txEl>
                                              <p:pRg st="0" end="0"/>
                                            </p:txEl>
                                          </p:spTgt>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2291">
                                            <p:txEl>
                                              <p:pRg st="1" end="1"/>
                                            </p:txEl>
                                          </p:spTgt>
                                        </p:tgtEl>
                                        <p:attrNameLst>
                                          <p:attrName>style.visibility</p:attrName>
                                        </p:attrNameLst>
                                      </p:cBhvr>
                                      <p:to>
                                        <p:strVal val="visible"/>
                                      </p:to>
                                    </p:set>
                                    <p:animEffect transition="in" filter="box(in)">
                                      <p:cBhvr>
                                        <p:cTn id="13" dur="500"/>
                                        <p:tgtEl>
                                          <p:spTgt spid="12291">
                                            <p:txEl>
                                              <p:pRg st="1" end="1"/>
                                            </p:txEl>
                                          </p:spTgt>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12291">
                                            <p:txEl>
                                              <p:pRg st="2" end="2"/>
                                            </p:txEl>
                                          </p:spTgt>
                                        </p:tgtEl>
                                        <p:attrNameLst>
                                          <p:attrName>style.visibility</p:attrName>
                                        </p:attrNameLst>
                                      </p:cBhvr>
                                      <p:to>
                                        <p:strVal val="visible"/>
                                      </p:to>
                                    </p:set>
                                    <p:animEffect transition="in" filter="box(in)">
                                      <p:cBhvr>
                                        <p:cTn id="16" dur="500"/>
                                        <p:tgtEl>
                                          <p:spTgt spid="12291">
                                            <p:txEl>
                                              <p:pRg st="2" end="2"/>
                                            </p:txEl>
                                          </p:spTgt>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animEffect transition="in" filter="box(in)">
                                      <p:cBhvr>
                                        <p:cTn id="19" dur="500"/>
                                        <p:tgtEl>
                                          <p:spTgt spid="1229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1503363" y="1905000"/>
            <a:ext cx="6442075" cy="4495800"/>
          </a:xfrm>
        </p:spPr>
      </p:pic>
      <p:sp>
        <p:nvSpPr>
          <p:cNvPr id="16389" name="Rectangle 1"/>
          <p:cNvSpPr>
            <a:spLocks noChangeArrowheads="1"/>
          </p:cNvSpPr>
          <p:nvPr/>
        </p:nvSpPr>
        <p:spPr bwMode="auto">
          <a:xfrm>
            <a:off x="539750" y="1628775"/>
            <a:ext cx="7848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rtl="1"/>
            <a:r>
              <a:rPr lang="en-US" sz="1600" b="1">
                <a:cs typeface="B Mitra" pitchFamily="2" charset="-78"/>
              </a:rPr>
              <a:t> </a:t>
            </a:r>
            <a:r>
              <a:rPr lang="fa-IR" b="1">
                <a:cs typeface="B Mitra" pitchFamily="2" charset="-78"/>
              </a:rPr>
              <a:t>جدول زیر جزئیات گردش مالی را بیرون و درون مبادلات </a:t>
            </a:r>
            <a:r>
              <a:rPr lang="en-US" b="1">
                <a:cs typeface="B Mitra" pitchFamily="2" charset="-78"/>
              </a:rPr>
              <a:t>Power</a:t>
            </a:r>
            <a:r>
              <a:rPr lang="fa-IR" b="1">
                <a:cs typeface="B Mitra" pitchFamily="2" charset="-78"/>
              </a:rPr>
              <a:t> </a:t>
            </a:r>
            <a:r>
              <a:rPr lang="en-US" b="1">
                <a:cs typeface="B Mitra" pitchFamily="2" charset="-78"/>
              </a:rPr>
              <a:t>Borduria</a:t>
            </a:r>
            <a:r>
              <a:rPr lang="fa-IR" b="1">
                <a:cs typeface="B Mitra" pitchFamily="2" charset="-78"/>
              </a:rPr>
              <a:t>، نشان میدهد.</a:t>
            </a:r>
            <a:r>
              <a:rPr lang="en-US" b="1">
                <a:cs typeface="B Mitra" pitchFamily="2" charset="-78"/>
              </a:rPr>
              <a:t> </a:t>
            </a:r>
            <a:endParaRPr lang="fa-IR">
              <a:cs typeface="B Mitra"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sz="quarter" idx="1"/>
          </p:nvPr>
        </p:nvSpPr>
        <p:spPr>
          <a:xfrm>
            <a:off x="612775" y="1600200"/>
            <a:ext cx="8153400" cy="4495800"/>
          </a:xfrm>
        </p:spPr>
        <p:txBody>
          <a:bodyPr/>
          <a:lstStyle/>
          <a:p>
            <a:pPr algn="r" rtl="1" eaLnBrk="1" hangingPunct="1">
              <a:lnSpc>
                <a:spcPct val="130000"/>
              </a:lnSpc>
            </a:pPr>
            <a:r>
              <a:rPr lang="fa-IR" sz="2600" smtClean="0">
                <a:cs typeface="B Nazanin" pitchFamily="2" charset="-78"/>
              </a:rPr>
              <a:t>زمانی که مبادلات در </a:t>
            </a:r>
            <a:r>
              <a:rPr lang="en-US" sz="2600" smtClean="0">
                <a:cs typeface="B Nazanin" pitchFamily="2" charset="-78"/>
              </a:rPr>
              <a:t>power exchange</a:t>
            </a:r>
            <a:r>
              <a:rPr lang="fa-IR" sz="2600" smtClean="0">
                <a:cs typeface="B Nazanin" pitchFamily="2" charset="-78"/>
              </a:rPr>
              <a:t> بدون نام باشد تسویه از طریق </a:t>
            </a:r>
            <a:r>
              <a:rPr lang="en-US" sz="2600" smtClean="0">
                <a:cs typeface="B Nazanin" pitchFamily="2" charset="-78"/>
              </a:rPr>
              <a:t>BPEX</a:t>
            </a:r>
            <a:r>
              <a:rPr lang="fa-IR" sz="2600" smtClean="0">
                <a:cs typeface="B Nazanin" pitchFamily="2" charset="-78"/>
              </a:rPr>
              <a:t> صورت می پذیرد.</a:t>
            </a:r>
          </a:p>
          <a:p>
            <a:pPr algn="r" rtl="1" eaLnBrk="1" hangingPunct="1">
              <a:lnSpc>
                <a:spcPct val="130000"/>
              </a:lnSpc>
            </a:pPr>
            <a:r>
              <a:rPr lang="fa-IR" sz="2600" smtClean="0">
                <a:cs typeface="B Nazanin" pitchFamily="2" charset="-78"/>
              </a:rPr>
              <a:t> اما در صورت فعال بودن بازار لحظه ای مدیریت یافته، تسویه از طریق بهره بردار سیستم و یا نماینده آن صورت می پذیرد.</a:t>
            </a:r>
            <a:endParaRPr lang="en-US" sz="2600" smtClean="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box(in)">
                                      <p:cBhvr>
                                        <p:cTn id="7" dur="500"/>
                                        <p:tgtEl>
                                          <p:spTgt spid="14339">
                                            <p:txEl>
                                              <p:pRg st="0" end="0"/>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4339">
                                            <p:txEl>
                                              <p:pRg st="1" end="1"/>
                                            </p:txEl>
                                          </p:spTgt>
                                        </p:tgtEl>
                                        <p:attrNameLst>
                                          <p:attrName>style.visibility</p:attrName>
                                        </p:attrNameLst>
                                      </p:cBhvr>
                                      <p:to>
                                        <p:strVal val="visible"/>
                                      </p:to>
                                    </p:set>
                                    <p:animEffect transition="in" filter="box(in)">
                                      <p:cBhvr>
                                        <p:cTn id="10" dur="500"/>
                                        <p:tgtEl>
                                          <p:spTgt spid="1433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Template>
  <TotalTime>959</TotalTime>
  <Words>825</Words>
  <Application>Microsoft Office PowerPoint</Application>
  <PresentationFormat>On-screen Show (4:3)</PresentationFormat>
  <Paragraphs>39</Paragraphs>
  <Slides>14</Slides>
  <Notes>0</Notes>
  <HiddenSlides>0</HiddenSlides>
  <MMClips>0</MMClips>
  <ScaleCrop>false</ScaleCrop>
  <HeadingPairs>
    <vt:vector size="4" baseType="variant">
      <vt:variant>
        <vt:lpstr>Theme</vt:lpstr>
      </vt:variant>
      <vt:variant>
        <vt:i4>2</vt:i4>
      </vt:variant>
      <vt:variant>
        <vt:lpstr>Slide Titles</vt:lpstr>
      </vt:variant>
      <vt:variant>
        <vt:i4>14</vt:i4>
      </vt:variant>
    </vt:vector>
  </HeadingPairs>
  <TitlesOfParts>
    <vt:vector size="16" baseType="lpstr">
      <vt:lpstr>Median</vt:lpstr>
      <vt:lpstr>Office Theme</vt:lpstr>
      <vt:lpstr>PowerPoint Presentation</vt:lpstr>
      <vt:lpstr>بازار لحظه ای مدیریت شده</vt:lpstr>
      <vt:lpstr>بازار لحظه ای مدیریت شده</vt:lpstr>
      <vt:lpstr>بسته شدن بازار</vt:lpstr>
      <vt:lpstr>دیاگرام از عملکرد بازار لحظه ای مدیریت شده</vt:lpstr>
      <vt:lpstr>مثال</vt:lpstr>
      <vt:lpstr>PowerPoint Presentation</vt:lpstr>
      <vt:lpstr>PowerPoint Presentation</vt:lpstr>
      <vt:lpstr>PowerPoint Presentation</vt:lpstr>
      <vt:lpstr>تعامل بین بازارنقدی مدیریت یافته با بقیه بازار ها </vt:lpstr>
      <vt:lpstr>پروسه تسویه حساب</vt:lpstr>
      <vt:lpstr>مثال</vt:lpstr>
      <vt:lpstr>PowerPoint Presentation</vt:lpstr>
      <vt:lpstr>PowerPoint Presentation</vt:lpstr>
    </vt:vector>
  </TitlesOfParts>
  <Company>Biomedical Dept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Ehsan</dc:creator>
  <cp:lastModifiedBy>Windows User</cp:lastModifiedBy>
  <cp:revision>27</cp:revision>
  <dcterms:created xsi:type="dcterms:W3CDTF">2008-03-02T03:38:30Z</dcterms:created>
  <dcterms:modified xsi:type="dcterms:W3CDTF">2020-06-04T04:33:04Z</dcterms:modified>
</cp:coreProperties>
</file>