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23"/>
  </p:handoutMasterIdLst>
  <p:sldIdLst>
    <p:sldId id="286" r:id="rId2"/>
    <p:sldId id="256" r:id="rId3"/>
    <p:sldId id="276" r:id="rId4"/>
    <p:sldId id="278" r:id="rId5"/>
    <p:sldId id="274" r:id="rId6"/>
    <p:sldId id="273" r:id="rId7"/>
    <p:sldId id="259" r:id="rId8"/>
    <p:sldId id="260" r:id="rId9"/>
    <p:sldId id="261" r:id="rId10"/>
    <p:sldId id="262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63" r:id="rId19"/>
    <p:sldId id="264" r:id="rId20"/>
    <p:sldId id="265" r:id="rId21"/>
    <p:sldId id="266" r:id="rId22"/>
  </p:sldIdLst>
  <p:sldSz cx="9144000" cy="6858000" type="screen4x3"/>
  <p:notesSz cx="7053263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6414" cy="467072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95217" y="0"/>
            <a:ext cx="3056414" cy="467072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r">
              <a:defRPr sz="1200"/>
            </a:lvl1pPr>
          </a:lstStyle>
          <a:p>
            <a:fld id="{1F6BC77B-C9E5-4E20-8864-790592C168AB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30"/>
            <a:ext cx="3056414" cy="467071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95217" y="8842030"/>
            <a:ext cx="3056414" cy="467071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r">
              <a:defRPr sz="1200"/>
            </a:lvl1pPr>
          </a:lstStyle>
          <a:p>
            <a:fld id="{D3570671-E9B9-4E1C-9A10-9CAC758E3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54910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12833527-694E-46C0-9F16-89B293970BEA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ACCD9A34-F7DB-4F78-AA56-2E2FC2E27A4B}" type="slidenum">
              <a:rPr lang="en-US" smtClean="0"/>
              <a:t>‹#›</a:t>
            </a:fld>
            <a:endParaRPr lang="en-U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33527-694E-46C0-9F16-89B293970BEA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D9A34-F7DB-4F78-AA56-2E2FC2E27A4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33527-694E-46C0-9F16-89B293970BEA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D9A34-F7DB-4F78-AA56-2E2FC2E27A4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33527-694E-46C0-9F16-89B293970BEA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D9A34-F7DB-4F78-AA56-2E2FC2E27A4B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33527-694E-46C0-9F16-89B293970BEA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D9A34-F7DB-4F78-AA56-2E2FC2E27A4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33527-694E-46C0-9F16-89B293970BEA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D9A34-F7DB-4F78-AA56-2E2FC2E27A4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33527-694E-46C0-9F16-89B293970BEA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D9A34-F7DB-4F78-AA56-2E2FC2E27A4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33527-694E-46C0-9F16-89B293970BEA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D9A34-F7DB-4F78-AA56-2E2FC2E27A4B}" type="slidenum">
              <a:rPr lang="en-US" smtClean="0"/>
              <a:t>‹#›</a:t>
            </a:fld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33527-694E-46C0-9F16-89B293970BEA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D9A34-F7DB-4F78-AA56-2E2FC2E27A4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33527-694E-46C0-9F16-89B293970BEA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D9A34-F7DB-4F78-AA56-2E2FC2E27A4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33527-694E-46C0-9F16-89B293970BEA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D9A34-F7DB-4F78-AA56-2E2FC2E27A4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12833527-694E-46C0-9F16-89B293970BEA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ACCD9A34-F7DB-4F78-AA56-2E2FC2E27A4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0621357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10886" y="2246086"/>
            <a:ext cx="456111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200" dirty="0" smtClean="0">
                <a:cs typeface="B Titr" panose="00000700000000000000" pitchFamily="2" charset="-78"/>
              </a:rPr>
              <a:t>معرفی پژوهش و تحصیلات تکمیلی دانشکده</a:t>
            </a:r>
            <a:endParaRPr lang="en-US" sz="22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99461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Olgu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6" y="0"/>
            <a:ext cx="12192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07" y="1130300"/>
            <a:ext cx="7924800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75" y="3429000"/>
            <a:ext cx="7827264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4631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rtl="1"/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 </a:t>
            </a:r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پژوهش و تحصیلات تکمیلی دانشکده</a:t>
            </a:r>
            <a:b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</a:br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lnSpc>
                <a:spcPct val="200000"/>
              </a:lnSpc>
            </a:pPr>
            <a:r>
              <a:rPr lang="fa-IR" dirty="0" smtClean="0"/>
              <a:t>کارشناس تحصیلات تکمیلی: حانم ایرجی</a:t>
            </a:r>
          </a:p>
          <a:p>
            <a:pPr algn="r" rtl="1">
              <a:lnSpc>
                <a:spcPct val="200000"/>
              </a:lnSpc>
            </a:pPr>
            <a:r>
              <a:rPr lang="fa-IR" dirty="0" smtClean="0"/>
              <a:t>کارشناس پژوهش: خانم تقی نژاد</a:t>
            </a:r>
            <a:endParaRPr lang="en-US" dirty="0"/>
          </a:p>
        </p:txBody>
      </p:sp>
      <p:pic>
        <p:nvPicPr>
          <p:cNvPr id="4" name="Picture 6" descr="Olgu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6" y="0"/>
            <a:ext cx="12192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90079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rtl="1"/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نکات مهمی که دانشجویان  محترم باید توجه نمایند:</a:t>
            </a:r>
            <a:endParaRPr lang="en-US" dirty="0">
              <a:solidFill>
                <a:schemeClr val="accent1">
                  <a:lumMod val="50000"/>
                </a:schemeClr>
              </a:solidFill>
              <a:cs typeface="B Titr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 rtl="1"/>
            <a:r>
              <a:rPr lang="fa-IR" dirty="0" smtClean="0">
                <a:cs typeface="B Titr" panose="00000700000000000000" pitchFamily="2" charset="-78"/>
              </a:rPr>
              <a:t>ملاحظه تقویم دانشگاهی </a:t>
            </a:r>
            <a:r>
              <a:rPr lang="fa-IR" sz="2000" dirty="0" smtClean="0">
                <a:cs typeface="B Titr" panose="00000700000000000000" pitchFamily="2" charset="-78"/>
              </a:rPr>
              <a:t>(در سایت اینترنتی دانشگاه) </a:t>
            </a:r>
            <a:r>
              <a:rPr lang="fa-IR" dirty="0">
                <a:cs typeface="B Titr" panose="00000700000000000000" pitchFamily="2" charset="-78"/>
              </a:rPr>
              <a:t>و رعایت تاریخ های مندرج در آن برای </a:t>
            </a:r>
            <a:r>
              <a:rPr lang="fa-IR" dirty="0" smtClean="0">
                <a:cs typeface="B Titr" panose="00000700000000000000" pitchFamily="2" charset="-78"/>
              </a:rPr>
              <a:t>انجام کلیه </a:t>
            </a:r>
            <a:r>
              <a:rPr lang="fa-IR" dirty="0">
                <a:cs typeface="B Titr" panose="00000700000000000000" pitchFamily="2" charset="-78"/>
              </a:rPr>
              <a:t>امورات آموزشی و بویژه ثبت نام </a:t>
            </a:r>
            <a:r>
              <a:rPr lang="fa-IR" dirty="0" smtClean="0">
                <a:cs typeface="B Titr" panose="00000700000000000000" pitchFamily="2" charset="-78"/>
              </a:rPr>
              <a:t>ترمی</a:t>
            </a:r>
          </a:p>
          <a:p>
            <a:pPr algn="just" rtl="1"/>
            <a:endParaRPr lang="fa-IR" dirty="0">
              <a:cs typeface="B Titr" panose="00000700000000000000" pitchFamily="2" charset="-78"/>
            </a:endParaRPr>
          </a:p>
          <a:p>
            <a:pPr algn="just" rtl="1"/>
            <a:r>
              <a:rPr lang="fa-IR" dirty="0">
                <a:cs typeface="B Titr" panose="00000700000000000000" pitchFamily="2" charset="-78"/>
              </a:rPr>
              <a:t>توجه به شیوه نامه های اجرایی آیین نامه ها و مقررات آموزشی </a:t>
            </a:r>
            <a:r>
              <a:rPr lang="fa-IR" dirty="0" smtClean="0">
                <a:cs typeface="B Titr" panose="00000700000000000000" pitchFamily="2" charset="-78"/>
              </a:rPr>
              <a:t>در دوره های کارشناسی ارشد و دکتری</a:t>
            </a:r>
          </a:p>
          <a:p>
            <a:pPr algn="just" rtl="1"/>
            <a:endParaRPr lang="fa-IR" dirty="0" smtClean="0">
              <a:cs typeface="B Titr" panose="00000700000000000000" pitchFamily="2" charset="-78"/>
            </a:endParaRPr>
          </a:p>
          <a:p>
            <a:pPr algn="just" rtl="1"/>
            <a:r>
              <a:rPr lang="fa-IR" dirty="0" smtClean="0">
                <a:cs typeface="B Titr" panose="00000700000000000000" pitchFamily="2" charset="-78"/>
              </a:rPr>
              <a:t>استفاده از اطلاعیه ها، فرم ها و آیین نامه های موجود در سایت دانشگاه و دانشکده</a:t>
            </a:r>
            <a:endParaRPr lang="en-US" dirty="0">
              <a:cs typeface="B Titr" panose="00000700000000000000" pitchFamily="2" charset="-78"/>
            </a:endParaRPr>
          </a:p>
        </p:txBody>
      </p:sp>
      <p:pic>
        <p:nvPicPr>
          <p:cNvPr id="4" name="Picture 6" descr="Olgu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6" y="0"/>
            <a:ext cx="12192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9612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rtl="1"/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اهم موارد در شیوه نامه اجرایی</a:t>
            </a:r>
            <a:b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</a:br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 آیین نامه کارشناسی ارشد </a:t>
            </a:r>
            <a:endParaRPr lang="en-US" dirty="0">
              <a:solidFill>
                <a:schemeClr val="accent1">
                  <a:lumMod val="50000"/>
                </a:schemeClr>
              </a:solidFill>
              <a:cs typeface="B Titr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68580" indent="0" algn="r" rtl="1">
              <a:buNone/>
            </a:pPr>
            <a:r>
              <a:rPr lang="fa-IR" sz="2000" dirty="0" smtClean="0">
                <a:cs typeface="B Titr" panose="00000700000000000000" pitchFamily="2" charset="-78"/>
              </a:rPr>
              <a:t>1- </a:t>
            </a:r>
            <a:r>
              <a:rPr lang="fa-IR" sz="2000" dirty="0">
                <a:cs typeface="B Titr" panose="00000700000000000000" pitchFamily="2" charset="-78"/>
              </a:rPr>
              <a:t>طول دورة كارشناسي ارشد ناپيوسته حداكثر 2 سال مشتمل بر4 نيمسال تحصيلي </a:t>
            </a:r>
            <a:r>
              <a:rPr lang="fa-IR" sz="2000" dirty="0" smtClean="0">
                <a:cs typeface="B Titr" panose="00000700000000000000" pitchFamily="2" charset="-78"/>
              </a:rPr>
              <a:t>است. تعداد </a:t>
            </a:r>
            <a:r>
              <a:rPr lang="fa-IR" sz="2000" dirty="0">
                <a:cs typeface="B Titr" panose="00000700000000000000" pitchFamily="2" charset="-78"/>
              </a:rPr>
              <a:t>كل واحدهاي درسي دورة كارشناسي ارشد ناپيوسته، با احتساب واحد پايان نامه، حداقل 28 واحد وحداكثر 32 واحد مي </a:t>
            </a:r>
            <a:r>
              <a:rPr lang="fa-IR" sz="2000" dirty="0" smtClean="0">
                <a:cs typeface="B Titr" panose="00000700000000000000" pitchFamily="2" charset="-78"/>
              </a:rPr>
              <a:t>باشد</a:t>
            </a:r>
          </a:p>
          <a:p>
            <a:pPr marL="68580" indent="0" algn="r" rtl="1">
              <a:buNone/>
            </a:pPr>
            <a:r>
              <a:rPr lang="fa-IR" sz="2000" dirty="0" smtClean="0">
                <a:cs typeface="B Titr" panose="00000700000000000000" pitchFamily="2" charset="-78"/>
              </a:rPr>
              <a:t>2- </a:t>
            </a:r>
            <a:r>
              <a:rPr lang="fa-IR" sz="2000" dirty="0">
                <a:cs typeface="B Titr" panose="00000700000000000000" pitchFamily="2" charset="-78"/>
              </a:rPr>
              <a:t>تعداد واحدهاي درسي را كه دانشجو بايد در هر نيمسال تحصيلي در اين دوره اخذ نمايد، حداقل 8</a:t>
            </a:r>
            <a:r>
              <a:rPr lang="en-US" sz="2000" dirty="0">
                <a:cs typeface="B Titr" panose="00000700000000000000" pitchFamily="2" charset="-78"/>
              </a:rPr>
              <a:t>  </a:t>
            </a:r>
            <a:r>
              <a:rPr lang="fa-IR" sz="2000" dirty="0">
                <a:cs typeface="B Titr" panose="00000700000000000000" pitchFamily="2" charset="-78"/>
              </a:rPr>
              <a:t>و حداكثر </a:t>
            </a:r>
            <a:r>
              <a:rPr lang="fa-IR" sz="2000" dirty="0" smtClean="0">
                <a:cs typeface="B Titr" panose="00000700000000000000" pitchFamily="2" charset="-78"/>
              </a:rPr>
              <a:t>14 </a:t>
            </a:r>
            <a:r>
              <a:rPr lang="fa-IR" sz="2000" dirty="0">
                <a:cs typeface="B Titr" panose="00000700000000000000" pitchFamily="2" charset="-78"/>
              </a:rPr>
              <a:t>واحد است</a:t>
            </a:r>
            <a:r>
              <a:rPr lang="en-US" sz="2000" dirty="0" smtClean="0">
                <a:cs typeface="B Titr" panose="00000700000000000000" pitchFamily="2" charset="-78"/>
              </a:rPr>
              <a:t>.</a:t>
            </a:r>
          </a:p>
          <a:p>
            <a:pPr marL="68580" indent="0" algn="r" rtl="1">
              <a:buNone/>
            </a:pPr>
            <a:r>
              <a:rPr lang="fa-IR" sz="2000" dirty="0" smtClean="0">
                <a:cs typeface="B Titr" panose="00000700000000000000" pitchFamily="2" charset="-78"/>
              </a:rPr>
              <a:t>3- </a:t>
            </a:r>
            <a:r>
              <a:rPr lang="fa-IR" sz="2000" dirty="0">
                <a:cs typeface="B Titr" panose="00000700000000000000" pitchFamily="2" charset="-78"/>
              </a:rPr>
              <a:t>در شرايط خاص، با نظر گروه مربوط و تصويب شوراي دانشكده، امكان حذف حداكثر يك درس در يك نيمسال تحصيلي وجود دارد. بديهي است كه در اين صورت، تعداد واحدهاي باقي­مانده نبايد از 8 واحد كمتر باشد.</a:t>
            </a:r>
            <a:endParaRPr lang="en-US" sz="2000" dirty="0">
              <a:cs typeface="B Titr" panose="00000700000000000000" pitchFamily="2" charset="-78"/>
            </a:endParaRPr>
          </a:p>
          <a:p>
            <a:pPr marL="68580" indent="0" algn="r" rtl="1">
              <a:buNone/>
            </a:pPr>
            <a:endParaRPr lang="en-US" sz="2000" dirty="0">
              <a:cs typeface="B Titr" panose="00000700000000000000" pitchFamily="2" charset="-78"/>
            </a:endParaRPr>
          </a:p>
        </p:txBody>
      </p:sp>
      <p:pic>
        <p:nvPicPr>
          <p:cNvPr id="4" name="Picture 6" descr="Olgu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6" y="0"/>
            <a:ext cx="12192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9134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Olgu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6" y="0"/>
            <a:ext cx="12192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</p:spPr>
        <p:txBody>
          <a:bodyPr>
            <a:normAutofit fontScale="90000"/>
          </a:bodyPr>
          <a:lstStyle/>
          <a:p>
            <a:pPr algn="ctr" rtl="1"/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اهم موارد در شیوه نامه اجرایی</a:t>
            </a:r>
            <a:b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</a:br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 آیین نامه کارشناسی ارشد </a:t>
            </a:r>
            <a:endParaRPr lang="en-US" dirty="0">
              <a:solidFill>
                <a:schemeClr val="accent1">
                  <a:lumMod val="50000"/>
                </a:schemeClr>
              </a:solidFill>
              <a:cs typeface="B Titr" panose="00000700000000000000" pitchFamily="2" charset="-78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2768870"/>
              </p:ext>
            </p:extLst>
          </p:nvPr>
        </p:nvGraphicFramePr>
        <p:xfrm>
          <a:off x="1143000" y="3615139"/>
          <a:ext cx="6781800" cy="2480361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378938"/>
                <a:gridCol w="3402862"/>
              </a:tblGrid>
              <a:tr h="34277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fa-IR" sz="1400" dirty="0">
                          <a:solidFill>
                            <a:schemeClr val="tx1"/>
                          </a:solidFill>
                          <a:effectLst/>
                        </a:rPr>
                        <a:t>درجه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fa-IR" sz="1400" dirty="0">
                          <a:solidFill>
                            <a:schemeClr val="tx1"/>
                          </a:solidFill>
                          <a:effectLst/>
                        </a:rPr>
                        <a:t>نمره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766486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fa-IR" sz="1400" dirty="0">
                          <a:solidFill>
                            <a:schemeClr val="tx1"/>
                          </a:solidFill>
                          <a:effectLst/>
                        </a:rPr>
                        <a:t>عالی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fa-I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Titr" panose="00000700000000000000" pitchFamily="2" charset="-78"/>
                        </a:rPr>
                        <a:t>ازنمره 19 تا 20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Titr" panose="00000700000000000000" pitchFamily="2" charset="-78"/>
                      </a:endParaRPr>
                    </a:p>
                  </a:txBody>
                  <a:tcPr marL="68580" marR="68580" marT="0" marB="0"/>
                </a:tc>
              </a:tr>
              <a:tr h="34277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fa-IR" sz="1400" dirty="0">
                          <a:solidFill>
                            <a:schemeClr val="tx1"/>
                          </a:solidFill>
                          <a:effectLst/>
                        </a:rPr>
                        <a:t>بسیار خوب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fa-IR" sz="1400" dirty="0">
                          <a:effectLst/>
                          <a:cs typeface="B Titr" panose="00000700000000000000" pitchFamily="2" charset="-78"/>
                        </a:rPr>
                        <a:t>از نمره 18 </a:t>
                      </a:r>
                      <a:r>
                        <a:rPr lang="fa-IR" sz="1400" dirty="0" smtClean="0">
                          <a:effectLst/>
                          <a:cs typeface="B Titr" panose="00000700000000000000" pitchFamily="2" charset="-78"/>
                        </a:rPr>
                        <a:t>تا </a:t>
                      </a:r>
                      <a:r>
                        <a:rPr lang="fa-IR" sz="1400" baseline="0" dirty="0" smtClean="0">
                          <a:effectLst/>
                          <a:cs typeface="B Titr" panose="00000700000000000000" pitchFamily="2" charset="-78"/>
                        </a:rPr>
                        <a:t> 18/99</a:t>
                      </a:r>
                      <a:endParaRPr lang="en-US" sz="1100" dirty="0">
                        <a:effectLst/>
                        <a:latin typeface="Calibri"/>
                        <a:ea typeface="Times New Roman"/>
                        <a:cs typeface="B Titr" panose="00000700000000000000" pitchFamily="2" charset="-78"/>
                      </a:endParaRPr>
                    </a:p>
                  </a:txBody>
                  <a:tcPr marL="68580" marR="68580" marT="0" marB="0"/>
                </a:tc>
              </a:tr>
              <a:tr h="34277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fa-IR" sz="1400" dirty="0">
                          <a:solidFill>
                            <a:schemeClr val="tx1"/>
                          </a:solidFill>
                          <a:effectLst/>
                        </a:rPr>
                        <a:t>خوب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fa-IR" sz="1400" dirty="0">
                          <a:effectLst/>
                          <a:cs typeface="B Titr" panose="00000700000000000000" pitchFamily="2" charset="-78"/>
                        </a:rPr>
                        <a:t>از نمره 16 </a:t>
                      </a:r>
                      <a:r>
                        <a:rPr lang="fa-IR" sz="1400" dirty="0" smtClean="0">
                          <a:effectLst/>
                          <a:cs typeface="B Titr" panose="00000700000000000000" pitchFamily="2" charset="-78"/>
                        </a:rPr>
                        <a:t>تا 17/99 </a:t>
                      </a:r>
                      <a:endParaRPr lang="en-US" sz="1100" dirty="0">
                        <a:effectLst/>
                        <a:latin typeface="Calibri"/>
                        <a:ea typeface="Times New Roman"/>
                        <a:cs typeface="B Titr" panose="00000700000000000000" pitchFamily="2" charset="-78"/>
                      </a:endParaRPr>
                    </a:p>
                  </a:txBody>
                  <a:tcPr marL="68580" marR="68580" marT="0" marB="0"/>
                </a:tc>
              </a:tr>
              <a:tr h="34277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fa-IR" sz="1400" dirty="0">
                          <a:solidFill>
                            <a:schemeClr val="tx1"/>
                          </a:solidFill>
                          <a:effectLst/>
                        </a:rPr>
                        <a:t>قابل قبول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fa-IR" sz="1400" dirty="0">
                          <a:effectLst/>
                          <a:cs typeface="B Titr" panose="00000700000000000000" pitchFamily="2" charset="-78"/>
                        </a:rPr>
                        <a:t>از نمره 14 </a:t>
                      </a:r>
                      <a:r>
                        <a:rPr lang="fa-IR" sz="1400" dirty="0" smtClean="0">
                          <a:effectLst/>
                          <a:cs typeface="B Titr" panose="00000700000000000000" pitchFamily="2" charset="-78"/>
                        </a:rPr>
                        <a:t>تا 15/99</a:t>
                      </a:r>
                      <a:endParaRPr lang="en-US" sz="1100" dirty="0">
                        <a:effectLst/>
                        <a:latin typeface="Calibri"/>
                        <a:ea typeface="Times New Roman"/>
                        <a:cs typeface="B Titr" panose="00000700000000000000" pitchFamily="2" charset="-78"/>
                      </a:endParaRPr>
                    </a:p>
                  </a:txBody>
                  <a:tcPr marL="68580" marR="68580" marT="0" marB="0"/>
                </a:tc>
              </a:tr>
              <a:tr h="34277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fa-IR" sz="1400" dirty="0">
                          <a:solidFill>
                            <a:schemeClr val="tx1"/>
                          </a:solidFill>
                          <a:effectLst/>
                        </a:rPr>
                        <a:t>غیر فابل قبول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fa-IR" sz="1400" dirty="0">
                          <a:effectLst/>
                          <a:cs typeface="B Titr" panose="00000700000000000000" pitchFamily="2" charset="-78"/>
                        </a:rPr>
                        <a:t>نمره کمتر از 14</a:t>
                      </a:r>
                      <a:endParaRPr lang="en-US" sz="1100" dirty="0">
                        <a:effectLst/>
                        <a:latin typeface="Calibri"/>
                        <a:ea typeface="Times New Roman"/>
                        <a:cs typeface="B Titr" panose="00000700000000000000" pitchFamily="2" charset="-78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533400" y="2661032"/>
            <a:ext cx="792480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altLang="en-US" sz="1900" dirty="0">
                <a:solidFill>
                  <a:schemeClr val="tx2"/>
                </a:solidFill>
              </a:rPr>
              <a:t>نمره و درجة پايان­نامه با توجه به میانگین ارزیابی کمیتة دفاع بر اساس جدول زیر تعیین می شود:</a:t>
            </a:r>
            <a:endParaRPr lang="en-US" altLang="en-US" sz="1900" dirty="0">
              <a:solidFill>
                <a:schemeClr val="tx2"/>
              </a:solidFill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94244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 rtl="1"/>
            <a:r>
              <a:rPr lang="fa-IR" dirty="0" smtClean="0">
                <a:cs typeface="B Titr" panose="00000700000000000000" pitchFamily="2" charset="-78"/>
              </a:rPr>
              <a:t>مبناي </a:t>
            </a:r>
            <a:r>
              <a:rPr lang="fa-IR" dirty="0">
                <a:cs typeface="B Titr" panose="00000700000000000000" pitchFamily="2" charset="-78"/>
              </a:rPr>
              <a:t>نمرة پايان­نامه در صورت چاپ مقالة علمي- پ‍‍‍ژوهشي يا علمي- ترويجي تا 20 و ارائه مقاله كنفرانس معتبر به تشخيص كميتة دفاع، </a:t>
            </a:r>
            <a:r>
              <a:rPr lang="fa-IR" dirty="0" smtClean="0">
                <a:cs typeface="B Titr" panose="00000700000000000000" pitchFamily="2" charset="-78"/>
              </a:rPr>
              <a:t>تا 19/5 </a:t>
            </a:r>
            <a:r>
              <a:rPr lang="fa-IR" dirty="0">
                <a:cs typeface="B Titr" panose="00000700000000000000" pitchFamily="2" charset="-78"/>
              </a:rPr>
              <a:t>(با درجه عالي) و درغير اين صورت </a:t>
            </a:r>
            <a:r>
              <a:rPr lang="fa-IR" dirty="0" smtClean="0">
                <a:cs typeface="B Titr" panose="00000700000000000000" pitchFamily="2" charset="-78"/>
              </a:rPr>
              <a:t>تا 18/99  </a:t>
            </a:r>
            <a:r>
              <a:rPr lang="fa-IR" dirty="0">
                <a:cs typeface="B Titr" panose="00000700000000000000" pitchFamily="2" charset="-78"/>
              </a:rPr>
              <a:t>(با درجه  بسيار خوب) محاسبه می­گردد.</a:t>
            </a:r>
            <a:endParaRPr lang="en-US" dirty="0">
              <a:cs typeface="B Titr" panose="00000700000000000000" pitchFamily="2" charset="-78"/>
            </a:endParaRPr>
          </a:p>
          <a:p>
            <a:pPr algn="just" rtl="1"/>
            <a:r>
              <a:rPr lang="fa-IR" b="1" dirty="0">
                <a:cs typeface="B Titr" panose="00000700000000000000" pitchFamily="2" charset="-78"/>
              </a:rPr>
              <a:t>تبصره 2: </a:t>
            </a:r>
            <a:r>
              <a:rPr lang="fa-IR" dirty="0">
                <a:cs typeface="B Titr" panose="00000700000000000000" pitchFamily="2" charset="-78"/>
              </a:rPr>
              <a:t>نمرة پايان­نامه براساس مستندات ارائه شده در جلسة دفاع محاسبه مي­شود.</a:t>
            </a:r>
            <a:endParaRPr lang="en-US" dirty="0">
              <a:cs typeface="B Titr" panose="00000700000000000000" pitchFamily="2" charset="-78"/>
            </a:endParaRPr>
          </a:p>
          <a:p>
            <a:pPr marL="68580" indent="0" algn="just" rtl="1">
              <a:buNone/>
            </a:pPr>
            <a:endParaRPr lang="en-US" dirty="0">
              <a:cs typeface="B Titr" panose="00000700000000000000" pitchFamily="2" charset="-78"/>
            </a:endParaRPr>
          </a:p>
        </p:txBody>
      </p:sp>
      <p:pic>
        <p:nvPicPr>
          <p:cNvPr id="4" name="Picture 6" descr="Olgu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6" y="0"/>
            <a:ext cx="12192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</p:spPr>
        <p:txBody>
          <a:bodyPr>
            <a:normAutofit fontScale="90000"/>
          </a:bodyPr>
          <a:lstStyle/>
          <a:p>
            <a:pPr algn="ctr" rtl="1"/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اهم موارد در شیوه نامه اجرایی</a:t>
            </a:r>
            <a:b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</a:br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 آیین نامه کارشناسی ارشد </a:t>
            </a:r>
            <a:endParaRPr lang="en-US" dirty="0">
              <a:solidFill>
                <a:schemeClr val="accent1">
                  <a:lumMod val="50000"/>
                </a:schemeClr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408373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b="1" dirty="0">
                <a:cs typeface="B Titr" panose="00000700000000000000" pitchFamily="2" charset="-78"/>
              </a:rPr>
              <a:t>ماده 28 :</a:t>
            </a:r>
            <a:r>
              <a:rPr lang="fa-IR" dirty="0">
                <a:cs typeface="B Titr" panose="00000700000000000000" pitchFamily="2" charset="-78"/>
              </a:rPr>
              <a:t> انتقال و تغيير رشته در دورة كارشناسي ارشد ناپيوسته </a:t>
            </a:r>
            <a:r>
              <a:rPr lang="fa-IR" b="1" dirty="0">
                <a:cs typeface="B Titr" panose="00000700000000000000" pitchFamily="2" charset="-78"/>
              </a:rPr>
              <a:t>ممنوع </a:t>
            </a:r>
            <a:r>
              <a:rPr lang="fa-IR" dirty="0">
                <a:cs typeface="B Titr" panose="00000700000000000000" pitchFamily="2" charset="-78"/>
              </a:rPr>
              <a:t>است.</a:t>
            </a:r>
            <a:endParaRPr lang="en-US" dirty="0">
              <a:cs typeface="B Titr" panose="00000700000000000000" pitchFamily="2" charset="-78"/>
            </a:endParaRPr>
          </a:p>
          <a:p>
            <a:pPr algn="r" rtl="1"/>
            <a:endParaRPr lang="en-US" dirty="0">
              <a:cs typeface="B Titr" panose="00000700000000000000" pitchFamily="2" charset="-78"/>
            </a:endParaRPr>
          </a:p>
        </p:txBody>
      </p:sp>
      <p:pic>
        <p:nvPicPr>
          <p:cNvPr id="4" name="Picture 6" descr="Olgu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6" y="0"/>
            <a:ext cx="12192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</p:spPr>
        <p:txBody>
          <a:bodyPr>
            <a:normAutofit fontScale="90000"/>
          </a:bodyPr>
          <a:lstStyle/>
          <a:p>
            <a:pPr algn="ctr" rtl="1"/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اهم موارد در شیوه نامه اجرایی</a:t>
            </a:r>
            <a:b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</a:br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 آیین نامه کارشناسی ارشد </a:t>
            </a:r>
            <a:endParaRPr lang="en-US" dirty="0">
              <a:solidFill>
                <a:schemeClr val="accent1">
                  <a:lumMod val="50000"/>
                </a:schemeClr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33375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 rtl="1"/>
            <a:r>
              <a:rPr lang="fa-IR" dirty="0">
                <a:cs typeface="B Titr" panose="00000700000000000000" pitchFamily="2" charset="-78"/>
              </a:rPr>
              <a:t>مجموع واحدهای دوره دکتری 36 واحد است که در شیوه آموزشی- پژوهشی 18 واحد آن واحدهای درسی و 18 واحد آن مربوط به رساله </a:t>
            </a:r>
            <a:r>
              <a:rPr lang="fa-IR" dirty="0" smtClean="0">
                <a:cs typeface="B Titr" panose="00000700000000000000" pitchFamily="2" charset="-78"/>
              </a:rPr>
              <a:t>است</a:t>
            </a:r>
          </a:p>
          <a:p>
            <a:pPr algn="just" rtl="1"/>
            <a:r>
              <a:rPr lang="fa-IR" b="1" dirty="0">
                <a:cs typeface="B Titr" panose="00000700000000000000" pitchFamily="2" charset="-78"/>
              </a:rPr>
              <a:t>تبصره 11:</a:t>
            </a:r>
            <a:r>
              <a:rPr lang="fa-IR" dirty="0">
                <a:cs typeface="B Titr" panose="00000700000000000000" pitchFamily="2" charset="-78"/>
              </a:rPr>
              <a:t> كلاس درس دورة دكتري با حداقل </a:t>
            </a:r>
            <a:r>
              <a:rPr lang="fa-IR" b="1" u="sng" dirty="0">
                <a:cs typeface="B Titr" panose="00000700000000000000" pitchFamily="2" charset="-78"/>
              </a:rPr>
              <a:t>2</a:t>
            </a:r>
            <a:r>
              <a:rPr lang="fa-IR" dirty="0">
                <a:cs typeface="B Titr" panose="00000700000000000000" pitchFamily="2" charset="-78"/>
              </a:rPr>
              <a:t> دانشجوي دكتري رسميت مي­يابد.</a:t>
            </a:r>
            <a:endParaRPr lang="en-US" dirty="0">
              <a:cs typeface="B Titr" panose="00000700000000000000" pitchFamily="2" charset="-78"/>
            </a:endParaRPr>
          </a:p>
          <a:p>
            <a:pPr algn="just" rtl="1"/>
            <a:r>
              <a:rPr lang="fa-IR" b="1" dirty="0">
                <a:cs typeface="B Titr" panose="00000700000000000000" pitchFamily="2" charset="-78"/>
              </a:rPr>
              <a:t>تبصره 1</a:t>
            </a:r>
            <a:r>
              <a:rPr lang="fa-IR" dirty="0">
                <a:cs typeface="B Titr" panose="00000700000000000000" pitchFamily="2" charset="-78"/>
              </a:rPr>
              <a:t>4: دانشجو در مرحله آموزشی موظف است در هر نیمسال تحصیلی حداقل 6 و حداکثر 10 واحد درسی انتخاب نماید، مگر این که واحدهای باقی­مانده از 6 واحد کمتر باشد. حداقل واحدها بدون در نظر گرفتن درس های جبرانی محاسبه می­شود، ولی در هر صورت سقف حداکثر 10 واحد باید رعایت شود</a:t>
            </a:r>
            <a:r>
              <a:rPr lang="fa-IR" dirty="0" smtClean="0">
                <a:cs typeface="B Titr" panose="00000700000000000000" pitchFamily="2" charset="-78"/>
              </a:rPr>
              <a:t>.</a:t>
            </a:r>
            <a:endParaRPr lang="en-US" dirty="0">
              <a:cs typeface="B Titr" panose="00000700000000000000" pitchFamily="2" charset="-78"/>
            </a:endParaRPr>
          </a:p>
        </p:txBody>
      </p:sp>
      <p:pic>
        <p:nvPicPr>
          <p:cNvPr id="4" name="Picture 6" descr="Olgu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6" y="0"/>
            <a:ext cx="12192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</p:spPr>
        <p:txBody>
          <a:bodyPr>
            <a:normAutofit fontScale="90000"/>
          </a:bodyPr>
          <a:lstStyle/>
          <a:p>
            <a:pPr algn="ctr" rtl="1"/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اهم موارد در شیوه نامه اجرایی</a:t>
            </a:r>
            <a:b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</a:br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 آیین نامه دکتری</a:t>
            </a:r>
            <a:endParaRPr lang="en-US" dirty="0">
              <a:solidFill>
                <a:schemeClr val="accent1">
                  <a:lumMod val="50000"/>
                </a:schemeClr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834866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/>
            <a:r>
              <a:rPr lang="fa-IR" b="1" dirty="0">
                <a:cs typeface="B Titr" panose="00000700000000000000" pitchFamily="2" charset="-78"/>
              </a:rPr>
              <a:t>تبصره 15:</a:t>
            </a:r>
            <a:r>
              <a:rPr lang="fa-IR" dirty="0">
                <a:cs typeface="B Titr" panose="00000700000000000000" pitchFamily="2" charset="-78"/>
              </a:rPr>
              <a:t> حداقل نمره قبولی در هر درس 14 از 20 و میانگین قابل قبول نمره­های دانشجو در همه درس­ها 16 از 20 است، ولی چنانچه میانگین نمرات دروس آموزشی اخذ شده دانشجو کمتر از 16 باشد</a:t>
            </a:r>
            <a:r>
              <a:rPr lang="fa-IR" dirty="0" smtClean="0">
                <a:cs typeface="B Titr" panose="00000700000000000000" pitchFamily="2" charset="-78"/>
              </a:rPr>
              <a:t>، دانشجو </a:t>
            </a:r>
            <a:r>
              <a:rPr lang="fa-IR" dirty="0">
                <a:cs typeface="B Titr" panose="00000700000000000000" pitchFamily="2" charset="-78"/>
              </a:rPr>
              <a:t>مجاز خواهد بود، با نظر استاد راهنما، حداکثر در یک نیمسال تحصیلی، درس هایی را كه نمره آنها بين 14 تا 16 مي­باشد، علاوه بر سقف واحد­های درسی، برای جبران میانگین کل بگذراند. در غير اين صورت، دانشجو از ادامة تحصيل محروم خواهد شد.</a:t>
            </a:r>
            <a:endParaRPr lang="en-US" dirty="0">
              <a:cs typeface="B Titr" panose="00000700000000000000" pitchFamily="2" charset="-78"/>
            </a:endParaRPr>
          </a:p>
          <a:p>
            <a:pPr algn="just" rtl="1"/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</p:spPr>
        <p:txBody>
          <a:bodyPr>
            <a:normAutofit fontScale="90000"/>
          </a:bodyPr>
          <a:lstStyle/>
          <a:p>
            <a:pPr algn="ctr" rtl="1"/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اهم موارد در شیوه نامه اجرایی</a:t>
            </a:r>
            <a:b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</a:br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 آیین نامه دکتری</a:t>
            </a:r>
            <a:endParaRPr lang="en-US" dirty="0">
              <a:solidFill>
                <a:schemeClr val="accent1">
                  <a:lumMod val="50000"/>
                </a:schemeClr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923090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 rtl="1"/>
            <a:r>
              <a:rPr lang="fa-IR" b="1" dirty="0">
                <a:cs typeface="B Titr" panose="00000700000000000000" pitchFamily="2" charset="-78"/>
              </a:rPr>
              <a:t>آزمون جامع</a:t>
            </a:r>
            <a:endParaRPr lang="en-US" dirty="0">
              <a:cs typeface="B Titr" panose="00000700000000000000" pitchFamily="2" charset="-78"/>
            </a:endParaRPr>
          </a:p>
          <a:p>
            <a:pPr algn="just" rtl="1"/>
            <a:r>
              <a:rPr lang="fa-IR" dirty="0">
                <a:cs typeface="B Titr" panose="00000700000000000000" pitchFamily="2" charset="-78"/>
              </a:rPr>
              <a:t>دانشجو موظف است پس از گذراندن درس­های دوره آموزشی و کسب میانگین قابل قبول (حداقل 16) و احراز توانایی در به­کارگیری زبان خارجی، در آزمون جامع که به منظور احراز قابلیت­های آموزشی و پژوهشی دانشجو است، شرکت کند. دانشجو موظف است پس از گذراندن درس­های دورة آموزشی و قبل از قبولی درآزمون جامع، بر اساس تقویم دانشگاهی در نیمسال­های مربوط برای "آمادگی برای آزمون جامع" انتخاب واحد و ثبت نام نماید. در غیر این صورت مشمول مقررات آموزشی "عدم مراجعه" خواهد شد. </a:t>
            </a:r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</p:spPr>
        <p:txBody>
          <a:bodyPr>
            <a:normAutofit fontScale="90000"/>
          </a:bodyPr>
          <a:lstStyle/>
          <a:p>
            <a:pPr algn="ctr" rtl="1"/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اهم موارد در شیوه نامه اجرایی</a:t>
            </a:r>
            <a:b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</a:br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 آیین نامه دکتری</a:t>
            </a:r>
            <a:endParaRPr lang="en-US" dirty="0">
              <a:solidFill>
                <a:schemeClr val="accent1">
                  <a:lumMod val="50000"/>
                </a:schemeClr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120806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618293"/>
              </p:ext>
            </p:extLst>
          </p:nvPr>
        </p:nvGraphicFramePr>
        <p:xfrm>
          <a:off x="1600200" y="3219513"/>
          <a:ext cx="5410200" cy="318129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788982"/>
                <a:gridCol w="2621218"/>
              </a:tblGrid>
              <a:tr h="815556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 dirty="0">
                          <a:solidFill>
                            <a:schemeClr val="tx1"/>
                          </a:solidFill>
                          <a:effectLst/>
                        </a:rPr>
                        <a:t>نام آزمون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 dirty="0">
                          <a:solidFill>
                            <a:schemeClr val="tx1"/>
                          </a:solidFill>
                          <a:effectLst/>
                        </a:rPr>
                        <a:t>حداقل نمره قابل قبول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39428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</a:rPr>
                        <a:t>MSRT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 b="1" dirty="0">
                          <a:effectLst/>
                        </a:rPr>
                        <a:t>50</a:t>
                      </a:r>
                      <a:endParaRPr lang="en-US" sz="1100" b="1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39428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</a:rPr>
                        <a:t>IELTS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 b="1">
                          <a:effectLst/>
                        </a:rPr>
                        <a:t>5</a:t>
                      </a:r>
                      <a:endParaRPr lang="en-US" sz="1100" b="1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39428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</a:rPr>
                        <a:t>TOEFL IBT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 b="1">
                          <a:effectLst/>
                        </a:rPr>
                        <a:t>50</a:t>
                      </a:r>
                      <a:endParaRPr lang="en-US" sz="1100" b="1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39428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</a:rPr>
                        <a:t>TOLIMO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 b="1">
                          <a:effectLst/>
                        </a:rPr>
                        <a:t>435</a:t>
                      </a:r>
                      <a:endParaRPr lang="en-US" sz="1100" b="1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39428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</a:rPr>
                        <a:t>TOEFL COMPUTER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 b="1">
                          <a:effectLst/>
                        </a:rPr>
                        <a:t>140</a:t>
                      </a:r>
                      <a:endParaRPr lang="en-US" sz="1100" b="1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39428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NOET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 b="1" dirty="0">
                          <a:effectLst/>
                        </a:rPr>
                        <a:t>45</a:t>
                      </a:r>
                      <a:endParaRPr lang="en-US" sz="1100" b="1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</p:spPr>
        <p:txBody>
          <a:bodyPr>
            <a:normAutofit fontScale="90000"/>
          </a:bodyPr>
          <a:lstStyle/>
          <a:p>
            <a:pPr algn="ctr" rtl="1"/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اهم موارد در شیوه نامه اجرایی</a:t>
            </a:r>
            <a:b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</a:br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 آیین نامه دکتری</a:t>
            </a:r>
            <a:endParaRPr lang="en-US" dirty="0">
              <a:solidFill>
                <a:schemeClr val="accent1">
                  <a:lumMod val="50000"/>
                </a:schemeClr>
              </a:solidFill>
              <a:cs typeface="B Titr" panose="00000700000000000000" pitchFamily="2" charset="-78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990600" y="2362200"/>
            <a:ext cx="66294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Titr" panose="00000700000000000000" pitchFamily="2" charset="-78"/>
              </a:rPr>
              <a:t>احراز توانایی در به­کارگیری زبان خارجی از طریق شرکت در یکی از آزمون­های جدول زیر و کسب حداقل نمرة قبولی براي شركت در آزمون جامع الزامي است.</a:t>
            </a:r>
            <a:endParaRPr kumimoji="0" lang="en-US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Titr" panose="00000700000000000000" pitchFamily="2" charset="-78"/>
            </a:endParaRPr>
          </a:p>
          <a:p>
            <a:pPr marL="0" marR="0" lvl="0" indent="0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174031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/>
            <a:r>
              <a:rPr lang="fa-IR" dirty="0">
                <a:cs typeface="B Titr" panose="00000700000000000000" pitchFamily="2" charset="-78"/>
              </a:rPr>
              <a:t>آزمون جامع در هر رشته/گرایش حداکثر دو بار در سال و به فاصله 6 ماه (اولی در اردیبهشت و دومی در آبان ماه) برگزار می­شود. برنامه زمان­بندی آزمون جامع مطابق تقویم تحصیلات تکمیلی دانشگاه، به پیشنهاد گروه و پس از تصویب شورای آموزشی دانشکده به مدیریت تحصیلات تکمیلی دانشگاه اعلام می­شود.</a:t>
            </a:r>
            <a:endParaRPr lang="en-US" dirty="0">
              <a:cs typeface="B Titr" panose="00000700000000000000" pitchFamily="2" charset="-78"/>
            </a:endParaRPr>
          </a:p>
          <a:p>
            <a:pPr algn="just" rtl="1"/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</p:spPr>
        <p:txBody>
          <a:bodyPr>
            <a:normAutofit fontScale="90000"/>
          </a:bodyPr>
          <a:lstStyle/>
          <a:p>
            <a:pPr algn="ctr" rtl="1"/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اهم موارد در شیوه نامه اجرایی</a:t>
            </a:r>
            <a:b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</a:br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 آیین نامه دکتری</a:t>
            </a:r>
            <a:endParaRPr lang="en-US" dirty="0">
              <a:solidFill>
                <a:schemeClr val="accent1">
                  <a:lumMod val="50000"/>
                </a:schemeClr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463944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 rtl="1"/>
            <a:r>
              <a:rPr lang="fa-IR" b="1" dirty="0">
                <a:cs typeface="B Titr" panose="00000700000000000000" pitchFamily="2" charset="-78"/>
              </a:rPr>
              <a:t>تبصره 28: </a:t>
            </a:r>
            <a:r>
              <a:rPr lang="fa-IR" dirty="0">
                <a:cs typeface="B Titr" panose="00000700000000000000" pitchFamily="2" charset="-78"/>
              </a:rPr>
              <a:t> دانشجوپس از موفقيت در آزمون جامع و تا زماني كه از رسالة خود دفاع نكرده است، موظف است  بر اساس تقویم دانشگاهی در نیمسال­های بعد برای رساله انتخاب واحد و ثبت نام نماید، در غیر این صورت مشمول مقررات آموزشی عدم مراجعه می­گردد. </a:t>
            </a:r>
            <a:endParaRPr lang="en-US" dirty="0">
              <a:cs typeface="B Titr" panose="00000700000000000000" pitchFamily="2" charset="-78"/>
            </a:endParaRPr>
          </a:p>
          <a:p>
            <a:pPr algn="just" rtl="1"/>
            <a:r>
              <a:rPr lang="fa-IR" b="1" dirty="0">
                <a:cs typeface="B Titr" panose="00000700000000000000" pitchFamily="2" charset="-78"/>
              </a:rPr>
              <a:t>تبصره 29:</a:t>
            </a:r>
            <a:r>
              <a:rPr lang="fa-IR" dirty="0">
                <a:cs typeface="B Titr" panose="00000700000000000000" pitchFamily="2" charset="-78"/>
              </a:rPr>
              <a:t> عدم مراجعه به منزلة انصراف از تحصیل تلقّی می گردد. بازگشت به تحصیل دانشجو منوط به تأیید شورای گروه، شورای دانشکده و شورای تحصیلات تکمیلی دانشگاه و پرداخت جریمه دیر­کرد است. میزان جریمه دیر­کرد در هر نیمسال معادل شهریه ثابت همان ورودي می­باشد. </a:t>
            </a:r>
            <a:endParaRPr lang="en-US" dirty="0">
              <a:cs typeface="B Titr" panose="00000700000000000000" pitchFamily="2" charset="-78"/>
            </a:endParaRPr>
          </a:p>
          <a:p>
            <a:pPr algn="just" rtl="1"/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</p:spPr>
        <p:txBody>
          <a:bodyPr>
            <a:normAutofit fontScale="90000"/>
          </a:bodyPr>
          <a:lstStyle/>
          <a:p>
            <a:pPr algn="ctr" rtl="1"/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اهم موارد در شیوه نامه اجرایی</a:t>
            </a:r>
            <a:b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</a:br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 آیین نامه دکتری</a:t>
            </a:r>
            <a:endParaRPr lang="en-US" dirty="0">
              <a:solidFill>
                <a:schemeClr val="accent1">
                  <a:lumMod val="50000"/>
                </a:schemeClr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558383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 rtl="1"/>
            <a:r>
              <a:rPr lang="fa-IR" dirty="0">
                <a:cs typeface="B Titr" panose="00000700000000000000" pitchFamily="2" charset="-78"/>
              </a:rPr>
              <a:t>در موارد زير دانشجو از لحاظ آموزشي از ادامة تحصيل در دورة دكتري محروم مي­شود:</a:t>
            </a:r>
            <a:endParaRPr lang="en-US" dirty="0">
              <a:cs typeface="B Titr" panose="00000700000000000000" pitchFamily="2" charset="-78"/>
            </a:endParaRPr>
          </a:p>
          <a:p>
            <a:pPr algn="just" rtl="1"/>
            <a:r>
              <a:rPr lang="fa-IR" b="1" dirty="0">
                <a:cs typeface="B Titr" panose="00000700000000000000" pitchFamily="2" charset="-78"/>
              </a:rPr>
              <a:t>الف)</a:t>
            </a:r>
            <a:r>
              <a:rPr lang="fa-IR" dirty="0">
                <a:cs typeface="B Titr" panose="00000700000000000000" pitchFamily="2" charset="-78"/>
              </a:rPr>
              <a:t>  ميانگين  كل نمره­هاي درسي دانشجو (با رعايت تبصره 15) كمتر از 16 شود؛</a:t>
            </a:r>
            <a:endParaRPr lang="en-US" dirty="0">
              <a:cs typeface="B Titr" panose="00000700000000000000" pitchFamily="2" charset="-78"/>
            </a:endParaRPr>
          </a:p>
          <a:p>
            <a:pPr algn="just" rtl="1"/>
            <a:r>
              <a:rPr lang="fa-IR" b="1" dirty="0">
                <a:cs typeface="B Titr" panose="00000700000000000000" pitchFamily="2" charset="-78"/>
              </a:rPr>
              <a:t>ب)</a:t>
            </a:r>
            <a:r>
              <a:rPr lang="fa-IR" dirty="0">
                <a:cs typeface="B Titr" panose="00000700000000000000" pitchFamily="2" charset="-78"/>
              </a:rPr>
              <a:t> رسالة دانشجو (با رعايت تبصره 41) و دفاع مجدد  " غير قابل قبول" ارزيابي شود؛</a:t>
            </a:r>
            <a:endParaRPr lang="en-US" dirty="0">
              <a:cs typeface="B Titr" panose="00000700000000000000" pitchFamily="2" charset="-78"/>
            </a:endParaRPr>
          </a:p>
          <a:p>
            <a:pPr algn="just" rtl="1"/>
            <a:r>
              <a:rPr lang="fa-IR" b="1" dirty="0">
                <a:cs typeface="B Titr" panose="00000700000000000000" pitchFamily="2" charset="-78"/>
              </a:rPr>
              <a:t>ج)</a:t>
            </a:r>
            <a:r>
              <a:rPr lang="fa-IR" dirty="0">
                <a:cs typeface="B Titr" panose="00000700000000000000" pitchFamily="2" charset="-78"/>
              </a:rPr>
              <a:t> مدت مجاز تحصيل دانشجو (با رعايت تبصره 44) به پايان برسد؛</a:t>
            </a:r>
            <a:endParaRPr lang="en-US" dirty="0">
              <a:cs typeface="B Titr" panose="00000700000000000000" pitchFamily="2" charset="-78"/>
            </a:endParaRPr>
          </a:p>
          <a:p>
            <a:pPr algn="just" rtl="1"/>
            <a:r>
              <a:rPr lang="fa-IR" b="1" dirty="0">
                <a:cs typeface="B Titr" panose="00000700000000000000" pitchFamily="2" charset="-78"/>
              </a:rPr>
              <a:t>د)</a:t>
            </a:r>
            <a:r>
              <a:rPr lang="fa-IR" dirty="0">
                <a:cs typeface="B Titr" panose="00000700000000000000" pitchFamily="2" charset="-78"/>
              </a:rPr>
              <a:t> صلاحيت علمي دانشجو براي استمرار فعاليت­هاي پژوهشي پس از دو آزمون جامع احراز نشود؛</a:t>
            </a:r>
            <a:endParaRPr lang="en-US" dirty="0">
              <a:cs typeface="B Titr" panose="00000700000000000000" pitchFamily="2" charset="-78"/>
            </a:endParaRPr>
          </a:p>
          <a:p>
            <a:pPr algn="just" rtl="1"/>
            <a:r>
              <a:rPr lang="fa-IR" b="1" dirty="0">
                <a:cs typeface="B Titr" panose="00000700000000000000" pitchFamily="2" charset="-78"/>
              </a:rPr>
              <a:t>ه)</a:t>
            </a:r>
            <a:r>
              <a:rPr lang="fa-IR" dirty="0">
                <a:cs typeface="B Titr" panose="00000700000000000000" pitchFamily="2" charset="-78"/>
              </a:rPr>
              <a:t> اعلام عدم مراجعه براي ثبت نام در یک نيمسال تحصيلي از دانشکده مربوطه. </a:t>
            </a:r>
            <a:endParaRPr lang="en-US" dirty="0">
              <a:cs typeface="B Titr" panose="00000700000000000000" pitchFamily="2" charset="-78"/>
            </a:endParaRPr>
          </a:p>
          <a:p>
            <a:pPr marL="68580" indent="0" algn="just" rtl="1">
              <a:buNone/>
            </a:pPr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</p:spPr>
        <p:txBody>
          <a:bodyPr>
            <a:normAutofit fontScale="90000"/>
          </a:bodyPr>
          <a:lstStyle/>
          <a:p>
            <a:pPr algn="ctr" rtl="1"/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اهم موارد در شیوه نامه اجرایی</a:t>
            </a:r>
            <a:b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</a:br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 آیین نامه دکتری</a:t>
            </a:r>
            <a:endParaRPr lang="en-US" dirty="0">
              <a:solidFill>
                <a:schemeClr val="accent1">
                  <a:lumMod val="50000"/>
                </a:schemeClr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114177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/>
            <a:r>
              <a:rPr lang="fa-IR" dirty="0">
                <a:cs typeface="B Titr" panose="00000700000000000000" pitchFamily="2" charset="-78"/>
              </a:rPr>
              <a:t>تحصيل در دوره دكتري به صورت تمام وقت </a:t>
            </a:r>
            <a:r>
              <a:rPr lang="fa-IR" dirty="0" smtClean="0">
                <a:cs typeface="B Titr" panose="00000700000000000000" pitchFamily="2" charset="-78"/>
              </a:rPr>
              <a:t>مي­باشد</a:t>
            </a:r>
          </a:p>
          <a:p>
            <a:pPr algn="just" rtl="1"/>
            <a:endParaRPr lang="fa-IR" dirty="0">
              <a:cs typeface="B Titr" panose="00000700000000000000" pitchFamily="2" charset="-78"/>
            </a:endParaRPr>
          </a:p>
          <a:p>
            <a:pPr algn="just" rtl="1"/>
            <a:r>
              <a:rPr lang="fa-IR" dirty="0">
                <a:cs typeface="B Titr" panose="00000700000000000000" pitchFamily="2" charset="-78"/>
              </a:rPr>
              <a:t>درخواست مرخصي تحصيلي در اولين نيمسال ورود به دانشگاه مجاز نمي­باشد</a:t>
            </a:r>
            <a:r>
              <a:rPr lang="fa-IR" dirty="0" smtClean="0">
                <a:cs typeface="B Titr" panose="00000700000000000000" pitchFamily="2" charset="-78"/>
              </a:rPr>
              <a:t>.</a:t>
            </a:r>
          </a:p>
          <a:p>
            <a:pPr algn="just" rtl="1"/>
            <a:endParaRPr lang="fa-IR" dirty="0">
              <a:cs typeface="B Titr" panose="00000700000000000000" pitchFamily="2" charset="-78"/>
            </a:endParaRPr>
          </a:p>
          <a:p>
            <a:pPr algn="just" rtl="1"/>
            <a:r>
              <a:rPr lang="fa-IR" dirty="0">
                <a:cs typeface="B Titr" panose="00000700000000000000" pitchFamily="2" charset="-78"/>
              </a:rPr>
              <a:t>تفسير مواد آيين­نامة دكتري برعهدة وزارت و تفسير شيوه­نامة اجرايي بر عهدة شوراي تحصيلات تكميلي دانشگاه مي­باشد.</a:t>
            </a:r>
            <a:endParaRPr lang="en-US" dirty="0">
              <a:cs typeface="B Titr" panose="00000700000000000000" pitchFamily="2" charset="-78"/>
            </a:endParaRPr>
          </a:p>
          <a:p>
            <a:pPr algn="just" rtl="1"/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</p:spPr>
        <p:txBody>
          <a:bodyPr>
            <a:normAutofit fontScale="90000"/>
          </a:bodyPr>
          <a:lstStyle/>
          <a:p>
            <a:pPr algn="ctr" rtl="1"/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اهم موارد در شیوه نامه اجرایی</a:t>
            </a:r>
            <a:b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</a:br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 آیین نامه دکتری</a:t>
            </a:r>
            <a:endParaRPr lang="en-US" dirty="0">
              <a:solidFill>
                <a:schemeClr val="accent1">
                  <a:lumMod val="50000"/>
                </a:schemeClr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048319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مراکز پژوهشی دانشگاه</a:t>
            </a:r>
            <a:r>
              <a:rPr lang="fa-IR" dirty="0" smtClean="0"/>
              <a:t/>
            </a:r>
            <a:br>
              <a:rPr lang="fa-IR" dirty="0" smtClean="0"/>
            </a:br>
            <a:r>
              <a:rPr lang="fa-IR" sz="2000" b="1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(واقع در پردیس شهر)</a:t>
            </a:r>
            <a:endParaRPr lang="en-US" sz="2000" b="1" dirty="0">
              <a:solidFill>
                <a:schemeClr val="accent1">
                  <a:lumMod val="50000"/>
                </a:schemeClr>
              </a:solidFill>
              <a:cs typeface="B Titr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lnSpc>
                <a:spcPct val="150000"/>
              </a:lnSpc>
            </a:pPr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پژوهشکده مطالعات دریاچه ارومیه</a:t>
            </a:r>
          </a:p>
          <a:p>
            <a:pPr algn="r" rtl="1">
              <a:lnSpc>
                <a:spcPct val="150000"/>
              </a:lnSpc>
            </a:pPr>
            <a:r>
              <a:rPr lang="fa-IR" dirty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پژوهشکده زیست </a:t>
            </a:r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فناوری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پژوهشکده نانوفناوری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پژوهشکده میکروالکترونیک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پژوهشکده آرتمیا و آبزی پروری</a:t>
            </a:r>
            <a:endParaRPr lang="en-US" dirty="0">
              <a:solidFill>
                <a:schemeClr val="accent1">
                  <a:lumMod val="50000"/>
                </a:schemeClr>
              </a:solidFill>
              <a:cs typeface="B Titr" panose="00000700000000000000" pitchFamily="2" charset="-78"/>
            </a:endParaRPr>
          </a:p>
        </p:txBody>
      </p:sp>
      <p:pic>
        <p:nvPicPr>
          <p:cNvPr id="4" name="Picture 6" descr="Olgu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6" y="0"/>
            <a:ext cx="12192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19573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rtl="1"/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دانشجویان و انتظارات</a:t>
            </a:r>
            <a:b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</a:br>
            <a:endParaRPr lang="en-US" dirty="0">
              <a:solidFill>
                <a:schemeClr val="accent1">
                  <a:lumMod val="50000"/>
                </a:schemeClr>
              </a:solidFill>
              <a:cs typeface="B Titr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0" y="2157964"/>
            <a:ext cx="6777317" cy="3508977"/>
          </a:xfrm>
        </p:spPr>
        <p:txBody>
          <a:bodyPr>
            <a:noAutofit/>
          </a:bodyPr>
          <a:lstStyle/>
          <a:p>
            <a:pPr algn="just" rtl="1">
              <a:lnSpc>
                <a:spcPct val="200000"/>
              </a:lnSpc>
              <a:spcBef>
                <a:spcPts val="7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fa-IR" altLang="fa-IR" sz="1400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  <a:cs typeface="B Titr" panose="00000700000000000000" pitchFamily="2" charset="-78"/>
              </a:rPr>
              <a:t>در همه امورات نظم و قانون را رعایت بکنیم.</a:t>
            </a:r>
          </a:p>
          <a:p>
            <a:pPr algn="just" rtl="1">
              <a:lnSpc>
                <a:spcPct val="200000"/>
              </a:lnSpc>
              <a:spcBef>
                <a:spcPts val="7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fa-IR" altLang="fa-IR" sz="1400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  <a:cs typeface="B Titr" panose="00000700000000000000" pitchFamily="2" charset="-78"/>
              </a:rPr>
              <a:t>امروز مجبوریم به دانشگاه بعنوان یک مرکز کارآفرینی نگاه کنیم، لذا به یاری شما نیاز داریم.</a:t>
            </a:r>
          </a:p>
          <a:p>
            <a:pPr algn="just" rtl="1">
              <a:lnSpc>
                <a:spcPct val="200000"/>
              </a:lnSpc>
              <a:spcBef>
                <a:spcPts val="7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fa-IR" altLang="fa-IR" sz="1400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  <a:cs typeface="B Titr" panose="00000700000000000000" pitchFamily="2" charset="-78"/>
              </a:rPr>
              <a:t>امکانات محدود است در محافظت از آن ها بکوشیم.</a:t>
            </a:r>
          </a:p>
          <a:p>
            <a:pPr algn="just" rtl="1">
              <a:lnSpc>
                <a:spcPct val="200000"/>
              </a:lnSpc>
              <a:spcBef>
                <a:spcPts val="7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fa-IR" altLang="fa-IR" sz="1400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  <a:cs typeface="B Titr" panose="00000700000000000000" pitchFamily="2" charset="-78"/>
              </a:rPr>
              <a:t>برای تقویت جایگاه علمی دانشگاه و پیوند دانشگاه با بخش های اجتماعی و اجرایی به کمک شما نیازمندیم.</a:t>
            </a:r>
          </a:p>
          <a:p>
            <a:pPr algn="just" rtl="1">
              <a:lnSpc>
                <a:spcPct val="200000"/>
              </a:lnSpc>
              <a:spcBef>
                <a:spcPts val="7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fa-IR" altLang="fa-IR" sz="1400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  <a:cs typeface="B Titr" panose="00000700000000000000" pitchFamily="2" charset="-78"/>
              </a:rPr>
              <a:t>از هرگونه فعالیت علمی استقبال می کنیم و امیدواریم مدیریت جلسات معارفه در آینده به عهده شما باشد.</a:t>
            </a:r>
          </a:p>
          <a:p>
            <a:pPr algn="just" rtl="1">
              <a:lnSpc>
                <a:spcPct val="200000"/>
              </a:lnSpc>
              <a:spcBef>
                <a:spcPts val="7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ar-SA" altLang="fa-IR" sz="1400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  <a:cs typeface="B Titr" panose="00000700000000000000" pitchFamily="2" charset="-78"/>
              </a:rPr>
              <a:t>انتظار </a:t>
            </a:r>
            <a:r>
              <a:rPr lang="ar-SA" altLang="fa-IR" sz="1400" dirty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  <a:cs typeface="B Titr" panose="00000700000000000000" pitchFamily="2" charset="-78"/>
              </a:rPr>
              <a:t>می‌رود دانشجویان </a:t>
            </a:r>
            <a:r>
              <a:rPr lang="fa-IR" altLang="fa-IR" sz="1400" dirty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  <a:cs typeface="B Titr" panose="00000700000000000000" pitchFamily="2" charset="-78"/>
              </a:rPr>
              <a:t>تحصیلات تکمیلی با </a:t>
            </a:r>
            <a:r>
              <a:rPr lang="fa-IR" altLang="fa-IR" sz="1400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  <a:cs typeface="B Titr" panose="00000700000000000000" pitchFamily="2" charset="-78"/>
              </a:rPr>
              <a:t>اهتمام بیشتر در انجام </a:t>
            </a:r>
            <a:r>
              <a:rPr lang="fa-IR" altLang="fa-IR" sz="1400" dirty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  <a:cs typeface="B Titr" panose="00000700000000000000" pitchFamily="2" charset="-78"/>
              </a:rPr>
              <a:t>تحقیق راستین در قالب پایان نامه یا رساله </a:t>
            </a:r>
            <a:r>
              <a:rPr lang="fa-IR" altLang="fa-IR" sz="1400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  <a:cs typeface="B Titr" panose="00000700000000000000" pitchFamily="2" charset="-78"/>
              </a:rPr>
              <a:t>با ارایه </a:t>
            </a:r>
            <a:r>
              <a:rPr lang="ar-SA" altLang="fa-IR" sz="1400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  <a:cs typeface="B Titr" panose="00000700000000000000" pitchFamily="2" charset="-78"/>
              </a:rPr>
              <a:t>اصول </a:t>
            </a:r>
            <a:r>
              <a:rPr lang="ar-SA" altLang="fa-IR" sz="1400" dirty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  <a:cs typeface="B Titr" panose="00000700000000000000" pitchFamily="2" charset="-78"/>
              </a:rPr>
              <a:t>علمی </a:t>
            </a:r>
            <a:r>
              <a:rPr lang="fa-IR" altLang="fa-IR" sz="1400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  <a:cs typeface="B Titr" panose="00000700000000000000" pitchFamily="2" charset="-78"/>
              </a:rPr>
              <a:t>ا</a:t>
            </a:r>
            <a:r>
              <a:rPr lang="ar-SA" altLang="fa-IR" sz="1400" dirty="0" smtClean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  <a:cs typeface="B Titr" panose="00000700000000000000" pitchFamily="2" charset="-78"/>
              </a:rPr>
              <a:t>ز </a:t>
            </a:r>
            <a:r>
              <a:rPr lang="ar-SA" altLang="fa-IR" sz="1400" dirty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  <a:cs typeface="B Titr" panose="00000700000000000000" pitchFamily="2" charset="-78"/>
              </a:rPr>
              <a:t>مرحله مصرف دانش به تولید دانش </a:t>
            </a:r>
            <a:r>
              <a:rPr lang="fa-IR" altLang="fa-IR" sz="1400" dirty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  <a:cs typeface="B Titr" panose="00000700000000000000" pitchFamily="2" charset="-78"/>
              </a:rPr>
              <a:t>برسند.</a:t>
            </a:r>
          </a:p>
          <a:p>
            <a:pPr algn="just" rtl="1">
              <a:lnSpc>
                <a:spcPct val="200000"/>
              </a:lnSpc>
              <a:spcBef>
                <a:spcPts val="7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endParaRPr lang="fa-IR" altLang="fa-IR" sz="1400" dirty="0" smtClean="0">
              <a:solidFill>
                <a:schemeClr val="accent1">
                  <a:lumMod val="50000"/>
                </a:schemeClr>
              </a:solidFill>
              <a:latin typeface="Constantia" pitchFamily="18" charset="0"/>
              <a:cs typeface="B Titr" panose="00000700000000000000" pitchFamily="2" charset="-78"/>
            </a:endParaRPr>
          </a:p>
          <a:p>
            <a:pPr algn="just" rtl="1">
              <a:lnSpc>
                <a:spcPct val="200000"/>
              </a:lnSpc>
              <a:spcBef>
                <a:spcPts val="7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endParaRPr lang="en-US" altLang="fa-IR" sz="1400" dirty="0">
              <a:solidFill>
                <a:schemeClr val="accent1">
                  <a:lumMod val="50000"/>
                </a:schemeClr>
              </a:solidFill>
              <a:latin typeface="Constantia" pitchFamily="18" charset="0"/>
              <a:cs typeface="B Titr" panose="00000700000000000000" pitchFamily="2" charset="-78"/>
            </a:endParaRPr>
          </a:p>
          <a:p>
            <a:pPr algn="r" rtl="1"/>
            <a:endParaRPr lang="en-US" sz="1400" dirty="0"/>
          </a:p>
        </p:txBody>
      </p:sp>
      <p:pic>
        <p:nvPicPr>
          <p:cNvPr id="4" name="Picture 6" descr="Olgu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6" y="0"/>
            <a:ext cx="12192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29860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685800"/>
            <a:ext cx="7024744" cy="1143000"/>
          </a:xfrm>
        </p:spPr>
        <p:txBody>
          <a:bodyPr>
            <a:normAutofit fontScale="90000"/>
          </a:bodyPr>
          <a:lstStyle/>
          <a:p>
            <a:pPr algn="ctr" rtl="1"/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سخن آخر</a:t>
            </a:r>
            <a:br>
              <a:rPr lang="fa-IR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</a:br>
            <a:r>
              <a:rPr lang="fa-IR" sz="1600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(</a:t>
            </a:r>
            <a:r>
              <a:rPr lang="fa-IR" sz="1600" b="1" dirty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مهمترین قسمتهای سخنان </a:t>
            </a:r>
            <a:r>
              <a:rPr lang="fa-IR" sz="1600" b="1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مقام معظم رهبری </a:t>
            </a:r>
            <a:r>
              <a:rPr lang="fa-IR" sz="1600" b="1" dirty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در جمع روسای دانشگاهها</a:t>
            </a:r>
            <a:r>
              <a:rPr lang="fa-IR" sz="1600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)</a:t>
            </a:r>
            <a:endParaRPr lang="en-US" dirty="0">
              <a:solidFill>
                <a:schemeClr val="accent1">
                  <a:lumMod val="50000"/>
                </a:schemeClr>
              </a:solidFill>
              <a:cs typeface="B Titr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pPr algn="r" rtl="1">
              <a:lnSpc>
                <a:spcPct val="220000"/>
              </a:lnSpc>
            </a:pPr>
            <a:r>
              <a:rPr lang="fa-IR" b="1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یکی </a:t>
            </a:r>
            <a:r>
              <a:rPr lang="fa-IR" b="1" dirty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از راههای ایجاد اشتغال برای دانش آموختگان دانشگاه ها، برقراری ارتباط میان صنعت و دانشگاه </a:t>
            </a:r>
            <a:r>
              <a:rPr lang="fa-IR" b="1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است</a:t>
            </a:r>
            <a:endParaRPr lang="fa-IR" b="1" dirty="0">
              <a:solidFill>
                <a:schemeClr val="accent1">
                  <a:lumMod val="50000"/>
                </a:schemeClr>
              </a:solidFill>
              <a:cs typeface="B Titr" panose="00000700000000000000" pitchFamily="2" charset="-78"/>
            </a:endParaRPr>
          </a:p>
          <a:p>
            <a:pPr algn="r" rtl="1">
              <a:lnSpc>
                <a:spcPct val="220000"/>
              </a:lnSpc>
            </a:pPr>
            <a:r>
              <a:rPr lang="fa-IR" b="1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نیاز </a:t>
            </a:r>
            <a:r>
              <a:rPr lang="fa-IR" b="1" dirty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سنجی علمی، برای حال و آینده کشور بسیار ضروری است؛ در حرکت علمی باید نیازهای فعلی و نیازهای آینده کشور مد نظر قرار گیرند و در رشته هایی سرمایه گذاری شود که مورد نیاز کشور است</a:t>
            </a:r>
            <a:r>
              <a:rPr lang="fa-IR" b="1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.</a:t>
            </a:r>
            <a:endParaRPr lang="fa-IR" b="1" dirty="0">
              <a:solidFill>
                <a:schemeClr val="accent1">
                  <a:lumMod val="50000"/>
                </a:schemeClr>
              </a:solidFill>
              <a:cs typeface="B Titr" panose="00000700000000000000" pitchFamily="2" charset="-78"/>
            </a:endParaRPr>
          </a:p>
          <a:p>
            <a:pPr algn="r" rtl="1">
              <a:lnSpc>
                <a:spcPct val="220000"/>
              </a:lnSpc>
            </a:pPr>
            <a:r>
              <a:rPr lang="fa-IR" b="1" dirty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 جهت دهی به مقالات علمی و پایان نامه های دکترا در چارچوب نیازهای فعلی و آینده کشور موضوعی مهم است؛</a:t>
            </a:r>
          </a:p>
          <a:p>
            <a:pPr algn="r" rtl="1">
              <a:lnSpc>
                <a:spcPct val="220000"/>
              </a:lnSpc>
            </a:pPr>
            <a:r>
              <a:rPr lang="fa-IR" b="1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«</a:t>
            </a:r>
            <a:r>
              <a:rPr lang="fa-IR" b="1" dirty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سرعت پیشرفت علمی» برای جبران عقب ماندگی ها و همچنین استمرار حرکت علمی، بسیار ضروری و اساسی است</a:t>
            </a:r>
          </a:p>
          <a:p>
            <a:pPr algn="r" rtl="1">
              <a:lnSpc>
                <a:spcPct val="220000"/>
              </a:lnSpc>
            </a:pPr>
            <a:r>
              <a:rPr lang="fa-IR" b="1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پژوهش </a:t>
            </a:r>
            <a:r>
              <a:rPr lang="fa-IR" b="1" dirty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محور شدن دانشگاه ها، اجرای دقیق نقشه جامع علمی کشور، توجه به کیفیت آموزش عالی و تعیین شاخص های دقیق و منطبق با واقعیات، و ارتباط دانشگاه با صنعت مورد تأکید است.</a:t>
            </a:r>
          </a:p>
          <a:p>
            <a:pPr algn="r" rtl="1">
              <a:lnSpc>
                <a:spcPct val="220000"/>
              </a:lnSpc>
            </a:pPr>
            <a:r>
              <a:rPr lang="fa-IR" b="1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یکی </a:t>
            </a:r>
            <a:r>
              <a:rPr lang="fa-IR" b="1" dirty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از راههای ایجاد اشتغال برای دانش آموختگان دانشگاه ها، برقراری ارتباط میان صنعت و دانشگاه است که لازمه این موضوع هم، برنامه ریزی وزرای مربوطه و ایجاد همکاری جامع میان دانشگاه ها و صنعت در بخش های دولتی و غیردولتی است</a:t>
            </a:r>
          </a:p>
          <a:p>
            <a:pPr algn="r" rtl="1">
              <a:lnSpc>
                <a:spcPct val="220000"/>
              </a:lnSpc>
            </a:pPr>
            <a:endParaRPr lang="en-US" b="1" dirty="0">
              <a:solidFill>
                <a:schemeClr val="accent1">
                  <a:lumMod val="50000"/>
                </a:schemeClr>
              </a:solidFill>
              <a:cs typeface="B Titr" panose="00000700000000000000" pitchFamily="2" charset="-78"/>
            </a:endParaRPr>
          </a:p>
        </p:txBody>
      </p:sp>
      <p:pic>
        <p:nvPicPr>
          <p:cNvPr id="4" name="Picture 6" descr="Olgu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6" y="0"/>
            <a:ext cx="12192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27878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Olgu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6" y="0"/>
            <a:ext cx="12192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14400" y="2971800"/>
            <a:ext cx="7543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4400" dirty="0" smtClean="0">
                <a:solidFill>
                  <a:schemeClr val="accent1">
                    <a:lumMod val="50000"/>
                  </a:schemeClr>
                </a:solidFill>
                <a:cs typeface="B Titr" panose="00000700000000000000" pitchFamily="2" charset="-78"/>
              </a:rPr>
              <a:t>با تشکر فراوان از حسن توجه شما</a:t>
            </a:r>
            <a:endParaRPr lang="en-US" sz="4400" dirty="0">
              <a:solidFill>
                <a:schemeClr val="accent1">
                  <a:lumMod val="50000"/>
                </a:schemeClr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215647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277</TotalTime>
  <Words>1235</Words>
  <Application>Microsoft Office PowerPoint</Application>
  <PresentationFormat>On-screen Show (4:3)</PresentationFormat>
  <Paragraphs>99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Austin</vt:lpstr>
      <vt:lpstr>بنام خدا</vt:lpstr>
      <vt:lpstr>PowerPoint Presentation</vt:lpstr>
      <vt:lpstr>PowerPoint Presentation</vt:lpstr>
      <vt:lpstr> پژوهش و تحصیلات تکمیلی دانشکده </vt:lpstr>
      <vt:lpstr>نکات مهمی که دانشجویان  محترم باید توجه نمایند:</vt:lpstr>
      <vt:lpstr>اهم موارد در شیوه نامه اجرایی  آیین نامه کارشناسی ارشد </vt:lpstr>
      <vt:lpstr>اهم موارد در شیوه نامه اجرایی  آیین نامه کارشناسی ارشد </vt:lpstr>
      <vt:lpstr>اهم موارد در شیوه نامه اجرایی  آیین نامه کارشناسی ارشد </vt:lpstr>
      <vt:lpstr>اهم موارد در شیوه نامه اجرایی  آیین نامه کارشناسی ارشد </vt:lpstr>
      <vt:lpstr>اهم موارد در شیوه نامه اجرایی  آیین نامه دکتری</vt:lpstr>
      <vt:lpstr>اهم موارد در شیوه نامه اجرایی  آیین نامه دکتری</vt:lpstr>
      <vt:lpstr>اهم موارد در شیوه نامه اجرایی  آیین نامه دکتری</vt:lpstr>
      <vt:lpstr>اهم موارد در شیوه نامه اجرایی  آیین نامه دکتری</vt:lpstr>
      <vt:lpstr>اهم موارد در شیوه نامه اجرایی  آیین نامه دکتری</vt:lpstr>
      <vt:lpstr>اهم موارد در شیوه نامه اجرایی  آیین نامه دکتری</vt:lpstr>
      <vt:lpstr>اهم موارد در شیوه نامه اجرایی  آیین نامه دکتری</vt:lpstr>
      <vt:lpstr>اهم موارد در شیوه نامه اجرایی  آیین نامه دکتری</vt:lpstr>
      <vt:lpstr>مراکز پژوهشی دانشگاه (واقع در پردیس شهر)</vt:lpstr>
      <vt:lpstr>دانشجویان و انتظارات </vt:lpstr>
      <vt:lpstr>سخن آخر (مهمترین قسمتهای سخنان مقام معظم رهبری در جمع روسای دانشگاهها)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Mohsen</dc:creator>
  <cp:lastModifiedBy>Windows User</cp:lastModifiedBy>
  <cp:revision>44</cp:revision>
  <cp:lastPrinted>2016-10-17T15:30:11Z</cp:lastPrinted>
  <dcterms:created xsi:type="dcterms:W3CDTF">2016-10-16T18:11:24Z</dcterms:created>
  <dcterms:modified xsi:type="dcterms:W3CDTF">2020-06-02T02:14:29Z</dcterms:modified>
</cp:coreProperties>
</file>