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93" r:id="rId2"/>
    <p:sldId id="256" r:id="rId3"/>
    <p:sldId id="257" r:id="rId4"/>
    <p:sldId id="258" r:id="rId5"/>
    <p:sldId id="259" r:id="rId6"/>
    <p:sldId id="260" r:id="rId7"/>
    <p:sldId id="261" r:id="rId8"/>
    <p:sldId id="262" r:id="rId9"/>
    <p:sldId id="263" r:id="rId10"/>
    <p:sldId id="265" r:id="rId11"/>
    <p:sldId id="264"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09" autoAdjust="0"/>
    <p:restoredTop sz="94660"/>
  </p:normalViewPr>
  <p:slideViewPr>
    <p:cSldViewPr snapToGrid="0">
      <p:cViewPr varScale="1">
        <p:scale>
          <a:sx n="74" d="100"/>
          <a:sy n="74" d="100"/>
        </p:scale>
        <p:origin x="-54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5/15/2020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148904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069962" y="2399070"/>
            <a:ext cx="4746793" cy="2862322"/>
          </a:xfrm>
          <a:prstGeom prst="rect">
            <a:avLst/>
          </a:prstGeom>
          <a:noFill/>
        </p:spPr>
        <p:txBody>
          <a:bodyPr wrap="square" rtlCol="0">
            <a:spAutoFit/>
          </a:bodyPr>
          <a:lstStyle/>
          <a:p>
            <a:pPr algn="r"/>
            <a:r>
              <a:rPr lang="prs-AF" sz="3600" b="1" dirty="0" smtClean="0">
                <a:latin typeface="IranNastaliq" panose="02020505000000020003" pitchFamily="18" charset="0"/>
                <a:cs typeface="IranNastaliq" panose="02020505000000020003" pitchFamily="18" charset="0"/>
              </a:rPr>
              <a:t>معرفی  وشناخت شبیه  سازی در سیستم های اطلاعات   و مدیریت</a:t>
            </a:r>
          </a:p>
          <a:p>
            <a:pPr algn="r"/>
            <a:endParaRPr lang="prs-AF" sz="3600" b="1" dirty="0" smtClean="0">
              <a:latin typeface="IranNastaliq" panose="02020505000000020003" pitchFamily="18" charset="0"/>
              <a:cs typeface="IranNastaliq" panose="02020505000000020003" pitchFamily="18" charset="0"/>
            </a:endParaRPr>
          </a:p>
          <a:p>
            <a:pPr algn="r"/>
            <a:r>
              <a:rPr lang="prs-AF" sz="3600" b="1" dirty="0" smtClean="0">
                <a:latin typeface="IranNastaliq" panose="02020505000000020003" pitchFamily="18" charset="0"/>
                <a:cs typeface="IranNastaliq" panose="02020505000000020003" pitchFamily="18" charset="0"/>
              </a:rPr>
              <a:t>      </a:t>
            </a:r>
            <a:endParaRPr lang="en-US" sz="3200" dirty="0">
              <a:latin typeface="IranNastaliq" panose="02020505000000020003" pitchFamily="18" charset="0"/>
              <a:cs typeface="IranNastaliq" panose="02020505000000020003" pitchFamily="18" charset="0"/>
            </a:endParaRPr>
          </a:p>
        </p:txBody>
      </p:sp>
    </p:spTree>
    <p:extLst>
      <p:ext uri="{BB962C8B-B14F-4D97-AF65-F5344CB8AC3E}">
        <p14:creationId xmlns:p14="http://schemas.microsoft.com/office/powerpoint/2010/main" val="4051870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09135" y="0"/>
            <a:ext cx="9743768" cy="6986528"/>
          </a:xfrm>
          <a:prstGeom prst="rect">
            <a:avLst/>
          </a:prstGeom>
          <a:noFill/>
        </p:spPr>
        <p:txBody>
          <a:bodyPr wrap="square" rtlCol="0">
            <a:spAutoFit/>
          </a:bodyPr>
          <a:lstStyle/>
          <a:p>
            <a:pPr algn="ctr"/>
            <a:r>
              <a:rPr lang="fa-IR" sz="2800" b="1" dirty="0" smtClean="0">
                <a:solidFill>
                  <a:schemeClr val="accent6">
                    <a:lumMod val="50000"/>
                  </a:schemeClr>
                </a:solidFill>
                <a:cs typeface="2  Compset" panose="00000400000000000000" pitchFamily="2" charset="-78"/>
              </a:rPr>
              <a:t>چکیده</a:t>
            </a:r>
            <a:endParaRPr lang="prs-AF" sz="2800" b="1" dirty="0" smtClean="0">
              <a:solidFill>
                <a:schemeClr val="accent6">
                  <a:lumMod val="50000"/>
                </a:schemeClr>
              </a:solidFill>
              <a:cs typeface="2  Compset" panose="00000400000000000000" pitchFamily="2" charset="-78"/>
            </a:endParaRPr>
          </a:p>
          <a:p>
            <a:pPr algn="r"/>
            <a:endParaRPr lang="fa-IR" sz="2800" b="1" dirty="0">
              <a:cs typeface="2  Compset" panose="00000400000000000000" pitchFamily="2" charset="-78"/>
            </a:endParaRPr>
          </a:p>
          <a:p>
            <a:pPr algn="r"/>
            <a:r>
              <a:rPr lang="fa-IR" sz="2800" b="1" dirty="0">
                <a:cs typeface="2  Compset" panose="00000400000000000000" pitchFamily="2" charset="-78"/>
              </a:rPr>
              <a:t>اولین قدم در اجرای وظایف مدیریت تصمیم گیری است. با توجه به اینکه تصمیم گیری بدون وجود اطلاعات و </a:t>
            </a:r>
            <a:r>
              <a:rPr lang="fa-IR" sz="2800" b="1" dirty="0" smtClean="0">
                <a:cs typeface="2  Compset" panose="00000400000000000000" pitchFamily="2" charset="-78"/>
              </a:rPr>
              <a:t>برقراری</a:t>
            </a:r>
            <a:r>
              <a:rPr lang="prs-AF" sz="2800" b="1" dirty="0" smtClean="0">
                <a:cs typeface="2  Compset" panose="00000400000000000000" pitchFamily="2" charset="-78"/>
              </a:rPr>
              <a:t> </a:t>
            </a:r>
            <a:r>
              <a:rPr lang="fa-IR" sz="2800" b="1" dirty="0" smtClean="0">
                <a:cs typeface="2  Compset" panose="00000400000000000000" pitchFamily="2" charset="-78"/>
              </a:rPr>
              <a:t>ارتباطات </a:t>
            </a:r>
            <a:r>
              <a:rPr lang="fa-IR" sz="2800" b="1" dirty="0">
                <a:cs typeface="2  Compset" panose="00000400000000000000" pitchFamily="2" charset="-78"/>
              </a:rPr>
              <a:t>لازم میسر نیست، پایه اجرایی چنین وظیفه ای فراهم آوردن اطلاعات لازم برای مدیریت است. اطمینان نداشتن </a:t>
            </a:r>
            <a:r>
              <a:rPr lang="fa-IR" sz="2800" b="1" dirty="0" smtClean="0">
                <a:cs typeface="2  Compset" panose="00000400000000000000" pitchFamily="2" charset="-78"/>
              </a:rPr>
              <a:t>به</a:t>
            </a:r>
            <a:r>
              <a:rPr lang="prs-AF" sz="2800" b="1" dirty="0" smtClean="0">
                <a:cs typeface="2  Compset" panose="00000400000000000000" pitchFamily="2" charset="-78"/>
              </a:rPr>
              <a:t> </a:t>
            </a:r>
            <a:r>
              <a:rPr lang="fa-IR" sz="2800" b="1" dirty="0" smtClean="0">
                <a:cs typeface="2  Compset" panose="00000400000000000000" pitchFamily="2" charset="-78"/>
              </a:rPr>
              <a:t>آینده </a:t>
            </a:r>
            <a:r>
              <a:rPr lang="fa-IR" sz="2800" b="1" dirty="0">
                <a:cs typeface="2  Compset" panose="00000400000000000000" pitchFamily="2" charset="-78"/>
              </a:rPr>
              <a:t>و فقدان اطلاعات مربوط به وقایع جاری مدیر را مجبور میکند که به دنبال اطلاعات و برقراری ارتباطات رسمی یا </a:t>
            </a:r>
            <a:r>
              <a:rPr lang="fa-IR" sz="2800" b="1" dirty="0" smtClean="0">
                <a:cs typeface="2  Compset" panose="00000400000000000000" pitchFamily="2" charset="-78"/>
              </a:rPr>
              <a:t>غیر</a:t>
            </a:r>
            <a:r>
              <a:rPr lang="prs-AF" sz="2800" b="1" dirty="0" smtClean="0">
                <a:cs typeface="2  Compset" panose="00000400000000000000" pitchFamily="2" charset="-78"/>
              </a:rPr>
              <a:t> </a:t>
            </a:r>
            <a:r>
              <a:rPr lang="fa-IR" sz="2800" b="1" dirty="0" smtClean="0">
                <a:cs typeface="2  Compset" panose="00000400000000000000" pitchFamily="2" charset="-78"/>
              </a:rPr>
              <a:t>رسمی </a:t>
            </a:r>
            <a:r>
              <a:rPr lang="fa-IR" sz="2800" b="1" dirty="0">
                <a:cs typeface="2  Compset" panose="00000400000000000000" pitchFamily="2" charset="-78"/>
              </a:rPr>
              <a:t>برود. اطلاعات همان داده های پرورده در سازمان است که از طریق نظم ارتباطی خود در روند صحیح تامین </a:t>
            </a:r>
            <a:r>
              <a:rPr lang="fa-IR" sz="2800" b="1" dirty="0" smtClean="0">
                <a:cs typeface="2  Compset" panose="00000400000000000000" pitchFamily="2" charset="-78"/>
              </a:rPr>
              <a:t>اطلاعات،</a:t>
            </a:r>
            <a:r>
              <a:rPr lang="prs-AF" sz="2800" b="1" dirty="0" smtClean="0">
                <a:cs typeface="2  Compset" panose="00000400000000000000" pitchFamily="2" charset="-78"/>
              </a:rPr>
              <a:t> </a:t>
            </a:r>
            <a:r>
              <a:rPr lang="fa-IR" sz="2800" b="1" dirty="0" smtClean="0">
                <a:cs typeface="2  Compset" panose="00000400000000000000" pitchFamily="2" charset="-78"/>
              </a:rPr>
              <a:t>اطمینان </a:t>
            </a:r>
            <a:r>
              <a:rPr lang="fa-IR" sz="2800" b="1" dirty="0">
                <a:cs typeface="2  Compset" panose="00000400000000000000" pitchFamily="2" charset="-78"/>
              </a:rPr>
              <a:t>مدیریت را در تصمیم گیریها افزایش می دهد. </a:t>
            </a:r>
            <a:r>
              <a:rPr lang="prs-AF" sz="2800" b="1" dirty="0" smtClean="0">
                <a:cs typeface="2  Compset" panose="00000400000000000000" pitchFamily="2" charset="-78"/>
              </a:rPr>
              <a:t>پس از گردآوری اطلاعات لازم زمان تصمیم گیری فرا می رسد. از آنجایی که نتیجه تصمیم ما در آینده نمایان خواهد شد و شرایط سازمان ها مرتب درحال دگرگونی و بروز شدن می باشد نمی توان با قطعیت بیان کرد که تصمیم گیری ما نتیجه مطلوبی در آینده سازمان خواهد داشت یا خیر. به همین علت مدیر نیاز به </a:t>
            </a:r>
            <a:r>
              <a:rPr lang="prs-AF" sz="2800" b="1" dirty="0" smtClean="0">
                <a:solidFill>
                  <a:srgbClr val="FF0000"/>
                </a:solidFill>
                <a:cs typeface="2  Compset" panose="00000400000000000000" pitchFamily="2" charset="-78"/>
              </a:rPr>
              <a:t>شبیه سازی کردن </a:t>
            </a:r>
            <a:r>
              <a:rPr lang="prs-AF" sz="2800" b="1" dirty="0" smtClean="0">
                <a:cs typeface="2  Compset" panose="00000400000000000000" pitchFamily="2" charset="-78"/>
              </a:rPr>
              <a:t>پروژه قبل از عملیاتی کردن تصمیم اتخاذ شده را دارد. سپس نتیجه تصمیمات خود را در شبیه سازی انجام شده مشاهده کند و تصمیم بگیرد که پروژه را انجام بدهد یا خیر .</a:t>
            </a:r>
          </a:p>
          <a:p>
            <a:pPr algn="r"/>
            <a:endParaRPr lang="en-US" sz="2800" b="1" dirty="0">
              <a:cs typeface="2  Compset" panose="00000400000000000000" pitchFamily="2" charset="-78"/>
            </a:endParaRPr>
          </a:p>
        </p:txBody>
      </p:sp>
    </p:spTree>
    <p:extLst>
      <p:ext uri="{BB962C8B-B14F-4D97-AF65-F5344CB8AC3E}">
        <p14:creationId xmlns:p14="http://schemas.microsoft.com/office/powerpoint/2010/main" val="12507629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38401" y="237017"/>
            <a:ext cx="9173496" cy="6001643"/>
          </a:xfrm>
          <a:prstGeom prst="rect">
            <a:avLst/>
          </a:prstGeom>
        </p:spPr>
        <p:txBody>
          <a:bodyPr wrap="square">
            <a:spAutoFit/>
          </a:bodyPr>
          <a:lstStyle/>
          <a:p>
            <a:pPr algn="ctr"/>
            <a:r>
              <a:rPr lang="fa-IR" sz="3200" b="1" dirty="0">
                <a:solidFill>
                  <a:schemeClr val="accent6">
                    <a:lumMod val="50000"/>
                  </a:schemeClr>
                </a:solidFill>
                <a:cs typeface="2  Compset" panose="00000400000000000000" pitchFamily="2" charset="-78"/>
              </a:rPr>
              <a:t>مقدمه </a:t>
            </a:r>
            <a:endParaRPr lang="en-US" sz="3200" b="1" dirty="0" smtClean="0">
              <a:solidFill>
                <a:schemeClr val="accent6">
                  <a:lumMod val="50000"/>
                </a:schemeClr>
              </a:solidFill>
              <a:cs typeface="2  Compset" panose="00000400000000000000" pitchFamily="2" charset="-78"/>
            </a:endParaRPr>
          </a:p>
          <a:p>
            <a:pPr algn="ctr"/>
            <a:endParaRPr lang="fa-IR" sz="3200" b="1" dirty="0">
              <a:cs typeface="2  Compset" panose="00000400000000000000" pitchFamily="2" charset="-78"/>
            </a:endParaRPr>
          </a:p>
          <a:p>
            <a:pPr algn="r"/>
            <a:r>
              <a:rPr lang="fa-IR" sz="3200" b="1" dirty="0">
                <a:cs typeface="2  Compset" panose="00000400000000000000" pitchFamily="2" charset="-78"/>
              </a:rPr>
              <a:t>شبیه سازی فرایند تکنیکی است که به سازمانها کمک می کند تا نتایج </a:t>
            </a:r>
            <a:r>
              <a:rPr lang="fa-IR" sz="3200" b="1" dirty="0" smtClean="0">
                <a:cs typeface="2  Compset" panose="00000400000000000000" pitchFamily="2" charset="-78"/>
              </a:rPr>
              <a:t>عملکردو </a:t>
            </a:r>
            <a:r>
              <a:rPr lang="fa-IR" sz="3200" b="1" dirty="0">
                <a:cs typeface="2  Compset" panose="00000400000000000000" pitchFamily="2" charset="-78"/>
              </a:rPr>
              <a:t>فرآیند تصمیم گیری خود را پیش‌بینی، مقایسه و بهینه سازی کنند، بدون اینکه هزینه و ریسک تغییر فرآیندهای جاری و اجرای جدید را متحمل شوند.</a:t>
            </a:r>
          </a:p>
          <a:p>
            <a:pPr algn="r"/>
            <a:r>
              <a:rPr lang="fa-IR" sz="3200" b="1" dirty="0">
                <a:cs typeface="2  Compset" panose="00000400000000000000" pitchFamily="2" charset="-78"/>
              </a:rPr>
              <a:t>استفاده از مدل های شبیه سازی به عنوان یک تکنیک پشتیبانی از تصمیمات مدیریت و کاهش ریسک فرآیند تصمیم گیری به وسیله ارزیابی و تحلیل استراتژی های مختلف طراحی وبهبود سیستم، همواره روند افزایشی داشته است. گستره کاربرد آن مباحث بازرگانی، اقتصاد، بازاریابی، </a:t>
            </a:r>
            <a:r>
              <a:rPr lang="en-US" sz="3200" b="1" dirty="0">
                <a:cs typeface="2  Compset" panose="00000400000000000000" pitchFamily="2" charset="-78"/>
              </a:rPr>
              <a:t>.</a:t>
            </a:r>
            <a:r>
              <a:rPr lang="fa-IR" sz="3200" b="1" dirty="0" smtClean="0">
                <a:cs typeface="2  Compset" panose="00000400000000000000" pitchFamily="2" charset="-78"/>
              </a:rPr>
              <a:t>تعلیم </a:t>
            </a:r>
            <a:r>
              <a:rPr lang="fa-IR" sz="3200" b="1" dirty="0">
                <a:cs typeface="2  Compset" panose="00000400000000000000" pitchFamily="2" charset="-78"/>
              </a:rPr>
              <a:t>و تربیت ،علوم فضایی و بسیاری علوم دیگر را دربرمی </a:t>
            </a:r>
            <a:r>
              <a:rPr lang="fa-IR" sz="3200" b="1" dirty="0" smtClean="0">
                <a:cs typeface="2  Compset" panose="00000400000000000000" pitchFamily="2" charset="-78"/>
              </a:rPr>
              <a:t>گیرد</a:t>
            </a:r>
            <a:r>
              <a:rPr lang="prs-AF" sz="3200" b="1" dirty="0" smtClean="0">
                <a:cs typeface="2  Compset" panose="00000400000000000000" pitchFamily="2" charset="-78"/>
              </a:rPr>
              <a:t>.</a:t>
            </a:r>
            <a:r>
              <a:rPr lang="fa-IR" sz="3200" b="1" dirty="0" smtClean="0">
                <a:cs typeface="2  Compset" panose="00000400000000000000" pitchFamily="2" charset="-78"/>
              </a:rPr>
              <a:t> </a:t>
            </a:r>
            <a:endParaRPr lang="fa-IR" sz="3200" b="1" dirty="0">
              <a:cs typeface="2  Compset" panose="00000400000000000000" pitchFamily="2" charset="-78"/>
            </a:endParaRPr>
          </a:p>
        </p:txBody>
      </p:sp>
    </p:spTree>
    <p:extLst>
      <p:ext uri="{BB962C8B-B14F-4D97-AF65-F5344CB8AC3E}">
        <p14:creationId xmlns:p14="http://schemas.microsoft.com/office/powerpoint/2010/main" val="14282823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82529" y="335846"/>
            <a:ext cx="9006347" cy="6370975"/>
          </a:xfrm>
          <a:prstGeom prst="rect">
            <a:avLst/>
          </a:prstGeom>
        </p:spPr>
        <p:txBody>
          <a:bodyPr wrap="square">
            <a:spAutoFit/>
          </a:bodyPr>
          <a:lstStyle/>
          <a:p>
            <a:pPr algn="ctr"/>
            <a:r>
              <a:rPr lang="fa-IR" sz="2400" b="1" dirty="0">
                <a:solidFill>
                  <a:schemeClr val="accent6">
                    <a:lumMod val="50000"/>
                  </a:schemeClr>
                </a:solidFill>
                <a:cs typeface="2  Compset" panose="00000400000000000000" pitchFamily="2" charset="-78"/>
              </a:rPr>
              <a:t>شبیه </a:t>
            </a:r>
            <a:r>
              <a:rPr lang="fa-IR" sz="2400" b="1" dirty="0" smtClean="0">
                <a:solidFill>
                  <a:schemeClr val="accent6">
                    <a:lumMod val="50000"/>
                  </a:schemeClr>
                </a:solidFill>
                <a:cs typeface="2  Compset" panose="00000400000000000000" pitchFamily="2" charset="-78"/>
              </a:rPr>
              <a:t>سازی</a:t>
            </a:r>
            <a:endParaRPr lang="en-US" sz="2400" b="1" dirty="0" smtClean="0">
              <a:solidFill>
                <a:schemeClr val="accent6">
                  <a:lumMod val="50000"/>
                </a:schemeClr>
              </a:solidFill>
              <a:cs typeface="2  Compset" panose="00000400000000000000" pitchFamily="2" charset="-78"/>
            </a:endParaRPr>
          </a:p>
          <a:p>
            <a:pPr algn="ctr"/>
            <a:endParaRPr lang="en-US" sz="2400" b="1" dirty="0" smtClean="0">
              <a:cs typeface="2  Compset" panose="00000400000000000000" pitchFamily="2" charset="-78"/>
            </a:endParaRPr>
          </a:p>
          <a:p>
            <a:pPr algn="r"/>
            <a:r>
              <a:rPr lang="fa-IR" sz="2400" b="1" dirty="0" smtClean="0">
                <a:cs typeface="2  Compset" panose="00000400000000000000" pitchFamily="2" charset="-78"/>
              </a:rPr>
              <a:t> </a:t>
            </a:r>
            <a:r>
              <a:rPr lang="fa-IR" sz="2400" b="1" dirty="0">
                <a:cs typeface="2  Compset" panose="00000400000000000000" pitchFamily="2" charset="-78"/>
              </a:rPr>
              <a:t>یکی از جامع‌ترین تعاریف پیرامون  شبیه سازی در سال ۱۹۷۵ توسط </a:t>
            </a:r>
            <a:r>
              <a:rPr lang="fa-IR" sz="2400" b="1" dirty="0" smtClean="0">
                <a:cs typeface="2  Compset" panose="00000400000000000000" pitchFamily="2" charset="-78"/>
              </a:rPr>
              <a:t>شان</a:t>
            </a:r>
            <a:r>
              <a:rPr lang="prs-AF" sz="2400" b="1" dirty="0" smtClean="0">
                <a:cs typeface="2  Compset" panose="00000400000000000000" pitchFamily="2" charset="-78"/>
              </a:rPr>
              <a:t>ون</a:t>
            </a:r>
            <a:r>
              <a:rPr lang="fa-IR" sz="2400" b="1" dirty="0" smtClean="0">
                <a:cs typeface="2  Compset" panose="00000400000000000000" pitchFamily="2" charset="-78"/>
              </a:rPr>
              <a:t> </a:t>
            </a:r>
            <a:r>
              <a:rPr lang="fa-IR" sz="2400" b="1" dirty="0">
                <a:cs typeface="2  Compset" panose="00000400000000000000" pitchFamily="2" charset="-78"/>
              </a:rPr>
              <a:t>ارائه شده است مطابق این تعریف شبیه سازی عبارت </a:t>
            </a:r>
            <a:r>
              <a:rPr lang="fa-IR" sz="2400" b="1" dirty="0" smtClean="0">
                <a:cs typeface="2  Compset" panose="00000400000000000000" pitchFamily="2" charset="-78"/>
              </a:rPr>
              <a:t>است</a:t>
            </a:r>
            <a:r>
              <a:rPr lang="prs-AF" sz="2400" b="1" dirty="0">
                <a:cs typeface="2  Compset" panose="00000400000000000000" pitchFamily="2" charset="-78"/>
              </a:rPr>
              <a:t> </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از رفتار طراحی مدلی از یک سیستم واقعی و انجام آزمایش هایی با این مدل که با هدف پی بردن به رفتار سیستم یا ارزیابی استراتژی های گوناگون برای عملیات سیستم صورت می </a:t>
            </a:r>
            <a:r>
              <a:rPr lang="fa-IR" sz="2400" b="1" dirty="0" smtClean="0">
                <a:cs typeface="2  Compset" panose="00000400000000000000" pitchFamily="2" charset="-78"/>
              </a:rPr>
              <a:t>گیرد</a:t>
            </a:r>
            <a:r>
              <a:rPr lang="prs-AF" sz="2400" b="1" dirty="0" smtClean="0">
                <a:cs typeface="2  Compset" panose="00000400000000000000" pitchFamily="2" charset="-78"/>
              </a:rPr>
              <a:t>.))</a:t>
            </a:r>
          </a:p>
          <a:p>
            <a:pPr algn="r"/>
            <a:r>
              <a:rPr lang="fa-IR" sz="2400" b="1" dirty="0" smtClean="0">
                <a:cs typeface="2  Compset" panose="00000400000000000000" pitchFamily="2" charset="-78"/>
              </a:rPr>
              <a:t> </a:t>
            </a:r>
            <a:r>
              <a:rPr lang="fa-IR" sz="2400" b="1" dirty="0">
                <a:cs typeface="2  Compset" panose="00000400000000000000" pitchFamily="2" charset="-78"/>
              </a:rPr>
              <a:t>شبیه سازی تقلیدی از عملکرد فرآیند یا سیستم واقعی با گذشت زمان </a:t>
            </a:r>
            <a:r>
              <a:rPr lang="fa-IR" sz="2400" b="1" dirty="0" smtClean="0">
                <a:cs typeface="2  Compset" panose="00000400000000000000" pitchFamily="2" charset="-78"/>
              </a:rPr>
              <a:t>است</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همچنان که یک سیستم با گذشت زمان تکوین می‌یابد رفتار آن با ایجاد مدل شبیه سازی بررسی می </a:t>
            </a:r>
            <a:r>
              <a:rPr lang="fa-IR" sz="2400" b="1" dirty="0" smtClean="0">
                <a:cs typeface="2  Compset" panose="00000400000000000000" pitchFamily="2" charset="-78"/>
              </a:rPr>
              <a:t>شود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این مدل معمولا به شکل مجموعه ای از فرض های مربوط به عملکرد سیستم </a:t>
            </a:r>
            <a:r>
              <a:rPr lang="fa-IR" sz="2400" b="1" dirty="0" smtClean="0">
                <a:cs typeface="2  Compset" panose="00000400000000000000" pitchFamily="2" charset="-78"/>
              </a:rPr>
              <a:t>است</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این فرض ها در چارچوب رابطه های ریاضی منطقی و نمادین بین نهادها یا اهداف مورد نظر سیستم بیان می </a:t>
            </a:r>
            <a:r>
              <a:rPr lang="fa-IR" sz="2400" b="1" dirty="0" smtClean="0">
                <a:cs typeface="2  Compset" panose="00000400000000000000" pitchFamily="2" charset="-78"/>
              </a:rPr>
              <a:t>شود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با ایجاد و معتبر سازی مدل می‌توان آن را برای تفحص درباره پرسش های بسیار گوناگون از نوع چه میشود اگر در مورد سیستم واقعی به کار </a:t>
            </a:r>
            <a:r>
              <a:rPr lang="fa-IR" sz="2400" b="1" dirty="0" smtClean="0">
                <a:cs typeface="2  Compset" panose="00000400000000000000" pitchFamily="2" charset="-78"/>
              </a:rPr>
              <a:t>برد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تغییرات پی در پی سیستم را میتوان ابتدا شبیه سازی کرد تا تاثیر آن بر عملکرد سیستم پیش بینی </a:t>
            </a:r>
            <a:r>
              <a:rPr lang="fa-IR" sz="2400" b="1" dirty="0" smtClean="0">
                <a:cs typeface="2  Compset" panose="00000400000000000000" pitchFamily="2" charset="-78"/>
              </a:rPr>
              <a:t>شود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شبیه سازی به منظور بررسی سیستم </a:t>
            </a:r>
            <a:r>
              <a:rPr lang="fa-IR" sz="2400" b="1" dirty="0" smtClean="0">
                <a:cs typeface="2  Compset" panose="00000400000000000000" pitchFamily="2" charset="-78"/>
              </a:rPr>
              <a:t>های </a:t>
            </a:r>
            <a:r>
              <a:rPr lang="fa-IR" sz="2400" b="1" dirty="0">
                <a:cs typeface="2  Compset" panose="00000400000000000000" pitchFamily="2" charset="-78"/>
              </a:rPr>
              <a:t>در دست </a:t>
            </a:r>
            <a:r>
              <a:rPr lang="fa-IR" sz="2400" b="1" dirty="0" smtClean="0">
                <a:cs typeface="2  Compset" panose="00000400000000000000" pitchFamily="2" charset="-78"/>
              </a:rPr>
              <a:t>طراحی</a:t>
            </a:r>
            <a:r>
              <a:rPr lang="prs-AF" sz="2400" b="1" dirty="0" smtClean="0">
                <a:cs typeface="2  Compset" panose="00000400000000000000" pitchFamily="2" charset="-78"/>
              </a:rPr>
              <a:t> نیز</a:t>
            </a:r>
            <a:r>
              <a:rPr lang="fa-IR" sz="2400" b="1" dirty="0" smtClean="0">
                <a:cs typeface="2  Compset" panose="00000400000000000000" pitchFamily="2" charset="-78"/>
              </a:rPr>
              <a:t> </a:t>
            </a:r>
            <a:r>
              <a:rPr lang="prs-AF" sz="2400" b="1" dirty="0" smtClean="0">
                <a:cs typeface="2  Compset" panose="00000400000000000000" pitchFamily="2" charset="-78"/>
              </a:rPr>
              <a:t>قبل </a:t>
            </a:r>
            <a:r>
              <a:rPr lang="fa-IR" sz="2400" b="1" dirty="0" smtClean="0">
                <a:cs typeface="2  Compset" panose="00000400000000000000" pitchFamily="2" charset="-78"/>
              </a:rPr>
              <a:t>از </a:t>
            </a:r>
            <a:r>
              <a:rPr lang="fa-IR" sz="2400" b="1" dirty="0">
                <a:cs typeface="2  Compset" panose="00000400000000000000" pitchFamily="2" charset="-78"/>
              </a:rPr>
              <a:t>ایجاد آنها دارای کاربرد </a:t>
            </a:r>
            <a:r>
              <a:rPr lang="fa-IR" sz="2400" b="1" dirty="0" smtClean="0">
                <a:cs typeface="2  Compset" panose="00000400000000000000" pitchFamily="2" charset="-78"/>
              </a:rPr>
              <a:t>است</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بنابراین ایجاد مدل شبیه سازی هم به منزله ابزار تحلیل برای پیش‌بینی تأثیرات تغییرات سیستم‌های موجود و هم به عنوان ابزار طراحی برای پیش‌بینی عملکرد سیستم جدید در مجموعه های گوناگون در شرایط مختلف کاربرد </a:t>
            </a:r>
            <a:r>
              <a:rPr lang="fa-IR" sz="2400" b="1" dirty="0" smtClean="0">
                <a:cs typeface="2  Compset" panose="00000400000000000000" pitchFamily="2" charset="-78"/>
              </a:rPr>
              <a:t>دارد</a:t>
            </a:r>
            <a:r>
              <a:rPr lang="prs-AF" sz="2400" b="1" dirty="0" smtClean="0">
                <a:cs typeface="2  Compset" panose="00000400000000000000" pitchFamily="2" charset="-78"/>
              </a:rPr>
              <a:t>.</a:t>
            </a:r>
            <a:endParaRPr lang="en-US" sz="2400" b="1" dirty="0">
              <a:cs typeface="2  Compset" panose="00000400000000000000" pitchFamily="2" charset="-78"/>
            </a:endParaRPr>
          </a:p>
        </p:txBody>
      </p:sp>
    </p:spTree>
    <p:extLst>
      <p:ext uri="{BB962C8B-B14F-4D97-AF65-F5344CB8AC3E}">
        <p14:creationId xmlns:p14="http://schemas.microsoft.com/office/powerpoint/2010/main" val="4255375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2865" y="2408904"/>
            <a:ext cx="8691716" cy="1569660"/>
          </a:xfrm>
          <a:prstGeom prst="rect">
            <a:avLst/>
          </a:prstGeom>
        </p:spPr>
        <p:txBody>
          <a:bodyPr wrap="square">
            <a:spAutoFit/>
          </a:bodyPr>
          <a:lstStyle/>
          <a:p>
            <a:pPr algn="r"/>
            <a:r>
              <a:rPr lang="fa-IR" sz="3200" b="1" dirty="0">
                <a:cs typeface="2  Compset" panose="00000400000000000000" pitchFamily="2" charset="-78"/>
              </a:rPr>
              <a:t>توسط </a:t>
            </a:r>
            <a:r>
              <a:rPr lang="fa-IR" sz="3200" b="1" dirty="0">
                <a:solidFill>
                  <a:srgbClr val="FF0000"/>
                </a:solidFill>
                <a:cs typeface="2  Compset" panose="00000400000000000000" pitchFamily="2" charset="-78"/>
              </a:rPr>
              <a:t>شبیه سازی </a:t>
            </a:r>
            <a:r>
              <a:rPr lang="fa-IR" sz="3200" b="1" dirty="0">
                <a:cs typeface="2  Compset" panose="00000400000000000000" pitchFamily="2" charset="-78"/>
              </a:rPr>
              <a:t>چنان داده های فراهم می آید که گویی </a:t>
            </a:r>
            <a:r>
              <a:rPr lang="fa-IR" sz="3200" b="1" dirty="0">
                <a:solidFill>
                  <a:srgbClr val="FF0000"/>
                </a:solidFill>
                <a:cs typeface="2  Compset" panose="00000400000000000000" pitchFamily="2" charset="-78"/>
              </a:rPr>
              <a:t>سیستم واقعی </a:t>
            </a:r>
            <a:r>
              <a:rPr lang="fa-IR" sz="3200" b="1" dirty="0">
                <a:cs typeface="2  Compset" panose="00000400000000000000" pitchFamily="2" charset="-78"/>
              </a:rPr>
              <a:t>را مشاهده </a:t>
            </a:r>
            <a:r>
              <a:rPr lang="fa-IR" sz="3200" b="1" dirty="0" smtClean="0">
                <a:cs typeface="2  Compset" panose="00000400000000000000" pitchFamily="2" charset="-78"/>
              </a:rPr>
              <a:t>کردیم</a:t>
            </a:r>
            <a:r>
              <a:rPr lang="prs-AF" sz="3200" b="1" dirty="0" smtClean="0">
                <a:cs typeface="2  Compset" panose="00000400000000000000" pitchFamily="2" charset="-78"/>
              </a:rPr>
              <a:t>.</a:t>
            </a:r>
            <a:r>
              <a:rPr lang="fa-IR" sz="3200" b="1" dirty="0" smtClean="0">
                <a:cs typeface="2  Compset" panose="00000400000000000000" pitchFamily="2" charset="-78"/>
              </a:rPr>
              <a:t> </a:t>
            </a:r>
            <a:r>
              <a:rPr lang="fa-IR" sz="3200" b="1" dirty="0">
                <a:cs typeface="2  Compset" panose="00000400000000000000" pitchFamily="2" charset="-78"/>
              </a:rPr>
              <a:t>از داده های به وجود آمده از </a:t>
            </a:r>
            <a:r>
              <a:rPr lang="fa-IR" sz="3200" b="1" dirty="0">
                <a:solidFill>
                  <a:srgbClr val="FF0000"/>
                </a:solidFill>
                <a:cs typeface="2  Compset" panose="00000400000000000000" pitchFamily="2" charset="-78"/>
              </a:rPr>
              <a:t>شبیه سازی </a:t>
            </a:r>
            <a:r>
              <a:rPr lang="fa-IR" sz="3200" b="1" dirty="0">
                <a:cs typeface="2  Compset" panose="00000400000000000000" pitchFamily="2" charset="-78"/>
              </a:rPr>
              <a:t>برای برآورده معیارهای سنجش عملکرد سیستم استفاده می </a:t>
            </a:r>
            <a:r>
              <a:rPr lang="fa-IR" sz="3200" b="1" dirty="0" smtClean="0">
                <a:cs typeface="2  Compset" panose="00000400000000000000" pitchFamily="2" charset="-78"/>
              </a:rPr>
              <a:t>کنند</a:t>
            </a:r>
            <a:r>
              <a:rPr lang="prs-AF" sz="3200" b="1" dirty="0" smtClean="0">
                <a:cs typeface="2  Compset" panose="00000400000000000000" pitchFamily="2" charset="-78"/>
              </a:rPr>
              <a:t>.</a:t>
            </a:r>
            <a:endParaRPr lang="en-US" sz="3200" b="1" dirty="0">
              <a:cs typeface="2  Compset" panose="00000400000000000000" pitchFamily="2" charset="-78"/>
            </a:endParaRPr>
          </a:p>
        </p:txBody>
      </p:sp>
    </p:spTree>
    <p:extLst>
      <p:ext uri="{BB962C8B-B14F-4D97-AF65-F5344CB8AC3E}">
        <p14:creationId xmlns:p14="http://schemas.microsoft.com/office/powerpoint/2010/main" val="40228737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53148" y="237522"/>
            <a:ext cx="9340646" cy="6001643"/>
          </a:xfrm>
          <a:prstGeom prst="rect">
            <a:avLst/>
          </a:prstGeom>
        </p:spPr>
        <p:txBody>
          <a:bodyPr wrap="square">
            <a:spAutoFit/>
          </a:bodyPr>
          <a:lstStyle/>
          <a:p>
            <a:pPr algn="ctr"/>
            <a:r>
              <a:rPr lang="fa-IR" sz="2400" b="1" dirty="0">
                <a:solidFill>
                  <a:schemeClr val="accent6">
                    <a:lumMod val="50000"/>
                  </a:schemeClr>
                </a:solidFill>
                <a:cs typeface="2  Compset" panose="00000400000000000000" pitchFamily="2" charset="-78"/>
              </a:rPr>
              <a:t>تاریخچه شبیه </a:t>
            </a:r>
            <a:r>
              <a:rPr lang="fa-IR" sz="2400" b="1" dirty="0" smtClean="0">
                <a:solidFill>
                  <a:schemeClr val="accent6">
                    <a:lumMod val="50000"/>
                  </a:schemeClr>
                </a:solidFill>
                <a:cs typeface="2  Compset" panose="00000400000000000000" pitchFamily="2" charset="-78"/>
              </a:rPr>
              <a:t>سازی</a:t>
            </a:r>
            <a:endParaRPr lang="prs-AF" sz="2400" b="1" dirty="0" smtClean="0">
              <a:solidFill>
                <a:schemeClr val="accent6">
                  <a:lumMod val="50000"/>
                </a:schemeClr>
              </a:solidFill>
              <a:cs typeface="2  Compset" panose="00000400000000000000" pitchFamily="2" charset="-78"/>
            </a:endParaRPr>
          </a:p>
          <a:p>
            <a:pPr algn="ctr"/>
            <a:endParaRPr lang="prs-AF" sz="2400" b="1" dirty="0" smtClean="0">
              <a:cs typeface="2  Compset" panose="00000400000000000000" pitchFamily="2" charset="-78"/>
            </a:endParaRPr>
          </a:p>
          <a:p>
            <a:pPr algn="r"/>
            <a:r>
              <a:rPr lang="fa-IR" sz="2400" b="1" dirty="0" smtClean="0">
                <a:cs typeface="2  Compset" panose="00000400000000000000" pitchFamily="2" charset="-78"/>
              </a:rPr>
              <a:t> </a:t>
            </a:r>
            <a:r>
              <a:rPr lang="fa-IR" sz="2400" b="1" dirty="0">
                <a:cs typeface="2  Compset" panose="00000400000000000000" pitchFamily="2" charset="-78"/>
              </a:rPr>
              <a:t>اصول شبیه سازی به معنای عام کلام تاریخچه‌ای دیرینه دارد و شاید بتوان گفت از همان روزی که بشر اولیه نقشی از طبیعت بر روی دیوارهای غار حک می‌کرد شبیه سازی نیز شکل گرفته </a:t>
            </a:r>
            <a:r>
              <a:rPr lang="fa-IR" sz="2400" b="1" dirty="0" smtClean="0">
                <a:cs typeface="2  Compset" panose="00000400000000000000" pitchFamily="2" charset="-78"/>
              </a:rPr>
              <a:t>است</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اما به طور کلی زمانی که مدیریت علمی مطرح و روش‌های مقداری برای نیل به این هدف ابداع شد پایه‌های علم شبیه سازی امروزی نیز ریخته </a:t>
            </a:r>
            <a:r>
              <a:rPr lang="fa-IR" sz="2400" b="1" dirty="0" smtClean="0">
                <a:cs typeface="2  Compset" panose="00000400000000000000" pitchFamily="2" charset="-78"/>
              </a:rPr>
              <a:t>شد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باید </a:t>
            </a:r>
            <a:r>
              <a:rPr lang="fa-IR" sz="2400" b="1" dirty="0" smtClean="0">
                <a:cs typeface="2  Compset" panose="00000400000000000000" pitchFamily="2" charset="-78"/>
              </a:rPr>
              <a:t>ا</a:t>
            </a:r>
            <a:r>
              <a:rPr lang="prs-AF" sz="2400" b="1" dirty="0" smtClean="0">
                <a:cs typeface="2  Compset" panose="00000400000000000000" pitchFamily="2" charset="-78"/>
              </a:rPr>
              <a:t>ق</a:t>
            </a:r>
            <a:r>
              <a:rPr lang="fa-IR" sz="2400" b="1" dirty="0" smtClean="0">
                <a:cs typeface="2  Compset" panose="00000400000000000000" pitchFamily="2" charset="-78"/>
              </a:rPr>
              <a:t>رار </a:t>
            </a:r>
            <a:r>
              <a:rPr lang="fa-IR" sz="2400" b="1" dirty="0">
                <a:cs typeface="2  Compset" panose="00000400000000000000" pitchFamily="2" charset="-78"/>
              </a:rPr>
              <a:t>کرد به علت وابستگی شدید این علم به کامپیوتر شاید مطرح کردن تاریخچه کامپیوتر نیز به عنوان تاریخچه شبیه سازی بی‌مورد </a:t>
            </a:r>
            <a:r>
              <a:rPr lang="fa-IR" sz="2400" b="1" dirty="0" smtClean="0">
                <a:cs typeface="2  Compset" panose="00000400000000000000" pitchFamily="2" charset="-78"/>
              </a:rPr>
              <a:t>نباشد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اما به طور دقیق تر باید گفت که از اولین تلفیق و شکل گیری شبیه سازی کامپیوتری با کامپیوتر های آنالوگ در سالهای ۱۹۵۱ تا ۱۹۴۸ میلادی صورت گرفته است و نهایتاً در ماه نوامبر سال ۱۹۵۲ در یک بعد از ظهر جمعه ۳۹ نماینده از ۱۳ سازمان مختلف به دور هم جمع شده و بانیان تشکیل انجمن شبیه سازی و ژورنال </a:t>
            </a:r>
            <a:r>
              <a:rPr lang="fa-IR" sz="2400" b="1" dirty="0">
                <a:solidFill>
                  <a:srgbClr val="FF0000"/>
                </a:solidFill>
                <a:cs typeface="2  Compset" panose="00000400000000000000" pitchFamily="2" charset="-78"/>
              </a:rPr>
              <a:t>سیمولیشن</a:t>
            </a:r>
            <a:r>
              <a:rPr lang="fa-IR" sz="2400" b="1" dirty="0">
                <a:cs typeface="2  Compset" panose="00000400000000000000" pitchFamily="2" charset="-78"/>
              </a:rPr>
              <a:t> </a:t>
            </a:r>
            <a:r>
              <a:rPr lang="fa-IR" sz="2400" b="1" dirty="0" smtClean="0">
                <a:cs typeface="2  Compset" panose="00000400000000000000" pitchFamily="2" charset="-78"/>
              </a:rPr>
              <a:t>شدند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با این حال توسعه سریع کامپیوتر به خصوص انواع دیجیتال در پیشرفت این </a:t>
            </a:r>
            <a:r>
              <a:rPr lang="prs-AF" sz="2400" b="1" dirty="0" smtClean="0">
                <a:cs typeface="2  Compset" panose="00000400000000000000" pitchFamily="2" charset="-78"/>
              </a:rPr>
              <a:t>علم </a:t>
            </a:r>
            <a:r>
              <a:rPr lang="fa-IR" sz="2400" b="1" dirty="0" smtClean="0">
                <a:cs typeface="2  Compset" panose="00000400000000000000" pitchFamily="2" charset="-78"/>
              </a:rPr>
              <a:t>چنان </a:t>
            </a:r>
            <a:r>
              <a:rPr lang="fa-IR" sz="2400" b="1" dirty="0">
                <a:cs typeface="2  Compset" panose="00000400000000000000" pitchFamily="2" charset="-78"/>
              </a:rPr>
              <a:t>تاثیری داشته است که امروزه ظرف چند ده شبیه سازی کامپیوتری به یکی از ابزارهای کامل معروف و معمول راهنمای مدیریت در زمینه بهینه سازی واحدهای صنعتی مبدل گردیده </a:t>
            </a:r>
            <a:r>
              <a:rPr lang="fa-IR" sz="2400" b="1" dirty="0" smtClean="0">
                <a:cs typeface="2  Compset" panose="00000400000000000000" pitchFamily="2" charset="-78"/>
              </a:rPr>
              <a:t>است</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در مطالعاتی که در دهه ۷۰ ۸۰ و ۹۰ میلادی در آمریکا صورت گرفته است شبیه سازی و آمار مهم ترین و پر استفاده ترین ابزار کمی راهنمای مدیریت در سازمان های خدماتی و واحدهای صنعتی به شمار </a:t>
            </a:r>
            <a:r>
              <a:rPr lang="fa-IR" sz="2400" b="1" dirty="0" smtClean="0">
                <a:cs typeface="2  Compset" panose="00000400000000000000" pitchFamily="2" charset="-78"/>
              </a:rPr>
              <a:t>می‌روند</a:t>
            </a:r>
            <a:r>
              <a:rPr lang="prs-AF" sz="2400" b="1" dirty="0" smtClean="0">
                <a:cs typeface="2  Compset" panose="00000400000000000000" pitchFamily="2" charset="-78"/>
              </a:rPr>
              <a:t>.</a:t>
            </a:r>
            <a:endParaRPr lang="en-US" sz="2400" b="1" dirty="0">
              <a:cs typeface="2  Compset" panose="00000400000000000000" pitchFamily="2" charset="-78"/>
            </a:endParaRPr>
          </a:p>
        </p:txBody>
      </p:sp>
    </p:spTree>
    <p:extLst>
      <p:ext uri="{BB962C8B-B14F-4D97-AF65-F5344CB8AC3E}">
        <p14:creationId xmlns:p14="http://schemas.microsoft.com/office/powerpoint/2010/main" val="4633062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7560" y="353961"/>
            <a:ext cx="8790039" cy="4893647"/>
          </a:xfrm>
          <a:prstGeom prst="rect">
            <a:avLst/>
          </a:prstGeom>
        </p:spPr>
        <p:txBody>
          <a:bodyPr wrap="square">
            <a:spAutoFit/>
          </a:bodyPr>
          <a:lstStyle/>
          <a:p>
            <a:pPr algn="ctr"/>
            <a:r>
              <a:rPr lang="fa-IR" sz="2400" b="1" dirty="0">
                <a:solidFill>
                  <a:schemeClr val="accent6">
                    <a:lumMod val="50000"/>
                  </a:schemeClr>
                </a:solidFill>
                <a:cs typeface="2  Compset" panose="00000400000000000000" pitchFamily="2" charset="-78"/>
              </a:rPr>
              <a:t>ضرورت و </a:t>
            </a:r>
            <a:r>
              <a:rPr lang="fa-IR" sz="2400" b="1" dirty="0" smtClean="0">
                <a:solidFill>
                  <a:schemeClr val="accent6">
                    <a:lumMod val="50000"/>
                  </a:schemeClr>
                </a:solidFill>
                <a:cs typeface="2  Compset" panose="00000400000000000000" pitchFamily="2" charset="-78"/>
              </a:rPr>
              <a:t>اهمیت</a:t>
            </a:r>
            <a:r>
              <a:rPr lang="prs-AF" sz="2400" b="1" dirty="0">
                <a:solidFill>
                  <a:schemeClr val="accent6">
                    <a:lumMod val="50000"/>
                  </a:schemeClr>
                </a:solidFill>
                <a:cs typeface="2  Compset" panose="00000400000000000000" pitchFamily="2" charset="-78"/>
              </a:rPr>
              <a:t> </a:t>
            </a:r>
            <a:r>
              <a:rPr lang="fa-IR" sz="2400" b="1" dirty="0" smtClean="0">
                <a:solidFill>
                  <a:schemeClr val="accent6">
                    <a:lumMod val="50000"/>
                  </a:schemeClr>
                </a:solidFill>
                <a:cs typeface="2  Compset" panose="00000400000000000000" pitchFamily="2" charset="-78"/>
              </a:rPr>
              <a:t>استفاده </a:t>
            </a:r>
            <a:r>
              <a:rPr lang="fa-IR" sz="2400" b="1" dirty="0">
                <a:solidFill>
                  <a:schemeClr val="accent6">
                    <a:lumMod val="50000"/>
                  </a:schemeClr>
                </a:solidFill>
                <a:cs typeface="2  Compset" panose="00000400000000000000" pitchFamily="2" charset="-78"/>
              </a:rPr>
              <a:t>از شبیه </a:t>
            </a:r>
            <a:r>
              <a:rPr lang="fa-IR" sz="2400" b="1" dirty="0" smtClean="0">
                <a:solidFill>
                  <a:schemeClr val="accent6">
                    <a:lumMod val="50000"/>
                  </a:schemeClr>
                </a:solidFill>
                <a:cs typeface="2  Compset" panose="00000400000000000000" pitchFamily="2" charset="-78"/>
              </a:rPr>
              <a:t>سازی</a:t>
            </a:r>
            <a:endParaRPr lang="prs-AF" sz="2400" b="1" dirty="0" smtClean="0">
              <a:solidFill>
                <a:schemeClr val="accent6">
                  <a:lumMod val="50000"/>
                </a:schemeClr>
              </a:solidFill>
              <a:cs typeface="2  Compset" panose="00000400000000000000" pitchFamily="2" charset="-78"/>
            </a:endParaRPr>
          </a:p>
          <a:p>
            <a:pPr algn="ctr"/>
            <a:r>
              <a:rPr lang="prs-AF" sz="2400" b="1" dirty="0" smtClean="0">
                <a:cs typeface="2  Compset" panose="00000400000000000000" pitchFamily="2" charset="-78"/>
              </a:rPr>
              <a:t> </a:t>
            </a:r>
          </a:p>
          <a:p>
            <a:pPr algn="r"/>
            <a:r>
              <a:rPr lang="fa-IR" sz="2400" b="1" dirty="0" smtClean="0">
                <a:cs typeface="2  Compset" panose="00000400000000000000" pitchFamily="2" charset="-78"/>
              </a:rPr>
              <a:t> </a:t>
            </a:r>
            <a:r>
              <a:rPr lang="fa-IR" sz="2400" b="1" dirty="0">
                <a:cs typeface="2  Compset" panose="00000400000000000000" pitchFamily="2" charset="-78"/>
              </a:rPr>
              <a:t>مهمترین سازی عبارت است از تحلیل عملکرد و طراحی فرآیندهای جدید بنابراین شبیه سازی پلی است بین شکاف ارزیابی فرآیند موجود و طراحی فرایند </a:t>
            </a:r>
            <a:r>
              <a:rPr lang="fa-IR" sz="2400" b="1" dirty="0" smtClean="0">
                <a:cs typeface="2  Compset" panose="00000400000000000000" pitchFamily="2" charset="-78"/>
              </a:rPr>
              <a:t>جدید</a:t>
            </a:r>
            <a:r>
              <a:rPr lang="prs-AF" sz="2400" b="1" dirty="0" smtClean="0">
                <a:cs typeface="2  Compset" panose="00000400000000000000" pitchFamily="2" charset="-78"/>
              </a:rPr>
              <a:t>.</a:t>
            </a:r>
          </a:p>
          <a:p>
            <a:pPr algn="r"/>
            <a:r>
              <a:rPr lang="fa-IR" sz="2400" b="1" dirty="0" smtClean="0">
                <a:cs typeface="2  Compset" panose="00000400000000000000" pitchFamily="2" charset="-78"/>
              </a:rPr>
              <a:t> </a:t>
            </a:r>
            <a:r>
              <a:rPr lang="fa-IR" sz="2400" b="1" dirty="0">
                <a:cs typeface="2  Compset" panose="00000400000000000000" pitchFamily="2" charset="-78"/>
              </a:rPr>
              <a:t>شبیه سازی به مدیران کمک می کند تا یک چشم انداز فرایندی داشته باشند نتایج فرایند را درک کنند و تعاملات را با دیگر فرایند ها منعکس کند بنابراین شبیه سازی تاثیر کاتالیستی دارد شبیه سازی ارتباطات و راهنمایی‌های مجدد افراد را به سوی اهداف خیلی مهم تسهیل می‌کند یا به عبارتی باعث بهبود عملکرد فرآیندی </a:t>
            </a:r>
            <a:r>
              <a:rPr lang="fa-IR" sz="2400" b="1" dirty="0" smtClean="0">
                <a:cs typeface="2  Compset" panose="00000400000000000000" pitchFamily="2" charset="-78"/>
              </a:rPr>
              <a:t>می‌شود</a:t>
            </a:r>
            <a:r>
              <a:rPr lang="prs-AF" sz="2400" b="1" dirty="0" smtClean="0">
                <a:cs typeface="2  Compset" panose="00000400000000000000" pitchFamily="2" charset="-78"/>
              </a:rPr>
              <a:t>.</a:t>
            </a:r>
          </a:p>
          <a:p>
            <a:pPr algn="r"/>
            <a:r>
              <a:rPr lang="fa-IR" sz="2400" b="1" dirty="0" smtClean="0">
                <a:cs typeface="2  Compset" panose="00000400000000000000" pitchFamily="2" charset="-78"/>
              </a:rPr>
              <a:t> </a:t>
            </a:r>
            <a:r>
              <a:rPr lang="fa-IR" sz="2400" b="1" dirty="0">
                <a:cs typeface="2  Compset" panose="00000400000000000000" pitchFamily="2" charset="-78"/>
              </a:rPr>
              <a:t>شبیه سازی نقش مهمی در تحلیل فعالیت ها قبل از انجام تغییرات دارد زیرا شبیه سازی پیش بینی هایی را برای بررسی تاثیر طراحی مجدد عملکرد سیستم ارائه می دهد هر تغییر مورد نظر در طراحی سیستم جدید می‌تواند با استفاده از شبیه سازی مورد ارزیابی و پیش بینی قرار گیرد نتایج آزمایشات می‌تواند به طور معنی داری در اتخاذ تصمیمات پیرامون طراحی سیستم جدید به کار </a:t>
            </a:r>
            <a:r>
              <a:rPr lang="fa-IR" sz="2400" b="1" dirty="0" smtClean="0">
                <a:cs typeface="2  Compset" panose="00000400000000000000" pitchFamily="2" charset="-78"/>
              </a:rPr>
              <a:t>روند</a:t>
            </a:r>
            <a:r>
              <a:rPr lang="prs-AF" sz="2400" b="1" dirty="0" smtClean="0">
                <a:cs typeface="2  Compset" panose="00000400000000000000" pitchFamily="2" charset="-78"/>
              </a:rPr>
              <a:t>.</a:t>
            </a:r>
            <a:endParaRPr lang="en-US" sz="2400" b="1" dirty="0">
              <a:cs typeface="2  Compset" panose="00000400000000000000" pitchFamily="2" charset="-78"/>
            </a:endParaRPr>
          </a:p>
        </p:txBody>
      </p:sp>
    </p:spTree>
    <p:extLst>
      <p:ext uri="{BB962C8B-B14F-4D97-AF65-F5344CB8AC3E}">
        <p14:creationId xmlns:p14="http://schemas.microsoft.com/office/powerpoint/2010/main" val="24396798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5277" y="143783"/>
            <a:ext cx="9517626" cy="6555641"/>
          </a:xfrm>
          <a:prstGeom prst="rect">
            <a:avLst/>
          </a:prstGeom>
        </p:spPr>
        <p:txBody>
          <a:bodyPr wrap="square">
            <a:spAutoFit/>
          </a:bodyPr>
          <a:lstStyle/>
          <a:p>
            <a:pPr algn="ctr"/>
            <a:r>
              <a:rPr lang="prs-AF" sz="2800" b="1" dirty="0" smtClean="0">
                <a:solidFill>
                  <a:schemeClr val="accent6">
                    <a:lumMod val="50000"/>
                  </a:schemeClr>
                </a:solidFill>
                <a:cs typeface="2  Compset" panose="00000400000000000000" pitchFamily="2" charset="-78"/>
              </a:rPr>
              <a:t>شرایط استفاده از شبیه سازی </a:t>
            </a:r>
            <a:endParaRPr lang="fa-IR" sz="2800" b="1" dirty="0" smtClean="0">
              <a:solidFill>
                <a:schemeClr val="accent6">
                  <a:lumMod val="50000"/>
                </a:schemeClr>
              </a:solidFill>
              <a:cs typeface="2  Compset" panose="00000400000000000000" pitchFamily="2" charset="-78"/>
            </a:endParaRPr>
          </a:p>
          <a:p>
            <a:pPr algn="r"/>
            <a:endParaRPr lang="prs-AF" sz="2800" b="1" dirty="0" smtClean="0">
              <a:cs typeface="2  Compset" panose="00000400000000000000" pitchFamily="2" charset="-78"/>
            </a:endParaRPr>
          </a:p>
          <a:p>
            <a:pPr algn="r"/>
            <a:r>
              <a:rPr lang="fa-IR" sz="2800" b="1" dirty="0" smtClean="0">
                <a:cs typeface="2  Compset" panose="00000400000000000000" pitchFamily="2" charset="-78"/>
              </a:rPr>
              <a:t>سیستم های غیر قطعی، سیستم های پویا، سیستم های پیچیده.</a:t>
            </a:r>
          </a:p>
          <a:p>
            <a:pPr algn="r"/>
            <a:r>
              <a:rPr lang="fa-IR" sz="2800" b="1" dirty="0" smtClean="0">
                <a:cs typeface="2  Compset" panose="00000400000000000000" pitchFamily="2" charset="-78"/>
              </a:rPr>
              <a:t>زمانی است که امکان آزمایش در دنیای واقعی وجود ندارد : سیستم هنوز ایجاد نشده است، ریسکهای زیاد و خطرناکی وجود دارد، هزینه آزمایش بالا باشد</a:t>
            </a:r>
            <a:r>
              <a:rPr lang="prs-AF" sz="2800" b="1" dirty="0" smtClean="0">
                <a:cs typeface="2  Compset" panose="00000400000000000000" pitchFamily="2" charset="-78"/>
              </a:rPr>
              <a:t>.</a:t>
            </a:r>
          </a:p>
          <a:p>
            <a:pPr algn="r"/>
            <a:endParaRPr lang="prs-AF" sz="2800" b="1" dirty="0">
              <a:cs typeface="2  Compset" panose="00000400000000000000" pitchFamily="2" charset="-78"/>
            </a:endParaRPr>
          </a:p>
          <a:p>
            <a:pPr algn="r"/>
            <a:endParaRPr lang="prs-AF" sz="2800" b="1" dirty="0" smtClean="0">
              <a:cs typeface="2  Compset" panose="00000400000000000000" pitchFamily="2" charset="-78"/>
            </a:endParaRPr>
          </a:p>
          <a:p>
            <a:pPr algn="ctr"/>
            <a:r>
              <a:rPr lang="prs-AF" sz="2800" b="1" dirty="0" smtClean="0">
                <a:solidFill>
                  <a:schemeClr val="accent6">
                    <a:lumMod val="50000"/>
                  </a:schemeClr>
                </a:solidFill>
                <a:cs typeface="2  Compset" panose="00000400000000000000" pitchFamily="2" charset="-78"/>
              </a:rPr>
              <a:t>در موارد زیر استفاده از شبیه سازی مجاز </a:t>
            </a:r>
            <a:r>
              <a:rPr lang="prs-AF" sz="2800" b="1" dirty="0" smtClean="0">
                <a:solidFill>
                  <a:srgbClr val="FF0000"/>
                </a:solidFill>
                <a:cs typeface="2  Compset" panose="00000400000000000000" pitchFamily="2" charset="-78"/>
              </a:rPr>
              <a:t>نیست </a:t>
            </a:r>
          </a:p>
          <a:p>
            <a:pPr algn="ctr"/>
            <a:endParaRPr lang="prs-AF" sz="2800" b="1" dirty="0" smtClean="0">
              <a:solidFill>
                <a:srgbClr val="FF0000"/>
              </a:solidFill>
              <a:cs typeface="2  Compset" panose="00000400000000000000" pitchFamily="2" charset="-78"/>
            </a:endParaRPr>
          </a:p>
          <a:p>
            <a:pPr algn="r"/>
            <a:r>
              <a:rPr lang="fa-IR" sz="2800" b="1" dirty="0">
                <a:cs typeface="2  Compset" panose="00000400000000000000" pitchFamily="2" charset="-78"/>
              </a:rPr>
              <a:t>	</a:t>
            </a:r>
            <a:r>
              <a:rPr lang="prs-AF" sz="2800" b="1" dirty="0" smtClean="0">
                <a:solidFill>
                  <a:srgbClr val="FF0000"/>
                </a:solidFill>
                <a:cs typeface="2  Compset" panose="00000400000000000000" pitchFamily="2" charset="-78"/>
              </a:rPr>
              <a:t>۱-</a:t>
            </a:r>
            <a:r>
              <a:rPr lang="prs-AF" sz="2800" b="1" dirty="0" smtClean="0">
                <a:cs typeface="2  Compset" panose="00000400000000000000" pitchFamily="2" charset="-78"/>
              </a:rPr>
              <a:t> </a:t>
            </a:r>
            <a:r>
              <a:rPr lang="fa-IR" sz="2800" b="1" dirty="0" smtClean="0">
                <a:cs typeface="2  Compset" panose="00000400000000000000" pitchFamily="2" charset="-78"/>
              </a:rPr>
              <a:t>مسئله </a:t>
            </a:r>
            <a:r>
              <a:rPr lang="fa-IR" sz="2800" b="1" dirty="0">
                <a:cs typeface="2  Compset" panose="00000400000000000000" pitchFamily="2" charset="-78"/>
              </a:rPr>
              <a:t>به طور کامل بررسي ومطالعه نشده است</a:t>
            </a:r>
            <a:r>
              <a:rPr lang="fa-IR" sz="2800" b="1" dirty="0" smtClean="0">
                <a:cs typeface="2  Compset" panose="00000400000000000000" pitchFamily="2" charset="-78"/>
              </a:rPr>
              <a:t>.</a:t>
            </a:r>
            <a:endParaRPr lang="prs-AF" sz="2800" b="1" dirty="0" smtClean="0">
              <a:cs typeface="2  Compset" panose="00000400000000000000" pitchFamily="2" charset="-78"/>
            </a:endParaRPr>
          </a:p>
          <a:p>
            <a:pPr algn="r"/>
            <a:r>
              <a:rPr lang="fa-IR" sz="2800" b="1" dirty="0" smtClean="0">
                <a:cs typeface="2  Compset" panose="00000400000000000000" pitchFamily="2" charset="-78"/>
              </a:rPr>
              <a:t> </a:t>
            </a:r>
            <a:r>
              <a:rPr lang="fa-IR" sz="2800" b="1" dirty="0">
                <a:cs typeface="2  Compset" panose="00000400000000000000" pitchFamily="2" charset="-78"/>
              </a:rPr>
              <a:t>	</a:t>
            </a:r>
            <a:r>
              <a:rPr lang="prs-AF" sz="2800" b="1" dirty="0" smtClean="0">
                <a:solidFill>
                  <a:srgbClr val="FF0000"/>
                </a:solidFill>
                <a:cs typeface="2  Compset" panose="00000400000000000000" pitchFamily="2" charset="-78"/>
              </a:rPr>
              <a:t>۲-</a:t>
            </a:r>
            <a:r>
              <a:rPr lang="prs-AF" sz="2800" b="1" dirty="0" smtClean="0">
                <a:cs typeface="2  Compset" panose="00000400000000000000" pitchFamily="2" charset="-78"/>
              </a:rPr>
              <a:t> </a:t>
            </a:r>
            <a:r>
              <a:rPr lang="fa-IR" sz="2800" b="1" dirty="0" smtClean="0">
                <a:cs typeface="2  Compset" panose="00000400000000000000" pitchFamily="2" charset="-78"/>
              </a:rPr>
              <a:t>هدف </a:t>
            </a:r>
            <a:r>
              <a:rPr lang="fa-IR" sz="2800" b="1" dirty="0">
                <a:cs typeface="2  Compset" panose="00000400000000000000" pitchFamily="2" charset="-78"/>
              </a:rPr>
              <a:t>فرموله شده اي وجود ندارد. </a:t>
            </a:r>
          </a:p>
          <a:p>
            <a:pPr algn="r"/>
            <a:r>
              <a:rPr lang="fa-IR" sz="2800" b="1" dirty="0">
                <a:cs typeface="2  Compset" panose="00000400000000000000" pitchFamily="2" charset="-78"/>
              </a:rPr>
              <a:t>	</a:t>
            </a:r>
            <a:r>
              <a:rPr lang="prs-AF" sz="2800" b="1" dirty="0" smtClean="0">
                <a:solidFill>
                  <a:srgbClr val="FF0000"/>
                </a:solidFill>
                <a:cs typeface="2  Compset" panose="00000400000000000000" pitchFamily="2" charset="-78"/>
              </a:rPr>
              <a:t>۳-</a:t>
            </a:r>
            <a:r>
              <a:rPr lang="prs-AF" sz="2800" b="1" dirty="0" smtClean="0">
                <a:cs typeface="2  Compset" panose="00000400000000000000" pitchFamily="2" charset="-78"/>
              </a:rPr>
              <a:t> </a:t>
            </a:r>
            <a:r>
              <a:rPr lang="fa-IR" sz="2800" b="1" dirty="0" smtClean="0">
                <a:cs typeface="2  Compset" panose="00000400000000000000" pitchFamily="2" charset="-78"/>
              </a:rPr>
              <a:t>مسئله </a:t>
            </a:r>
            <a:r>
              <a:rPr lang="fa-IR" sz="2800" b="1" dirty="0">
                <a:cs typeface="2  Compset" panose="00000400000000000000" pitchFamily="2" charset="-78"/>
              </a:rPr>
              <a:t>را مي توان از طريق محاسبات جبري حل کرد. </a:t>
            </a:r>
          </a:p>
          <a:p>
            <a:pPr algn="r"/>
            <a:r>
              <a:rPr lang="fa-IR" sz="2800" b="1" dirty="0">
                <a:cs typeface="2  Compset" panose="00000400000000000000" pitchFamily="2" charset="-78"/>
              </a:rPr>
              <a:t>	</a:t>
            </a:r>
            <a:r>
              <a:rPr lang="prs-AF" sz="2800" b="1" dirty="0" smtClean="0">
                <a:solidFill>
                  <a:srgbClr val="FF0000"/>
                </a:solidFill>
                <a:cs typeface="2  Compset" panose="00000400000000000000" pitchFamily="2" charset="-78"/>
              </a:rPr>
              <a:t>۴-</a:t>
            </a:r>
            <a:r>
              <a:rPr lang="prs-AF" sz="2800" b="1" dirty="0" smtClean="0">
                <a:cs typeface="2  Compset" panose="00000400000000000000" pitchFamily="2" charset="-78"/>
              </a:rPr>
              <a:t> </a:t>
            </a:r>
            <a:r>
              <a:rPr lang="fa-IR" sz="2800" b="1" dirty="0" smtClean="0">
                <a:cs typeface="2  Compset" panose="00000400000000000000" pitchFamily="2" charset="-78"/>
              </a:rPr>
              <a:t>هيچ </a:t>
            </a:r>
            <a:r>
              <a:rPr lang="fa-IR" sz="2800" b="1" dirty="0">
                <a:cs typeface="2  Compset" panose="00000400000000000000" pitchFamily="2" charset="-78"/>
              </a:rPr>
              <a:t>ديدي نسبت به جواب هاي مسئله وجود ندارد. </a:t>
            </a:r>
          </a:p>
          <a:p>
            <a:pPr algn="r"/>
            <a:r>
              <a:rPr lang="fa-IR" sz="2800" b="1" dirty="0">
                <a:cs typeface="2  Compset" panose="00000400000000000000" pitchFamily="2" charset="-78"/>
              </a:rPr>
              <a:t>	</a:t>
            </a:r>
            <a:r>
              <a:rPr lang="prs-AF" sz="2800" b="1" dirty="0" smtClean="0">
                <a:solidFill>
                  <a:srgbClr val="FF0000"/>
                </a:solidFill>
                <a:cs typeface="2  Compset" panose="00000400000000000000" pitchFamily="2" charset="-78"/>
              </a:rPr>
              <a:t>۵-</a:t>
            </a:r>
            <a:r>
              <a:rPr lang="prs-AF" sz="2800" b="1" dirty="0" smtClean="0">
                <a:cs typeface="2  Compset" panose="00000400000000000000" pitchFamily="2" charset="-78"/>
              </a:rPr>
              <a:t> </a:t>
            </a:r>
            <a:r>
              <a:rPr lang="fa-IR" sz="2800" b="1" dirty="0" smtClean="0">
                <a:cs typeface="2  Compset" panose="00000400000000000000" pitchFamily="2" charset="-78"/>
              </a:rPr>
              <a:t>بهره </a:t>
            </a:r>
            <a:r>
              <a:rPr lang="fa-IR" sz="2800" b="1" dirty="0">
                <a:cs typeface="2  Compset" panose="00000400000000000000" pitchFamily="2" charset="-78"/>
              </a:rPr>
              <a:t>وري سيستم بسيار بالاست و الگوي ورود نيز بي نظم مي باشد. </a:t>
            </a:r>
          </a:p>
          <a:p>
            <a:pPr algn="r"/>
            <a:endParaRPr lang="fa-IR" sz="2800" b="1" dirty="0">
              <a:cs typeface="2  Compset" panose="00000400000000000000" pitchFamily="2" charset="-78"/>
            </a:endParaRPr>
          </a:p>
        </p:txBody>
      </p:sp>
    </p:spTree>
    <p:extLst>
      <p:ext uri="{BB962C8B-B14F-4D97-AF65-F5344CB8AC3E}">
        <p14:creationId xmlns:p14="http://schemas.microsoft.com/office/powerpoint/2010/main" val="2528817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33368" y="345857"/>
            <a:ext cx="9311148" cy="5016758"/>
          </a:xfrm>
          <a:prstGeom prst="rect">
            <a:avLst/>
          </a:prstGeom>
        </p:spPr>
        <p:txBody>
          <a:bodyPr wrap="square">
            <a:spAutoFit/>
          </a:bodyPr>
          <a:lstStyle/>
          <a:p>
            <a:pPr algn="ctr"/>
            <a:r>
              <a:rPr lang="prs-AF" sz="3200" b="1" dirty="0" smtClean="0">
                <a:solidFill>
                  <a:schemeClr val="accent6">
                    <a:lumMod val="50000"/>
                  </a:schemeClr>
                </a:solidFill>
                <a:cs typeface="2  Compset" panose="00000400000000000000" pitchFamily="2" charset="-78"/>
              </a:rPr>
              <a:t>موارد استفاده از شبیه سازی </a:t>
            </a:r>
            <a:endParaRPr lang="fa-IR" sz="3200" b="1" dirty="0">
              <a:solidFill>
                <a:schemeClr val="accent6">
                  <a:lumMod val="50000"/>
                </a:schemeClr>
              </a:solidFill>
              <a:cs typeface="2  Compset" panose="00000400000000000000" pitchFamily="2" charset="-78"/>
            </a:endParaRPr>
          </a:p>
          <a:p>
            <a:pPr algn="r"/>
            <a:endParaRPr lang="prs-AF" sz="3200" b="1" dirty="0" smtClean="0">
              <a:cs typeface="2  Compset" panose="00000400000000000000" pitchFamily="2" charset="-78"/>
            </a:endParaRPr>
          </a:p>
          <a:p>
            <a:pPr algn="r"/>
            <a:r>
              <a:rPr lang="prs-AF" sz="3200" b="1" dirty="0" smtClean="0">
                <a:solidFill>
                  <a:srgbClr val="FF0000"/>
                </a:solidFill>
                <a:cs typeface="2  Compset" panose="00000400000000000000" pitchFamily="2" charset="-78"/>
              </a:rPr>
              <a:t>۱-</a:t>
            </a:r>
            <a:r>
              <a:rPr lang="prs-AF" sz="3200" b="1" dirty="0" smtClean="0">
                <a:cs typeface="2  Compset" panose="00000400000000000000" pitchFamily="2" charset="-78"/>
              </a:rPr>
              <a:t> </a:t>
            </a:r>
            <a:r>
              <a:rPr lang="fa-IR" sz="3200" b="1" dirty="0" smtClean="0">
                <a:cs typeface="2  Compset" panose="00000400000000000000" pitchFamily="2" charset="-78"/>
              </a:rPr>
              <a:t>بررسی </a:t>
            </a:r>
            <a:r>
              <a:rPr lang="fa-IR" sz="3200" b="1" dirty="0">
                <a:cs typeface="2  Compset" panose="00000400000000000000" pitchFamily="2" charset="-78"/>
              </a:rPr>
              <a:t>و آزمایش روابط متقابل هر سیستم ساده و یا </a:t>
            </a:r>
            <a:r>
              <a:rPr lang="fa-IR" sz="3200" b="1" dirty="0" smtClean="0">
                <a:cs typeface="2  Compset" panose="00000400000000000000" pitchFamily="2" charset="-78"/>
              </a:rPr>
              <a:t>پیچیده</a:t>
            </a:r>
            <a:endParaRPr lang="prs-AF" sz="3200" b="1" dirty="0" smtClean="0">
              <a:cs typeface="2  Compset" panose="00000400000000000000" pitchFamily="2" charset="-78"/>
            </a:endParaRPr>
          </a:p>
          <a:p>
            <a:pPr algn="r"/>
            <a:endParaRPr lang="prs-AF" sz="3200" b="1" dirty="0" smtClean="0">
              <a:cs typeface="2  Compset" panose="00000400000000000000" pitchFamily="2" charset="-78"/>
            </a:endParaRPr>
          </a:p>
          <a:p>
            <a:pPr algn="r"/>
            <a:r>
              <a:rPr lang="prs-AF" sz="3200" b="1" dirty="0" smtClean="0">
                <a:solidFill>
                  <a:srgbClr val="FF0000"/>
                </a:solidFill>
                <a:cs typeface="2  Compset" panose="00000400000000000000" pitchFamily="2" charset="-78"/>
              </a:rPr>
              <a:t>۲-</a:t>
            </a:r>
            <a:r>
              <a:rPr lang="prs-AF" sz="3200" b="1" dirty="0" smtClean="0">
                <a:cs typeface="2  Compset" panose="00000400000000000000" pitchFamily="2" charset="-78"/>
              </a:rPr>
              <a:t> </a:t>
            </a:r>
            <a:r>
              <a:rPr lang="fa-IR" sz="3200" b="1" dirty="0" smtClean="0">
                <a:cs typeface="2  Compset" panose="00000400000000000000" pitchFamily="2" charset="-78"/>
              </a:rPr>
              <a:t>مشاهده </a:t>
            </a:r>
            <a:r>
              <a:rPr lang="fa-IR" sz="3200" b="1" dirty="0">
                <a:cs typeface="2  Compset" panose="00000400000000000000" pitchFamily="2" charset="-78"/>
              </a:rPr>
              <a:t>تغییرات اطلاعاتی، سازمانی و محیطی و تاثیر این تغییرات بر رفتار </a:t>
            </a:r>
            <a:r>
              <a:rPr lang="fa-IR" sz="3200" b="1" dirty="0" smtClean="0">
                <a:cs typeface="2  Compset" panose="00000400000000000000" pitchFamily="2" charset="-78"/>
              </a:rPr>
              <a:t>مدل</a:t>
            </a:r>
            <a:endParaRPr lang="prs-AF" sz="3200" b="1" dirty="0" smtClean="0">
              <a:cs typeface="2  Compset" panose="00000400000000000000" pitchFamily="2" charset="-78"/>
            </a:endParaRPr>
          </a:p>
          <a:p>
            <a:pPr algn="r"/>
            <a:endParaRPr lang="prs-AF" sz="3200" b="1" dirty="0" smtClean="0">
              <a:cs typeface="2  Compset" panose="00000400000000000000" pitchFamily="2" charset="-78"/>
            </a:endParaRPr>
          </a:p>
          <a:p>
            <a:pPr algn="r"/>
            <a:r>
              <a:rPr lang="prs-AF" sz="3200" b="1" dirty="0" smtClean="0">
                <a:solidFill>
                  <a:srgbClr val="FF0000"/>
                </a:solidFill>
                <a:cs typeface="2  Compset" panose="00000400000000000000" pitchFamily="2" charset="-78"/>
              </a:rPr>
              <a:t>۳-</a:t>
            </a:r>
            <a:r>
              <a:rPr lang="prs-AF" sz="3200" b="1" dirty="0" smtClean="0">
                <a:cs typeface="2  Compset" panose="00000400000000000000" pitchFamily="2" charset="-78"/>
              </a:rPr>
              <a:t> </a:t>
            </a:r>
            <a:r>
              <a:rPr lang="fa-IR" sz="3200" b="1" dirty="0" smtClean="0">
                <a:cs typeface="2  Compset" panose="00000400000000000000" pitchFamily="2" charset="-78"/>
              </a:rPr>
              <a:t>شناخت </a:t>
            </a:r>
            <a:r>
              <a:rPr lang="fa-IR" sz="3200" b="1" dirty="0">
                <a:cs typeface="2  Compset" panose="00000400000000000000" pitchFamily="2" charset="-78"/>
              </a:rPr>
              <a:t>و اصلاح در سیستم در حال </a:t>
            </a:r>
            <a:r>
              <a:rPr lang="fa-IR" sz="3200" b="1" dirty="0" smtClean="0">
                <a:cs typeface="2  Compset" panose="00000400000000000000" pitchFamily="2" charset="-78"/>
              </a:rPr>
              <a:t>بررسی</a:t>
            </a:r>
            <a:endParaRPr lang="prs-AF" sz="3200" b="1" dirty="0" smtClean="0">
              <a:cs typeface="2  Compset" panose="00000400000000000000" pitchFamily="2" charset="-78"/>
            </a:endParaRPr>
          </a:p>
          <a:p>
            <a:pPr algn="r"/>
            <a:endParaRPr lang="prs-AF" sz="3200" b="1" dirty="0" smtClean="0">
              <a:cs typeface="2  Compset" panose="00000400000000000000" pitchFamily="2" charset="-78"/>
            </a:endParaRPr>
          </a:p>
          <a:p>
            <a:pPr algn="r"/>
            <a:r>
              <a:rPr lang="prs-AF" sz="3200" b="1" dirty="0" smtClean="0">
                <a:solidFill>
                  <a:srgbClr val="FF0000"/>
                </a:solidFill>
                <a:cs typeface="2  Compset" panose="00000400000000000000" pitchFamily="2" charset="-78"/>
              </a:rPr>
              <a:t>۴-</a:t>
            </a:r>
            <a:r>
              <a:rPr lang="prs-AF" sz="3200" b="1" dirty="0" smtClean="0">
                <a:cs typeface="2  Compset" panose="00000400000000000000" pitchFamily="2" charset="-78"/>
              </a:rPr>
              <a:t> </a:t>
            </a:r>
            <a:r>
              <a:rPr lang="fa-IR" sz="3200" b="1" dirty="0" smtClean="0">
                <a:cs typeface="2  Compset" panose="00000400000000000000" pitchFamily="2" charset="-78"/>
              </a:rPr>
              <a:t>به </a:t>
            </a:r>
            <a:r>
              <a:rPr lang="fa-IR" sz="3200" b="1" dirty="0">
                <a:cs typeface="2  Compset" panose="00000400000000000000" pitchFamily="2" charset="-78"/>
              </a:rPr>
              <a:t>منظور تحقیق در مورد پاسخهای تحلیلی، مورد استفاده قرار </a:t>
            </a:r>
            <a:r>
              <a:rPr lang="fa-IR" sz="3200" b="1" dirty="0" smtClean="0">
                <a:cs typeface="2  Compset" panose="00000400000000000000" pitchFamily="2" charset="-78"/>
              </a:rPr>
              <a:t>داد</a:t>
            </a:r>
            <a:r>
              <a:rPr lang="prs-AF" sz="3200" b="1" dirty="0" smtClean="0">
                <a:cs typeface="2  Compset" panose="00000400000000000000" pitchFamily="2" charset="-78"/>
              </a:rPr>
              <a:t>.</a:t>
            </a:r>
            <a:endParaRPr lang="fa-IR" sz="3200" b="1" dirty="0">
              <a:cs typeface="2  Compset" panose="00000400000000000000" pitchFamily="2" charset="-78"/>
            </a:endParaRPr>
          </a:p>
        </p:txBody>
      </p:sp>
    </p:spTree>
    <p:extLst>
      <p:ext uri="{BB962C8B-B14F-4D97-AF65-F5344CB8AC3E}">
        <p14:creationId xmlns:p14="http://schemas.microsoft.com/office/powerpoint/2010/main" val="5451540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84206" y="851704"/>
            <a:ext cx="8200103" cy="4832092"/>
          </a:xfrm>
          <a:prstGeom prst="rect">
            <a:avLst/>
          </a:prstGeom>
        </p:spPr>
        <p:txBody>
          <a:bodyPr wrap="square">
            <a:spAutoFit/>
          </a:bodyPr>
          <a:lstStyle/>
          <a:p>
            <a:pPr algn="ctr"/>
            <a:r>
              <a:rPr lang="prs-AF" sz="2800" b="1" dirty="0" smtClean="0">
                <a:solidFill>
                  <a:schemeClr val="accent6">
                    <a:lumMod val="50000"/>
                  </a:schemeClr>
                </a:solidFill>
                <a:cs typeface="2  Compset" panose="00000400000000000000" pitchFamily="2" charset="-78"/>
              </a:rPr>
              <a:t>مراحل انجام شبیه سازی </a:t>
            </a:r>
          </a:p>
          <a:p>
            <a:pPr algn="r"/>
            <a:endParaRPr lang="prs-AF" sz="2800" b="1" dirty="0">
              <a:cs typeface="2  Compset" panose="00000400000000000000" pitchFamily="2" charset="-78"/>
            </a:endParaRPr>
          </a:p>
          <a:p>
            <a:pPr algn="r"/>
            <a:r>
              <a:rPr lang="prs-AF" sz="2800" b="1" dirty="0" smtClean="0">
                <a:solidFill>
                  <a:srgbClr val="FF0000"/>
                </a:solidFill>
                <a:cs typeface="2  Compset" panose="00000400000000000000" pitchFamily="2" charset="-78"/>
              </a:rPr>
              <a:t>۱-</a:t>
            </a:r>
            <a:r>
              <a:rPr lang="prs-AF" sz="2800" b="1" dirty="0" smtClean="0">
                <a:cs typeface="2  Compset" panose="00000400000000000000" pitchFamily="2" charset="-78"/>
              </a:rPr>
              <a:t> </a:t>
            </a:r>
            <a:r>
              <a:rPr lang="fa-IR" sz="2800" b="1" dirty="0" smtClean="0">
                <a:cs typeface="2  Compset" panose="00000400000000000000" pitchFamily="2" charset="-78"/>
              </a:rPr>
              <a:t>تعریف مسئله</a:t>
            </a:r>
            <a:endParaRPr lang="prs-AF" sz="2800" b="1" dirty="0" smtClean="0">
              <a:cs typeface="2  Compset" panose="00000400000000000000" pitchFamily="2" charset="-78"/>
            </a:endParaRPr>
          </a:p>
          <a:p>
            <a:pPr algn="r"/>
            <a:r>
              <a:rPr lang="prs-AF" sz="2800" b="1" dirty="0" smtClean="0">
                <a:solidFill>
                  <a:srgbClr val="FF0000"/>
                </a:solidFill>
                <a:cs typeface="2  Compset" panose="00000400000000000000" pitchFamily="2" charset="-78"/>
              </a:rPr>
              <a:t>۲-</a:t>
            </a:r>
            <a:r>
              <a:rPr lang="prs-AF" sz="2800" b="1" dirty="0" smtClean="0">
                <a:cs typeface="2  Compset" panose="00000400000000000000" pitchFamily="2" charset="-78"/>
              </a:rPr>
              <a:t> </a:t>
            </a:r>
            <a:r>
              <a:rPr lang="fa-IR" sz="2800" b="1" dirty="0" smtClean="0">
                <a:cs typeface="2  Compset" panose="00000400000000000000" pitchFamily="2" charset="-78"/>
              </a:rPr>
              <a:t>مشخص </a:t>
            </a:r>
            <a:r>
              <a:rPr lang="fa-IR" sz="2800" b="1" dirty="0">
                <a:cs typeface="2  Compset" panose="00000400000000000000" pitchFamily="2" charset="-78"/>
              </a:rPr>
              <a:t>کردن </a:t>
            </a:r>
            <a:r>
              <a:rPr lang="fa-IR" sz="2800" b="1" dirty="0" smtClean="0">
                <a:cs typeface="2  Compset" panose="00000400000000000000" pitchFamily="2" charset="-78"/>
              </a:rPr>
              <a:t>هدفها</a:t>
            </a:r>
            <a:endParaRPr lang="prs-AF" sz="2800" b="1" dirty="0" smtClean="0">
              <a:cs typeface="2  Compset" panose="00000400000000000000" pitchFamily="2" charset="-78"/>
            </a:endParaRPr>
          </a:p>
          <a:p>
            <a:pPr algn="r"/>
            <a:r>
              <a:rPr lang="fa-IR" sz="2800" b="1" dirty="0" smtClean="0">
                <a:cs typeface="2  Compset" panose="00000400000000000000" pitchFamily="2" charset="-78"/>
              </a:rPr>
              <a:t> </a:t>
            </a:r>
            <a:r>
              <a:rPr lang="prs-AF" sz="2800" b="1" dirty="0">
                <a:solidFill>
                  <a:srgbClr val="FF0000"/>
                </a:solidFill>
                <a:cs typeface="2  Compset" panose="00000400000000000000" pitchFamily="2" charset="-78"/>
              </a:rPr>
              <a:t>۳</a:t>
            </a:r>
            <a:r>
              <a:rPr lang="prs-AF" sz="2800" b="1" dirty="0" smtClean="0">
                <a:solidFill>
                  <a:srgbClr val="FF0000"/>
                </a:solidFill>
                <a:cs typeface="2  Compset" panose="00000400000000000000" pitchFamily="2" charset="-78"/>
              </a:rPr>
              <a:t>-</a:t>
            </a:r>
            <a:r>
              <a:rPr lang="prs-AF" sz="2800" b="1" dirty="0" smtClean="0">
                <a:cs typeface="2  Compset" panose="00000400000000000000" pitchFamily="2" charset="-78"/>
              </a:rPr>
              <a:t> </a:t>
            </a:r>
            <a:r>
              <a:rPr lang="fa-IR" sz="2800" b="1" dirty="0" smtClean="0">
                <a:cs typeface="2  Compset" panose="00000400000000000000" pitchFamily="2" charset="-78"/>
              </a:rPr>
              <a:t>بیان </a:t>
            </a:r>
            <a:r>
              <a:rPr lang="fa-IR" sz="2800" b="1" dirty="0">
                <a:cs typeface="2  Compset" panose="00000400000000000000" pitchFamily="2" charset="-78"/>
              </a:rPr>
              <a:t>شرح کلی از </a:t>
            </a:r>
            <a:r>
              <a:rPr lang="fa-IR" sz="2800" b="1" dirty="0" smtClean="0">
                <a:cs typeface="2  Compset" panose="00000400000000000000" pitchFamily="2" charset="-78"/>
              </a:rPr>
              <a:t>سیستم</a:t>
            </a:r>
            <a:endParaRPr lang="prs-AF" sz="2800" b="1" dirty="0" smtClean="0">
              <a:cs typeface="2  Compset" panose="00000400000000000000" pitchFamily="2" charset="-78"/>
            </a:endParaRPr>
          </a:p>
          <a:p>
            <a:pPr algn="r"/>
            <a:r>
              <a:rPr lang="fa-IR" sz="2800" b="1" dirty="0" smtClean="0">
                <a:cs typeface="2  Compset" panose="00000400000000000000" pitchFamily="2" charset="-78"/>
              </a:rPr>
              <a:t> </a:t>
            </a:r>
            <a:r>
              <a:rPr lang="prs-AF" sz="2800" b="1" dirty="0" smtClean="0">
                <a:solidFill>
                  <a:srgbClr val="FF0000"/>
                </a:solidFill>
                <a:cs typeface="2  Compset" panose="00000400000000000000" pitchFamily="2" charset="-78"/>
              </a:rPr>
              <a:t>۴-</a:t>
            </a:r>
            <a:r>
              <a:rPr lang="prs-AF" sz="2800" b="1" dirty="0" smtClean="0">
                <a:cs typeface="2  Compset" panose="00000400000000000000" pitchFamily="2" charset="-78"/>
              </a:rPr>
              <a:t> </a:t>
            </a:r>
            <a:r>
              <a:rPr lang="fa-IR" sz="2800" b="1" dirty="0" smtClean="0">
                <a:cs typeface="2  Compset" panose="00000400000000000000" pitchFamily="2" charset="-78"/>
              </a:rPr>
              <a:t>جمع‌آوری‌‌ داده‌ها</a:t>
            </a:r>
            <a:endParaRPr lang="prs-AF" sz="2800" b="1" dirty="0" smtClean="0">
              <a:cs typeface="2  Compset" panose="00000400000000000000" pitchFamily="2" charset="-78"/>
            </a:endParaRPr>
          </a:p>
          <a:p>
            <a:pPr algn="r"/>
            <a:r>
              <a:rPr lang="fa-IR" sz="2800" b="1" dirty="0" smtClean="0">
                <a:cs typeface="2  Compset" panose="00000400000000000000" pitchFamily="2" charset="-78"/>
              </a:rPr>
              <a:t>‌‌</a:t>
            </a:r>
            <a:r>
              <a:rPr lang="prs-AF" sz="2800" b="1" dirty="0" smtClean="0">
                <a:solidFill>
                  <a:srgbClr val="FF0000"/>
                </a:solidFill>
                <a:cs typeface="2  Compset" panose="00000400000000000000" pitchFamily="2" charset="-78"/>
              </a:rPr>
              <a:t>۵-</a:t>
            </a:r>
            <a:r>
              <a:rPr lang="prs-AF" sz="2800" b="1" dirty="0" smtClean="0">
                <a:cs typeface="2  Compset" panose="00000400000000000000" pitchFamily="2" charset="-78"/>
              </a:rPr>
              <a:t> </a:t>
            </a:r>
            <a:r>
              <a:rPr lang="fa-IR" sz="2800" b="1" dirty="0" smtClean="0">
                <a:cs typeface="2  Compset" panose="00000400000000000000" pitchFamily="2" charset="-78"/>
              </a:rPr>
              <a:t>ساخت‌ ‌مدل</a:t>
            </a:r>
            <a:endParaRPr lang="prs-AF" sz="2800" b="1" dirty="0">
              <a:cs typeface="2  Compset" panose="00000400000000000000" pitchFamily="2" charset="-78"/>
            </a:endParaRPr>
          </a:p>
          <a:p>
            <a:pPr algn="r"/>
            <a:r>
              <a:rPr lang="prs-AF" sz="2800" b="1" dirty="0" smtClean="0">
                <a:solidFill>
                  <a:srgbClr val="FF0000"/>
                </a:solidFill>
                <a:cs typeface="2  Compset" panose="00000400000000000000" pitchFamily="2" charset="-78"/>
              </a:rPr>
              <a:t>۶-</a:t>
            </a:r>
            <a:r>
              <a:rPr lang="prs-AF" sz="2800" b="1" dirty="0" smtClean="0">
                <a:cs typeface="2  Compset" panose="00000400000000000000" pitchFamily="2" charset="-78"/>
              </a:rPr>
              <a:t> </a:t>
            </a:r>
            <a:r>
              <a:rPr lang="fa-IR" sz="2800" b="1" dirty="0" smtClean="0">
                <a:cs typeface="2  Compset" panose="00000400000000000000" pitchFamily="2" charset="-78"/>
              </a:rPr>
              <a:t>اعتبارسنجی </a:t>
            </a:r>
            <a:r>
              <a:rPr lang="fa-IR" sz="2800" b="1" dirty="0">
                <a:cs typeface="2  Compset" panose="00000400000000000000" pitchFamily="2" charset="-78"/>
              </a:rPr>
              <a:t>و اعتبار بخش؛</a:t>
            </a:r>
          </a:p>
          <a:p>
            <a:pPr algn="r"/>
            <a:r>
              <a:rPr lang="prs-AF" sz="2800" b="1" dirty="0" smtClean="0">
                <a:solidFill>
                  <a:srgbClr val="FF0000"/>
                </a:solidFill>
                <a:cs typeface="2  Compset" panose="00000400000000000000" pitchFamily="2" charset="-78"/>
              </a:rPr>
              <a:t>۷-</a:t>
            </a:r>
            <a:r>
              <a:rPr lang="prs-AF" sz="2800" b="1" dirty="0" smtClean="0">
                <a:cs typeface="2  Compset" panose="00000400000000000000" pitchFamily="2" charset="-78"/>
              </a:rPr>
              <a:t> </a:t>
            </a:r>
            <a:r>
              <a:rPr lang="fa-IR" sz="2800" b="1" dirty="0" smtClean="0">
                <a:cs typeface="2  Compset" panose="00000400000000000000" pitchFamily="2" charset="-78"/>
              </a:rPr>
              <a:t>اجرای مدل</a:t>
            </a:r>
            <a:endParaRPr lang="prs-AF" sz="2800" b="1" dirty="0" smtClean="0">
              <a:cs typeface="2  Compset" panose="00000400000000000000" pitchFamily="2" charset="-78"/>
            </a:endParaRPr>
          </a:p>
          <a:p>
            <a:pPr algn="r"/>
            <a:r>
              <a:rPr lang="prs-AF" sz="2800" b="1" dirty="0" smtClean="0">
                <a:solidFill>
                  <a:srgbClr val="FF0000"/>
                </a:solidFill>
                <a:cs typeface="2  Compset" panose="00000400000000000000" pitchFamily="2" charset="-78"/>
              </a:rPr>
              <a:t>۸-</a:t>
            </a:r>
            <a:r>
              <a:rPr lang="prs-AF" sz="2800" b="1" dirty="0" smtClean="0">
                <a:cs typeface="2  Compset" panose="00000400000000000000" pitchFamily="2" charset="-78"/>
              </a:rPr>
              <a:t> </a:t>
            </a:r>
            <a:r>
              <a:rPr lang="fa-IR" sz="2800" b="1" dirty="0" smtClean="0">
                <a:cs typeface="2  Compset" panose="00000400000000000000" pitchFamily="2" charset="-78"/>
              </a:rPr>
              <a:t>تجزیه </a:t>
            </a:r>
            <a:r>
              <a:rPr lang="fa-IR" sz="2800" b="1" dirty="0">
                <a:cs typeface="2  Compset" panose="00000400000000000000" pitchFamily="2" charset="-78"/>
              </a:rPr>
              <a:t>و تحلیل </a:t>
            </a:r>
            <a:r>
              <a:rPr lang="fa-IR" sz="2800" b="1" dirty="0" smtClean="0">
                <a:cs typeface="2  Compset" panose="00000400000000000000" pitchFamily="2" charset="-78"/>
              </a:rPr>
              <a:t>نتایج</a:t>
            </a:r>
            <a:endParaRPr lang="prs-AF" sz="2800" b="1" dirty="0" smtClean="0">
              <a:cs typeface="2  Compset" panose="00000400000000000000" pitchFamily="2" charset="-78"/>
            </a:endParaRPr>
          </a:p>
          <a:p>
            <a:pPr algn="r"/>
            <a:r>
              <a:rPr lang="fa-IR" sz="2800" b="1" dirty="0" smtClean="0">
                <a:cs typeface="2  Compset" panose="00000400000000000000" pitchFamily="2" charset="-78"/>
              </a:rPr>
              <a:t> </a:t>
            </a:r>
            <a:r>
              <a:rPr lang="prs-AF" sz="2800" b="1" dirty="0" smtClean="0">
                <a:solidFill>
                  <a:srgbClr val="FF0000"/>
                </a:solidFill>
                <a:cs typeface="2  Compset" panose="00000400000000000000" pitchFamily="2" charset="-78"/>
              </a:rPr>
              <a:t>۹-</a:t>
            </a:r>
            <a:r>
              <a:rPr lang="prs-AF" sz="2800" b="1" dirty="0" smtClean="0">
                <a:cs typeface="2  Compset" panose="00000400000000000000" pitchFamily="2" charset="-78"/>
              </a:rPr>
              <a:t> </a:t>
            </a:r>
            <a:r>
              <a:rPr lang="fa-IR" sz="2800" b="1" dirty="0" smtClean="0">
                <a:cs typeface="2  Compset" panose="00000400000000000000" pitchFamily="2" charset="-78"/>
              </a:rPr>
              <a:t>جمع </a:t>
            </a:r>
            <a:r>
              <a:rPr lang="fa-IR" sz="2800" b="1" dirty="0">
                <a:cs typeface="2  Compset" panose="00000400000000000000" pitchFamily="2" charset="-78"/>
              </a:rPr>
              <a:t>بندی و ارائه گزارش</a:t>
            </a:r>
          </a:p>
        </p:txBody>
      </p:sp>
    </p:spTree>
    <p:extLst>
      <p:ext uri="{BB962C8B-B14F-4D97-AF65-F5344CB8AC3E}">
        <p14:creationId xmlns:p14="http://schemas.microsoft.com/office/powerpoint/2010/main" val="33773922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6956" y="74956"/>
            <a:ext cx="9950245" cy="7694414"/>
          </a:xfrm>
          <a:prstGeom prst="rect">
            <a:avLst/>
          </a:prstGeom>
        </p:spPr>
        <p:txBody>
          <a:bodyPr wrap="square">
            <a:spAutoFit/>
          </a:bodyPr>
          <a:lstStyle/>
          <a:p>
            <a:pPr algn="ctr"/>
            <a:r>
              <a:rPr lang="prs-AF" sz="2800" b="1" dirty="0" smtClean="0">
                <a:solidFill>
                  <a:schemeClr val="accent6">
                    <a:lumMod val="50000"/>
                  </a:schemeClr>
                </a:solidFill>
                <a:cs typeface="2  Compset" panose="00000400000000000000" pitchFamily="2" charset="-78"/>
              </a:rPr>
              <a:t>انواع شبیه سازی </a:t>
            </a:r>
          </a:p>
          <a:p>
            <a:pPr algn="r"/>
            <a:endParaRPr lang="prs-AF" sz="2800" b="1" dirty="0" smtClean="0">
              <a:cs typeface="2  Compset" panose="00000400000000000000" pitchFamily="2" charset="-78"/>
            </a:endParaRPr>
          </a:p>
          <a:p>
            <a:pPr algn="r"/>
            <a:r>
              <a:rPr lang="prs-AF" sz="2800" b="1" dirty="0" smtClean="0">
                <a:solidFill>
                  <a:srgbClr val="FF0000"/>
                </a:solidFill>
                <a:cs typeface="2  Compset" panose="00000400000000000000" pitchFamily="2" charset="-78"/>
              </a:rPr>
              <a:t>۱-</a:t>
            </a:r>
            <a:r>
              <a:rPr lang="prs-AF" sz="2800" b="1" dirty="0" smtClean="0">
                <a:cs typeface="2  Compset" panose="00000400000000000000" pitchFamily="2" charset="-78"/>
              </a:rPr>
              <a:t> شبیه سازی همانی  :</a:t>
            </a:r>
            <a:r>
              <a:rPr lang="prs-AF" sz="2400" b="1" dirty="0" smtClean="0">
                <a:cs typeface="2  Compset" panose="00000400000000000000" pitchFamily="2" charset="-78"/>
              </a:rPr>
              <a:t> </a:t>
            </a:r>
            <a:r>
              <a:rPr lang="fa-IR" sz="2800" dirty="0">
                <a:cs typeface="2  Compset" panose="00000400000000000000" pitchFamily="2" charset="-78"/>
              </a:rPr>
              <a:t>مدلها از نظر شباهت‌ به‌ سيستم‌ واقعي‌، در يك‌ حوزه‌ وسيع‌ قرار دارند . در </a:t>
            </a:r>
            <a:r>
              <a:rPr lang="prs-AF" sz="2800" dirty="0" smtClean="0">
                <a:cs typeface="2  Compset" panose="00000400000000000000" pitchFamily="2" charset="-78"/>
              </a:rPr>
              <a:t>آخرین نقطه</a:t>
            </a:r>
            <a:r>
              <a:rPr lang="fa-IR" sz="2800" dirty="0" smtClean="0">
                <a:cs typeface="2  Compset" panose="00000400000000000000" pitchFamily="2" charset="-78"/>
              </a:rPr>
              <a:t>‌ </a:t>
            </a:r>
            <a:r>
              <a:rPr lang="fa-IR" sz="2800" dirty="0">
                <a:cs typeface="2  Compset" panose="00000400000000000000" pitchFamily="2" charset="-78"/>
              </a:rPr>
              <a:t>اين‌حوزه‌ ميتوان‌ خود سيستم‌ را بعنوان‌ مدل‌ آن‌ در نظر گرفت‌ و رفتار آنرا بررسي‌ نمود . اين‌ روش‌ را شبيه‌ سازي‌هماني‌ نامند. به‌ عبارت‌ ديگر اين‌ روش‌ همان‌ آزمايش‌ مستقيم‌ روي‌ سيستم‌ است‌ كه‌ گرچه‌ ساده‌ بنظر </a:t>
            </a:r>
            <a:r>
              <a:rPr lang="fa-IR" sz="2800" dirty="0" smtClean="0">
                <a:cs typeface="2  Compset" panose="00000400000000000000" pitchFamily="2" charset="-78"/>
              </a:rPr>
              <a:t>مي‌رسد</a:t>
            </a:r>
            <a:r>
              <a:rPr lang="prs-AF" sz="2800" dirty="0" smtClean="0">
                <a:cs typeface="2  Compset" panose="00000400000000000000" pitchFamily="2" charset="-78"/>
              </a:rPr>
              <a:t> </a:t>
            </a:r>
            <a:r>
              <a:rPr lang="fa-IR" sz="2800" dirty="0" smtClean="0">
                <a:cs typeface="2  Compset" panose="00000400000000000000" pitchFamily="2" charset="-78"/>
              </a:rPr>
              <a:t>و </a:t>
            </a:r>
            <a:r>
              <a:rPr lang="fa-IR" sz="2800" dirty="0">
                <a:cs typeface="2  Compset" panose="00000400000000000000" pitchFamily="2" charset="-78"/>
              </a:rPr>
              <a:t>در صورت‌ يافتن‌ پاسخي‌ براي‌ مسئله‌ مورد نظر، صد در صد قابل‌ استفاده‌ و مفيد </a:t>
            </a:r>
            <a:r>
              <a:rPr lang="fa-IR" sz="2800" dirty="0" smtClean="0">
                <a:cs typeface="2  Compset" panose="00000400000000000000" pitchFamily="2" charset="-78"/>
              </a:rPr>
              <a:t>مي‌باشد.</a:t>
            </a:r>
            <a:endParaRPr lang="prs-AF" sz="2800" dirty="0" smtClean="0">
              <a:cs typeface="2  Compset" panose="00000400000000000000" pitchFamily="2" charset="-78"/>
            </a:endParaRPr>
          </a:p>
          <a:p>
            <a:pPr algn="r"/>
            <a:r>
              <a:rPr lang="fa-IR" dirty="0">
                <a:cs typeface="2  Compset" panose="00000400000000000000" pitchFamily="2" charset="-78"/>
              </a:rPr>
              <a:t> </a:t>
            </a:r>
            <a:endParaRPr lang="prs-AF" sz="2800" b="1" dirty="0" smtClean="0">
              <a:cs typeface="2  Compset" panose="00000400000000000000" pitchFamily="2" charset="-78"/>
            </a:endParaRPr>
          </a:p>
          <a:p>
            <a:pPr algn="r"/>
            <a:r>
              <a:rPr lang="prs-AF" sz="2800" b="1" dirty="0" smtClean="0">
                <a:solidFill>
                  <a:srgbClr val="FF0000"/>
                </a:solidFill>
                <a:cs typeface="2  Compset" panose="00000400000000000000" pitchFamily="2" charset="-78"/>
              </a:rPr>
              <a:t>۲-</a:t>
            </a:r>
            <a:r>
              <a:rPr lang="prs-AF" sz="2800" b="1" dirty="0" smtClean="0">
                <a:cs typeface="2  Compset" panose="00000400000000000000" pitchFamily="2" charset="-78"/>
              </a:rPr>
              <a:t> شبیه سازی نیمه همانی  :  </a:t>
            </a:r>
            <a:r>
              <a:rPr lang="fa-IR" sz="2800" dirty="0">
                <a:cs typeface="2  Compset" panose="00000400000000000000" pitchFamily="2" charset="-78"/>
              </a:rPr>
              <a:t>همانطور كه‌ از نام‌ اين‌ روش‌ بر مي‌آيد ، در مطالعه‌ سيستم‌ سعي‌ مي‌گردد تا آنجا </a:t>
            </a:r>
            <a:r>
              <a:rPr lang="fa-IR" sz="2800" dirty="0" smtClean="0">
                <a:cs typeface="2  Compset" panose="00000400000000000000" pitchFamily="2" charset="-78"/>
              </a:rPr>
              <a:t>كه</a:t>
            </a:r>
            <a:r>
              <a:rPr lang="prs-AF" sz="2800" dirty="0" smtClean="0">
                <a:cs typeface="2  Compset" panose="00000400000000000000" pitchFamily="2" charset="-78"/>
              </a:rPr>
              <a:t> </a:t>
            </a:r>
            <a:r>
              <a:rPr lang="fa-IR" sz="2800" dirty="0" smtClean="0">
                <a:cs typeface="2  Compset" panose="00000400000000000000" pitchFamily="2" charset="-78"/>
              </a:rPr>
              <a:t>‌امكان‌ </a:t>
            </a:r>
            <a:r>
              <a:rPr lang="fa-IR" sz="2800" dirty="0">
                <a:cs typeface="2  Compset" panose="00000400000000000000" pitchFamily="2" charset="-78"/>
              </a:rPr>
              <a:t>دارد از اشياء و قوانين‌ واقعي‌ سيستم‌ استفاده‌ گردد تنها اشياء يا مراحلي‌ از سيستم‌ واقعي‌ كه‌ باعث‌ غيرممكن‌ شدن‌ شبيه‌ سازي‌ هماني‌ است‌ ، مدلسازي‌ </a:t>
            </a:r>
            <a:r>
              <a:rPr lang="fa-IR" sz="2800" dirty="0" smtClean="0">
                <a:cs typeface="2  Compset" panose="00000400000000000000" pitchFamily="2" charset="-78"/>
              </a:rPr>
              <a:t>مي</a:t>
            </a:r>
            <a:r>
              <a:rPr lang="prs-AF" sz="2800" dirty="0" smtClean="0">
                <a:cs typeface="2  Compset" panose="00000400000000000000" pitchFamily="2" charset="-78"/>
              </a:rPr>
              <a:t> </a:t>
            </a:r>
            <a:r>
              <a:rPr lang="fa-IR" sz="2800" dirty="0" smtClean="0">
                <a:cs typeface="2  Compset" panose="00000400000000000000" pitchFamily="2" charset="-78"/>
              </a:rPr>
              <a:t>گردد </a:t>
            </a:r>
            <a:r>
              <a:rPr lang="fa-IR" sz="2800" dirty="0">
                <a:cs typeface="2  Compset" panose="00000400000000000000" pitchFamily="2" charset="-78"/>
              </a:rPr>
              <a:t>. </a:t>
            </a:r>
            <a:r>
              <a:rPr lang="fa-IR" sz="2800" dirty="0" smtClean="0">
                <a:cs typeface="2  Compset" panose="00000400000000000000" pitchFamily="2" charset="-78"/>
              </a:rPr>
              <a:t>ب</a:t>
            </a:r>
            <a:r>
              <a:rPr lang="prs-AF" sz="2800" dirty="0" smtClean="0">
                <a:cs typeface="2  Compset" panose="00000400000000000000" pitchFamily="2" charset="-78"/>
              </a:rPr>
              <a:t>ه </a:t>
            </a:r>
            <a:r>
              <a:rPr lang="fa-IR" sz="2800" dirty="0" smtClean="0">
                <a:cs typeface="2  Compset" panose="00000400000000000000" pitchFamily="2" charset="-78"/>
              </a:rPr>
              <a:t>عبارت‌ </a:t>
            </a:r>
            <a:r>
              <a:rPr lang="fa-IR" sz="2800" dirty="0">
                <a:cs typeface="2  Compset" panose="00000400000000000000" pitchFamily="2" charset="-78"/>
              </a:rPr>
              <a:t>ديگر بخشي‌ از مدل‌ سيستم‌، واقعي‌ وبخش‌ ديگر غير واقعي‌ يا شبيه‌ سازي‌ شده‌ است‌ . بعنوان‌ مثال‌ مانورهاي‌ نظامي‌ كه‌ در آن‌ سربازان‌ ، افسران‌ وسلاح‌ها واقعي‌ بوده‌ ولي‌ خرابي‌ يا كشتاري‌ صورت‌ نمي‌گيرد . و محل‌ عمل‌ ، محل‌ واقعي‌ حمله‌ يا دفاع‌نمي‌باشد . هرچند اين‌ روش‌ عملي‌ تر از شبيه‌ سازي‌ هماني‌ است‌ ولي‌ معايب‌ آنرا كم‌ و بيش‌ دارد .</a:t>
            </a:r>
            <a:r>
              <a:rPr lang="fa-IR" sz="2800" dirty="0"/>
              <a:t> </a:t>
            </a:r>
            <a:endParaRPr lang="prs-AF" sz="2800" b="1" dirty="0" smtClean="0">
              <a:cs typeface="2  Compset" panose="00000400000000000000" pitchFamily="2" charset="-78"/>
            </a:endParaRPr>
          </a:p>
          <a:p>
            <a:pPr algn="r"/>
            <a:endParaRPr lang="prs-AF" sz="2800" b="1" dirty="0" smtClean="0">
              <a:cs typeface="2  Compset" panose="00000400000000000000" pitchFamily="2" charset="-78"/>
            </a:endParaRPr>
          </a:p>
          <a:p>
            <a:pPr algn="r"/>
            <a:endParaRPr lang="prs-AF" sz="2800" b="1" dirty="0" smtClean="0">
              <a:cs typeface="2  Compset" panose="00000400000000000000" pitchFamily="2" charset="-78"/>
            </a:endParaRPr>
          </a:p>
          <a:p>
            <a:pPr algn="r"/>
            <a:r>
              <a:rPr lang="fa-IR" sz="2800" b="1" dirty="0" smtClean="0">
                <a:cs typeface="2  Compset" panose="00000400000000000000" pitchFamily="2" charset="-78"/>
              </a:rPr>
              <a:t>‌‌</a:t>
            </a:r>
            <a:endParaRPr lang="fa-IR" sz="2800" b="1" dirty="0">
              <a:cs typeface="2  Compset" panose="00000400000000000000" pitchFamily="2" charset="-78"/>
            </a:endParaRPr>
          </a:p>
        </p:txBody>
      </p:sp>
    </p:spTree>
    <p:extLst>
      <p:ext uri="{BB962C8B-B14F-4D97-AF65-F5344CB8AC3E}">
        <p14:creationId xmlns:p14="http://schemas.microsoft.com/office/powerpoint/2010/main" val="9101914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15380" y="192943"/>
            <a:ext cx="9202994" cy="7109639"/>
          </a:xfrm>
          <a:prstGeom prst="rect">
            <a:avLst/>
          </a:prstGeom>
        </p:spPr>
        <p:txBody>
          <a:bodyPr wrap="square">
            <a:spAutoFit/>
          </a:bodyPr>
          <a:lstStyle/>
          <a:p>
            <a:pPr algn="r"/>
            <a:r>
              <a:rPr lang="prs-AF" sz="2800" b="1" dirty="0">
                <a:solidFill>
                  <a:srgbClr val="FF0000"/>
                </a:solidFill>
                <a:cs typeface="2  Compset" panose="00000400000000000000" pitchFamily="2" charset="-78"/>
              </a:rPr>
              <a:t>۳</a:t>
            </a:r>
            <a:r>
              <a:rPr lang="prs-AF" sz="2800" b="1" dirty="0" smtClean="0">
                <a:solidFill>
                  <a:srgbClr val="FF0000"/>
                </a:solidFill>
                <a:cs typeface="2  Compset" panose="00000400000000000000" pitchFamily="2" charset="-78"/>
              </a:rPr>
              <a:t>-</a:t>
            </a:r>
            <a:r>
              <a:rPr lang="prs-AF" sz="2800" b="1" dirty="0" smtClean="0">
                <a:cs typeface="2  Compset" panose="00000400000000000000" pitchFamily="2" charset="-78"/>
              </a:rPr>
              <a:t> شبیه سازی آزمایشگاهی </a:t>
            </a:r>
            <a:r>
              <a:rPr lang="prs-AF" sz="3200" b="1" dirty="0" smtClean="0">
                <a:cs typeface="2  Compset" panose="00000400000000000000" pitchFamily="2" charset="-78"/>
              </a:rPr>
              <a:t>: </a:t>
            </a:r>
            <a:r>
              <a:rPr lang="fa-IR" sz="2800" dirty="0">
                <a:solidFill>
                  <a:srgbClr val="000000"/>
                </a:solidFill>
                <a:latin typeface="IranSans"/>
                <a:cs typeface="2  Compset" panose="00000400000000000000" pitchFamily="2" charset="-78"/>
              </a:rPr>
              <a:t>در اين‌ روش‌ بعضي‌ از نماها و اشياء سيستم‌ واقعي‌ بوسيله‌ امكانات‌آزمايشگاهي‌ ساخته‌ شده‌ و بعضي‌ نماها و روابط‌ ديگر به‌ وسيله‌ سمبلها جايگزين‌ ميگردند </a:t>
            </a:r>
            <a:r>
              <a:rPr lang="fa-IR" sz="2800" dirty="0" smtClean="0">
                <a:solidFill>
                  <a:srgbClr val="000000"/>
                </a:solidFill>
                <a:latin typeface="IranSans"/>
                <a:cs typeface="2  Compset" panose="00000400000000000000" pitchFamily="2" charset="-78"/>
              </a:rPr>
              <a:t>.</a:t>
            </a:r>
            <a:endParaRPr lang="prs-AF" sz="2800" dirty="0" smtClean="0">
              <a:solidFill>
                <a:srgbClr val="000000"/>
              </a:solidFill>
              <a:latin typeface="IranSans"/>
              <a:cs typeface="2  Compset" panose="00000400000000000000" pitchFamily="2" charset="-78"/>
            </a:endParaRPr>
          </a:p>
          <a:p>
            <a:pPr algn="r"/>
            <a:endParaRPr lang="prs-AF" sz="2800" dirty="0" smtClean="0">
              <a:solidFill>
                <a:srgbClr val="000000"/>
              </a:solidFill>
              <a:latin typeface="IranSans"/>
              <a:cs typeface="2  Compset" panose="00000400000000000000" pitchFamily="2" charset="-78"/>
            </a:endParaRPr>
          </a:p>
          <a:p>
            <a:pPr algn="r"/>
            <a:r>
              <a:rPr lang="prs-AF" sz="2800" b="1" dirty="0" smtClean="0">
                <a:solidFill>
                  <a:srgbClr val="FF0000"/>
                </a:solidFill>
                <a:latin typeface="IranSans"/>
                <a:cs typeface="2  Compset" panose="00000400000000000000" pitchFamily="2" charset="-78"/>
              </a:rPr>
              <a:t>۴-</a:t>
            </a:r>
            <a:r>
              <a:rPr lang="prs-AF" sz="2800" b="1" dirty="0" smtClean="0">
                <a:solidFill>
                  <a:srgbClr val="000000"/>
                </a:solidFill>
                <a:latin typeface="IranSans"/>
                <a:cs typeface="2  Compset" panose="00000400000000000000" pitchFamily="2" charset="-78"/>
              </a:rPr>
              <a:t> شبیه سازی رایانه ای</a:t>
            </a:r>
            <a:r>
              <a:rPr lang="prs-AF" sz="3200" b="1" dirty="0" smtClean="0">
                <a:solidFill>
                  <a:srgbClr val="000000"/>
                </a:solidFill>
                <a:latin typeface="IranSans"/>
                <a:cs typeface="2  Compset" panose="00000400000000000000" pitchFamily="2" charset="-78"/>
              </a:rPr>
              <a:t> :  </a:t>
            </a:r>
            <a:r>
              <a:rPr lang="fa-IR" sz="2800" dirty="0">
                <a:cs typeface="2  Compset" panose="00000400000000000000" pitchFamily="2" charset="-78"/>
              </a:rPr>
              <a:t>در شبيه‌ سازي‌ كامپيوتري‌، مدلي‌ كه‌ از سيستم‌ تحت‌ بررسي‌ ساخته‌ مي‌شود يك‌برنامه‌ كامپيوتري‌ است‌ يعني‌ كليه‌ اشياء ها و نماهاي‌ سيستم‌ به‌ ساختارهاي‌ برنامه‌اي‌ و كليه‌ مشخصات‌ و رفتارآنها به‌ متغيرها و توابع‌ رياضي‌ تبديل‌ مي‌گردد . قوانين‌ و روابط‌ حاكم‌ بر سيستم‌ و ارتباطشان‌ با يكديگر دربرنامه‌ در نظر گرفته‌ مي‌شود . شبيه‌ سازي‌ كامپيوتري‌ به‌ علت‌ عملي‌ بودن‌ و دارا بودن‌ امتيازهاي‌ خاص‌ خودبراي‌ بررسي‌ و مطالعه‌ اغلب‌ سيستم‌ها از قبيل‌ حمل‌ و نقل‌ ، بيمارستان‌ ، سيستم‌هاي‌ صنعتي‌ ، توليدي‌ ،ترافيك‌ ، انبار و غيره‌ بكار مي‌رود . منظور ما نيز از شبيه‌ سازي‌، شبيه‌ سازي‌ كامپيوتري‌ است‌ .</a:t>
            </a:r>
            <a:endParaRPr lang="en-US" sz="2800" b="1" dirty="0">
              <a:cs typeface="2  Compset" panose="00000400000000000000" pitchFamily="2" charset="-78"/>
            </a:endParaRPr>
          </a:p>
          <a:p>
            <a:pPr algn="r"/>
            <a:r>
              <a:rPr lang="prs-AF" sz="2800" b="1" dirty="0" smtClean="0">
                <a:cs typeface="2  Compset" panose="00000400000000000000" pitchFamily="2" charset="-78"/>
              </a:rPr>
              <a:t> </a:t>
            </a:r>
          </a:p>
          <a:p>
            <a:pPr algn="r"/>
            <a:endParaRPr lang="prs-AF" sz="2800" b="1" dirty="0">
              <a:cs typeface="2  Compset" panose="00000400000000000000" pitchFamily="2" charset="-78"/>
            </a:endParaRPr>
          </a:p>
          <a:p>
            <a:pPr algn="r"/>
            <a:endParaRPr lang="prs-AF" sz="2800" b="1" dirty="0" smtClean="0">
              <a:cs typeface="2  Compset" panose="00000400000000000000" pitchFamily="2" charset="-78"/>
            </a:endParaRPr>
          </a:p>
          <a:p>
            <a:pPr algn="r"/>
            <a:r>
              <a:rPr lang="prs-AF" sz="2800" b="1" dirty="0" smtClean="0">
                <a:cs typeface="2  Compset" panose="00000400000000000000" pitchFamily="2" charset="-78"/>
              </a:rPr>
              <a:t> </a:t>
            </a:r>
            <a:endParaRPr lang="fa-IR" sz="2800" b="1" dirty="0">
              <a:cs typeface="2  Compset" panose="00000400000000000000" pitchFamily="2" charset="-78"/>
            </a:endParaRPr>
          </a:p>
        </p:txBody>
      </p:sp>
    </p:spTree>
    <p:extLst>
      <p:ext uri="{BB962C8B-B14F-4D97-AF65-F5344CB8AC3E}">
        <p14:creationId xmlns:p14="http://schemas.microsoft.com/office/powerpoint/2010/main" val="22660403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2865" y="248544"/>
            <a:ext cx="8455742" cy="6370975"/>
          </a:xfrm>
          <a:prstGeom prst="rect">
            <a:avLst/>
          </a:prstGeom>
        </p:spPr>
        <p:txBody>
          <a:bodyPr wrap="square">
            <a:spAutoFit/>
          </a:bodyPr>
          <a:lstStyle/>
          <a:p>
            <a:pPr algn="ctr"/>
            <a:r>
              <a:rPr lang="prs-AF" sz="2400" b="1" dirty="0" smtClean="0">
                <a:solidFill>
                  <a:schemeClr val="accent5">
                    <a:lumMod val="50000"/>
                  </a:schemeClr>
                </a:solidFill>
                <a:cs typeface="2  Compset" panose="00000400000000000000" pitchFamily="2" charset="-78"/>
              </a:rPr>
              <a:t>موراد استفاد از شبیه سازی </a:t>
            </a:r>
          </a:p>
          <a:p>
            <a:pPr algn="ctr"/>
            <a:endParaRPr lang="prs-AF" sz="2400" b="1" dirty="0" smtClean="0">
              <a:cs typeface="2  Compset" panose="00000400000000000000" pitchFamily="2" charset="-78"/>
            </a:endParaRPr>
          </a:p>
          <a:p>
            <a:pPr algn="r"/>
            <a:r>
              <a:rPr lang="prs-AF" sz="2400" b="1" dirty="0" smtClean="0">
                <a:solidFill>
                  <a:srgbClr val="FF0000"/>
                </a:solidFill>
                <a:cs typeface="2  Compset" panose="00000400000000000000" pitchFamily="2" charset="-78"/>
              </a:rPr>
              <a:t>۱-</a:t>
            </a:r>
            <a:r>
              <a:rPr lang="prs-AF" sz="2400" b="1" dirty="0" smtClean="0">
                <a:cs typeface="2  Compset" panose="00000400000000000000" pitchFamily="2" charset="-78"/>
              </a:rPr>
              <a:t> </a:t>
            </a:r>
            <a:r>
              <a:rPr lang="fa-IR" sz="2400" b="1" dirty="0" smtClean="0">
                <a:cs typeface="2  Compset" panose="00000400000000000000" pitchFamily="2" charset="-78"/>
              </a:rPr>
              <a:t> </a:t>
            </a:r>
            <a:r>
              <a:rPr lang="fa-IR" sz="2400" b="1" dirty="0">
                <a:cs typeface="2  Compset" panose="00000400000000000000" pitchFamily="2" charset="-78"/>
              </a:rPr>
              <a:t>خطوط تولید از قبیل :خودروسازی، فولاد و... </a:t>
            </a:r>
            <a:r>
              <a:rPr lang="fa-IR" sz="2400" b="1" dirty="0" smtClean="0">
                <a:cs typeface="2  Compset" panose="00000400000000000000" pitchFamily="2" charset="-78"/>
              </a:rPr>
              <a:t>؛</a:t>
            </a:r>
            <a:endParaRPr lang="prs-AF" sz="2400" b="1" dirty="0" smtClean="0">
              <a:cs typeface="2  Compset" panose="00000400000000000000" pitchFamily="2" charset="-78"/>
            </a:endParaRPr>
          </a:p>
          <a:p>
            <a:pPr algn="r"/>
            <a:endParaRPr lang="fa-IR" sz="2400" b="1" dirty="0">
              <a:cs typeface="2  Compset" panose="00000400000000000000" pitchFamily="2" charset="-78"/>
            </a:endParaRPr>
          </a:p>
          <a:p>
            <a:pPr algn="r"/>
            <a:r>
              <a:rPr lang="prs-AF" sz="2400" b="1" dirty="0" smtClean="0">
                <a:solidFill>
                  <a:srgbClr val="FF0000"/>
                </a:solidFill>
                <a:cs typeface="2  Compset" panose="00000400000000000000" pitchFamily="2" charset="-78"/>
              </a:rPr>
              <a:t>۲-</a:t>
            </a:r>
            <a:r>
              <a:rPr lang="prs-AF" sz="2400" b="1" dirty="0" smtClean="0">
                <a:cs typeface="2  Compset" panose="00000400000000000000" pitchFamily="2" charset="-78"/>
              </a:rPr>
              <a:t> </a:t>
            </a:r>
            <a:r>
              <a:rPr lang="fa-IR" sz="2400" b="1" dirty="0" smtClean="0">
                <a:solidFill>
                  <a:srgbClr val="FF0000"/>
                </a:solidFill>
                <a:cs typeface="2  Compset" panose="00000400000000000000" pitchFamily="2" charset="-78"/>
              </a:rPr>
              <a:t> </a:t>
            </a:r>
            <a:r>
              <a:rPr lang="fa-IR" sz="2400" b="1" dirty="0" smtClean="0">
                <a:cs typeface="2  Compset" panose="00000400000000000000" pitchFamily="2" charset="-78"/>
              </a:rPr>
              <a:t>در </a:t>
            </a:r>
            <a:r>
              <a:rPr lang="fa-IR" sz="2400" b="1" dirty="0">
                <a:cs typeface="2  Compset" panose="00000400000000000000" pitchFamily="2" charset="-78"/>
              </a:rPr>
              <a:t>کارخانه‌ها، بنادر، سیستم‌های حمل‌ونقل و </a:t>
            </a:r>
            <a:r>
              <a:rPr lang="fa-IR" sz="2400" b="1" dirty="0" smtClean="0">
                <a:cs typeface="2  Compset" panose="00000400000000000000" pitchFamily="2" charset="-78"/>
              </a:rPr>
              <a:t>لجستیک؛</a:t>
            </a:r>
            <a:endParaRPr lang="prs-AF" sz="2400" b="1" dirty="0" smtClean="0">
              <a:cs typeface="2  Compset" panose="00000400000000000000" pitchFamily="2" charset="-78"/>
            </a:endParaRPr>
          </a:p>
          <a:p>
            <a:pPr algn="r"/>
            <a:endParaRPr lang="fa-IR" sz="2400" b="1" dirty="0" smtClean="0">
              <a:cs typeface="2  Compset" panose="00000400000000000000" pitchFamily="2" charset="-78"/>
            </a:endParaRPr>
          </a:p>
          <a:p>
            <a:pPr algn="r"/>
            <a:r>
              <a:rPr lang="prs-AF" sz="2400" b="1" dirty="0" smtClean="0">
                <a:solidFill>
                  <a:srgbClr val="FF0000"/>
                </a:solidFill>
                <a:cs typeface="2  Compset" panose="00000400000000000000" pitchFamily="2" charset="-78"/>
              </a:rPr>
              <a:t>۳-</a:t>
            </a:r>
            <a:r>
              <a:rPr lang="prs-AF" sz="2400" b="1" dirty="0" smtClean="0">
                <a:cs typeface="2  Compset" panose="00000400000000000000" pitchFamily="2" charset="-78"/>
              </a:rPr>
              <a:t> </a:t>
            </a:r>
            <a:r>
              <a:rPr lang="fa-IR" sz="2400" b="1" dirty="0" smtClean="0">
                <a:cs typeface="2  Compset" panose="00000400000000000000" pitchFamily="2" charset="-78"/>
              </a:rPr>
              <a:t>خطوط ریلی و مترو؛</a:t>
            </a:r>
            <a:endParaRPr lang="prs-AF" sz="2400" b="1" dirty="0" smtClean="0">
              <a:cs typeface="2  Compset" panose="00000400000000000000" pitchFamily="2" charset="-78"/>
            </a:endParaRPr>
          </a:p>
          <a:p>
            <a:pPr algn="r"/>
            <a:endParaRPr lang="fa-IR" sz="2400" b="1" dirty="0" smtClean="0">
              <a:cs typeface="2  Compset" panose="00000400000000000000" pitchFamily="2" charset="-78"/>
            </a:endParaRPr>
          </a:p>
          <a:p>
            <a:pPr algn="r"/>
            <a:r>
              <a:rPr lang="prs-AF" sz="2400" b="1" dirty="0" smtClean="0">
                <a:solidFill>
                  <a:srgbClr val="FF0000"/>
                </a:solidFill>
                <a:cs typeface="2  Compset" panose="00000400000000000000" pitchFamily="2" charset="-78"/>
              </a:rPr>
              <a:t>۴-</a:t>
            </a:r>
            <a:r>
              <a:rPr lang="prs-AF" sz="2400" b="1" dirty="0" smtClean="0">
                <a:cs typeface="2  Compset" panose="00000400000000000000" pitchFamily="2" charset="-78"/>
              </a:rPr>
              <a:t> </a:t>
            </a:r>
            <a:r>
              <a:rPr lang="fa-IR" sz="2400" b="1" dirty="0" smtClean="0">
                <a:cs typeface="2  Compset" panose="00000400000000000000" pitchFamily="2" charset="-78"/>
              </a:rPr>
              <a:t>فرودگاهها </a:t>
            </a:r>
            <a:r>
              <a:rPr lang="fa-IR" sz="2400" b="1" dirty="0">
                <a:cs typeface="2  Compset" panose="00000400000000000000" pitchFamily="2" charset="-78"/>
              </a:rPr>
              <a:t>و خطوط هوایی</a:t>
            </a:r>
            <a:r>
              <a:rPr lang="fa-IR" sz="2400" b="1" dirty="0" smtClean="0">
                <a:cs typeface="2  Compset" panose="00000400000000000000" pitchFamily="2" charset="-78"/>
              </a:rPr>
              <a:t>؛</a:t>
            </a:r>
            <a:endParaRPr lang="prs-AF" sz="2400" b="1" dirty="0" smtClean="0">
              <a:cs typeface="2  Compset" panose="00000400000000000000" pitchFamily="2" charset="-78"/>
            </a:endParaRPr>
          </a:p>
          <a:p>
            <a:pPr algn="r"/>
            <a:endParaRPr lang="fa-IR" sz="2400" b="1" dirty="0">
              <a:cs typeface="2  Compset" panose="00000400000000000000" pitchFamily="2" charset="-78"/>
            </a:endParaRPr>
          </a:p>
          <a:p>
            <a:pPr algn="r"/>
            <a:r>
              <a:rPr lang="prs-AF" sz="2400" b="1" dirty="0" smtClean="0">
                <a:solidFill>
                  <a:srgbClr val="FF0000"/>
                </a:solidFill>
                <a:cs typeface="2  Compset" panose="00000400000000000000" pitchFamily="2" charset="-78"/>
              </a:rPr>
              <a:t>۵-</a:t>
            </a:r>
            <a:r>
              <a:rPr lang="prs-AF" sz="2400" b="1" dirty="0" smtClean="0">
                <a:cs typeface="2  Compset" panose="00000400000000000000" pitchFamily="2" charset="-78"/>
              </a:rPr>
              <a:t> </a:t>
            </a:r>
            <a:r>
              <a:rPr lang="fa-IR" sz="2400" b="1" dirty="0" smtClean="0">
                <a:cs typeface="2  Compset" panose="00000400000000000000" pitchFamily="2" charset="-78"/>
              </a:rPr>
              <a:t>مدیریت </a:t>
            </a:r>
            <a:r>
              <a:rPr lang="fa-IR" sz="2400" b="1" dirty="0">
                <a:cs typeface="2  Compset" panose="00000400000000000000" pitchFamily="2" charset="-78"/>
              </a:rPr>
              <a:t>زنجیره تامین و سیستم های توزیع</a:t>
            </a:r>
            <a:r>
              <a:rPr lang="fa-IR" sz="2400" b="1" dirty="0" smtClean="0">
                <a:cs typeface="2  Compset" panose="00000400000000000000" pitchFamily="2" charset="-78"/>
              </a:rPr>
              <a:t>؛</a:t>
            </a:r>
            <a:endParaRPr lang="prs-AF" sz="2400" b="1" dirty="0" smtClean="0">
              <a:cs typeface="2  Compset" panose="00000400000000000000" pitchFamily="2" charset="-78"/>
            </a:endParaRPr>
          </a:p>
          <a:p>
            <a:pPr algn="r"/>
            <a:endParaRPr lang="fa-IR" sz="2400" b="1" dirty="0">
              <a:cs typeface="2  Compset" panose="00000400000000000000" pitchFamily="2" charset="-78"/>
            </a:endParaRPr>
          </a:p>
          <a:p>
            <a:pPr algn="r"/>
            <a:r>
              <a:rPr lang="prs-AF" sz="2400" b="1" dirty="0" smtClean="0">
                <a:solidFill>
                  <a:srgbClr val="FF0000"/>
                </a:solidFill>
                <a:cs typeface="2  Compset" panose="00000400000000000000" pitchFamily="2" charset="-78"/>
              </a:rPr>
              <a:t>۶-</a:t>
            </a:r>
            <a:r>
              <a:rPr lang="prs-AF" sz="2400" b="1" dirty="0" smtClean="0">
                <a:cs typeface="2  Compset" panose="00000400000000000000" pitchFamily="2" charset="-78"/>
              </a:rPr>
              <a:t> </a:t>
            </a:r>
            <a:r>
              <a:rPr lang="fa-IR" sz="2400" b="1" dirty="0" smtClean="0">
                <a:cs typeface="2  Compset" panose="00000400000000000000" pitchFamily="2" charset="-78"/>
              </a:rPr>
              <a:t>صنایع </a:t>
            </a:r>
            <a:r>
              <a:rPr lang="fa-IR" sz="2400" b="1" dirty="0">
                <a:cs typeface="2  Compset" panose="00000400000000000000" pitchFamily="2" charset="-78"/>
              </a:rPr>
              <a:t>نفت، پتروشیمی و گاز</a:t>
            </a:r>
            <a:r>
              <a:rPr lang="fa-IR" sz="2400" b="1" dirty="0" smtClean="0">
                <a:cs typeface="2  Compset" panose="00000400000000000000" pitchFamily="2" charset="-78"/>
              </a:rPr>
              <a:t>؛</a:t>
            </a:r>
            <a:endParaRPr lang="prs-AF" sz="2400" b="1" dirty="0" smtClean="0">
              <a:cs typeface="2  Compset" panose="00000400000000000000" pitchFamily="2" charset="-78"/>
            </a:endParaRPr>
          </a:p>
          <a:p>
            <a:pPr algn="r"/>
            <a:endParaRPr lang="fa-IR" sz="2400" b="1" dirty="0">
              <a:cs typeface="2  Compset" panose="00000400000000000000" pitchFamily="2" charset="-78"/>
            </a:endParaRPr>
          </a:p>
          <a:p>
            <a:pPr algn="r"/>
            <a:r>
              <a:rPr lang="prs-AF" sz="2400" b="1" dirty="0" smtClean="0">
                <a:solidFill>
                  <a:srgbClr val="FF0000"/>
                </a:solidFill>
                <a:cs typeface="2  Compset" panose="00000400000000000000" pitchFamily="2" charset="-78"/>
              </a:rPr>
              <a:t>۷-</a:t>
            </a:r>
            <a:r>
              <a:rPr lang="prs-AF" sz="2400" b="1" dirty="0" smtClean="0">
                <a:cs typeface="2  Compset" panose="00000400000000000000" pitchFamily="2" charset="-78"/>
              </a:rPr>
              <a:t> </a:t>
            </a:r>
            <a:r>
              <a:rPr lang="fa-IR" sz="2400" b="1" dirty="0" smtClean="0">
                <a:cs typeface="2  Compset" panose="00000400000000000000" pitchFamily="2" charset="-78"/>
              </a:rPr>
              <a:t>ترافیک </a:t>
            </a:r>
            <a:r>
              <a:rPr lang="fa-IR" sz="2400" b="1" dirty="0">
                <a:cs typeface="2  Compset" panose="00000400000000000000" pitchFamily="2" charset="-78"/>
              </a:rPr>
              <a:t>درون شهری و جاده‌ای</a:t>
            </a:r>
            <a:r>
              <a:rPr lang="fa-IR" sz="2400" b="1" dirty="0" smtClean="0">
                <a:cs typeface="2  Compset" panose="00000400000000000000" pitchFamily="2" charset="-78"/>
              </a:rPr>
              <a:t>؛</a:t>
            </a:r>
            <a:endParaRPr lang="prs-AF" sz="2400" b="1" dirty="0" smtClean="0">
              <a:cs typeface="2  Compset" panose="00000400000000000000" pitchFamily="2" charset="-78"/>
            </a:endParaRPr>
          </a:p>
          <a:p>
            <a:pPr algn="r"/>
            <a:endParaRPr lang="fa-IR" sz="2400" b="1" dirty="0">
              <a:cs typeface="2  Compset" panose="00000400000000000000" pitchFamily="2" charset="-78"/>
            </a:endParaRPr>
          </a:p>
          <a:p>
            <a:pPr algn="r"/>
            <a:r>
              <a:rPr lang="prs-AF" sz="2400" b="1" dirty="0" smtClean="0">
                <a:solidFill>
                  <a:srgbClr val="FF0000"/>
                </a:solidFill>
                <a:cs typeface="2  Compset" panose="00000400000000000000" pitchFamily="2" charset="-78"/>
              </a:rPr>
              <a:t>۸-</a:t>
            </a:r>
            <a:r>
              <a:rPr lang="prs-AF" sz="2400" b="1" dirty="0" smtClean="0">
                <a:cs typeface="2  Compset" panose="00000400000000000000" pitchFamily="2" charset="-78"/>
              </a:rPr>
              <a:t> </a:t>
            </a:r>
            <a:r>
              <a:rPr lang="fa-IR" sz="2400" b="1" dirty="0" smtClean="0">
                <a:cs typeface="2  Compset" panose="00000400000000000000" pitchFamily="2" charset="-78"/>
              </a:rPr>
              <a:t>گردش </a:t>
            </a:r>
            <a:r>
              <a:rPr lang="fa-IR" sz="2400" b="1" dirty="0">
                <a:cs typeface="2  Compset" panose="00000400000000000000" pitchFamily="2" charset="-78"/>
              </a:rPr>
              <a:t>افراد در مناطقی از قبیل فرودگاه، ایستگاه قطار برای کاستن از انبوه جمعیت.</a:t>
            </a:r>
          </a:p>
        </p:txBody>
      </p:sp>
    </p:spTree>
    <p:extLst>
      <p:ext uri="{BB962C8B-B14F-4D97-AF65-F5344CB8AC3E}">
        <p14:creationId xmlns:p14="http://schemas.microsoft.com/office/powerpoint/2010/main" val="8587949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7626" y="127819"/>
            <a:ext cx="9851921" cy="6186309"/>
          </a:xfrm>
          <a:prstGeom prst="rect">
            <a:avLst/>
          </a:prstGeom>
        </p:spPr>
        <p:txBody>
          <a:bodyPr wrap="square">
            <a:spAutoFit/>
          </a:bodyPr>
          <a:lstStyle/>
          <a:p>
            <a:pPr algn="ctr"/>
            <a:r>
              <a:rPr lang="fa-IR" sz="2800" b="1" dirty="0">
                <a:solidFill>
                  <a:schemeClr val="accent6">
                    <a:lumMod val="50000"/>
                  </a:schemeClr>
                </a:solidFill>
                <a:cs typeface="2  Compset" panose="00000400000000000000" pitchFamily="2" charset="-78"/>
              </a:rPr>
              <a:t>مزایای حاصل از به کارگیری شبیه </a:t>
            </a:r>
            <a:r>
              <a:rPr lang="fa-IR" sz="2800" b="1" dirty="0" smtClean="0">
                <a:solidFill>
                  <a:schemeClr val="accent6">
                    <a:lumMod val="50000"/>
                  </a:schemeClr>
                </a:solidFill>
                <a:cs typeface="2  Compset" panose="00000400000000000000" pitchFamily="2" charset="-78"/>
              </a:rPr>
              <a:t>سازی</a:t>
            </a:r>
            <a:endParaRPr lang="prs-AF" sz="2800" b="1" dirty="0" smtClean="0">
              <a:solidFill>
                <a:schemeClr val="accent6">
                  <a:lumMod val="50000"/>
                </a:schemeClr>
              </a:solidFill>
              <a:cs typeface="2  Compset" panose="00000400000000000000" pitchFamily="2" charset="-78"/>
            </a:endParaRPr>
          </a:p>
          <a:p>
            <a:pPr algn="r"/>
            <a:endParaRPr lang="prs-AF" sz="2800" b="1" dirty="0">
              <a:cs typeface="2  Compset" panose="00000400000000000000" pitchFamily="2" charset="-78"/>
            </a:endParaRPr>
          </a:p>
          <a:p>
            <a:pPr algn="r"/>
            <a:r>
              <a:rPr lang="fa-IR" sz="2800" b="1" dirty="0" smtClean="0">
                <a:cs typeface="2  Compset" panose="00000400000000000000" pitchFamily="2" charset="-78"/>
              </a:rPr>
              <a:t> </a:t>
            </a:r>
            <a:r>
              <a:rPr lang="prs-AF" sz="2400" b="1" dirty="0" smtClean="0">
                <a:solidFill>
                  <a:srgbClr val="FF0000"/>
                </a:solidFill>
                <a:cs typeface="2  Compset" panose="00000400000000000000" pitchFamily="2" charset="-78"/>
              </a:rPr>
              <a:t>۱-</a:t>
            </a:r>
            <a:r>
              <a:rPr lang="fa-IR" sz="2400" b="1" dirty="0" smtClean="0">
                <a:solidFill>
                  <a:srgbClr val="FF0000"/>
                </a:solidFill>
                <a:cs typeface="2  Compset" panose="00000400000000000000" pitchFamily="2" charset="-78"/>
              </a:rPr>
              <a:t> </a:t>
            </a:r>
            <a:r>
              <a:rPr lang="fa-IR" sz="2400" b="1" dirty="0">
                <a:cs typeface="2  Compset" panose="00000400000000000000" pitchFamily="2" charset="-78"/>
              </a:rPr>
              <a:t>با شبیه سازی بررسی و آزمایش رابطه های متقابل هر سیستم یا زیر سیستم پیچیده میسر می </a:t>
            </a:r>
            <a:r>
              <a:rPr lang="fa-IR" sz="2400" b="1" dirty="0" smtClean="0">
                <a:cs typeface="2  Compset" panose="00000400000000000000" pitchFamily="2" charset="-78"/>
              </a:rPr>
              <a:t>گردد</a:t>
            </a:r>
            <a:r>
              <a:rPr lang="prs-AF" sz="2400" b="1" dirty="0" smtClean="0">
                <a:cs typeface="2  Compset" panose="00000400000000000000" pitchFamily="2" charset="-78"/>
              </a:rPr>
              <a:t>.</a:t>
            </a:r>
          </a:p>
          <a:p>
            <a:pPr algn="r"/>
            <a:r>
              <a:rPr lang="prs-AF" sz="2400" b="1" dirty="0" smtClean="0">
                <a:solidFill>
                  <a:srgbClr val="FF0000"/>
                </a:solidFill>
                <a:cs typeface="2  Compset" panose="00000400000000000000" pitchFamily="2" charset="-78"/>
              </a:rPr>
              <a:t>۲-</a:t>
            </a:r>
            <a:r>
              <a:rPr lang="prs-AF" sz="2400" b="1" dirty="0" smtClean="0">
                <a:cs typeface="2  Compset" panose="00000400000000000000" pitchFamily="2" charset="-78"/>
              </a:rPr>
              <a:t> </a:t>
            </a:r>
            <a:r>
              <a:rPr lang="fa-IR" sz="2400" b="1" dirty="0" smtClean="0">
                <a:cs typeface="2  Compset" panose="00000400000000000000" pitchFamily="2" charset="-78"/>
              </a:rPr>
              <a:t>با </a:t>
            </a:r>
            <a:r>
              <a:rPr lang="fa-IR" sz="2400" b="1" dirty="0">
                <a:cs typeface="2  Compset" panose="00000400000000000000" pitchFamily="2" charset="-78"/>
              </a:rPr>
              <a:t>ایجاد تغییر در ورودی های شبیه سازی و بررسی خروجی های به دست آمده می‌توان شناخت ارزشمندی درباره مهم‌ترین متغیرها و چگونگی رابطه متقابل آنها به دست </a:t>
            </a:r>
            <a:r>
              <a:rPr lang="fa-IR" sz="2400" b="1" dirty="0" smtClean="0">
                <a:cs typeface="2  Compset" panose="00000400000000000000" pitchFamily="2" charset="-78"/>
              </a:rPr>
              <a:t>آورد</a:t>
            </a:r>
            <a:r>
              <a:rPr lang="prs-AF" sz="2400" b="1" dirty="0" smtClean="0">
                <a:cs typeface="2  Compset" panose="00000400000000000000" pitchFamily="2" charset="-78"/>
              </a:rPr>
              <a:t>.</a:t>
            </a:r>
            <a:r>
              <a:rPr lang="fa-IR" sz="2400" b="1" dirty="0" smtClean="0">
                <a:cs typeface="2  Compset" panose="00000400000000000000" pitchFamily="2" charset="-78"/>
              </a:rPr>
              <a:t> </a:t>
            </a:r>
            <a:endParaRPr lang="prs-AF" sz="2400" b="1" dirty="0" smtClean="0">
              <a:cs typeface="2  Compset" panose="00000400000000000000" pitchFamily="2" charset="-78"/>
            </a:endParaRPr>
          </a:p>
          <a:p>
            <a:pPr algn="r"/>
            <a:r>
              <a:rPr lang="prs-AF" sz="2400" b="1" dirty="0" smtClean="0">
                <a:solidFill>
                  <a:srgbClr val="FF0000"/>
                </a:solidFill>
                <a:cs typeface="2  Compset" panose="00000400000000000000" pitchFamily="2" charset="-78"/>
              </a:rPr>
              <a:t>۳-</a:t>
            </a:r>
            <a:r>
              <a:rPr lang="prs-AF" sz="2400" b="1" dirty="0" smtClean="0">
                <a:cs typeface="2  Compset" panose="00000400000000000000" pitchFamily="2" charset="-78"/>
              </a:rPr>
              <a:t> شبیه سازی </a:t>
            </a:r>
            <a:r>
              <a:rPr lang="fa-IR" sz="2400" b="1" dirty="0" smtClean="0">
                <a:cs typeface="2  Compset" panose="00000400000000000000" pitchFamily="2" charset="-78"/>
              </a:rPr>
              <a:t>را </a:t>
            </a:r>
            <a:r>
              <a:rPr lang="fa-IR" sz="2400" b="1" dirty="0">
                <a:cs typeface="2  Compset" panose="00000400000000000000" pitchFamily="2" charset="-78"/>
              </a:rPr>
              <a:t>میتوان به منظور آزمایش طرح‌های خط مشی های جدید پیش از اجرای آنها استفاده کرد و آمادگی لازم را برای روبرو شدن با پیشامدهای ممکن به دست </a:t>
            </a:r>
            <a:r>
              <a:rPr lang="fa-IR" sz="2400" b="1" dirty="0" smtClean="0">
                <a:cs typeface="2  Compset" panose="00000400000000000000" pitchFamily="2" charset="-78"/>
              </a:rPr>
              <a:t>آورد</a:t>
            </a:r>
            <a:r>
              <a:rPr lang="prs-AF" sz="2400" b="1" dirty="0" smtClean="0">
                <a:cs typeface="2  Compset" panose="00000400000000000000" pitchFamily="2" charset="-78"/>
              </a:rPr>
              <a:t>.</a:t>
            </a:r>
          </a:p>
          <a:p>
            <a:pPr algn="r"/>
            <a:r>
              <a:rPr lang="prs-AF" sz="2400" b="1" dirty="0" smtClean="0">
                <a:solidFill>
                  <a:srgbClr val="FF0000"/>
                </a:solidFill>
                <a:cs typeface="2  Compset" panose="00000400000000000000" pitchFamily="2" charset="-78"/>
              </a:rPr>
              <a:t>۴-</a:t>
            </a:r>
            <a:r>
              <a:rPr lang="prs-AF" sz="2400" b="1" dirty="0" smtClean="0">
                <a:cs typeface="2  Compset" panose="00000400000000000000" pitchFamily="2" charset="-78"/>
              </a:rPr>
              <a:t> </a:t>
            </a:r>
            <a:r>
              <a:rPr lang="fa-IR" sz="2400" b="1" dirty="0" smtClean="0">
                <a:cs typeface="2  Compset" panose="00000400000000000000" pitchFamily="2" charset="-78"/>
              </a:rPr>
              <a:t>شبیه </a:t>
            </a:r>
            <a:r>
              <a:rPr lang="fa-IR" sz="2400" b="1" dirty="0">
                <a:cs typeface="2  Compset" panose="00000400000000000000" pitchFamily="2" charset="-78"/>
              </a:rPr>
              <a:t>سازی را می توان به منظور تحقیق درباره </a:t>
            </a:r>
            <a:r>
              <a:rPr lang="prs-AF" sz="2400" b="1" dirty="0" smtClean="0">
                <a:cs typeface="2  Compset" panose="00000400000000000000" pitchFamily="2" charset="-78"/>
              </a:rPr>
              <a:t>تحلیلی </a:t>
            </a:r>
            <a:r>
              <a:rPr lang="fa-IR" sz="2400" b="1" dirty="0" smtClean="0">
                <a:cs typeface="2  Compset" panose="00000400000000000000" pitchFamily="2" charset="-78"/>
              </a:rPr>
              <a:t>مورد </a:t>
            </a:r>
            <a:r>
              <a:rPr lang="fa-IR" sz="2400" b="1" dirty="0">
                <a:cs typeface="2  Compset" panose="00000400000000000000" pitchFamily="2" charset="-78"/>
              </a:rPr>
              <a:t>استفاده قرار </a:t>
            </a:r>
            <a:r>
              <a:rPr lang="fa-IR" sz="2400" b="1" dirty="0" smtClean="0">
                <a:cs typeface="2  Compset" panose="00000400000000000000" pitchFamily="2" charset="-78"/>
              </a:rPr>
              <a:t>داد</a:t>
            </a:r>
            <a:r>
              <a:rPr lang="prs-AF" sz="2400" b="1" dirty="0" smtClean="0">
                <a:cs typeface="2  Compset" panose="00000400000000000000" pitchFamily="2" charset="-78"/>
              </a:rPr>
              <a:t>.</a:t>
            </a:r>
          </a:p>
          <a:p>
            <a:pPr algn="r"/>
            <a:r>
              <a:rPr lang="fa-IR" sz="2400" b="1" dirty="0" smtClean="0">
                <a:cs typeface="2  Compset" panose="00000400000000000000" pitchFamily="2" charset="-78"/>
              </a:rPr>
              <a:t> </a:t>
            </a:r>
            <a:r>
              <a:rPr lang="prs-AF" sz="2400" b="1" dirty="0" smtClean="0">
                <a:solidFill>
                  <a:srgbClr val="FF0000"/>
                </a:solidFill>
                <a:cs typeface="2  Compset" panose="00000400000000000000" pitchFamily="2" charset="-78"/>
              </a:rPr>
              <a:t>۵-</a:t>
            </a:r>
            <a:r>
              <a:rPr lang="prs-AF" sz="2400" b="1" dirty="0" smtClean="0">
                <a:cs typeface="2  Compset" panose="00000400000000000000" pitchFamily="2" charset="-78"/>
              </a:rPr>
              <a:t> </a:t>
            </a:r>
            <a:r>
              <a:rPr lang="fa-IR" sz="2400" b="1" dirty="0" smtClean="0">
                <a:cs typeface="2  Compset" panose="00000400000000000000" pitchFamily="2" charset="-78"/>
              </a:rPr>
              <a:t>مدل </a:t>
            </a:r>
            <a:r>
              <a:rPr lang="fa-IR" sz="2400" b="1" dirty="0">
                <a:cs typeface="2  Compset" panose="00000400000000000000" pitchFamily="2" charset="-78"/>
              </a:rPr>
              <a:t>شبیه سازی می تواند به عنوان یک ابزار پشتیبانی از تصمیم گیری برای بهبود مستمر فرایند به کار گرفته </a:t>
            </a:r>
            <a:r>
              <a:rPr lang="fa-IR" sz="2400" b="1" dirty="0" smtClean="0">
                <a:cs typeface="2  Compset" panose="00000400000000000000" pitchFamily="2" charset="-78"/>
              </a:rPr>
              <a:t>شود</a:t>
            </a:r>
            <a:r>
              <a:rPr lang="prs-AF" sz="2400" b="1" dirty="0" smtClean="0">
                <a:cs typeface="2  Compset" panose="00000400000000000000" pitchFamily="2" charset="-78"/>
              </a:rPr>
              <a:t>.</a:t>
            </a:r>
          </a:p>
          <a:p>
            <a:pPr algn="r"/>
            <a:r>
              <a:rPr lang="fa-IR" sz="2400" b="1" dirty="0" smtClean="0">
                <a:cs typeface="2  Compset" panose="00000400000000000000" pitchFamily="2" charset="-78"/>
              </a:rPr>
              <a:t> </a:t>
            </a:r>
            <a:r>
              <a:rPr lang="prs-AF" sz="2400" b="1" dirty="0" smtClean="0">
                <a:solidFill>
                  <a:srgbClr val="FF0000"/>
                </a:solidFill>
                <a:cs typeface="2  Compset" panose="00000400000000000000" pitchFamily="2" charset="-78"/>
              </a:rPr>
              <a:t>۶-</a:t>
            </a:r>
            <a:r>
              <a:rPr lang="fa-IR" sz="2400" b="1" dirty="0" smtClean="0">
                <a:cs typeface="2  Compset" panose="00000400000000000000" pitchFamily="2" charset="-78"/>
              </a:rPr>
              <a:t>پس </a:t>
            </a:r>
            <a:r>
              <a:rPr lang="fa-IR" sz="2400" b="1" dirty="0">
                <a:cs typeface="2  Compset" panose="00000400000000000000" pitchFamily="2" charset="-78"/>
              </a:rPr>
              <a:t>از ساختن هر مدل می‌توان به منظور تحلیل طرحها و روشهای پیشنهادی بارها آن را به کار </a:t>
            </a:r>
            <a:r>
              <a:rPr lang="fa-IR" sz="2400" b="1" dirty="0" smtClean="0">
                <a:cs typeface="2  Compset" panose="00000400000000000000" pitchFamily="2" charset="-78"/>
              </a:rPr>
              <a:t>گرفت</a:t>
            </a:r>
            <a:r>
              <a:rPr lang="prs-AF" sz="2400" b="1" dirty="0" smtClean="0">
                <a:cs typeface="2  Compset" panose="00000400000000000000" pitchFamily="2" charset="-78"/>
              </a:rPr>
              <a:t>.</a:t>
            </a:r>
          </a:p>
          <a:p>
            <a:pPr algn="r"/>
            <a:r>
              <a:rPr lang="prs-AF" sz="2400" b="1" dirty="0" smtClean="0">
                <a:solidFill>
                  <a:srgbClr val="FF0000"/>
                </a:solidFill>
                <a:cs typeface="2  Compset" panose="00000400000000000000" pitchFamily="2" charset="-78"/>
              </a:rPr>
              <a:t>۷-</a:t>
            </a:r>
            <a:r>
              <a:rPr lang="fa-IR" sz="2400" b="1" dirty="0" smtClean="0">
                <a:solidFill>
                  <a:srgbClr val="FF0000"/>
                </a:solidFill>
                <a:cs typeface="2  Compset" panose="00000400000000000000" pitchFamily="2" charset="-78"/>
              </a:rPr>
              <a:t> </a:t>
            </a:r>
            <a:r>
              <a:rPr lang="fa-IR" sz="2400" b="1" dirty="0">
                <a:cs typeface="2  Compset" panose="00000400000000000000" pitchFamily="2" charset="-78"/>
              </a:rPr>
              <a:t>معمولا دستیابی به داده های شبیه سازی بسیار کم هزینه تر از فراهم آوردن داده های مربوط به سیستم حقیقی است </a:t>
            </a:r>
            <a:r>
              <a:rPr lang="prs-AF" sz="2400" b="1" dirty="0" smtClean="0">
                <a:cs typeface="2  Compset" panose="00000400000000000000" pitchFamily="2" charset="-78"/>
              </a:rPr>
              <a:t>.</a:t>
            </a:r>
          </a:p>
          <a:p>
            <a:pPr algn="r"/>
            <a:r>
              <a:rPr lang="prs-AF" sz="2400" b="1" dirty="0" smtClean="0">
                <a:solidFill>
                  <a:srgbClr val="FF0000"/>
                </a:solidFill>
                <a:cs typeface="2  Compset" panose="00000400000000000000" pitchFamily="2" charset="-78"/>
              </a:rPr>
              <a:t>۸-</a:t>
            </a:r>
            <a:r>
              <a:rPr lang="prs-AF" sz="2400" b="1" dirty="0" smtClean="0">
                <a:cs typeface="2  Compset" panose="00000400000000000000" pitchFamily="2" charset="-78"/>
              </a:rPr>
              <a:t> </a:t>
            </a:r>
            <a:r>
              <a:rPr lang="fa-IR" sz="2400" b="1" dirty="0" smtClean="0">
                <a:cs typeface="2  Compset" panose="00000400000000000000" pitchFamily="2" charset="-78"/>
              </a:rPr>
              <a:t>به </a:t>
            </a:r>
            <a:r>
              <a:rPr lang="fa-IR" sz="2400" b="1" dirty="0">
                <a:cs typeface="2  Compset" panose="00000400000000000000" pitchFamily="2" charset="-78"/>
              </a:rPr>
              <a:t>کاربردن روش‌های شبیه‌سازی معمولا آسان‌تر از روش‌های تحلیلی است بنابراین </a:t>
            </a:r>
            <a:r>
              <a:rPr lang="fa-IR" sz="2400" b="1" dirty="0" smtClean="0">
                <a:cs typeface="2  Compset" panose="00000400000000000000" pitchFamily="2" charset="-78"/>
              </a:rPr>
              <a:t>شمار</a:t>
            </a:r>
            <a:r>
              <a:rPr lang="prs-AF" sz="2400" b="1" dirty="0" smtClean="0">
                <a:cs typeface="2  Compset" panose="00000400000000000000" pitchFamily="2" charset="-78"/>
              </a:rPr>
              <a:t> </a:t>
            </a:r>
            <a:r>
              <a:rPr lang="fa-IR" sz="2400" b="1" dirty="0" smtClean="0">
                <a:cs typeface="2  Compset" panose="00000400000000000000" pitchFamily="2" charset="-78"/>
              </a:rPr>
              <a:t> </a:t>
            </a:r>
            <a:r>
              <a:rPr lang="fa-IR" sz="2400" b="1" dirty="0">
                <a:cs typeface="2  Compset" panose="00000400000000000000" pitchFamily="2" charset="-78"/>
              </a:rPr>
              <a:t>استفاده‌کنندگان بالقوه روش‌های شبیه‌سازی بسیار بیشتر از روشهای تحلیلی </a:t>
            </a:r>
            <a:r>
              <a:rPr lang="fa-IR" sz="2400" b="1" dirty="0" smtClean="0">
                <a:cs typeface="2  Compset" panose="00000400000000000000" pitchFamily="2" charset="-78"/>
              </a:rPr>
              <a:t>اس</a:t>
            </a:r>
            <a:r>
              <a:rPr lang="prs-AF" sz="2400" b="1" dirty="0" smtClean="0">
                <a:cs typeface="2  Compset" panose="00000400000000000000" pitchFamily="2" charset="-78"/>
              </a:rPr>
              <a:t>ت.</a:t>
            </a:r>
            <a:endParaRPr lang="en-US" sz="2400" b="1" dirty="0">
              <a:cs typeface="2  Compset" panose="00000400000000000000" pitchFamily="2" charset="-78"/>
            </a:endParaRPr>
          </a:p>
        </p:txBody>
      </p:sp>
    </p:spTree>
    <p:extLst>
      <p:ext uri="{BB962C8B-B14F-4D97-AF65-F5344CB8AC3E}">
        <p14:creationId xmlns:p14="http://schemas.microsoft.com/office/powerpoint/2010/main" val="34248416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69807" y="167149"/>
            <a:ext cx="10156722" cy="6186309"/>
          </a:xfrm>
          <a:prstGeom prst="rect">
            <a:avLst/>
          </a:prstGeom>
        </p:spPr>
        <p:txBody>
          <a:bodyPr wrap="square">
            <a:spAutoFit/>
          </a:bodyPr>
          <a:lstStyle/>
          <a:p>
            <a:pPr algn="ctr"/>
            <a:r>
              <a:rPr lang="fa-IR" sz="2800" b="1" dirty="0" smtClean="0">
                <a:solidFill>
                  <a:schemeClr val="accent6">
                    <a:lumMod val="50000"/>
                  </a:schemeClr>
                </a:solidFill>
                <a:cs typeface="2  Compset" panose="00000400000000000000" pitchFamily="2" charset="-78"/>
              </a:rPr>
              <a:t>معایب شبیه سازی</a:t>
            </a:r>
            <a:endParaRPr lang="prs-AF" sz="2800" b="1" dirty="0" smtClean="0">
              <a:solidFill>
                <a:schemeClr val="accent6">
                  <a:lumMod val="50000"/>
                </a:schemeClr>
              </a:solidFill>
              <a:cs typeface="2  Compset" panose="00000400000000000000" pitchFamily="2" charset="-78"/>
            </a:endParaRPr>
          </a:p>
          <a:p>
            <a:pPr algn="ctr"/>
            <a:endParaRPr lang="prs-AF" sz="2800" b="1" dirty="0" smtClean="0">
              <a:cs typeface="2  Compset" panose="00000400000000000000" pitchFamily="2" charset="-78"/>
            </a:endParaRPr>
          </a:p>
          <a:p>
            <a:pPr algn="r"/>
            <a:r>
              <a:rPr lang="fa-IR" sz="2800" b="1" dirty="0" smtClean="0">
                <a:cs typeface="2  Compset" panose="00000400000000000000" pitchFamily="2" charset="-78"/>
              </a:rPr>
              <a:t> </a:t>
            </a:r>
            <a:r>
              <a:rPr lang="prs-AF" sz="2400" b="1" dirty="0" smtClean="0">
                <a:solidFill>
                  <a:srgbClr val="FF0000"/>
                </a:solidFill>
                <a:cs typeface="2  Compset" panose="00000400000000000000" pitchFamily="2" charset="-78"/>
              </a:rPr>
              <a:t>۱-</a:t>
            </a:r>
            <a:r>
              <a:rPr lang="fa-IR" sz="2400" b="1" dirty="0" smtClean="0">
                <a:solidFill>
                  <a:srgbClr val="FF0000"/>
                </a:solidFill>
                <a:cs typeface="2  Compset" panose="00000400000000000000" pitchFamily="2" charset="-78"/>
              </a:rPr>
              <a:t> </a:t>
            </a:r>
            <a:r>
              <a:rPr lang="fa-IR" sz="2400" b="1" dirty="0" smtClean="0">
                <a:cs typeface="2  Compset" panose="00000400000000000000" pitchFamily="2" charset="-78"/>
              </a:rPr>
              <a:t>ایجاد و توسعه یک مدل خوب شبیه سازی اغلب گران و محتاج زمان است و نیاز به اطلاعات زیادی دارد که ممکن است به آسانی در دسترس نباشد شا</a:t>
            </a:r>
            <a:r>
              <a:rPr lang="prs-AF" sz="2400" b="1" dirty="0" smtClean="0">
                <a:cs typeface="2  Compset" panose="00000400000000000000" pitchFamily="2" charset="-78"/>
              </a:rPr>
              <a:t>نون</a:t>
            </a:r>
            <a:r>
              <a:rPr lang="fa-IR" sz="2400" b="1" dirty="0" smtClean="0">
                <a:cs typeface="2  Compset" panose="00000400000000000000" pitchFamily="2" charset="-78"/>
              </a:rPr>
              <a:t> به نقل از فا</a:t>
            </a:r>
            <a:r>
              <a:rPr lang="prs-AF" sz="2400" b="1" dirty="0" smtClean="0">
                <a:cs typeface="2  Compset" panose="00000400000000000000" pitchFamily="2" charset="-78"/>
              </a:rPr>
              <a:t>ز</a:t>
            </a:r>
            <a:r>
              <a:rPr lang="fa-IR" sz="2400" b="1" dirty="0" smtClean="0">
                <a:cs typeface="2  Compset" panose="00000400000000000000" pitchFamily="2" charset="-78"/>
              </a:rPr>
              <a:t>ستو در کتاب خود ذکر می کند </a:t>
            </a:r>
            <a:r>
              <a:rPr lang="prs-AF" sz="2400" b="1" dirty="0" smtClean="0">
                <a:cs typeface="2  Compset" panose="00000400000000000000" pitchFamily="2" charset="-78"/>
              </a:rPr>
              <a:t>که</a:t>
            </a:r>
            <a:r>
              <a:rPr lang="fa-IR" sz="2400" b="1" dirty="0" smtClean="0">
                <a:cs typeface="2  Compset" panose="00000400000000000000" pitchFamily="2" charset="-78"/>
              </a:rPr>
              <a:t> توسعه یک مدل خوبه برنامه ریزی شرکت ها ممکن است </a:t>
            </a:r>
            <a:r>
              <a:rPr lang="prs-AF" sz="2400" b="1" dirty="0" smtClean="0">
                <a:cs typeface="2  Compset" panose="00000400000000000000" pitchFamily="2" charset="-78"/>
              </a:rPr>
              <a:t>۳ </a:t>
            </a:r>
            <a:r>
              <a:rPr lang="fa-IR" sz="2400" b="1" dirty="0" smtClean="0">
                <a:cs typeface="2  Compset" panose="00000400000000000000" pitchFamily="2" charset="-78"/>
              </a:rPr>
              <a:t>تا ۱۰ سال وقت بخواهد</a:t>
            </a:r>
            <a:r>
              <a:rPr lang="prs-AF" sz="2400" b="1" dirty="0" smtClean="0">
                <a:cs typeface="2  Compset" panose="00000400000000000000" pitchFamily="2" charset="-78"/>
              </a:rPr>
              <a:t>.</a:t>
            </a:r>
            <a:endParaRPr lang="fa-IR" sz="2400" b="1" dirty="0" smtClean="0">
              <a:cs typeface="2  Compset" panose="00000400000000000000" pitchFamily="2" charset="-78"/>
            </a:endParaRPr>
          </a:p>
          <a:p>
            <a:pPr algn="r"/>
            <a:r>
              <a:rPr lang="fa-IR" sz="2400" b="1" dirty="0" smtClean="0">
                <a:solidFill>
                  <a:srgbClr val="FF0000"/>
                </a:solidFill>
                <a:cs typeface="2  Compset" panose="00000400000000000000" pitchFamily="2" charset="-78"/>
              </a:rPr>
              <a:t>۲</a:t>
            </a:r>
            <a:r>
              <a:rPr lang="prs-AF" sz="2400" b="1" dirty="0" smtClean="0">
                <a:solidFill>
                  <a:srgbClr val="FF0000"/>
                </a:solidFill>
                <a:cs typeface="2  Compset" panose="00000400000000000000" pitchFamily="2" charset="-78"/>
              </a:rPr>
              <a:t>-</a:t>
            </a:r>
            <a:r>
              <a:rPr lang="prs-AF" sz="2400" b="1" dirty="0" smtClean="0">
                <a:cs typeface="2  Compset" panose="00000400000000000000" pitchFamily="2" charset="-78"/>
              </a:rPr>
              <a:t> </a:t>
            </a:r>
            <a:r>
              <a:rPr lang="fa-IR" sz="2400" b="1" dirty="0" smtClean="0">
                <a:cs typeface="2  Compset" panose="00000400000000000000" pitchFamily="2" charset="-78"/>
              </a:rPr>
              <a:t> شبیه سازی می تواند چنین وانمود کند که وضعیت جهان واقعی را به دقت نشان می‌دهد در حالی که واقعاً این کار را نمی‌کند چنین مسئله ذاتی در شبیه سازی وجود دارد که اگر به درستی حل نشود می تواند نتایج غلطی را به وجود آورند</a:t>
            </a:r>
            <a:r>
              <a:rPr lang="prs-AF" sz="2400" b="1" dirty="0" smtClean="0">
                <a:cs typeface="2  Compset" panose="00000400000000000000" pitchFamily="2" charset="-78"/>
              </a:rPr>
              <a:t>.</a:t>
            </a:r>
          </a:p>
          <a:p>
            <a:pPr algn="r"/>
            <a:r>
              <a:rPr lang="prs-AF" sz="2400" b="1" dirty="0" smtClean="0">
                <a:solidFill>
                  <a:srgbClr val="FF0000"/>
                </a:solidFill>
                <a:cs typeface="2  Compset" panose="00000400000000000000" pitchFamily="2" charset="-78"/>
              </a:rPr>
              <a:t>۳-</a:t>
            </a:r>
            <a:r>
              <a:rPr lang="prs-AF" sz="2400" b="1" dirty="0" smtClean="0">
                <a:cs typeface="2  Compset" panose="00000400000000000000" pitchFamily="2" charset="-78"/>
              </a:rPr>
              <a:t> </a:t>
            </a:r>
            <a:r>
              <a:rPr lang="fa-IR" sz="2400" b="1" dirty="0" smtClean="0">
                <a:solidFill>
                  <a:srgbClr val="FF0000"/>
                </a:solidFill>
                <a:cs typeface="2  Compset" panose="00000400000000000000" pitchFamily="2" charset="-78"/>
              </a:rPr>
              <a:t> </a:t>
            </a:r>
            <a:r>
              <a:rPr lang="fa-IR" sz="2400" b="1" dirty="0" smtClean="0">
                <a:cs typeface="2  Compset" panose="00000400000000000000" pitchFamily="2" charset="-78"/>
              </a:rPr>
              <a:t>شبیه سازی دقیق نبوده و نمی‌توان درجه بی دقتی را اندازه گرفت تحلیل حساسیت مدل نسبت به تغییر مقدار پارامتر ها تنها قسمتی از این مشکل را حل می کند</a:t>
            </a:r>
            <a:r>
              <a:rPr lang="prs-AF" sz="2400" b="1" dirty="0" smtClean="0">
                <a:cs typeface="2  Compset" panose="00000400000000000000" pitchFamily="2" charset="-78"/>
              </a:rPr>
              <a:t>.</a:t>
            </a:r>
          </a:p>
          <a:p>
            <a:pPr algn="r"/>
            <a:r>
              <a:rPr lang="prs-AF" sz="2400" b="1" dirty="0" smtClean="0">
                <a:solidFill>
                  <a:srgbClr val="FF0000"/>
                </a:solidFill>
                <a:cs typeface="2  Compset" panose="00000400000000000000" pitchFamily="2" charset="-78"/>
              </a:rPr>
              <a:t>۴-</a:t>
            </a:r>
            <a:r>
              <a:rPr lang="prs-AF" sz="2400" b="1" dirty="0" smtClean="0">
                <a:cs typeface="2  Compset" panose="00000400000000000000" pitchFamily="2" charset="-78"/>
              </a:rPr>
              <a:t> </a:t>
            </a:r>
            <a:r>
              <a:rPr lang="fa-IR" sz="2400" b="1" dirty="0" smtClean="0">
                <a:cs typeface="2  Compset" panose="00000400000000000000" pitchFamily="2" charset="-78"/>
              </a:rPr>
              <a:t>معمولاً نتایج شبیه سازی به صورت عددی بوده و با هر تعداد ارقام اعشاری که آزمایش کرد انتخاب کند معین می‌شود در نتیجه خطر بزرگ کردن اعداد یعنی اعتبار دادن بیش از حد به اعداد پیش می‌آید</a:t>
            </a:r>
            <a:r>
              <a:rPr lang="prs-AF" sz="2400" b="1" dirty="0" smtClean="0">
                <a:cs typeface="2  Compset" panose="00000400000000000000" pitchFamily="2" charset="-78"/>
              </a:rPr>
              <a:t>.</a:t>
            </a:r>
          </a:p>
          <a:p>
            <a:pPr algn="r"/>
            <a:r>
              <a:rPr lang="fa-IR" sz="2400" b="1" dirty="0" smtClean="0">
                <a:cs typeface="2  Compset" panose="00000400000000000000" pitchFamily="2" charset="-78"/>
              </a:rPr>
              <a:t> </a:t>
            </a:r>
            <a:r>
              <a:rPr lang="prs-AF" sz="2400" b="1" dirty="0" smtClean="0">
                <a:solidFill>
                  <a:srgbClr val="FF0000"/>
                </a:solidFill>
                <a:cs typeface="2  Compset" panose="00000400000000000000" pitchFamily="2" charset="-78"/>
              </a:rPr>
              <a:t>۵-</a:t>
            </a:r>
            <a:r>
              <a:rPr lang="prs-AF" sz="2400" b="1" dirty="0" smtClean="0">
                <a:cs typeface="2  Compset" panose="00000400000000000000" pitchFamily="2" charset="-78"/>
              </a:rPr>
              <a:t> </a:t>
            </a:r>
            <a:r>
              <a:rPr lang="fa-IR" sz="2400" b="1" dirty="0" smtClean="0">
                <a:cs typeface="2  Compset" panose="00000400000000000000" pitchFamily="2" charset="-78"/>
              </a:rPr>
              <a:t>در نهایت هرچند شبیه سازی روشی بسیار با ارزش و مفیدی برای حل مسائل اصولی به طور حتم راه حل تمام مسائل مدیریتی نیست هنوز تا حد زیادی توسعه و استفاده از مدل‌های شبیه‌سازی به جای اینکه علم باشد هنر است بنابراین مانند سایر هنرها تا حد زیادی فن موفقیت یا شکست را معین نمی کند بلکه عامل تعیین کننده چگونگی کاربرد آن است</a:t>
            </a:r>
            <a:r>
              <a:rPr lang="prs-AF" sz="2400" b="1" dirty="0" smtClean="0">
                <a:cs typeface="2  Compset" panose="00000400000000000000" pitchFamily="2" charset="-78"/>
              </a:rPr>
              <a:t>.</a:t>
            </a:r>
            <a:endParaRPr lang="en-US" sz="2400" b="1" dirty="0">
              <a:cs typeface="2  Compset" panose="00000400000000000000" pitchFamily="2" charset="-78"/>
            </a:endParaRPr>
          </a:p>
        </p:txBody>
      </p:sp>
    </p:spTree>
    <p:extLst>
      <p:ext uri="{BB962C8B-B14F-4D97-AF65-F5344CB8AC3E}">
        <p14:creationId xmlns:p14="http://schemas.microsoft.com/office/powerpoint/2010/main" val="2010862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52614" y="1297972"/>
            <a:ext cx="8640960" cy="4524315"/>
          </a:xfrm>
          <a:prstGeom prst="rect">
            <a:avLst/>
          </a:prstGeom>
        </p:spPr>
        <p:txBody>
          <a:bodyPr wrap="square">
            <a:spAutoFit/>
          </a:bodyPr>
          <a:lstStyle/>
          <a:p>
            <a:pPr algn="ctr"/>
            <a:r>
              <a:rPr lang="prs-AF" sz="3200" b="1" dirty="0" smtClean="0">
                <a:solidFill>
                  <a:schemeClr val="accent6">
                    <a:lumMod val="50000"/>
                  </a:schemeClr>
                </a:solidFill>
                <a:cs typeface="2  Compset" panose="00000400000000000000" pitchFamily="2" charset="-78"/>
              </a:rPr>
              <a:t>نتیجه گیری </a:t>
            </a:r>
          </a:p>
          <a:p>
            <a:pPr algn="r"/>
            <a:endParaRPr lang="prs-AF" sz="3200" b="1" dirty="0" smtClean="0">
              <a:cs typeface="2  Compset" panose="00000400000000000000" pitchFamily="2" charset="-78"/>
            </a:endParaRPr>
          </a:p>
          <a:p>
            <a:pPr algn="r"/>
            <a:r>
              <a:rPr lang="prs-AF" sz="3200" b="1" dirty="0" smtClean="0">
                <a:cs typeface="2  Compset" panose="00000400000000000000" pitchFamily="2" charset="-78"/>
              </a:rPr>
              <a:t>تکنیک های </a:t>
            </a:r>
            <a:r>
              <a:rPr lang="fa-IR" sz="3200" b="1" dirty="0" smtClean="0">
                <a:cs typeface="2  Compset" panose="00000400000000000000" pitchFamily="2" charset="-78"/>
              </a:rPr>
              <a:t>شبیه </a:t>
            </a:r>
            <a:r>
              <a:rPr lang="fa-IR" sz="3200" b="1" dirty="0">
                <a:cs typeface="2  Compset" panose="00000400000000000000" pitchFamily="2" charset="-78"/>
              </a:rPr>
              <a:t>سازی که برای ارزیابی سیستم ها به کار می روند، ابزار بسیار مناسبی برای بهبود کیفیت مقیاس ، و معیارهای مورد استفاده در فرآیند طراحی، کدگذاری، و آزمایش گامهای سازمان ارائه می دهند که می توان آن را در شرایط واقعی به کار گرفت. در نتیجه، احتمال وجود نقص در محصولات و خدماتی که به مشتری ارائه می شوند کاهش یافته، نیازها </a:t>
            </a:r>
            <a:r>
              <a:rPr lang="fa-IR" sz="3200" b="1" dirty="0" smtClean="0">
                <a:cs typeface="2  Compset" panose="00000400000000000000" pitchFamily="2" charset="-78"/>
              </a:rPr>
              <a:t>و</a:t>
            </a:r>
            <a:r>
              <a:rPr lang="prs-AF" sz="3200" b="1" dirty="0" smtClean="0">
                <a:cs typeface="2  Compset" panose="00000400000000000000" pitchFamily="2" charset="-78"/>
              </a:rPr>
              <a:t>خواسته های </a:t>
            </a:r>
            <a:r>
              <a:rPr lang="fa-IR" sz="3200" b="1" dirty="0" smtClean="0">
                <a:cs typeface="2  Compset" panose="00000400000000000000" pitchFamily="2" charset="-78"/>
              </a:rPr>
              <a:t>مشتریان </a:t>
            </a:r>
            <a:r>
              <a:rPr lang="fa-IR" sz="3200" b="1" dirty="0">
                <a:cs typeface="2  Compset" panose="00000400000000000000" pitchFamily="2" charset="-78"/>
              </a:rPr>
              <a:t>برآورده شده، سازمان به کامیابی در مأموریت خود دست می </a:t>
            </a:r>
            <a:r>
              <a:rPr lang="fa-IR" sz="3200" b="1" dirty="0" smtClean="0">
                <a:cs typeface="2  Compset" panose="00000400000000000000" pitchFamily="2" charset="-78"/>
              </a:rPr>
              <a:t>یابد</a:t>
            </a:r>
            <a:r>
              <a:rPr lang="prs-AF" sz="3200" b="1" dirty="0" smtClean="0">
                <a:cs typeface="2  Compset" panose="00000400000000000000" pitchFamily="2" charset="-78"/>
              </a:rPr>
              <a:t>.</a:t>
            </a:r>
            <a:endParaRPr lang="fa-IR" sz="3200" b="1" dirty="0">
              <a:cs typeface="2  Compset" panose="00000400000000000000" pitchFamily="2" charset="-78"/>
            </a:endParaRPr>
          </a:p>
        </p:txBody>
      </p:sp>
    </p:spTree>
    <p:extLst>
      <p:ext uri="{BB962C8B-B14F-4D97-AF65-F5344CB8AC3E}">
        <p14:creationId xmlns:p14="http://schemas.microsoft.com/office/powerpoint/2010/main" val="4472182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1187" y="214302"/>
            <a:ext cx="8819535" cy="4832092"/>
          </a:xfrm>
          <a:prstGeom prst="rect">
            <a:avLst/>
          </a:prstGeom>
        </p:spPr>
        <p:txBody>
          <a:bodyPr wrap="square">
            <a:spAutoFit/>
          </a:bodyPr>
          <a:lstStyle/>
          <a:p>
            <a:pPr algn="r"/>
            <a:r>
              <a:rPr lang="fa-IR" sz="2800" dirty="0" smtClean="0">
                <a:solidFill>
                  <a:schemeClr val="accent6">
                    <a:lumMod val="50000"/>
                  </a:schemeClr>
                </a:solidFill>
                <a:cs typeface="2  Compset" panose="00000400000000000000" pitchFamily="2" charset="-78"/>
              </a:rPr>
              <a:t>شبیه </a:t>
            </a:r>
            <a:r>
              <a:rPr lang="fa-IR" sz="2800" dirty="0">
                <a:solidFill>
                  <a:schemeClr val="accent6">
                    <a:lumMod val="50000"/>
                  </a:schemeClr>
                </a:solidFill>
                <a:cs typeface="2  Compset" panose="00000400000000000000" pitchFamily="2" charset="-78"/>
              </a:rPr>
              <a:t>سازی واحدهای تولیدی بوسیله نرم افزارهای خاص یکی از کاربردهای موثر کامپیوتر در </a:t>
            </a:r>
            <a:r>
              <a:rPr lang="fa-IR" sz="2800" dirty="0" smtClean="0">
                <a:solidFill>
                  <a:schemeClr val="accent6">
                    <a:lumMod val="50000"/>
                  </a:schemeClr>
                </a:solidFill>
                <a:cs typeface="2  Compset" panose="00000400000000000000" pitchFamily="2" charset="-78"/>
              </a:rPr>
              <a:t>صن</a:t>
            </a:r>
            <a:r>
              <a:rPr lang="prs-AF" sz="2800" dirty="0" smtClean="0">
                <a:solidFill>
                  <a:schemeClr val="accent6">
                    <a:lumMod val="50000"/>
                  </a:schemeClr>
                </a:solidFill>
                <a:cs typeface="2  Compset" panose="00000400000000000000" pitchFamily="2" charset="-78"/>
              </a:rPr>
              <a:t>ا</a:t>
            </a:r>
            <a:r>
              <a:rPr lang="fa-IR" sz="2800" dirty="0" smtClean="0">
                <a:solidFill>
                  <a:schemeClr val="accent6">
                    <a:lumMod val="50000"/>
                  </a:schemeClr>
                </a:solidFill>
                <a:cs typeface="2  Compset" panose="00000400000000000000" pitchFamily="2" charset="-78"/>
              </a:rPr>
              <a:t>یع </a:t>
            </a:r>
            <a:r>
              <a:rPr lang="fa-IR" sz="2800" dirty="0">
                <a:solidFill>
                  <a:schemeClr val="accent6">
                    <a:lumMod val="50000"/>
                  </a:schemeClr>
                </a:solidFill>
                <a:cs typeface="2  Compset" panose="00000400000000000000" pitchFamily="2" charset="-78"/>
              </a:rPr>
              <a:t>نفت گاز و پتروشیمی </a:t>
            </a:r>
            <a:r>
              <a:rPr lang="fa-IR" sz="2800" dirty="0" smtClean="0">
                <a:solidFill>
                  <a:schemeClr val="accent6">
                    <a:lumMod val="50000"/>
                  </a:schemeClr>
                </a:solidFill>
                <a:cs typeface="2  Compset" panose="00000400000000000000" pitchFamily="2" charset="-78"/>
              </a:rPr>
              <a:t>میباشد</a:t>
            </a:r>
            <a:r>
              <a:rPr lang="prs-AF" sz="2800" dirty="0" smtClean="0">
                <a:solidFill>
                  <a:schemeClr val="accent6">
                    <a:lumMod val="50000"/>
                  </a:schemeClr>
                </a:solidFill>
                <a:cs typeface="2  Compset" panose="00000400000000000000" pitchFamily="2" charset="-78"/>
              </a:rPr>
              <a:t>.</a:t>
            </a:r>
            <a:endParaRPr lang="prs-AF" sz="2800" dirty="0">
              <a:solidFill>
                <a:schemeClr val="accent6">
                  <a:lumMod val="50000"/>
                </a:schemeClr>
              </a:solidFill>
              <a:cs typeface="2  Compset" panose="00000400000000000000" pitchFamily="2" charset="-78"/>
            </a:endParaRPr>
          </a:p>
          <a:p>
            <a:pPr algn="r"/>
            <a:endParaRPr lang="prs-AF" sz="2800" dirty="0">
              <a:solidFill>
                <a:schemeClr val="accent6">
                  <a:lumMod val="50000"/>
                </a:schemeClr>
              </a:solidFill>
              <a:cs typeface="2  Compset" panose="00000400000000000000" pitchFamily="2" charset="-78"/>
            </a:endParaRPr>
          </a:p>
          <a:p>
            <a:pPr algn="r"/>
            <a:r>
              <a:rPr lang="prs-AF" sz="2800" b="1" dirty="0" smtClean="0">
                <a:solidFill>
                  <a:srgbClr val="FF0000"/>
                </a:solidFill>
                <a:cs typeface="2  Compset" panose="00000400000000000000" pitchFamily="2" charset="-78"/>
              </a:rPr>
              <a:t>۱-</a:t>
            </a:r>
            <a:r>
              <a:rPr lang="prs-AF" sz="2800" b="1" dirty="0" smtClean="0">
                <a:cs typeface="2  Compset" panose="00000400000000000000" pitchFamily="2" charset="-78"/>
              </a:rPr>
              <a:t> مدل سازی و شبیه سازی</a:t>
            </a:r>
          </a:p>
          <a:p>
            <a:pPr algn="r"/>
            <a:endParaRPr lang="prs-AF" sz="2800" dirty="0">
              <a:cs typeface="2  Compset" panose="00000400000000000000" pitchFamily="2" charset="-78"/>
            </a:endParaRPr>
          </a:p>
          <a:p>
            <a:pPr algn="r"/>
            <a:endParaRPr lang="prs-AF" sz="2800" dirty="0" smtClean="0">
              <a:cs typeface="2  Compset" panose="00000400000000000000" pitchFamily="2" charset="-78"/>
            </a:endParaRPr>
          </a:p>
          <a:p>
            <a:pPr algn="r"/>
            <a:r>
              <a:rPr lang="prs-AF" sz="2800" dirty="0" smtClean="0">
                <a:cs typeface="2  Compset" panose="00000400000000000000" pitchFamily="2" charset="-78"/>
              </a:rPr>
              <a:t> </a:t>
            </a:r>
          </a:p>
          <a:p>
            <a:pPr algn="r"/>
            <a:endParaRPr lang="prs-AF" sz="2800" dirty="0">
              <a:solidFill>
                <a:schemeClr val="accent6">
                  <a:lumMod val="50000"/>
                </a:schemeClr>
              </a:solidFill>
              <a:cs typeface="2  Compset" panose="00000400000000000000" pitchFamily="2" charset="-78"/>
            </a:endParaRPr>
          </a:p>
          <a:p>
            <a:pPr algn="r"/>
            <a:endParaRPr lang="prs-AF" sz="2800" dirty="0" smtClean="0">
              <a:solidFill>
                <a:schemeClr val="accent6">
                  <a:lumMod val="50000"/>
                </a:schemeClr>
              </a:solidFill>
              <a:cs typeface="2  Compset" panose="00000400000000000000" pitchFamily="2" charset="-78"/>
            </a:endParaRPr>
          </a:p>
          <a:p>
            <a:pPr algn="r"/>
            <a:endParaRPr lang="prs-AF" sz="2800" dirty="0">
              <a:solidFill>
                <a:schemeClr val="accent6">
                  <a:lumMod val="50000"/>
                </a:schemeClr>
              </a:solidFill>
              <a:cs typeface="2  Compset" panose="00000400000000000000" pitchFamily="2" charset="-78"/>
            </a:endParaRPr>
          </a:p>
          <a:p>
            <a:pPr algn="r"/>
            <a:r>
              <a:rPr lang="prs-AF" sz="2800" b="1" dirty="0" smtClean="0">
                <a:solidFill>
                  <a:srgbClr val="FF0000"/>
                </a:solidFill>
                <a:cs typeface="2  Compset" panose="00000400000000000000" pitchFamily="2" charset="-78"/>
              </a:rPr>
              <a:t>۲-</a:t>
            </a:r>
            <a:r>
              <a:rPr lang="prs-AF" sz="2800" b="1" dirty="0" smtClean="0">
                <a:cs typeface="2  Compset" panose="00000400000000000000" pitchFamily="2" charset="-78"/>
              </a:rPr>
              <a:t> کاربرد های شبیه سازی</a:t>
            </a:r>
            <a:endParaRPr lang="fa-IR" sz="2800" b="1" dirty="0">
              <a:cs typeface="2  Compset" panose="00000400000000000000" pitchFamily="2" charset="-78"/>
            </a:endParaRPr>
          </a:p>
        </p:txBody>
      </p:sp>
      <p:sp>
        <p:nvSpPr>
          <p:cNvPr id="5" name="Double Brace 4"/>
          <p:cNvSpPr/>
          <p:nvPr/>
        </p:nvSpPr>
        <p:spPr>
          <a:xfrm>
            <a:off x="2635045" y="2723535"/>
            <a:ext cx="6017342" cy="4058969"/>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Rectangle 5"/>
          <p:cNvSpPr/>
          <p:nvPr/>
        </p:nvSpPr>
        <p:spPr>
          <a:xfrm>
            <a:off x="3510070" y="2723535"/>
            <a:ext cx="4267291" cy="1015663"/>
          </a:xfrm>
          <a:prstGeom prst="rect">
            <a:avLst/>
          </a:prstGeom>
        </p:spPr>
        <p:txBody>
          <a:bodyPr wrap="square">
            <a:spAutoFit/>
          </a:bodyPr>
          <a:lstStyle/>
          <a:p>
            <a:pPr algn="r"/>
            <a:r>
              <a:rPr lang="fa-IR" sz="3200" dirty="0">
                <a:solidFill>
                  <a:srgbClr val="FF0000"/>
                </a:solidFill>
                <a:cs typeface="2  Compset" panose="00000400000000000000" pitchFamily="2" charset="-78"/>
              </a:rPr>
              <a:t>الف</a:t>
            </a:r>
            <a:r>
              <a:rPr lang="fa-IR" sz="2800" dirty="0">
                <a:solidFill>
                  <a:srgbClr val="FF0000"/>
                </a:solidFill>
                <a:cs typeface="2  Compset" panose="00000400000000000000" pitchFamily="2" charset="-78"/>
              </a:rPr>
              <a:t> – </a:t>
            </a:r>
            <a:r>
              <a:rPr lang="fa-IR" sz="2800" dirty="0">
                <a:cs typeface="2  Compset" panose="00000400000000000000" pitchFamily="2" charset="-78"/>
              </a:rPr>
              <a:t>کاربردهای شبیه سازی در پژوهش و توسعه </a:t>
            </a:r>
            <a:r>
              <a:rPr lang="fa-IR" sz="2800" dirty="0" smtClean="0">
                <a:cs typeface="2  Compset" panose="00000400000000000000" pitchFamily="2" charset="-78"/>
              </a:rPr>
              <a:t>فرایندها</a:t>
            </a:r>
            <a:endParaRPr lang="fa-IR" sz="2800" dirty="0">
              <a:cs typeface="2  Compset" panose="00000400000000000000" pitchFamily="2" charset="-78"/>
            </a:endParaRPr>
          </a:p>
        </p:txBody>
      </p:sp>
      <p:sp>
        <p:nvSpPr>
          <p:cNvPr id="7" name="Rectangle 6"/>
          <p:cNvSpPr/>
          <p:nvPr/>
        </p:nvSpPr>
        <p:spPr>
          <a:xfrm>
            <a:off x="3333343" y="4275394"/>
            <a:ext cx="4620744" cy="954107"/>
          </a:xfrm>
          <a:prstGeom prst="rect">
            <a:avLst/>
          </a:prstGeom>
        </p:spPr>
        <p:txBody>
          <a:bodyPr wrap="square">
            <a:spAutoFit/>
          </a:bodyPr>
          <a:lstStyle/>
          <a:p>
            <a:pPr algn="r"/>
            <a:r>
              <a:rPr lang="fa-IR" sz="2800" dirty="0">
                <a:solidFill>
                  <a:srgbClr val="FF0000"/>
                </a:solidFill>
                <a:cs typeface="2  Compset" panose="00000400000000000000" pitchFamily="2" charset="-78"/>
              </a:rPr>
              <a:t>ب – </a:t>
            </a:r>
            <a:r>
              <a:rPr lang="fa-IR" sz="2800" dirty="0">
                <a:cs typeface="2  Compset" panose="00000400000000000000" pitchFamily="2" charset="-78"/>
              </a:rPr>
              <a:t>کاربردهای شبیه سازی در طراحی </a:t>
            </a:r>
            <a:r>
              <a:rPr lang="fa-IR" sz="2800" dirty="0" smtClean="0">
                <a:cs typeface="2  Compset" panose="00000400000000000000" pitchFamily="2" charset="-78"/>
              </a:rPr>
              <a:t>فرایند</a:t>
            </a:r>
            <a:endParaRPr lang="fa-IR" sz="2800" dirty="0">
              <a:cs typeface="2  Compset" panose="00000400000000000000" pitchFamily="2" charset="-78"/>
            </a:endParaRPr>
          </a:p>
        </p:txBody>
      </p:sp>
      <p:sp>
        <p:nvSpPr>
          <p:cNvPr id="8" name="Rectangle 7"/>
          <p:cNvSpPr/>
          <p:nvPr/>
        </p:nvSpPr>
        <p:spPr>
          <a:xfrm>
            <a:off x="3308555" y="5828397"/>
            <a:ext cx="4572000" cy="954107"/>
          </a:xfrm>
          <a:prstGeom prst="rect">
            <a:avLst/>
          </a:prstGeom>
        </p:spPr>
        <p:txBody>
          <a:bodyPr>
            <a:spAutoFit/>
          </a:bodyPr>
          <a:lstStyle/>
          <a:p>
            <a:pPr algn="r"/>
            <a:r>
              <a:rPr lang="fa-IR" sz="2800" dirty="0">
                <a:solidFill>
                  <a:srgbClr val="FF0000"/>
                </a:solidFill>
                <a:cs typeface="2  Compset" panose="00000400000000000000" pitchFamily="2" charset="-78"/>
              </a:rPr>
              <a:t>پ – </a:t>
            </a:r>
            <a:r>
              <a:rPr lang="fa-IR" sz="2800" dirty="0">
                <a:cs typeface="2  Compset" panose="00000400000000000000" pitchFamily="2" charset="-78"/>
              </a:rPr>
              <a:t>کاربردهای شبیه سازی در بهره برداری مطلوب از تاسیسات موجود </a:t>
            </a:r>
          </a:p>
        </p:txBody>
      </p:sp>
    </p:spTree>
    <p:extLst>
      <p:ext uri="{BB962C8B-B14F-4D97-AF65-F5344CB8AC3E}">
        <p14:creationId xmlns:p14="http://schemas.microsoft.com/office/powerpoint/2010/main" val="39379483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973421" y="2912086"/>
            <a:ext cx="4059125" cy="461665"/>
          </a:xfrm>
          <a:prstGeom prst="rect">
            <a:avLst/>
          </a:prstGeom>
          <a:noFill/>
        </p:spPr>
        <p:txBody>
          <a:bodyPr wrap="none" rtlCol="0">
            <a:spAutoFit/>
          </a:bodyPr>
          <a:lstStyle/>
          <a:p>
            <a:r>
              <a:rPr lang="prs-AF" sz="2400" b="1" dirty="0" smtClean="0">
                <a:solidFill>
                  <a:srgbClr val="FF0000"/>
                </a:solidFill>
                <a:cs typeface="2  Compset" panose="00000400000000000000" pitchFamily="2" charset="-78"/>
              </a:rPr>
              <a:t>۳-</a:t>
            </a:r>
            <a:r>
              <a:rPr lang="prs-AF" sz="2400" b="1" dirty="0" smtClean="0">
                <a:cs typeface="2  Compset" panose="00000400000000000000" pitchFamily="2" charset="-78"/>
              </a:rPr>
              <a:t> کاربرد های نوین شبیه سازی پیشرفته </a:t>
            </a:r>
            <a:endParaRPr lang="en-US" sz="2400" b="1" dirty="0">
              <a:cs typeface="2  Compset" panose="00000400000000000000" pitchFamily="2" charset="-78"/>
            </a:endParaRPr>
          </a:p>
        </p:txBody>
      </p:sp>
      <p:sp>
        <p:nvSpPr>
          <p:cNvPr id="4" name="Right Brace 3"/>
          <p:cNvSpPr/>
          <p:nvPr/>
        </p:nvSpPr>
        <p:spPr>
          <a:xfrm>
            <a:off x="6571622" y="140677"/>
            <a:ext cx="1215851" cy="600448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Rectangle 9"/>
          <p:cNvSpPr/>
          <p:nvPr/>
        </p:nvSpPr>
        <p:spPr>
          <a:xfrm>
            <a:off x="2619899" y="222210"/>
            <a:ext cx="3951723" cy="523220"/>
          </a:xfrm>
          <a:prstGeom prst="rect">
            <a:avLst/>
          </a:prstGeom>
        </p:spPr>
        <p:txBody>
          <a:bodyPr wrap="none">
            <a:spAutoFit/>
          </a:bodyPr>
          <a:lstStyle/>
          <a:p>
            <a:r>
              <a:rPr lang="fa-IR" sz="2800" dirty="0">
                <a:solidFill>
                  <a:srgbClr val="FF0000"/>
                </a:solidFill>
                <a:cs typeface="2  Compset" panose="00000400000000000000" pitchFamily="2" charset="-78"/>
              </a:rPr>
              <a:t>الف – </a:t>
            </a:r>
            <a:r>
              <a:rPr lang="fa-IR" sz="2800" dirty="0">
                <a:cs typeface="2  Compset" panose="00000400000000000000" pitchFamily="2" charset="-78"/>
              </a:rPr>
              <a:t>ارتباط با نرم افزارهای دیگر</a:t>
            </a:r>
          </a:p>
        </p:txBody>
      </p:sp>
      <p:sp>
        <p:nvSpPr>
          <p:cNvPr id="11" name="Rectangle 10"/>
          <p:cNvSpPr/>
          <p:nvPr/>
        </p:nvSpPr>
        <p:spPr>
          <a:xfrm>
            <a:off x="2326549" y="1302820"/>
            <a:ext cx="4245073" cy="523220"/>
          </a:xfrm>
          <a:prstGeom prst="rect">
            <a:avLst/>
          </a:prstGeom>
        </p:spPr>
        <p:txBody>
          <a:bodyPr wrap="none">
            <a:spAutoFit/>
          </a:bodyPr>
          <a:lstStyle/>
          <a:p>
            <a:r>
              <a:rPr lang="fa-IR" sz="2800" dirty="0">
                <a:solidFill>
                  <a:srgbClr val="FF0000"/>
                </a:solidFill>
                <a:cs typeface="2  Compset" panose="00000400000000000000" pitchFamily="2" charset="-78"/>
              </a:rPr>
              <a:t>ب – </a:t>
            </a:r>
            <a:r>
              <a:rPr lang="fa-IR" sz="2800" dirty="0">
                <a:cs typeface="2  Compset" panose="00000400000000000000" pitchFamily="2" charset="-78"/>
              </a:rPr>
              <a:t>استفاده مستقیم در کنترل فرایند:</a:t>
            </a:r>
          </a:p>
        </p:txBody>
      </p:sp>
      <p:sp>
        <p:nvSpPr>
          <p:cNvPr id="12" name="Rectangle 11"/>
          <p:cNvSpPr/>
          <p:nvPr/>
        </p:nvSpPr>
        <p:spPr>
          <a:xfrm>
            <a:off x="3437431" y="2382990"/>
            <a:ext cx="3134191" cy="584775"/>
          </a:xfrm>
          <a:prstGeom prst="rect">
            <a:avLst/>
          </a:prstGeom>
        </p:spPr>
        <p:txBody>
          <a:bodyPr wrap="none">
            <a:spAutoFit/>
          </a:bodyPr>
          <a:lstStyle/>
          <a:p>
            <a:r>
              <a:rPr lang="fa-IR" sz="3200" dirty="0">
                <a:solidFill>
                  <a:srgbClr val="FF0000"/>
                </a:solidFill>
                <a:cs typeface="2  Compset" panose="00000400000000000000" pitchFamily="2" charset="-78"/>
              </a:rPr>
              <a:t>پ –</a:t>
            </a:r>
            <a:r>
              <a:rPr lang="fa-IR" sz="3200" dirty="0">
                <a:cs typeface="2  Compset" panose="00000400000000000000" pitchFamily="2" charset="-78"/>
              </a:rPr>
              <a:t> آموزش </a:t>
            </a:r>
            <a:r>
              <a:rPr lang="fa-IR" sz="3200" dirty="0" smtClean="0">
                <a:cs typeface="2  Compset" panose="00000400000000000000" pitchFamily="2" charset="-78"/>
              </a:rPr>
              <a:t>اپراتورها </a:t>
            </a:r>
            <a:endParaRPr lang="fa-IR" sz="3200" dirty="0">
              <a:cs typeface="2  Compset" panose="00000400000000000000" pitchFamily="2" charset="-78"/>
            </a:endParaRPr>
          </a:p>
        </p:txBody>
      </p:sp>
      <p:sp>
        <p:nvSpPr>
          <p:cNvPr id="13" name="Rectangle 12"/>
          <p:cNvSpPr/>
          <p:nvPr/>
        </p:nvSpPr>
        <p:spPr>
          <a:xfrm>
            <a:off x="3711544" y="3524715"/>
            <a:ext cx="2860078" cy="584775"/>
          </a:xfrm>
          <a:prstGeom prst="rect">
            <a:avLst/>
          </a:prstGeom>
        </p:spPr>
        <p:txBody>
          <a:bodyPr wrap="none">
            <a:spAutoFit/>
          </a:bodyPr>
          <a:lstStyle/>
          <a:p>
            <a:r>
              <a:rPr lang="fa-IR" sz="3200" dirty="0">
                <a:solidFill>
                  <a:srgbClr val="FF0000"/>
                </a:solidFill>
                <a:cs typeface="2  Compset" panose="00000400000000000000" pitchFamily="2" charset="-78"/>
              </a:rPr>
              <a:t>ت – </a:t>
            </a:r>
            <a:r>
              <a:rPr lang="fa-IR" sz="3200" dirty="0">
                <a:cs typeface="2  Compset" panose="00000400000000000000" pitchFamily="2" charset="-78"/>
              </a:rPr>
              <a:t>تسریع پروژه ها</a:t>
            </a:r>
          </a:p>
        </p:txBody>
      </p:sp>
      <p:sp>
        <p:nvSpPr>
          <p:cNvPr id="14" name="Rectangle 13"/>
          <p:cNvSpPr/>
          <p:nvPr/>
        </p:nvSpPr>
        <p:spPr>
          <a:xfrm>
            <a:off x="2200589" y="4666440"/>
            <a:ext cx="4371033" cy="1384995"/>
          </a:xfrm>
          <a:prstGeom prst="rect">
            <a:avLst/>
          </a:prstGeom>
        </p:spPr>
        <p:txBody>
          <a:bodyPr wrap="square">
            <a:spAutoFit/>
          </a:bodyPr>
          <a:lstStyle/>
          <a:p>
            <a:pPr algn="r"/>
            <a:r>
              <a:rPr lang="fa-IR" sz="2800" dirty="0" smtClean="0">
                <a:solidFill>
                  <a:srgbClr val="FF0000"/>
                </a:solidFill>
                <a:cs typeface="2  Compset" panose="00000400000000000000" pitchFamily="2" charset="-78"/>
              </a:rPr>
              <a:t>ث-</a:t>
            </a:r>
            <a:r>
              <a:rPr lang="fa-IR" sz="2800" dirty="0" smtClean="0">
                <a:cs typeface="2  Compset" panose="00000400000000000000" pitchFamily="2" charset="-78"/>
              </a:rPr>
              <a:t> اتصال به سیستم مدیریت</a:t>
            </a:r>
            <a:r>
              <a:rPr lang="prs-AF" sz="2800" dirty="0" smtClean="0">
                <a:cs typeface="2  Compset" panose="00000400000000000000" pitchFamily="2" charset="-78"/>
              </a:rPr>
              <a:t> : (سی.آی.ام و تجارت الکترونیک و بازرگانی )</a:t>
            </a:r>
            <a:endParaRPr lang="fa-IR" sz="2800" dirty="0">
              <a:cs typeface="2  Compset" panose="00000400000000000000" pitchFamily="2" charset="-78"/>
            </a:endParaRPr>
          </a:p>
        </p:txBody>
      </p:sp>
    </p:spTree>
    <p:extLst>
      <p:ext uri="{BB962C8B-B14F-4D97-AF65-F5344CB8AC3E}">
        <p14:creationId xmlns:p14="http://schemas.microsoft.com/office/powerpoint/2010/main" val="21340011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1419" y="401116"/>
            <a:ext cx="9438968" cy="4524315"/>
          </a:xfrm>
          <a:prstGeom prst="rect">
            <a:avLst/>
          </a:prstGeom>
        </p:spPr>
        <p:txBody>
          <a:bodyPr wrap="square">
            <a:spAutoFit/>
          </a:bodyPr>
          <a:lstStyle/>
          <a:p>
            <a:pPr algn="r"/>
            <a:r>
              <a:rPr lang="fa-IR" sz="3200" b="1" dirty="0">
                <a:solidFill>
                  <a:schemeClr val="accent6">
                    <a:lumMod val="50000"/>
                  </a:schemeClr>
                </a:solidFill>
                <a:cs typeface="2  Compset" panose="00000400000000000000" pitchFamily="2" charset="-78"/>
              </a:rPr>
              <a:t>در دنیای امروز تغییر، تحول و پویایی از اصول پایه است و مدیران باید دائماً در جستجوی راههایی برای بهبود بخش مربوط به خود در سازمان </a:t>
            </a:r>
            <a:r>
              <a:rPr lang="fa-IR" sz="3200" b="1" dirty="0" smtClean="0">
                <a:solidFill>
                  <a:schemeClr val="accent6">
                    <a:lumMod val="50000"/>
                  </a:schemeClr>
                </a:solidFill>
                <a:cs typeface="2  Compset" panose="00000400000000000000" pitchFamily="2" charset="-78"/>
              </a:rPr>
              <a:t>باشند</a:t>
            </a:r>
            <a:r>
              <a:rPr lang="prs-AF" sz="3200" b="1" dirty="0" smtClean="0">
                <a:solidFill>
                  <a:schemeClr val="accent6">
                    <a:lumMod val="50000"/>
                  </a:schemeClr>
                </a:solidFill>
                <a:cs typeface="2  Compset" panose="00000400000000000000" pitchFamily="2" charset="-78"/>
              </a:rPr>
              <a:t>.</a:t>
            </a:r>
          </a:p>
          <a:p>
            <a:pPr algn="r"/>
            <a:endParaRPr lang="prs-AF" sz="3200" b="1" dirty="0">
              <a:solidFill>
                <a:schemeClr val="accent6">
                  <a:lumMod val="50000"/>
                </a:schemeClr>
              </a:solidFill>
              <a:cs typeface="2  Compset" panose="00000400000000000000" pitchFamily="2" charset="-78"/>
            </a:endParaRPr>
          </a:p>
          <a:p>
            <a:pPr algn="r"/>
            <a:r>
              <a:rPr lang="prs-AF" sz="3200" b="1" dirty="0" smtClean="0">
                <a:cs typeface="2  Compset" panose="00000400000000000000" pitchFamily="2" charset="-78"/>
              </a:rPr>
              <a:t>در این راه ابزار های گوناگونی برای بهبود فرآیند مورد استفاده قرار میگیرد که یکی از ابزارهای مهندسی مجدد  فرایند ها ( بی.آر.پی ) است .</a:t>
            </a:r>
          </a:p>
          <a:p>
            <a:pPr algn="r"/>
            <a:endParaRPr lang="prs-AF" sz="3200" b="1" dirty="0">
              <a:cs typeface="2  Compset" panose="00000400000000000000" pitchFamily="2" charset="-78"/>
            </a:endParaRPr>
          </a:p>
          <a:p>
            <a:pPr algn="r"/>
            <a:r>
              <a:rPr lang="fa-IR" sz="3200" b="1" dirty="0">
                <a:cs typeface="2  Compset" panose="00000400000000000000" pitchFamily="2" charset="-78"/>
              </a:rPr>
              <a:t>امروزه انتظار می رود که مدیران همگی مدیران تغییر و تحول </a:t>
            </a:r>
            <a:r>
              <a:rPr lang="fa-IR" sz="3200" b="1" dirty="0" smtClean="0">
                <a:cs typeface="2  Compset" panose="00000400000000000000" pitchFamily="2" charset="-78"/>
              </a:rPr>
              <a:t>باشند</a:t>
            </a:r>
            <a:r>
              <a:rPr lang="prs-AF" sz="3200" b="1" dirty="0" smtClean="0">
                <a:cs typeface="2  Compset" panose="00000400000000000000" pitchFamily="2" charset="-78"/>
              </a:rPr>
              <a:t>.</a:t>
            </a:r>
            <a:endParaRPr lang="fa-IR" sz="3200" b="1" dirty="0">
              <a:cs typeface="2  Compset" panose="00000400000000000000" pitchFamily="2" charset="-78"/>
            </a:endParaRPr>
          </a:p>
          <a:p>
            <a:pPr algn="r"/>
            <a:endParaRPr lang="prs-AF" sz="3200" b="1" dirty="0" smtClean="0">
              <a:cs typeface="2  Compset" panose="00000400000000000000" pitchFamily="2" charset="-78"/>
            </a:endParaRPr>
          </a:p>
        </p:txBody>
      </p:sp>
    </p:spTree>
    <p:extLst>
      <p:ext uri="{BB962C8B-B14F-4D97-AF65-F5344CB8AC3E}">
        <p14:creationId xmlns:p14="http://schemas.microsoft.com/office/powerpoint/2010/main" val="10538394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31922" y="491613"/>
            <a:ext cx="9399639" cy="4401205"/>
          </a:xfrm>
          <a:prstGeom prst="rect">
            <a:avLst/>
          </a:prstGeom>
          <a:noFill/>
        </p:spPr>
        <p:txBody>
          <a:bodyPr wrap="square" rtlCol="0">
            <a:spAutoFit/>
          </a:bodyPr>
          <a:lstStyle/>
          <a:p>
            <a:pPr algn="r"/>
            <a:r>
              <a:rPr lang="prs-AF" sz="2800" b="1" dirty="0" smtClean="0">
                <a:solidFill>
                  <a:schemeClr val="accent6">
                    <a:lumMod val="50000"/>
                  </a:schemeClr>
                </a:solidFill>
                <a:cs typeface="2  Compset" panose="00000400000000000000" pitchFamily="2" charset="-78"/>
              </a:rPr>
              <a:t>فنون و ابزار های گوناگون برای بهبود فرایند ها : </a:t>
            </a:r>
          </a:p>
          <a:p>
            <a:pPr algn="r"/>
            <a:endParaRPr lang="prs-AF" sz="2800" b="1" dirty="0">
              <a:cs typeface="2  Compset" panose="00000400000000000000" pitchFamily="2" charset="-78"/>
            </a:endParaRPr>
          </a:p>
          <a:p>
            <a:pPr algn="r"/>
            <a:r>
              <a:rPr lang="prs-AF" sz="2800" b="1" dirty="0" smtClean="0">
                <a:solidFill>
                  <a:srgbClr val="FF0000"/>
                </a:solidFill>
                <a:cs typeface="2  Compset" panose="00000400000000000000" pitchFamily="2" charset="-78"/>
              </a:rPr>
              <a:t>۱-</a:t>
            </a:r>
            <a:r>
              <a:rPr lang="prs-AF" sz="2800" b="1" dirty="0" smtClean="0">
                <a:cs typeface="2  Compset" panose="00000400000000000000" pitchFamily="2" charset="-78"/>
              </a:rPr>
              <a:t> </a:t>
            </a:r>
            <a:r>
              <a:rPr lang="fa-IR" sz="2800" b="1" dirty="0" smtClean="0">
                <a:cs typeface="2  Compset" panose="00000400000000000000" pitchFamily="2" charset="-78"/>
              </a:rPr>
              <a:t>مدیریت </a:t>
            </a:r>
            <a:r>
              <a:rPr lang="fa-IR" sz="2800" b="1" dirty="0">
                <a:cs typeface="2  Compset" panose="00000400000000000000" pitchFamily="2" charset="-78"/>
              </a:rPr>
              <a:t>کیفیت جامع؛</a:t>
            </a:r>
          </a:p>
          <a:p>
            <a:pPr algn="r"/>
            <a:r>
              <a:rPr lang="prs-AF" sz="2800" b="1" dirty="0" smtClean="0">
                <a:solidFill>
                  <a:srgbClr val="FF0000"/>
                </a:solidFill>
                <a:cs typeface="2  Compset" panose="00000400000000000000" pitchFamily="2" charset="-78"/>
              </a:rPr>
              <a:t>۲-</a:t>
            </a:r>
            <a:r>
              <a:rPr lang="prs-AF" sz="2800" b="1" dirty="0">
                <a:solidFill>
                  <a:srgbClr val="FF0000"/>
                </a:solidFill>
                <a:cs typeface="2  Compset" panose="00000400000000000000" pitchFamily="2" charset="-78"/>
              </a:rPr>
              <a:t> </a:t>
            </a:r>
            <a:r>
              <a:rPr lang="fa-IR" sz="2800" b="1" dirty="0" smtClean="0">
                <a:cs typeface="2  Compset" panose="00000400000000000000" pitchFamily="2" charset="-78"/>
              </a:rPr>
              <a:t>مهندسی </a:t>
            </a:r>
            <a:r>
              <a:rPr lang="fa-IR" sz="2800" b="1" dirty="0">
                <a:cs typeface="2  Compset" panose="00000400000000000000" pitchFamily="2" charset="-78"/>
              </a:rPr>
              <a:t>مجدد فرایندهای کسب و کار؛</a:t>
            </a:r>
          </a:p>
          <a:p>
            <a:pPr algn="r"/>
            <a:r>
              <a:rPr lang="prs-AF" sz="2800" b="1" dirty="0" smtClean="0">
                <a:solidFill>
                  <a:srgbClr val="FF0000"/>
                </a:solidFill>
                <a:cs typeface="2  Compset" panose="00000400000000000000" pitchFamily="2" charset="-78"/>
              </a:rPr>
              <a:t>۳-</a:t>
            </a:r>
            <a:r>
              <a:rPr lang="prs-AF" sz="2800" b="1" dirty="0" smtClean="0">
                <a:cs typeface="2  Compset" panose="00000400000000000000" pitchFamily="2" charset="-78"/>
              </a:rPr>
              <a:t> </a:t>
            </a:r>
            <a:r>
              <a:rPr lang="fa-IR" sz="2800" b="1" dirty="0" smtClean="0">
                <a:cs typeface="2  Compset" panose="00000400000000000000" pitchFamily="2" charset="-78"/>
              </a:rPr>
              <a:t>تولید </a:t>
            </a:r>
            <a:r>
              <a:rPr lang="fa-IR" sz="2800" b="1" dirty="0">
                <a:cs typeface="2  Compset" panose="00000400000000000000" pitchFamily="2" charset="-78"/>
              </a:rPr>
              <a:t>به هنگام؛</a:t>
            </a:r>
          </a:p>
          <a:p>
            <a:pPr algn="r"/>
            <a:r>
              <a:rPr lang="prs-AF" sz="2800" b="1" dirty="0" smtClean="0">
                <a:solidFill>
                  <a:srgbClr val="FF0000"/>
                </a:solidFill>
                <a:cs typeface="2  Compset" panose="00000400000000000000" pitchFamily="2" charset="-78"/>
              </a:rPr>
              <a:t>۴-</a:t>
            </a:r>
            <a:r>
              <a:rPr lang="fa-IR" sz="2800" b="1" dirty="0" smtClean="0">
                <a:solidFill>
                  <a:srgbClr val="FF0000"/>
                </a:solidFill>
                <a:cs typeface="2  Compset" panose="00000400000000000000" pitchFamily="2" charset="-78"/>
              </a:rPr>
              <a:t> </a:t>
            </a:r>
            <a:r>
              <a:rPr lang="fa-IR" sz="2800" b="1" dirty="0">
                <a:cs typeface="2  Compset" panose="00000400000000000000" pitchFamily="2" charset="-78"/>
              </a:rPr>
              <a:t>سیستم های مدیریت کیفیت؛</a:t>
            </a:r>
          </a:p>
          <a:p>
            <a:pPr algn="r"/>
            <a:r>
              <a:rPr lang="prs-AF" sz="2800" b="1" dirty="0" smtClean="0">
                <a:solidFill>
                  <a:srgbClr val="FF0000"/>
                </a:solidFill>
                <a:cs typeface="2  Compset" panose="00000400000000000000" pitchFamily="2" charset="-78"/>
              </a:rPr>
              <a:t>۵-</a:t>
            </a:r>
            <a:r>
              <a:rPr lang="prs-AF" sz="2800" b="1" dirty="0" smtClean="0">
                <a:cs typeface="2  Compset" panose="00000400000000000000" pitchFamily="2" charset="-78"/>
              </a:rPr>
              <a:t> </a:t>
            </a:r>
            <a:r>
              <a:rPr lang="fa-IR" sz="2800" b="1" dirty="0" smtClean="0">
                <a:cs typeface="2  Compset" panose="00000400000000000000" pitchFamily="2" charset="-78"/>
              </a:rPr>
              <a:t>نوآوری </a:t>
            </a:r>
            <a:r>
              <a:rPr lang="fa-IR" sz="2800" b="1" dirty="0">
                <a:cs typeface="2  Compset" panose="00000400000000000000" pitchFamily="2" charset="-78"/>
              </a:rPr>
              <a:t>فرایند؛</a:t>
            </a:r>
          </a:p>
          <a:p>
            <a:pPr algn="r"/>
            <a:r>
              <a:rPr lang="prs-AF" sz="2800" b="1" dirty="0" smtClean="0">
                <a:solidFill>
                  <a:srgbClr val="FF0000"/>
                </a:solidFill>
                <a:cs typeface="2  Compset" panose="00000400000000000000" pitchFamily="2" charset="-78"/>
              </a:rPr>
              <a:t>۶-</a:t>
            </a:r>
            <a:r>
              <a:rPr lang="prs-AF" sz="2800" b="1" dirty="0" smtClean="0">
                <a:cs typeface="2  Compset" panose="00000400000000000000" pitchFamily="2" charset="-78"/>
              </a:rPr>
              <a:t> </a:t>
            </a:r>
            <a:r>
              <a:rPr lang="fa-IR" sz="2800" b="1" dirty="0" smtClean="0">
                <a:cs typeface="2  Compset" panose="00000400000000000000" pitchFamily="2" charset="-78"/>
              </a:rPr>
              <a:t>طراحی </a:t>
            </a:r>
            <a:r>
              <a:rPr lang="fa-IR" sz="2800" b="1" dirty="0">
                <a:cs typeface="2  Compset" panose="00000400000000000000" pitchFamily="2" charset="-78"/>
              </a:rPr>
              <a:t>مجدد فرایندها؛</a:t>
            </a:r>
          </a:p>
          <a:p>
            <a:pPr algn="r"/>
            <a:r>
              <a:rPr lang="prs-AF" sz="2800" b="1" dirty="0" smtClean="0">
                <a:solidFill>
                  <a:srgbClr val="FF0000"/>
                </a:solidFill>
                <a:cs typeface="2  Compset" panose="00000400000000000000" pitchFamily="2" charset="-78"/>
              </a:rPr>
              <a:t>۷-</a:t>
            </a:r>
            <a:r>
              <a:rPr lang="prs-AF" sz="2800" b="1" dirty="0" smtClean="0">
                <a:cs typeface="2  Compset" panose="00000400000000000000" pitchFamily="2" charset="-78"/>
              </a:rPr>
              <a:t> </a:t>
            </a:r>
            <a:r>
              <a:rPr lang="fa-IR" sz="2800" b="1" dirty="0" smtClean="0">
                <a:cs typeface="2  Compset" panose="00000400000000000000" pitchFamily="2" charset="-78"/>
              </a:rPr>
              <a:t>بهینه </a:t>
            </a:r>
            <a:r>
              <a:rPr lang="fa-IR" sz="2800" b="1" dirty="0">
                <a:cs typeface="2  Compset" panose="00000400000000000000" pitchFamily="2" charset="-78"/>
              </a:rPr>
              <a:t>کاوی (الگوبرداری).</a:t>
            </a:r>
          </a:p>
          <a:p>
            <a:pPr algn="r"/>
            <a:endParaRPr lang="en-US" sz="2800" b="1" dirty="0">
              <a:cs typeface="2  Compset" panose="00000400000000000000" pitchFamily="2" charset="-78"/>
            </a:endParaRPr>
          </a:p>
        </p:txBody>
      </p:sp>
    </p:spTree>
    <p:extLst>
      <p:ext uri="{BB962C8B-B14F-4D97-AF65-F5344CB8AC3E}">
        <p14:creationId xmlns:p14="http://schemas.microsoft.com/office/powerpoint/2010/main" val="11647813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10580" y="1337187"/>
            <a:ext cx="9202993" cy="3539430"/>
          </a:xfrm>
          <a:prstGeom prst="rect">
            <a:avLst/>
          </a:prstGeom>
        </p:spPr>
        <p:txBody>
          <a:bodyPr wrap="square">
            <a:spAutoFit/>
          </a:bodyPr>
          <a:lstStyle/>
          <a:p>
            <a:pPr algn="r"/>
            <a:r>
              <a:rPr lang="fa-IR" sz="3200" b="1" dirty="0">
                <a:cs typeface="2  Compset" panose="00000400000000000000" pitchFamily="2" charset="-78"/>
              </a:rPr>
              <a:t>مهندسی مجدد مستلزم طراحی دوباره و ریشه ای فرایندهای کسب و کار </a:t>
            </a:r>
            <a:r>
              <a:rPr lang="fa-IR" sz="3200" b="1" dirty="0" smtClean="0">
                <a:cs typeface="2  Compset" panose="00000400000000000000" pitchFamily="2" charset="-78"/>
              </a:rPr>
              <a:t>یک </a:t>
            </a:r>
            <a:r>
              <a:rPr lang="fa-IR" sz="3200" b="1" dirty="0">
                <a:cs typeface="2  Compset" panose="00000400000000000000" pitchFamily="2" charset="-78"/>
              </a:rPr>
              <a:t>شرکت است. هنگـــــامی که فرایند دوباره طراحی می شود مشاغل از حالت محدود و وظیفه گرا به حالت چندبعدی تکامل پیدا می کنند. مهندسی مجدد در اصل پیرامون واژگونی انقلاب صنعتی است و فرضیاتی را که جزء جدایـــی ناپذیر الگوی آدام اسمیت به شمار می روند مانند: تقسیم کار، صرفه جوییهای مقیـــــاس و کنترل سلسله مراتبی را مردود می شمارد.</a:t>
            </a:r>
          </a:p>
        </p:txBody>
      </p:sp>
    </p:spTree>
    <p:extLst>
      <p:ext uri="{BB962C8B-B14F-4D97-AF65-F5344CB8AC3E}">
        <p14:creationId xmlns:p14="http://schemas.microsoft.com/office/powerpoint/2010/main" val="39239939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720645"/>
            <a:ext cx="8239432" cy="2554545"/>
          </a:xfrm>
          <a:prstGeom prst="rect">
            <a:avLst/>
          </a:prstGeom>
        </p:spPr>
        <p:txBody>
          <a:bodyPr wrap="square">
            <a:spAutoFit/>
          </a:bodyPr>
          <a:lstStyle/>
          <a:p>
            <a:pPr algn="r"/>
            <a:r>
              <a:rPr lang="fa-IR" sz="3200" b="1" dirty="0">
                <a:solidFill>
                  <a:srgbClr val="FF0000"/>
                </a:solidFill>
                <a:cs typeface="2  Compset" panose="00000400000000000000" pitchFamily="2" charset="-78"/>
              </a:rPr>
              <a:t>شبیه سازی </a:t>
            </a:r>
            <a:r>
              <a:rPr lang="fa-IR" sz="3200" b="1" dirty="0">
                <a:cs typeface="2  Compset" panose="00000400000000000000" pitchFamily="2" charset="-78"/>
              </a:rPr>
              <a:t>فرایند یکی از ابزارهایی است که در مهنـــدسی مجدد بسیار کاربرد دارد. شبیه سازی ابزار قدرتمندی است که فرایند جدید و یا فرایند فعلی را طراحی، ارزیابی و تصویرسازی کرده و خطرات ناشی از اجرای تغییرات در محیط واقعی را نیز به حداقل ممکن می رساند.</a:t>
            </a:r>
          </a:p>
        </p:txBody>
      </p:sp>
    </p:spTree>
    <p:extLst>
      <p:ext uri="{BB962C8B-B14F-4D97-AF65-F5344CB8AC3E}">
        <p14:creationId xmlns:p14="http://schemas.microsoft.com/office/powerpoint/2010/main" val="11687709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71026" y="639853"/>
            <a:ext cx="7776864" cy="954107"/>
          </a:xfrm>
          <a:prstGeom prst="rect">
            <a:avLst/>
          </a:prstGeom>
        </p:spPr>
        <p:txBody>
          <a:bodyPr wrap="square">
            <a:spAutoFit/>
          </a:bodyPr>
          <a:lstStyle/>
          <a:p>
            <a:pPr algn="r"/>
            <a:r>
              <a:rPr lang="fa-IR" sz="2800" b="1" dirty="0">
                <a:solidFill>
                  <a:schemeClr val="accent6">
                    <a:lumMod val="50000"/>
                  </a:schemeClr>
                </a:solidFill>
                <a:cs typeface="2  Compset" panose="00000400000000000000" pitchFamily="2" charset="-78"/>
              </a:rPr>
              <a:t>شبیه سازی در زمینه های زیر در پروژه های مهندسی مجدد مشارکت می کند:</a:t>
            </a:r>
          </a:p>
        </p:txBody>
      </p:sp>
      <p:sp>
        <p:nvSpPr>
          <p:cNvPr id="4" name="Rectangle 3"/>
          <p:cNvSpPr/>
          <p:nvPr/>
        </p:nvSpPr>
        <p:spPr>
          <a:xfrm>
            <a:off x="7637129" y="2348880"/>
            <a:ext cx="3010761" cy="523220"/>
          </a:xfrm>
          <a:prstGeom prst="rect">
            <a:avLst/>
          </a:prstGeom>
        </p:spPr>
        <p:txBody>
          <a:bodyPr wrap="none">
            <a:spAutoFit/>
          </a:bodyPr>
          <a:lstStyle/>
          <a:p>
            <a:pPr algn="r"/>
            <a:r>
              <a:rPr lang="fa-IR" sz="2800" b="1" dirty="0" smtClean="0">
                <a:solidFill>
                  <a:srgbClr val="FF0000"/>
                </a:solidFill>
                <a:cs typeface="2  Compset" panose="00000400000000000000" pitchFamily="2" charset="-78"/>
              </a:rPr>
              <a:t>1-</a:t>
            </a:r>
            <a:r>
              <a:rPr lang="fa-IR" sz="2800" b="1" dirty="0" smtClean="0">
                <a:cs typeface="2  Compset" panose="00000400000000000000" pitchFamily="2" charset="-78"/>
              </a:rPr>
              <a:t> </a:t>
            </a:r>
            <a:r>
              <a:rPr lang="fa-IR" sz="2800" b="1" dirty="0">
                <a:cs typeface="2  Compset" panose="00000400000000000000" pitchFamily="2" charset="-78"/>
              </a:rPr>
              <a:t>مطالعات امکان </a:t>
            </a:r>
            <a:r>
              <a:rPr lang="fa-IR" sz="2800" b="1" dirty="0" smtClean="0">
                <a:cs typeface="2  Compset" panose="00000400000000000000" pitchFamily="2" charset="-78"/>
              </a:rPr>
              <a:t>سنجی </a:t>
            </a:r>
            <a:endParaRPr lang="fa-IR" sz="2800" b="1" dirty="0">
              <a:cs typeface="2  Compset" panose="00000400000000000000" pitchFamily="2" charset="-78"/>
            </a:endParaRPr>
          </a:p>
        </p:txBody>
      </p:sp>
      <p:sp>
        <p:nvSpPr>
          <p:cNvPr id="5" name="Rectangle 4"/>
          <p:cNvSpPr/>
          <p:nvPr/>
        </p:nvSpPr>
        <p:spPr>
          <a:xfrm>
            <a:off x="8037880" y="3465003"/>
            <a:ext cx="2610010" cy="523220"/>
          </a:xfrm>
          <a:prstGeom prst="rect">
            <a:avLst/>
          </a:prstGeom>
        </p:spPr>
        <p:txBody>
          <a:bodyPr wrap="none">
            <a:spAutoFit/>
          </a:bodyPr>
          <a:lstStyle/>
          <a:p>
            <a:pPr algn="r"/>
            <a:r>
              <a:rPr lang="fa-IR" sz="2800" b="1" dirty="0" smtClean="0">
                <a:solidFill>
                  <a:srgbClr val="FF0000"/>
                </a:solidFill>
                <a:cs typeface="2  Compset" panose="00000400000000000000" pitchFamily="2" charset="-78"/>
              </a:rPr>
              <a:t>2-</a:t>
            </a:r>
            <a:r>
              <a:rPr lang="fa-IR" sz="2800" b="1" dirty="0" smtClean="0">
                <a:cs typeface="2  Compset" panose="00000400000000000000" pitchFamily="2" charset="-78"/>
              </a:rPr>
              <a:t> </a:t>
            </a:r>
            <a:r>
              <a:rPr lang="fa-IR" sz="2800" b="1" dirty="0">
                <a:cs typeface="2  Compset" panose="00000400000000000000" pitchFamily="2" charset="-78"/>
              </a:rPr>
              <a:t>مشخصات عملکرد</a:t>
            </a:r>
          </a:p>
        </p:txBody>
      </p:sp>
      <p:sp>
        <p:nvSpPr>
          <p:cNvPr id="6" name="Rectangle 5"/>
          <p:cNvSpPr/>
          <p:nvPr/>
        </p:nvSpPr>
        <p:spPr>
          <a:xfrm>
            <a:off x="8962812" y="4599129"/>
            <a:ext cx="1685078" cy="523220"/>
          </a:xfrm>
          <a:prstGeom prst="rect">
            <a:avLst/>
          </a:prstGeom>
        </p:spPr>
        <p:txBody>
          <a:bodyPr wrap="none">
            <a:spAutoFit/>
          </a:bodyPr>
          <a:lstStyle/>
          <a:p>
            <a:pPr algn="r"/>
            <a:r>
              <a:rPr lang="fa-IR" sz="2800" b="1" dirty="0" smtClean="0">
                <a:solidFill>
                  <a:srgbClr val="FF0000"/>
                </a:solidFill>
                <a:cs typeface="2  Compset" panose="00000400000000000000" pitchFamily="2" charset="-78"/>
              </a:rPr>
              <a:t>3-</a:t>
            </a:r>
            <a:r>
              <a:rPr lang="fa-IR" sz="2800" b="1" dirty="0" smtClean="0">
                <a:cs typeface="2  Compset" panose="00000400000000000000" pitchFamily="2" charset="-78"/>
              </a:rPr>
              <a:t> الگوسازی</a:t>
            </a:r>
            <a:endParaRPr lang="fa-IR" sz="2800" b="1" dirty="0">
              <a:cs typeface="2  Compset" panose="00000400000000000000" pitchFamily="2" charset="-78"/>
            </a:endParaRPr>
          </a:p>
        </p:txBody>
      </p:sp>
      <p:sp>
        <p:nvSpPr>
          <p:cNvPr id="7" name="Rectangle 6"/>
          <p:cNvSpPr/>
          <p:nvPr/>
        </p:nvSpPr>
        <p:spPr>
          <a:xfrm>
            <a:off x="9054184" y="5733255"/>
            <a:ext cx="1593706" cy="523220"/>
          </a:xfrm>
          <a:prstGeom prst="rect">
            <a:avLst/>
          </a:prstGeom>
        </p:spPr>
        <p:txBody>
          <a:bodyPr wrap="none">
            <a:spAutoFit/>
          </a:bodyPr>
          <a:lstStyle/>
          <a:p>
            <a:pPr algn="r"/>
            <a:r>
              <a:rPr lang="fa-IR" sz="2800" b="1" dirty="0" smtClean="0">
                <a:solidFill>
                  <a:srgbClr val="FF0000"/>
                </a:solidFill>
                <a:cs typeface="2  Compset" panose="00000400000000000000" pitchFamily="2" charset="-78"/>
              </a:rPr>
              <a:t>4-</a:t>
            </a:r>
            <a:r>
              <a:rPr lang="fa-IR" sz="2800" b="1" dirty="0" smtClean="0">
                <a:cs typeface="2  Compset" panose="00000400000000000000" pitchFamily="2" charset="-78"/>
              </a:rPr>
              <a:t> </a:t>
            </a:r>
            <a:r>
              <a:rPr lang="fa-IR" sz="2800" b="1" dirty="0">
                <a:cs typeface="2  Compset" panose="00000400000000000000" pitchFamily="2" charset="-78"/>
              </a:rPr>
              <a:t>ارتباطات</a:t>
            </a:r>
          </a:p>
        </p:txBody>
      </p:sp>
    </p:spTree>
    <p:extLst>
      <p:ext uri="{BB962C8B-B14F-4D97-AF65-F5344CB8AC3E}">
        <p14:creationId xmlns:p14="http://schemas.microsoft.com/office/powerpoint/2010/main" val="22855663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231923" y="528444"/>
            <a:ext cx="9350477" cy="954107"/>
          </a:xfrm>
          <a:prstGeom prst="rect">
            <a:avLst/>
          </a:prstGeom>
        </p:spPr>
        <p:txBody>
          <a:bodyPr wrap="square">
            <a:spAutoFit/>
          </a:bodyPr>
          <a:lstStyle/>
          <a:p>
            <a:pPr algn="r"/>
            <a:r>
              <a:rPr lang="fa-IR" sz="2800" b="1" dirty="0">
                <a:solidFill>
                  <a:schemeClr val="accent6">
                    <a:lumMod val="50000"/>
                  </a:schemeClr>
                </a:solidFill>
                <a:cs typeface="2  Compset" panose="00000400000000000000" pitchFamily="2" charset="-78"/>
              </a:rPr>
              <a:t>مباحث و </a:t>
            </a:r>
            <a:r>
              <a:rPr lang="fa-IR" sz="2800" b="1" dirty="0" smtClean="0">
                <a:solidFill>
                  <a:schemeClr val="accent6">
                    <a:lumMod val="50000"/>
                  </a:schemeClr>
                </a:solidFill>
                <a:cs typeface="2  Compset" panose="00000400000000000000" pitchFamily="2" charset="-78"/>
              </a:rPr>
              <a:t>موضوع</a:t>
            </a:r>
            <a:r>
              <a:rPr lang="prs-AF" sz="2800" b="1" dirty="0" smtClean="0">
                <a:solidFill>
                  <a:schemeClr val="accent6">
                    <a:lumMod val="50000"/>
                  </a:schemeClr>
                </a:solidFill>
                <a:cs typeface="2  Compset" panose="00000400000000000000" pitchFamily="2" charset="-78"/>
              </a:rPr>
              <a:t> </a:t>
            </a:r>
            <a:r>
              <a:rPr lang="fa-IR" sz="2800" b="1" dirty="0" smtClean="0">
                <a:solidFill>
                  <a:schemeClr val="accent6">
                    <a:lumMod val="50000"/>
                  </a:schemeClr>
                </a:solidFill>
                <a:cs typeface="2  Compset" panose="00000400000000000000" pitchFamily="2" charset="-78"/>
              </a:rPr>
              <a:t>هایی </a:t>
            </a:r>
            <a:r>
              <a:rPr lang="fa-IR" sz="2800" b="1" dirty="0">
                <a:solidFill>
                  <a:schemeClr val="accent6">
                    <a:lumMod val="50000"/>
                  </a:schemeClr>
                </a:solidFill>
                <a:cs typeface="2  Compset" panose="00000400000000000000" pitchFamily="2" charset="-78"/>
              </a:rPr>
              <a:t>که با اجرای مدل های شبیه سازی در سیستم ها و فرایندهای تولید می توان بررسی کرد: </a:t>
            </a:r>
          </a:p>
        </p:txBody>
      </p:sp>
      <p:sp>
        <p:nvSpPr>
          <p:cNvPr id="9" name="Rectangle 8"/>
          <p:cNvSpPr/>
          <p:nvPr/>
        </p:nvSpPr>
        <p:spPr>
          <a:xfrm>
            <a:off x="3054045" y="2189383"/>
            <a:ext cx="8520443" cy="954107"/>
          </a:xfrm>
          <a:prstGeom prst="rect">
            <a:avLst/>
          </a:prstGeom>
        </p:spPr>
        <p:txBody>
          <a:bodyPr wrap="square">
            <a:spAutoFit/>
          </a:bodyPr>
          <a:lstStyle/>
          <a:p>
            <a:pPr algn="r"/>
            <a:r>
              <a:rPr lang="fa-IR" sz="2800" b="1" dirty="0">
                <a:cs typeface="2  Compset" panose="00000400000000000000" pitchFamily="2" charset="-78"/>
              </a:rPr>
              <a:t>ارزیابی عملکرد سیستم و تجزیه </a:t>
            </a:r>
            <a:r>
              <a:rPr lang="fa-IR" sz="2800" b="1" dirty="0" smtClean="0">
                <a:cs typeface="2  Compset" panose="00000400000000000000" pitchFamily="2" charset="-78"/>
              </a:rPr>
              <a:t>و</a:t>
            </a:r>
            <a:r>
              <a:rPr lang="prs-AF" sz="2800" b="1" dirty="0" smtClean="0">
                <a:cs typeface="2  Compset" panose="00000400000000000000" pitchFamily="2" charset="-78"/>
              </a:rPr>
              <a:t> </a:t>
            </a:r>
            <a:r>
              <a:rPr lang="fa-IR" sz="2800" b="1" dirty="0" smtClean="0">
                <a:cs typeface="2  Compset" panose="00000400000000000000" pitchFamily="2" charset="-78"/>
              </a:rPr>
              <a:t>تحلیل </a:t>
            </a:r>
            <a:r>
              <a:rPr lang="fa-IR" sz="2800" b="1" dirty="0">
                <a:cs typeface="2  Compset" panose="00000400000000000000" pitchFamily="2" charset="-78"/>
              </a:rPr>
              <a:t>کمیت و کیفیت برون داد و دست یافت سیستم؛</a:t>
            </a:r>
          </a:p>
        </p:txBody>
      </p:sp>
      <p:sp>
        <p:nvSpPr>
          <p:cNvPr id="10" name="Rectangle 9"/>
          <p:cNvSpPr/>
          <p:nvPr/>
        </p:nvSpPr>
        <p:spPr>
          <a:xfrm>
            <a:off x="3277981" y="3850322"/>
            <a:ext cx="8304419" cy="954107"/>
          </a:xfrm>
          <a:prstGeom prst="rect">
            <a:avLst/>
          </a:prstGeom>
        </p:spPr>
        <p:txBody>
          <a:bodyPr wrap="square">
            <a:spAutoFit/>
          </a:bodyPr>
          <a:lstStyle/>
          <a:p>
            <a:pPr algn="r"/>
            <a:r>
              <a:rPr lang="fa-IR" sz="2800" b="1" dirty="0">
                <a:cs typeface="2  Compset" panose="00000400000000000000" pitchFamily="2" charset="-78"/>
              </a:rPr>
              <a:t>تجزیه و تحلیل مدت زمانی که مشتری یا کالا در سیستم سپری می کند و بررسی </a:t>
            </a:r>
            <a:r>
              <a:rPr lang="fa-IR" sz="2800" b="1" dirty="0" smtClean="0">
                <a:cs typeface="2  Compset" panose="00000400000000000000" pitchFamily="2" charset="-78"/>
              </a:rPr>
              <a:t>گل</a:t>
            </a:r>
            <a:r>
              <a:rPr lang="prs-AF" sz="2800" b="1" dirty="0" smtClean="0">
                <a:cs typeface="2  Compset" panose="00000400000000000000" pitchFamily="2" charset="-78"/>
              </a:rPr>
              <a:t>و</a:t>
            </a:r>
            <a:r>
              <a:rPr lang="fa-IR" sz="2800" b="1" dirty="0" smtClean="0">
                <a:cs typeface="2  Compset" panose="00000400000000000000" pitchFamily="2" charset="-78"/>
              </a:rPr>
              <a:t>گاههای فرایندهای </a:t>
            </a:r>
            <a:r>
              <a:rPr lang="fa-IR" sz="2800" b="1" dirty="0">
                <a:cs typeface="2  Compset" panose="00000400000000000000" pitchFamily="2" charset="-78"/>
              </a:rPr>
              <a:t>سازمانی</a:t>
            </a:r>
          </a:p>
        </p:txBody>
      </p:sp>
      <p:sp>
        <p:nvSpPr>
          <p:cNvPr id="11" name="Rectangle 10"/>
          <p:cNvSpPr/>
          <p:nvPr/>
        </p:nvSpPr>
        <p:spPr>
          <a:xfrm>
            <a:off x="2827181" y="5373216"/>
            <a:ext cx="8747307" cy="1384995"/>
          </a:xfrm>
          <a:prstGeom prst="rect">
            <a:avLst/>
          </a:prstGeom>
        </p:spPr>
        <p:txBody>
          <a:bodyPr wrap="square">
            <a:spAutoFit/>
          </a:bodyPr>
          <a:lstStyle/>
          <a:p>
            <a:pPr algn="r"/>
            <a:r>
              <a:rPr lang="fa-IR" sz="2800" b="1" dirty="0">
                <a:cs typeface="2  Compset" panose="00000400000000000000" pitchFamily="2" charset="-78"/>
              </a:rPr>
              <a:t>ارزیابی و تحلیل خط مشی و سیاستهای زمانبندی تولید و کنترل موجودی، بررسی قابلیت اطمینان ماشین آلات و </a:t>
            </a:r>
            <a:r>
              <a:rPr lang="fa-IR" sz="2800" b="1" dirty="0" smtClean="0">
                <a:cs typeface="2  Compset" panose="00000400000000000000" pitchFamily="2" charset="-78"/>
              </a:rPr>
              <a:t>سیــــ</a:t>
            </a:r>
            <a:r>
              <a:rPr lang="prs-AF" sz="2800" b="1" dirty="0" smtClean="0">
                <a:cs typeface="2  Compset" panose="00000400000000000000" pitchFamily="2" charset="-78"/>
              </a:rPr>
              <a:t>ا</a:t>
            </a:r>
            <a:r>
              <a:rPr lang="fa-IR" sz="2800" b="1" dirty="0" smtClean="0">
                <a:cs typeface="2  Compset" panose="00000400000000000000" pitchFamily="2" charset="-78"/>
              </a:rPr>
              <a:t>ستها </a:t>
            </a:r>
            <a:r>
              <a:rPr lang="fa-IR" sz="2800" b="1" dirty="0">
                <a:cs typeface="2  Compset" panose="00000400000000000000" pitchFamily="2" charset="-78"/>
              </a:rPr>
              <a:t>و خط مشی های کنترل کیفیت؛</a:t>
            </a:r>
          </a:p>
        </p:txBody>
      </p:sp>
    </p:spTree>
    <p:extLst>
      <p:ext uri="{BB962C8B-B14F-4D97-AF65-F5344CB8AC3E}">
        <p14:creationId xmlns:p14="http://schemas.microsoft.com/office/powerpoint/2010/main" val="28530185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00749" y="1563329"/>
            <a:ext cx="9350476" cy="3108543"/>
          </a:xfrm>
          <a:prstGeom prst="rect">
            <a:avLst/>
          </a:prstGeom>
        </p:spPr>
        <p:txBody>
          <a:bodyPr wrap="square">
            <a:spAutoFit/>
          </a:bodyPr>
          <a:lstStyle/>
          <a:p>
            <a:pPr algn="r"/>
            <a:r>
              <a:rPr lang="fa-IR" sz="2800" b="1" dirty="0">
                <a:cs typeface="2  Compset" panose="00000400000000000000" pitchFamily="2" charset="-78"/>
              </a:rPr>
              <a:t>تعیین سطح بهینه وسایل و تجهیزات و منابع انسانـــی موردنیاز، بررسی طرح استقرار ماشین آلات، تعیین تعداد وسایل و تجهیزات حمل ونقل، تعیین میزان و محل ذخیره های موقت در فرایند تولید و ارزیابی تاثیر تغییر در حجم و ترکیب محصولات بر معیارهای عملکرد سیستم</a:t>
            </a:r>
            <a:r>
              <a:rPr lang="fa-IR" sz="2800" b="1" dirty="0" smtClean="0">
                <a:cs typeface="2  Compset" panose="00000400000000000000" pitchFamily="2" charset="-78"/>
              </a:rPr>
              <a:t>؛</a:t>
            </a:r>
            <a:endParaRPr lang="prs-AF" sz="2800" b="1" dirty="0" smtClean="0">
              <a:cs typeface="2  Compset" panose="00000400000000000000" pitchFamily="2" charset="-78"/>
            </a:endParaRPr>
          </a:p>
          <a:p>
            <a:pPr algn="r"/>
            <a:endParaRPr lang="fa-IR" sz="2800" b="1" dirty="0">
              <a:cs typeface="2  Compset" panose="00000400000000000000" pitchFamily="2" charset="-78"/>
            </a:endParaRPr>
          </a:p>
          <a:p>
            <a:pPr algn="r"/>
            <a:r>
              <a:rPr lang="fa-IR" sz="2800" b="1" dirty="0">
                <a:cs typeface="2  Compset" panose="00000400000000000000" pitchFamily="2" charset="-78"/>
              </a:rPr>
              <a:t>برنامه ریزی نیروی انسانی موردنیاز، ارزیابی سرمایه گــــذاری ها و تعیین تعداد بهینه شیفت های کاری.</a:t>
            </a:r>
          </a:p>
        </p:txBody>
      </p:sp>
    </p:spTree>
    <p:extLst>
      <p:ext uri="{BB962C8B-B14F-4D97-AF65-F5344CB8AC3E}">
        <p14:creationId xmlns:p14="http://schemas.microsoft.com/office/powerpoint/2010/main" val="24439680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71252" y="608441"/>
            <a:ext cx="9340645" cy="4401205"/>
          </a:xfrm>
          <a:prstGeom prst="rect">
            <a:avLst/>
          </a:prstGeom>
        </p:spPr>
        <p:txBody>
          <a:bodyPr wrap="square">
            <a:spAutoFit/>
          </a:bodyPr>
          <a:lstStyle/>
          <a:p>
            <a:pPr algn="r"/>
            <a:r>
              <a:rPr lang="fa-IR" sz="2800" b="1" dirty="0">
                <a:solidFill>
                  <a:schemeClr val="accent6">
                    <a:lumMod val="50000"/>
                  </a:schemeClr>
                </a:solidFill>
                <a:cs typeface="2  Compset" panose="00000400000000000000" pitchFamily="2" charset="-78"/>
              </a:rPr>
              <a:t>برخی از معیارهای عملکرد سیستم و فرایندهای تولید که معمولاً توسط شبیه سازی برآورده می گردد عبارتند از</a:t>
            </a:r>
            <a:r>
              <a:rPr lang="fa-IR" sz="2800" b="1" dirty="0" smtClean="0">
                <a:solidFill>
                  <a:schemeClr val="accent6">
                    <a:lumMod val="50000"/>
                  </a:schemeClr>
                </a:solidFill>
                <a:cs typeface="2  Compset" panose="00000400000000000000" pitchFamily="2" charset="-78"/>
              </a:rPr>
              <a:t>:</a:t>
            </a:r>
            <a:endParaRPr lang="prs-AF" sz="2800" b="1" dirty="0" smtClean="0">
              <a:solidFill>
                <a:schemeClr val="accent6">
                  <a:lumMod val="50000"/>
                </a:schemeClr>
              </a:solidFill>
              <a:cs typeface="2  Compset" panose="00000400000000000000" pitchFamily="2" charset="-78"/>
            </a:endParaRPr>
          </a:p>
          <a:p>
            <a:pPr algn="r"/>
            <a:endParaRPr lang="prs-AF" sz="2800" b="1" dirty="0">
              <a:solidFill>
                <a:schemeClr val="accent6">
                  <a:lumMod val="50000"/>
                </a:schemeClr>
              </a:solidFill>
              <a:cs typeface="2  Compset" panose="00000400000000000000" pitchFamily="2" charset="-78"/>
            </a:endParaRPr>
          </a:p>
          <a:p>
            <a:pPr algn="r"/>
            <a:r>
              <a:rPr lang="prs-AF" sz="2800" b="1" dirty="0" smtClean="0">
                <a:solidFill>
                  <a:srgbClr val="FF0000"/>
                </a:solidFill>
                <a:cs typeface="2  Compset" panose="00000400000000000000" pitchFamily="2" charset="-78"/>
              </a:rPr>
              <a:t>۱-</a:t>
            </a:r>
            <a:r>
              <a:rPr lang="prs-AF" sz="2800" b="1" dirty="0" smtClean="0">
                <a:cs typeface="2  Compset" panose="00000400000000000000" pitchFamily="2" charset="-78"/>
              </a:rPr>
              <a:t> کمیت و کیفیت دست یافتن به فرایند تولید؛</a:t>
            </a:r>
          </a:p>
          <a:p>
            <a:pPr algn="r"/>
            <a:r>
              <a:rPr lang="prs-AF" sz="2800" b="1" dirty="0" smtClean="0">
                <a:solidFill>
                  <a:srgbClr val="FF0000"/>
                </a:solidFill>
                <a:cs typeface="2  Compset" panose="00000400000000000000" pitchFamily="2" charset="-78"/>
              </a:rPr>
              <a:t>۲-</a:t>
            </a:r>
            <a:r>
              <a:rPr lang="fa-IR" sz="2800" b="1" dirty="0" smtClean="0">
                <a:solidFill>
                  <a:srgbClr val="FF0000"/>
                </a:solidFill>
                <a:cs typeface="2  Compset" panose="00000400000000000000" pitchFamily="2" charset="-78"/>
              </a:rPr>
              <a:t> </a:t>
            </a:r>
            <a:r>
              <a:rPr lang="fa-IR" sz="2800" b="1" dirty="0">
                <a:cs typeface="2  Compset" panose="00000400000000000000" pitchFamily="2" charset="-78"/>
              </a:rPr>
              <a:t>مدت زمان به سربردن در سیستم؛</a:t>
            </a:r>
          </a:p>
          <a:p>
            <a:pPr algn="r"/>
            <a:r>
              <a:rPr lang="prs-AF" sz="2800" b="1" dirty="0" smtClean="0">
                <a:solidFill>
                  <a:srgbClr val="FF0000"/>
                </a:solidFill>
                <a:cs typeface="2  Compset" panose="00000400000000000000" pitchFamily="2" charset="-78"/>
              </a:rPr>
              <a:t>۳-</a:t>
            </a:r>
            <a:r>
              <a:rPr lang="prs-AF" sz="2800" b="1" dirty="0" smtClean="0">
                <a:cs typeface="2  Compset" panose="00000400000000000000" pitchFamily="2" charset="-78"/>
              </a:rPr>
              <a:t> </a:t>
            </a:r>
            <a:r>
              <a:rPr lang="fa-IR" sz="2800" b="1" dirty="0" smtClean="0">
                <a:cs typeface="2  Compset" panose="00000400000000000000" pitchFamily="2" charset="-78"/>
              </a:rPr>
              <a:t>مدت </a:t>
            </a:r>
            <a:r>
              <a:rPr lang="fa-IR" sz="2800" b="1" dirty="0">
                <a:cs typeface="2  Compset" panose="00000400000000000000" pitchFamily="2" charset="-78"/>
              </a:rPr>
              <a:t>زمان انتظار در صف؛</a:t>
            </a:r>
          </a:p>
          <a:p>
            <a:pPr algn="r"/>
            <a:r>
              <a:rPr lang="prs-AF" sz="2800" b="1" dirty="0" smtClean="0">
                <a:solidFill>
                  <a:srgbClr val="FF0000"/>
                </a:solidFill>
                <a:cs typeface="2  Compset" panose="00000400000000000000" pitchFamily="2" charset="-78"/>
              </a:rPr>
              <a:t>۴-</a:t>
            </a:r>
            <a:r>
              <a:rPr lang="prs-AF" sz="2800" b="1" dirty="0" smtClean="0">
                <a:cs typeface="2  Compset" panose="00000400000000000000" pitchFamily="2" charset="-78"/>
              </a:rPr>
              <a:t> </a:t>
            </a:r>
            <a:r>
              <a:rPr lang="fa-IR" sz="2800" b="1" dirty="0" smtClean="0">
                <a:cs typeface="2  Compset" panose="00000400000000000000" pitchFamily="2" charset="-78"/>
              </a:rPr>
              <a:t>طول </a:t>
            </a:r>
            <a:r>
              <a:rPr lang="fa-IR" sz="2800" b="1" dirty="0">
                <a:cs typeface="2  Compset" panose="00000400000000000000" pitchFamily="2" charset="-78"/>
              </a:rPr>
              <a:t>صف انتظار؛</a:t>
            </a:r>
          </a:p>
          <a:p>
            <a:pPr algn="r"/>
            <a:r>
              <a:rPr lang="prs-AF" sz="2800" b="1" dirty="0" smtClean="0">
                <a:solidFill>
                  <a:srgbClr val="FF0000"/>
                </a:solidFill>
                <a:cs typeface="2  Compset" panose="00000400000000000000" pitchFamily="2" charset="-78"/>
              </a:rPr>
              <a:t>۵-</a:t>
            </a:r>
            <a:r>
              <a:rPr lang="prs-AF" sz="2800" b="1" dirty="0" smtClean="0">
                <a:cs typeface="2  Compset" panose="00000400000000000000" pitchFamily="2" charset="-78"/>
              </a:rPr>
              <a:t> </a:t>
            </a:r>
            <a:r>
              <a:rPr lang="fa-IR" sz="2800" b="1" dirty="0" smtClean="0">
                <a:cs typeface="2  Compset" panose="00000400000000000000" pitchFamily="2" charset="-78"/>
              </a:rPr>
              <a:t>بررسی </a:t>
            </a:r>
            <a:r>
              <a:rPr lang="fa-IR" sz="2800" b="1" dirty="0">
                <a:cs typeface="2  Compset" panose="00000400000000000000" pitchFamily="2" charset="-78"/>
              </a:rPr>
              <a:t>کارایی حمل و نقل قطعات و کالاهای در جریان ساخت در فرایند تولید؛</a:t>
            </a:r>
          </a:p>
          <a:p>
            <a:pPr algn="r"/>
            <a:r>
              <a:rPr lang="prs-AF" sz="2800" b="1" dirty="0" smtClean="0">
                <a:solidFill>
                  <a:srgbClr val="FF0000"/>
                </a:solidFill>
                <a:cs typeface="2  Compset" panose="00000400000000000000" pitchFamily="2" charset="-78"/>
              </a:rPr>
              <a:t>۶-</a:t>
            </a:r>
            <a:r>
              <a:rPr lang="prs-AF" sz="2800" b="1" dirty="0" smtClean="0">
                <a:cs typeface="2  Compset" panose="00000400000000000000" pitchFamily="2" charset="-78"/>
              </a:rPr>
              <a:t> </a:t>
            </a:r>
            <a:r>
              <a:rPr lang="fa-IR" sz="2800" b="1" dirty="0" smtClean="0">
                <a:cs typeface="2  Compset" panose="00000400000000000000" pitchFamily="2" charset="-78"/>
              </a:rPr>
              <a:t>ضریب </a:t>
            </a:r>
            <a:r>
              <a:rPr lang="fa-IR" sz="2800" b="1" dirty="0">
                <a:cs typeface="2  Compset" panose="00000400000000000000" pitchFamily="2" charset="-78"/>
              </a:rPr>
              <a:t>بهره برداری از وسایل، تجهیزات و نیروی انسانی.</a:t>
            </a:r>
          </a:p>
          <a:p>
            <a:pPr algn="r"/>
            <a:endParaRPr lang="fa-IR" sz="2800" b="1" dirty="0">
              <a:solidFill>
                <a:schemeClr val="accent6">
                  <a:lumMod val="50000"/>
                </a:schemeClr>
              </a:solidFill>
              <a:cs typeface="2  Compset" panose="00000400000000000000" pitchFamily="2" charset="-78"/>
            </a:endParaRPr>
          </a:p>
        </p:txBody>
      </p:sp>
    </p:spTree>
    <p:extLst>
      <p:ext uri="{BB962C8B-B14F-4D97-AF65-F5344CB8AC3E}">
        <p14:creationId xmlns:p14="http://schemas.microsoft.com/office/powerpoint/2010/main" val="22198500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9510" y="1951728"/>
            <a:ext cx="8898194" cy="4524315"/>
          </a:xfrm>
          <a:prstGeom prst="rect">
            <a:avLst/>
          </a:prstGeom>
        </p:spPr>
        <p:txBody>
          <a:bodyPr wrap="square">
            <a:spAutoFit/>
          </a:bodyPr>
          <a:lstStyle/>
          <a:p>
            <a:pPr algn="r"/>
            <a:r>
              <a:rPr lang="prs-AF" sz="2400" b="1" dirty="0">
                <a:solidFill>
                  <a:srgbClr val="FF0000"/>
                </a:solidFill>
                <a:cs typeface="2  Compset" panose="00000400000000000000" pitchFamily="2" charset="-78"/>
              </a:rPr>
              <a:t>۱</a:t>
            </a:r>
            <a:r>
              <a:rPr lang="fa-IR" sz="2400" b="1" dirty="0" smtClean="0">
                <a:solidFill>
                  <a:srgbClr val="FF0000"/>
                </a:solidFill>
                <a:cs typeface="2  Compset" panose="00000400000000000000" pitchFamily="2" charset="-78"/>
              </a:rPr>
              <a:t>- </a:t>
            </a:r>
            <a:r>
              <a:rPr lang="prs-AF" sz="2400" b="1" dirty="0" smtClean="0">
                <a:solidFill>
                  <a:srgbClr val="FF0000"/>
                </a:solidFill>
                <a:cs typeface="2  Compset" panose="00000400000000000000" pitchFamily="2" charset="-78"/>
              </a:rPr>
              <a:t> </a:t>
            </a:r>
            <a:r>
              <a:rPr lang="fa-IR" sz="2400" b="1" dirty="0" smtClean="0">
                <a:cs typeface="2  Compset" panose="00000400000000000000" pitchFamily="2" charset="-78"/>
              </a:rPr>
              <a:t>مدل </a:t>
            </a:r>
            <a:r>
              <a:rPr lang="fa-IR" sz="2400" b="1" dirty="0">
                <a:cs typeface="2  Compset" panose="00000400000000000000" pitchFamily="2" charset="-78"/>
              </a:rPr>
              <a:t>شبیه سازی می تواند به آسانی برای تغییرات بعدی در سیستم واقعی اصلاح شود؛</a:t>
            </a:r>
          </a:p>
          <a:p>
            <a:pPr algn="r"/>
            <a:r>
              <a:rPr lang="fa-IR" sz="2400" b="1" dirty="0" smtClean="0">
                <a:solidFill>
                  <a:srgbClr val="FF0000"/>
                </a:solidFill>
                <a:cs typeface="2  Compset" panose="00000400000000000000" pitchFamily="2" charset="-78"/>
              </a:rPr>
              <a:t>2-</a:t>
            </a:r>
            <a:r>
              <a:rPr lang="fa-IR" sz="2400" b="1" dirty="0" smtClean="0">
                <a:cs typeface="2  Compset" panose="00000400000000000000" pitchFamily="2" charset="-78"/>
              </a:rPr>
              <a:t> </a:t>
            </a:r>
            <a:r>
              <a:rPr lang="prs-AF" sz="2400" b="1" dirty="0" smtClean="0">
                <a:solidFill>
                  <a:srgbClr val="FF0000"/>
                </a:solidFill>
                <a:cs typeface="2  Compset" panose="00000400000000000000" pitchFamily="2" charset="-78"/>
              </a:rPr>
              <a:t> </a:t>
            </a:r>
            <a:r>
              <a:rPr lang="fa-IR" sz="2400" b="1" dirty="0" smtClean="0">
                <a:cs typeface="2  Compset" panose="00000400000000000000" pitchFamily="2" charset="-78"/>
              </a:rPr>
              <a:t>مدل </a:t>
            </a:r>
            <a:r>
              <a:rPr lang="fa-IR" sz="2400" b="1" dirty="0">
                <a:cs typeface="2  Compset" panose="00000400000000000000" pitchFamily="2" charset="-78"/>
              </a:rPr>
              <a:t>شبیه سازی می تواند به عنوان یک ابزار پشتیبانی از تصمیم گیری برای بهبود مستمر فرایند به کار گرفته شود.</a:t>
            </a:r>
          </a:p>
          <a:p>
            <a:pPr algn="r"/>
            <a:r>
              <a:rPr lang="fa-IR" sz="2400" b="1" dirty="0" smtClean="0">
                <a:solidFill>
                  <a:srgbClr val="FF0000"/>
                </a:solidFill>
                <a:cs typeface="2  Compset" panose="00000400000000000000" pitchFamily="2" charset="-78"/>
              </a:rPr>
              <a:t>3-</a:t>
            </a:r>
            <a:r>
              <a:rPr lang="fa-IR" sz="2400" b="1" dirty="0" smtClean="0">
                <a:cs typeface="2  Compset" panose="00000400000000000000" pitchFamily="2" charset="-78"/>
              </a:rPr>
              <a:t> </a:t>
            </a:r>
            <a:r>
              <a:rPr lang="fa-IR" sz="2400" b="1" dirty="0">
                <a:cs typeface="2  Compset" panose="00000400000000000000" pitchFamily="2" charset="-78"/>
              </a:rPr>
              <a:t>آزمایش کردن با یک مدل شبیه سازی به جای پیاده سازی مستقیم تغییرات در فرایند واقعـــی خطر تصمیم گیری اشتباه را کاهش می دهد؛</a:t>
            </a:r>
          </a:p>
          <a:p>
            <a:pPr algn="r"/>
            <a:r>
              <a:rPr lang="fa-IR" sz="2400" b="1" dirty="0" smtClean="0">
                <a:solidFill>
                  <a:srgbClr val="FF0000"/>
                </a:solidFill>
                <a:cs typeface="2  Compset" panose="00000400000000000000" pitchFamily="2" charset="-78"/>
              </a:rPr>
              <a:t>4-</a:t>
            </a:r>
            <a:r>
              <a:rPr lang="fa-IR" sz="2400" b="1" dirty="0" smtClean="0">
                <a:cs typeface="2  Compset" panose="00000400000000000000" pitchFamily="2" charset="-78"/>
              </a:rPr>
              <a:t> </a:t>
            </a:r>
            <a:r>
              <a:rPr lang="fa-IR" sz="2400" b="1" dirty="0">
                <a:cs typeface="2  Compset" panose="00000400000000000000" pitchFamily="2" charset="-78"/>
              </a:rPr>
              <a:t>مدل های شبیه سازی می توانند رفتار انسان و منابع تکنیکی را در سیستم تقلید کنند؛</a:t>
            </a:r>
          </a:p>
          <a:p>
            <a:pPr algn="r"/>
            <a:r>
              <a:rPr lang="fa-IR" sz="2400" b="1" dirty="0" smtClean="0">
                <a:solidFill>
                  <a:srgbClr val="FF0000"/>
                </a:solidFill>
                <a:cs typeface="2  Compset" panose="00000400000000000000" pitchFamily="2" charset="-78"/>
              </a:rPr>
              <a:t>5-</a:t>
            </a:r>
            <a:r>
              <a:rPr lang="fa-IR" sz="2400" b="1" dirty="0" smtClean="0">
                <a:cs typeface="2  Compset" panose="00000400000000000000" pitchFamily="2" charset="-78"/>
              </a:rPr>
              <a:t> </a:t>
            </a:r>
            <a:r>
              <a:rPr lang="fa-IR" sz="2400" b="1" dirty="0">
                <a:cs typeface="2  Compset" panose="00000400000000000000" pitchFamily="2" charset="-78"/>
              </a:rPr>
              <a:t>فرایند ساخت مدل درک بهتر فرایندهای مـــدل شده را تسهیل کرده و به تشخیص گزینه های قابل قبول برای تغییر کمک می کند؛</a:t>
            </a:r>
          </a:p>
          <a:p>
            <a:pPr algn="r"/>
            <a:r>
              <a:rPr lang="fa-IR" sz="2400" b="1" dirty="0" smtClean="0">
                <a:solidFill>
                  <a:srgbClr val="FF0000"/>
                </a:solidFill>
                <a:cs typeface="2  Compset" panose="00000400000000000000" pitchFamily="2" charset="-78"/>
              </a:rPr>
              <a:t>6-</a:t>
            </a:r>
            <a:r>
              <a:rPr lang="fa-IR" sz="2400" b="1" dirty="0" smtClean="0">
                <a:cs typeface="2  Compset" panose="00000400000000000000" pitchFamily="2" charset="-78"/>
              </a:rPr>
              <a:t> </a:t>
            </a:r>
            <a:r>
              <a:rPr lang="fa-IR" sz="2400" b="1" dirty="0">
                <a:cs typeface="2  Compset" panose="00000400000000000000" pitchFamily="2" charset="-78"/>
              </a:rPr>
              <a:t>شبیه سازی با طرح ریزی مجدد فرایندها، قبل از پیاده سازی شانس رسیدن به فرایند درست و صحیح را در اولیـــن کوشش بهبود می بخشد؛</a:t>
            </a:r>
          </a:p>
          <a:p>
            <a:pPr algn="r"/>
            <a:r>
              <a:rPr lang="fa-IR" sz="2400" b="1" dirty="0" smtClean="0">
                <a:solidFill>
                  <a:srgbClr val="FF0000"/>
                </a:solidFill>
                <a:cs typeface="2  Compset" panose="00000400000000000000" pitchFamily="2" charset="-78"/>
              </a:rPr>
              <a:t>7-</a:t>
            </a:r>
            <a:r>
              <a:rPr lang="fa-IR" sz="2400" b="1" dirty="0" smtClean="0">
                <a:cs typeface="2  Compset" panose="00000400000000000000" pitchFamily="2" charset="-78"/>
              </a:rPr>
              <a:t> </a:t>
            </a:r>
            <a:r>
              <a:rPr lang="fa-IR" sz="2400" b="1" dirty="0">
                <a:cs typeface="2  Compset" panose="00000400000000000000" pitchFamily="2" charset="-78"/>
              </a:rPr>
              <a:t>مدل های شبیه سازی با تعامل تصویری به همـــراه انواع گزارشهای خروجی گرافیکی می توانند برای تمرکز بر روی جلسات طوفان مغــــزی</a:t>
            </a:r>
          </a:p>
        </p:txBody>
      </p:sp>
      <p:sp>
        <p:nvSpPr>
          <p:cNvPr id="3" name="Rectangle 2"/>
          <p:cNvSpPr/>
          <p:nvPr/>
        </p:nvSpPr>
        <p:spPr>
          <a:xfrm>
            <a:off x="3667433" y="480622"/>
            <a:ext cx="8190271" cy="954107"/>
          </a:xfrm>
          <a:prstGeom prst="rect">
            <a:avLst/>
          </a:prstGeom>
        </p:spPr>
        <p:txBody>
          <a:bodyPr wrap="square">
            <a:spAutoFit/>
          </a:bodyPr>
          <a:lstStyle/>
          <a:p>
            <a:pPr algn="r"/>
            <a:r>
              <a:rPr lang="fa-IR" sz="2800" b="1" dirty="0">
                <a:solidFill>
                  <a:schemeClr val="accent6">
                    <a:lumMod val="50000"/>
                  </a:schemeClr>
                </a:solidFill>
                <a:cs typeface="2  Compset" panose="00000400000000000000" pitchFamily="2" charset="-78"/>
              </a:rPr>
              <a:t>شبیه سازی ویژگیهایی دارد که آن را برای مدل سازی فـــرایندهای کسب و کار مناسب می </a:t>
            </a:r>
            <a:r>
              <a:rPr lang="fa-IR" sz="2800" b="1" dirty="0" smtClean="0">
                <a:solidFill>
                  <a:schemeClr val="accent6">
                    <a:lumMod val="50000"/>
                  </a:schemeClr>
                </a:solidFill>
                <a:cs typeface="2  Compset" panose="00000400000000000000" pitchFamily="2" charset="-78"/>
              </a:rPr>
              <a:t>کند</a:t>
            </a:r>
            <a:r>
              <a:rPr lang="prs-AF" sz="2800" b="1" dirty="0" smtClean="0">
                <a:solidFill>
                  <a:schemeClr val="accent6">
                    <a:lumMod val="50000"/>
                  </a:schemeClr>
                </a:solidFill>
                <a:cs typeface="2  Compset" panose="00000400000000000000" pitchFamily="2" charset="-78"/>
              </a:rPr>
              <a:t> :</a:t>
            </a:r>
            <a:endParaRPr lang="fa-IR" sz="2800" b="1" dirty="0">
              <a:solidFill>
                <a:schemeClr val="accent6">
                  <a:lumMod val="50000"/>
                </a:schemeClr>
              </a:solidFill>
              <a:cs typeface="2  Compset" panose="00000400000000000000" pitchFamily="2" charset="-78"/>
            </a:endParaRPr>
          </a:p>
        </p:txBody>
      </p:sp>
    </p:spTree>
    <p:extLst>
      <p:ext uri="{BB962C8B-B14F-4D97-AF65-F5344CB8AC3E}">
        <p14:creationId xmlns:p14="http://schemas.microsoft.com/office/powerpoint/2010/main" val="4015134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3325" y="751930"/>
            <a:ext cx="8911687" cy="1280890"/>
          </a:xfrm>
        </p:spPr>
        <p:txBody>
          <a:bodyPr>
            <a:noAutofit/>
          </a:bodyPr>
          <a:lstStyle/>
          <a:p>
            <a:pPr algn="r"/>
            <a:r>
              <a:rPr lang="fa-IR" sz="3200" b="1" dirty="0">
                <a:solidFill>
                  <a:schemeClr val="accent5">
                    <a:lumMod val="50000"/>
                  </a:schemeClr>
                </a:solidFill>
                <a:cs typeface="2  Compset" panose="00000400000000000000" pitchFamily="2" charset="-78"/>
              </a:rPr>
              <a:t>برخی از کاربردهای </a:t>
            </a:r>
            <a:r>
              <a:rPr lang="fa-IR" sz="3200" b="1" dirty="0" smtClean="0">
                <a:solidFill>
                  <a:schemeClr val="accent5">
                    <a:lumMod val="50000"/>
                  </a:schemeClr>
                </a:solidFill>
                <a:cs typeface="2  Compset" panose="00000400000000000000" pitchFamily="2" charset="-78"/>
              </a:rPr>
              <a:t>و</a:t>
            </a:r>
            <a:r>
              <a:rPr lang="prs-AF" sz="3200" b="1" dirty="0">
                <a:solidFill>
                  <a:schemeClr val="accent5">
                    <a:lumMod val="50000"/>
                  </a:schemeClr>
                </a:solidFill>
                <a:cs typeface="2  Compset" panose="00000400000000000000" pitchFamily="2" charset="-78"/>
              </a:rPr>
              <a:t>ا</a:t>
            </a:r>
            <a:r>
              <a:rPr lang="fa-IR" sz="3200" b="1" dirty="0" smtClean="0">
                <a:solidFill>
                  <a:schemeClr val="accent5">
                    <a:lumMod val="50000"/>
                  </a:schemeClr>
                </a:solidFill>
                <a:cs typeface="2  Compset" panose="00000400000000000000" pitchFamily="2" charset="-78"/>
              </a:rPr>
              <a:t>قعی</a:t>
            </a:r>
            <a:r>
              <a:rPr lang="prs-AF" sz="3200" b="1" dirty="0">
                <a:solidFill>
                  <a:schemeClr val="accent5">
                    <a:lumMod val="50000"/>
                  </a:schemeClr>
                </a:solidFill>
                <a:cs typeface="2  Compset" panose="00000400000000000000" pitchFamily="2" charset="-78"/>
              </a:rPr>
              <a:t> </a:t>
            </a:r>
            <a:r>
              <a:rPr lang="fa-IR" sz="3200" b="1" dirty="0" smtClean="0">
                <a:solidFill>
                  <a:schemeClr val="accent5">
                    <a:lumMod val="50000"/>
                  </a:schemeClr>
                </a:solidFill>
                <a:cs typeface="2  Compset" panose="00000400000000000000" pitchFamily="2" charset="-78"/>
              </a:rPr>
              <a:t>شبیه </a:t>
            </a:r>
            <a:r>
              <a:rPr lang="fa-IR" sz="3200" b="1" dirty="0">
                <a:solidFill>
                  <a:schemeClr val="accent5">
                    <a:lumMod val="50000"/>
                  </a:schemeClr>
                </a:solidFill>
                <a:cs typeface="2  Compset" panose="00000400000000000000" pitchFamily="2" charset="-78"/>
              </a:rPr>
              <a:t>سازی </a:t>
            </a:r>
            <a:r>
              <a:rPr lang="prs-AF" sz="3200" b="1" dirty="0" smtClean="0">
                <a:solidFill>
                  <a:schemeClr val="tx1"/>
                </a:solidFill>
                <a:cs typeface="2  Compset" panose="00000400000000000000" pitchFamily="2" charset="-78"/>
              </a:rPr>
              <a:t/>
            </a:r>
            <a:br>
              <a:rPr lang="prs-AF" sz="3200" b="1" dirty="0" smtClean="0">
                <a:solidFill>
                  <a:schemeClr val="tx1"/>
                </a:solidFill>
                <a:cs typeface="2  Compset" panose="00000400000000000000" pitchFamily="2" charset="-78"/>
              </a:rPr>
            </a:br>
            <a:r>
              <a:rPr lang="prs-AF" sz="3200" b="1" dirty="0" smtClean="0">
                <a:solidFill>
                  <a:schemeClr val="tx1"/>
                </a:solidFill>
                <a:cs typeface="2  Compset" panose="00000400000000000000" pitchFamily="2" charset="-78"/>
              </a:rPr>
              <a:t> </a:t>
            </a:r>
            <a:br>
              <a:rPr lang="prs-AF" sz="3200" b="1" dirty="0" smtClean="0">
                <a:solidFill>
                  <a:schemeClr val="tx1"/>
                </a:solidFill>
                <a:cs typeface="2  Compset" panose="00000400000000000000" pitchFamily="2" charset="-78"/>
              </a:rPr>
            </a:br>
            <a:r>
              <a:rPr lang="fa-IR" sz="3200" b="1" dirty="0" smtClean="0">
                <a:solidFill>
                  <a:schemeClr val="tx1"/>
                </a:solidFill>
                <a:cs typeface="2  Compset" panose="00000400000000000000" pitchFamily="2" charset="-78"/>
              </a:rPr>
              <a:t>همانگونه </a:t>
            </a:r>
            <a:r>
              <a:rPr lang="fa-IR" sz="3200" b="1" dirty="0">
                <a:solidFill>
                  <a:schemeClr val="tx1"/>
                </a:solidFill>
                <a:cs typeface="2  Compset" panose="00000400000000000000" pitchFamily="2" charset="-78"/>
              </a:rPr>
              <a:t>که اشاره شد شبیه سازی کاربردهای فراوانی در زمینه های مختلف از جمله انرژی هسته </a:t>
            </a:r>
            <a:r>
              <a:rPr lang="fa-IR" sz="3200" b="1" dirty="0" smtClean="0">
                <a:solidFill>
                  <a:schemeClr val="tx1"/>
                </a:solidFill>
                <a:cs typeface="2  Compset" panose="00000400000000000000" pitchFamily="2" charset="-78"/>
              </a:rPr>
              <a:t>ای</a:t>
            </a:r>
            <a:r>
              <a:rPr lang="prs-AF" sz="3200" b="1" dirty="0">
                <a:solidFill>
                  <a:schemeClr val="tx1"/>
                </a:solidFill>
                <a:cs typeface="2  Compset" panose="00000400000000000000" pitchFamily="2" charset="-78"/>
              </a:rPr>
              <a:t>؛</a:t>
            </a:r>
            <a:r>
              <a:rPr lang="fa-IR" sz="3200" b="1" dirty="0" smtClean="0">
                <a:solidFill>
                  <a:schemeClr val="tx1"/>
                </a:solidFill>
                <a:cs typeface="2  Compset" panose="00000400000000000000" pitchFamily="2" charset="-78"/>
              </a:rPr>
              <a:t> </a:t>
            </a:r>
            <a:r>
              <a:rPr lang="fa-IR" sz="3200" b="1" dirty="0">
                <a:solidFill>
                  <a:schemeClr val="tx1"/>
                </a:solidFill>
                <a:cs typeface="2  Compset" panose="00000400000000000000" pitchFamily="2" charset="-78"/>
              </a:rPr>
              <a:t>سیستم های </a:t>
            </a:r>
            <a:r>
              <a:rPr lang="fa-IR" sz="3200" b="1" dirty="0" smtClean="0">
                <a:solidFill>
                  <a:schemeClr val="tx1"/>
                </a:solidFill>
                <a:cs typeface="2  Compset" panose="00000400000000000000" pitchFamily="2" charset="-78"/>
              </a:rPr>
              <a:t>فضایی</a:t>
            </a:r>
            <a:r>
              <a:rPr lang="prs-AF" sz="3200" b="1" dirty="0" smtClean="0">
                <a:solidFill>
                  <a:schemeClr val="tx1"/>
                </a:solidFill>
                <a:cs typeface="2  Compset" panose="00000400000000000000" pitchFamily="2" charset="-78"/>
              </a:rPr>
              <a:t>-</a:t>
            </a:r>
            <a:r>
              <a:rPr lang="fa-IR" sz="3200" b="1" dirty="0" smtClean="0">
                <a:solidFill>
                  <a:schemeClr val="tx1"/>
                </a:solidFill>
                <a:cs typeface="2  Compset" panose="00000400000000000000" pitchFamily="2" charset="-78"/>
              </a:rPr>
              <a:t> هوایی</a:t>
            </a:r>
            <a:r>
              <a:rPr lang="prs-AF" sz="3200" b="1" dirty="0" smtClean="0">
                <a:solidFill>
                  <a:schemeClr val="tx1"/>
                </a:solidFill>
                <a:cs typeface="2  Compset" panose="00000400000000000000" pitchFamily="2" charset="-78"/>
              </a:rPr>
              <a:t>؛</a:t>
            </a:r>
            <a:r>
              <a:rPr lang="fa-IR" sz="3200" b="1" dirty="0" smtClean="0">
                <a:solidFill>
                  <a:schemeClr val="tx1"/>
                </a:solidFill>
                <a:cs typeface="2  Compset" panose="00000400000000000000" pitchFamily="2" charset="-78"/>
              </a:rPr>
              <a:t> </a:t>
            </a:r>
            <a:r>
              <a:rPr lang="fa-IR" sz="3200" b="1" dirty="0">
                <a:solidFill>
                  <a:schemeClr val="tx1"/>
                </a:solidFill>
                <a:cs typeface="2  Compset" panose="00000400000000000000" pitchFamily="2" charset="-78"/>
              </a:rPr>
              <a:t>دریایی </a:t>
            </a:r>
            <a:r>
              <a:rPr lang="fa-IR" sz="3200" b="1" dirty="0" smtClean="0">
                <a:solidFill>
                  <a:schemeClr val="tx1"/>
                </a:solidFill>
                <a:cs typeface="2  Compset" panose="00000400000000000000" pitchFamily="2" charset="-78"/>
              </a:rPr>
              <a:t>زمینی</a:t>
            </a:r>
            <a:r>
              <a:rPr lang="prs-AF" sz="3200" b="1" dirty="0" smtClean="0">
                <a:solidFill>
                  <a:schemeClr val="tx1"/>
                </a:solidFill>
                <a:cs typeface="2  Compset" panose="00000400000000000000" pitchFamily="2" charset="-78"/>
              </a:rPr>
              <a:t>؛</a:t>
            </a:r>
            <a:r>
              <a:rPr lang="fa-IR" sz="3200" b="1" dirty="0" smtClean="0">
                <a:solidFill>
                  <a:schemeClr val="tx1"/>
                </a:solidFill>
                <a:cs typeface="2  Compset" panose="00000400000000000000" pitchFamily="2" charset="-78"/>
              </a:rPr>
              <a:t>  </a:t>
            </a:r>
            <a:r>
              <a:rPr lang="fa-IR" sz="3200" b="1" dirty="0">
                <a:solidFill>
                  <a:schemeClr val="tx1"/>
                </a:solidFill>
                <a:cs typeface="2  Compset" panose="00000400000000000000" pitchFamily="2" charset="-78"/>
              </a:rPr>
              <a:t>مسایل مالی و اقتصادی تولیدی و صنعتی توسعه‌ی بازرگانی </a:t>
            </a:r>
            <a:r>
              <a:rPr lang="fa-IR" sz="3200" b="1" dirty="0" smtClean="0">
                <a:solidFill>
                  <a:schemeClr val="tx1"/>
                </a:solidFill>
                <a:cs typeface="2  Compset" panose="00000400000000000000" pitchFamily="2" charset="-78"/>
              </a:rPr>
              <a:t>اجتماعی</a:t>
            </a:r>
            <a:r>
              <a:rPr lang="prs-AF" sz="3200" b="1" dirty="0" smtClean="0">
                <a:solidFill>
                  <a:schemeClr val="tx1"/>
                </a:solidFill>
                <a:cs typeface="2  Compset" panose="00000400000000000000" pitchFamily="2" charset="-78"/>
              </a:rPr>
              <a:t>؛</a:t>
            </a:r>
            <a:r>
              <a:rPr lang="fa-IR" sz="3200" b="1" dirty="0" smtClean="0">
                <a:solidFill>
                  <a:schemeClr val="tx1"/>
                </a:solidFill>
                <a:cs typeface="2  Compset" panose="00000400000000000000" pitchFamily="2" charset="-78"/>
              </a:rPr>
              <a:t> </a:t>
            </a:r>
            <a:r>
              <a:rPr lang="fa-IR" sz="3200" b="1" dirty="0">
                <a:solidFill>
                  <a:schemeClr val="tx1"/>
                </a:solidFill>
                <a:cs typeface="2  Compset" panose="00000400000000000000" pitchFamily="2" charset="-78"/>
              </a:rPr>
              <a:t>سیستم های </a:t>
            </a:r>
            <a:r>
              <a:rPr lang="fa-IR" sz="3200" b="1" dirty="0" smtClean="0">
                <a:solidFill>
                  <a:schemeClr val="tx1"/>
                </a:solidFill>
                <a:cs typeface="2  Compset" panose="00000400000000000000" pitchFamily="2" charset="-78"/>
              </a:rPr>
              <a:t>کامپیوتری</a:t>
            </a:r>
            <a:r>
              <a:rPr lang="prs-AF" sz="3200" b="1" dirty="0" smtClean="0">
                <a:solidFill>
                  <a:schemeClr val="tx1"/>
                </a:solidFill>
                <a:cs typeface="2  Compset" panose="00000400000000000000" pitchFamily="2" charset="-78"/>
              </a:rPr>
              <a:t>؛</a:t>
            </a:r>
            <a:r>
              <a:rPr lang="fa-IR" sz="3200" b="1" dirty="0" smtClean="0">
                <a:solidFill>
                  <a:schemeClr val="tx1"/>
                </a:solidFill>
                <a:cs typeface="2  Compset" panose="00000400000000000000" pitchFamily="2" charset="-78"/>
              </a:rPr>
              <a:t> </a:t>
            </a:r>
            <a:r>
              <a:rPr lang="fa-IR" sz="3200" b="1" dirty="0">
                <a:solidFill>
                  <a:schemeClr val="tx1"/>
                </a:solidFill>
                <a:cs typeface="2  Compset" panose="00000400000000000000" pitchFamily="2" charset="-78"/>
              </a:rPr>
              <a:t>مراقبت‌های پزشکی امنیتی سیستم های اکولوژیکی و بیولوژیکی و غیره </a:t>
            </a:r>
            <a:r>
              <a:rPr lang="fa-IR" sz="3200" b="1" dirty="0" smtClean="0">
                <a:solidFill>
                  <a:schemeClr val="tx1"/>
                </a:solidFill>
                <a:cs typeface="2  Compset" panose="00000400000000000000" pitchFamily="2" charset="-78"/>
              </a:rPr>
              <a:t>دارد</a:t>
            </a:r>
            <a:r>
              <a:rPr lang="prs-AF" sz="3200" b="1" dirty="0" smtClean="0">
                <a:solidFill>
                  <a:schemeClr val="tx1"/>
                </a:solidFill>
                <a:cs typeface="2  Compset" panose="00000400000000000000" pitchFamily="2" charset="-78"/>
              </a:rPr>
              <a:t>.</a:t>
            </a:r>
            <a:r>
              <a:rPr lang="fa-IR" sz="3200" b="1" dirty="0" smtClean="0">
                <a:solidFill>
                  <a:schemeClr val="tx1"/>
                </a:solidFill>
                <a:cs typeface="2  Compset" panose="00000400000000000000" pitchFamily="2" charset="-78"/>
              </a:rPr>
              <a:t> </a:t>
            </a:r>
            <a:r>
              <a:rPr lang="fa-IR" sz="3200" b="1" dirty="0">
                <a:solidFill>
                  <a:schemeClr val="tx1"/>
                </a:solidFill>
                <a:cs typeface="2  Compset" panose="00000400000000000000" pitchFamily="2" charset="-78"/>
              </a:rPr>
              <a:t>ارائه فهرست جامعی از کاربردهای شبیه سازی به دلیل وسعت دامنه کاربرد آن کار دشواری است از این رو تنها به معرفی چند زمینه که بیانگر کاربرد های چندگانه آن است بسنده می‌کنیم.</a:t>
            </a:r>
            <a:endParaRPr lang="en-US" sz="3200" b="1" dirty="0">
              <a:solidFill>
                <a:schemeClr val="tx1"/>
              </a:solidFill>
              <a:cs typeface="2  Compset" panose="00000400000000000000" pitchFamily="2" charset="-78"/>
            </a:endParaRPr>
          </a:p>
        </p:txBody>
      </p:sp>
    </p:spTree>
    <p:extLst>
      <p:ext uri="{BB962C8B-B14F-4D97-AF65-F5344CB8AC3E}">
        <p14:creationId xmlns:p14="http://schemas.microsoft.com/office/powerpoint/2010/main" val="3970763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cstate="print">
            <a:lum contrast="-20000"/>
            <a:extLst>
              <a:ext uri="{28A0092B-C50C-407E-A947-70E740481C1C}">
                <a14:useLocalDpi xmlns:a14="http://schemas.microsoft.com/office/drawing/2010/main"/>
              </a:ext>
            </a:extLst>
          </a:blip>
          <a:stretch>
            <a:fillRect/>
          </a:stretch>
        </p:blipFill>
        <p:spPr>
          <a:xfrm>
            <a:off x="3102015" y="115746"/>
            <a:ext cx="6921661" cy="661342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1930703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20413" y="395687"/>
            <a:ext cx="9507794" cy="5693866"/>
          </a:xfrm>
          <a:prstGeom prst="rect">
            <a:avLst/>
          </a:prstGeom>
        </p:spPr>
        <p:txBody>
          <a:bodyPr wrap="square">
            <a:spAutoFit/>
          </a:bodyPr>
          <a:lstStyle/>
          <a:p>
            <a:pPr algn="ctr"/>
            <a:r>
              <a:rPr lang="prs-AF" sz="2800" b="1" dirty="0" smtClean="0">
                <a:solidFill>
                  <a:schemeClr val="accent5">
                    <a:lumMod val="50000"/>
                  </a:schemeClr>
                </a:solidFill>
                <a:cs typeface="2  Compset" panose="00000400000000000000" pitchFamily="2" charset="-78"/>
              </a:rPr>
              <a:t>نرم افزار های شبیه سازی </a:t>
            </a:r>
          </a:p>
          <a:p>
            <a:pPr algn="ctr"/>
            <a:endParaRPr lang="prs-AF" sz="2400" b="1" dirty="0" smtClean="0">
              <a:cs typeface="2  Compset" panose="00000400000000000000" pitchFamily="2" charset="-78"/>
            </a:endParaRPr>
          </a:p>
          <a:p>
            <a:pPr algn="r"/>
            <a:r>
              <a:rPr lang="fa-IR" sz="2400" b="1" dirty="0" smtClean="0">
                <a:cs typeface="2  Compset" panose="00000400000000000000" pitchFamily="2" charset="-78"/>
              </a:rPr>
              <a:t>برخی </a:t>
            </a:r>
            <a:r>
              <a:rPr lang="fa-IR" sz="2400" b="1" dirty="0">
                <a:cs typeface="2  Compset" panose="00000400000000000000" pitchFamily="2" charset="-78"/>
              </a:rPr>
              <a:t>از بسته های نرم افزاری شبیه سازی اساساً داده گرا هستند </a:t>
            </a:r>
            <a:r>
              <a:rPr lang="fa-IR" sz="2400" b="1" dirty="0" smtClean="0">
                <a:cs typeface="2  Compset" panose="00000400000000000000" pitchFamily="2" charset="-78"/>
              </a:rPr>
              <a:t>ب</a:t>
            </a:r>
            <a:r>
              <a:rPr lang="prs-AF" sz="2400" b="1" dirty="0" smtClean="0">
                <a:cs typeface="2  Compset" panose="00000400000000000000" pitchFamily="2" charset="-78"/>
              </a:rPr>
              <a:t>ه این معنا</a:t>
            </a:r>
            <a:r>
              <a:rPr lang="fa-IR" sz="2400" b="1" dirty="0" smtClean="0">
                <a:cs typeface="2  Compset" panose="00000400000000000000" pitchFamily="2" charset="-78"/>
              </a:rPr>
              <a:t> </a:t>
            </a:r>
            <a:r>
              <a:rPr lang="fa-IR" sz="2400" b="1" dirty="0">
                <a:cs typeface="2  Compset" panose="00000400000000000000" pitchFamily="2" charset="-78"/>
              </a:rPr>
              <a:t>که سیستم های چند منظوره ای هستند که با اخذ داده های لازم از کاربر مسئله خاص او را تعریف می‌کنند و سپس به شبیه‌سازی آن </a:t>
            </a:r>
            <a:r>
              <a:rPr lang="fa-IR" sz="2400" b="1" dirty="0" smtClean="0">
                <a:cs typeface="2  Compset" panose="00000400000000000000" pitchFamily="2" charset="-78"/>
              </a:rPr>
              <a:t>می‌پردازند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خوبی اصلی این بسته ها در این است که کاربر را بی نیاز </a:t>
            </a:r>
            <a:r>
              <a:rPr lang="prs-AF" sz="2400" b="1" dirty="0" smtClean="0">
                <a:cs typeface="2  Compset" panose="00000400000000000000" pitchFamily="2" charset="-78"/>
              </a:rPr>
              <a:t>از</a:t>
            </a:r>
            <a:r>
              <a:rPr lang="fa-IR" sz="2400" b="1" dirty="0" smtClean="0">
                <a:cs typeface="2  Compset" panose="00000400000000000000" pitchFamily="2" charset="-78"/>
              </a:rPr>
              <a:t> </a:t>
            </a:r>
            <a:r>
              <a:rPr lang="fa-IR" sz="2400" b="1" dirty="0">
                <a:cs typeface="2  Compset" panose="00000400000000000000" pitchFamily="2" charset="-78"/>
              </a:rPr>
              <a:t>برنامه‌سازی </a:t>
            </a:r>
            <a:r>
              <a:rPr lang="fa-IR" sz="2400" b="1" dirty="0" smtClean="0">
                <a:cs typeface="2  Compset" panose="00000400000000000000" pitchFamily="2" charset="-78"/>
              </a:rPr>
              <a:t>میسازند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با پیشرفت تکنولوژی و در دسترس بودن سیستم های گرافیکی می توانیم بسته ها را تقریباً در دسترس همگان قرار داد نقطه ضعف این سیستم‌عامل سایر سیستم های چند منظوره این است که کاربرد آنها برای مسائل خاصی که طرح آنها قبلاً در بسته  نرم افزاری ریخته نشده دشوار و در موارد غیر ممکن است هیچ برنامه اولیه ای وجود ندارد که با اضافه کردن یا تغییر دادن آن برنامه را به قالب مورد نظر </a:t>
            </a:r>
            <a:r>
              <a:rPr lang="fa-IR" sz="2400" b="1" dirty="0" smtClean="0">
                <a:cs typeface="2  Compset" panose="00000400000000000000" pitchFamily="2" charset="-78"/>
              </a:rPr>
              <a:t>درآورد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راه حلی که بسته های نرم افزاری بسیاری برای این مشکل در نظر گرفتند مولد برنامه شبیه سازی است در این سیستم ها کاربر یا تحلیلگر مسئله خود را در قالب داده یا به صورت گرافیکی تشریح می کند آن گاه سیستم به طور خودکار برنامه ای را به زبان مورد نظر تحلیلگر تولید و ارائه </a:t>
            </a:r>
            <a:r>
              <a:rPr lang="fa-IR" sz="2400" b="1" dirty="0" smtClean="0">
                <a:cs typeface="2  Compset" panose="00000400000000000000" pitchFamily="2" charset="-78"/>
              </a:rPr>
              <a:t>می‌کند</a:t>
            </a:r>
            <a:r>
              <a:rPr lang="prs-AF" sz="2400" b="1" dirty="0" smtClean="0">
                <a:cs typeface="2  Compset" panose="00000400000000000000" pitchFamily="2" charset="-78"/>
              </a:rPr>
              <a:t>.</a:t>
            </a:r>
            <a:r>
              <a:rPr lang="fa-IR" sz="2400" b="1" dirty="0" smtClean="0">
                <a:cs typeface="2  Compset" panose="00000400000000000000" pitchFamily="2" charset="-78"/>
              </a:rPr>
              <a:t> </a:t>
            </a:r>
            <a:r>
              <a:rPr lang="fa-IR" sz="2400" b="1" dirty="0">
                <a:cs typeface="2  Compset" panose="00000400000000000000" pitchFamily="2" charset="-78"/>
              </a:rPr>
              <a:t>خوبی این سیستم ها در اختیار قرار دادن انصاف پذیری بیشتر به تحلیلگر برای تولید مدل دلخواه و ایجاد تغییرات اساسی در آن است آشنایی تحلیلگر با قواعد زبان برنامه نویسی برنامه تولید شده را به شاید بتوان به عنوان نقطه ضعف این سیستم ها تلقی </a:t>
            </a:r>
            <a:r>
              <a:rPr lang="fa-IR" sz="2400" b="1" dirty="0" smtClean="0">
                <a:cs typeface="2  Compset" panose="00000400000000000000" pitchFamily="2" charset="-78"/>
              </a:rPr>
              <a:t>کرد</a:t>
            </a:r>
            <a:r>
              <a:rPr lang="prs-AF" sz="2400" b="1" dirty="0" smtClean="0">
                <a:cs typeface="2  Compset" panose="00000400000000000000" pitchFamily="2" charset="-78"/>
              </a:rPr>
              <a:t>.</a:t>
            </a:r>
            <a:endParaRPr lang="en-US" sz="2400" b="1" dirty="0">
              <a:cs typeface="2  Compset" panose="00000400000000000000" pitchFamily="2" charset="-78"/>
            </a:endParaRPr>
          </a:p>
        </p:txBody>
      </p:sp>
    </p:spTree>
    <p:extLst>
      <p:ext uri="{BB962C8B-B14F-4D97-AF65-F5344CB8AC3E}">
        <p14:creationId xmlns:p14="http://schemas.microsoft.com/office/powerpoint/2010/main" val="21985221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4775" y="624110"/>
            <a:ext cx="9704438" cy="1280890"/>
          </a:xfrm>
        </p:spPr>
        <p:txBody>
          <a:bodyPr>
            <a:noAutofit/>
          </a:bodyPr>
          <a:lstStyle/>
          <a:p>
            <a:r>
              <a:rPr lang="prs-AF" b="1" dirty="0" smtClean="0">
                <a:solidFill>
                  <a:schemeClr val="accent5">
                    <a:lumMod val="50000"/>
                  </a:schemeClr>
                </a:solidFill>
                <a:cs typeface="2  Compset" panose="00000400000000000000" pitchFamily="2" charset="-78"/>
              </a:rPr>
              <a:t>نرم افزار های ویژه سیستم های تولیدی به هنگام و انعطاف پذیر</a:t>
            </a:r>
            <a:r>
              <a:rPr lang="prs-AF" sz="4400" b="1" dirty="0" smtClean="0">
                <a:solidFill>
                  <a:schemeClr val="accent5">
                    <a:lumMod val="50000"/>
                  </a:schemeClr>
                </a:solidFill>
                <a:cs typeface="2  Compset" panose="00000400000000000000" pitchFamily="2" charset="-78"/>
              </a:rPr>
              <a:t/>
            </a:r>
            <a:br>
              <a:rPr lang="prs-AF" sz="4400" b="1" dirty="0" smtClean="0">
                <a:solidFill>
                  <a:schemeClr val="accent5">
                    <a:lumMod val="50000"/>
                  </a:schemeClr>
                </a:solidFill>
                <a:cs typeface="2  Compset" panose="00000400000000000000" pitchFamily="2" charset="-78"/>
              </a:rPr>
            </a:br>
            <a:r>
              <a:rPr lang="prs-AF" sz="4400" b="1" dirty="0">
                <a:solidFill>
                  <a:schemeClr val="accent5">
                    <a:lumMod val="50000"/>
                  </a:schemeClr>
                </a:solidFill>
                <a:cs typeface="2  Compset" panose="00000400000000000000" pitchFamily="2" charset="-78"/>
              </a:rPr>
              <a:t/>
            </a:r>
            <a:br>
              <a:rPr lang="prs-AF" sz="4400" b="1" dirty="0">
                <a:solidFill>
                  <a:schemeClr val="accent5">
                    <a:lumMod val="50000"/>
                  </a:schemeClr>
                </a:solidFill>
                <a:cs typeface="2  Compset" panose="00000400000000000000" pitchFamily="2" charset="-78"/>
              </a:rPr>
            </a:br>
            <a:r>
              <a:rPr lang="en-US" sz="4400" b="1" dirty="0" smtClean="0">
                <a:solidFill>
                  <a:srgbClr val="FF0000"/>
                </a:solidFill>
                <a:cs typeface="2  Compset" panose="00000400000000000000" pitchFamily="2" charset="-78"/>
              </a:rPr>
              <a:t>1-</a:t>
            </a:r>
            <a:r>
              <a:rPr lang="en-US" sz="4400" b="1" dirty="0" smtClean="0">
                <a:solidFill>
                  <a:schemeClr val="tx1">
                    <a:lumMod val="95000"/>
                    <a:lumOff val="5000"/>
                  </a:schemeClr>
                </a:solidFill>
                <a:cs typeface="2  Compset" panose="00000400000000000000" pitchFamily="2" charset="-78"/>
              </a:rPr>
              <a:t> PROPHET</a:t>
            </a:r>
            <a:br>
              <a:rPr lang="en-US" sz="4400" b="1" dirty="0" smtClean="0">
                <a:solidFill>
                  <a:schemeClr val="tx1">
                    <a:lumMod val="95000"/>
                    <a:lumOff val="5000"/>
                  </a:schemeClr>
                </a:solidFill>
                <a:cs typeface="2  Compset" panose="00000400000000000000" pitchFamily="2" charset="-78"/>
              </a:rPr>
            </a:br>
            <a:r>
              <a:rPr lang="en-US" sz="4400" b="1" dirty="0" smtClean="0">
                <a:solidFill>
                  <a:schemeClr val="tx1">
                    <a:lumMod val="95000"/>
                    <a:lumOff val="5000"/>
                  </a:schemeClr>
                </a:solidFill>
                <a:cs typeface="2  Compset" panose="00000400000000000000" pitchFamily="2" charset="-78"/>
              </a:rPr>
              <a:t/>
            </a:r>
            <a:br>
              <a:rPr lang="en-US" sz="4400" b="1" dirty="0" smtClean="0">
                <a:solidFill>
                  <a:schemeClr val="tx1">
                    <a:lumMod val="95000"/>
                    <a:lumOff val="5000"/>
                  </a:schemeClr>
                </a:solidFill>
                <a:cs typeface="2  Compset" panose="00000400000000000000" pitchFamily="2" charset="-78"/>
              </a:rPr>
            </a:br>
            <a:r>
              <a:rPr lang="en-US" sz="4400" b="1" dirty="0" smtClean="0">
                <a:solidFill>
                  <a:srgbClr val="FF0000"/>
                </a:solidFill>
                <a:cs typeface="2  Compset" panose="00000400000000000000" pitchFamily="2" charset="-78"/>
              </a:rPr>
              <a:t>2-</a:t>
            </a:r>
            <a:r>
              <a:rPr lang="en-US" sz="4400" b="1" dirty="0" smtClean="0">
                <a:solidFill>
                  <a:schemeClr val="tx1">
                    <a:lumMod val="95000"/>
                    <a:lumOff val="5000"/>
                  </a:schemeClr>
                </a:solidFill>
                <a:cs typeface="2  Compset" panose="00000400000000000000" pitchFamily="2" charset="-78"/>
              </a:rPr>
              <a:t> EPSIM</a:t>
            </a:r>
            <a:br>
              <a:rPr lang="en-US" sz="4400" b="1" dirty="0" smtClean="0">
                <a:solidFill>
                  <a:schemeClr val="tx1">
                    <a:lumMod val="95000"/>
                    <a:lumOff val="5000"/>
                  </a:schemeClr>
                </a:solidFill>
                <a:cs typeface="2  Compset" panose="00000400000000000000" pitchFamily="2" charset="-78"/>
              </a:rPr>
            </a:br>
            <a:r>
              <a:rPr lang="en-US" sz="4400" b="1" dirty="0" smtClean="0">
                <a:solidFill>
                  <a:schemeClr val="tx1">
                    <a:lumMod val="95000"/>
                    <a:lumOff val="5000"/>
                  </a:schemeClr>
                </a:solidFill>
                <a:cs typeface="2  Compset" panose="00000400000000000000" pitchFamily="2" charset="-78"/>
              </a:rPr>
              <a:t/>
            </a:r>
            <a:br>
              <a:rPr lang="en-US" sz="4400" b="1" dirty="0" smtClean="0">
                <a:solidFill>
                  <a:schemeClr val="tx1">
                    <a:lumMod val="95000"/>
                    <a:lumOff val="5000"/>
                  </a:schemeClr>
                </a:solidFill>
                <a:cs typeface="2  Compset" panose="00000400000000000000" pitchFamily="2" charset="-78"/>
              </a:rPr>
            </a:br>
            <a:r>
              <a:rPr lang="en-US" sz="4400" b="1" dirty="0" smtClean="0">
                <a:solidFill>
                  <a:srgbClr val="FF0000"/>
                </a:solidFill>
                <a:cs typeface="2  Compset" panose="00000400000000000000" pitchFamily="2" charset="-78"/>
              </a:rPr>
              <a:t>3-</a:t>
            </a:r>
            <a:r>
              <a:rPr lang="en-US" sz="4400" b="1" dirty="0" smtClean="0">
                <a:solidFill>
                  <a:schemeClr val="tx1">
                    <a:lumMod val="95000"/>
                    <a:lumOff val="5000"/>
                  </a:schemeClr>
                </a:solidFill>
                <a:cs typeface="2  Compset" panose="00000400000000000000" pitchFamily="2" charset="-78"/>
              </a:rPr>
              <a:t> SIMFACTORY</a:t>
            </a:r>
            <a:endParaRPr lang="en-US" sz="4400" b="1" dirty="0">
              <a:solidFill>
                <a:schemeClr val="tx1">
                  <a:lumMod val="95000"/>
                  <a:lumOff val="5000"/>
                </a:schemeClr>
              </a:solidFill>
              <a:cs typeface="2  Compset" panose="00000400000000000000" pitchFamily="2" charset="-78"/>
            </a:endParaRPr>
          </a:p>
        </p:txBody>
      </p:sp>
    </p:spTree>
    <p:extLst>
      <p:ext uri="{BB962C8B-B14F-4D97-AF65-F5344CB8AC3E}">
        <p14:creationId xmlns:p14="http://schemas.microsoft.com/office/powerpoint/2010/main" val="2230704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15148" y="1170038"/>
            <a:ext cx="6931742" cy="4893647"/>
          </a:xfrm>
          <a:prstGeom prst="rect">
            <a:avLst/>
          </a:prstGeom>
        </p:spPr>
        <p:txBody>
          <a:bodyPr wrap="square">
            <a:spAutoFit/>
          </a:bodyPr>
          <a:lstStyle/>
          <a:p>
            <a:pPr algn="r"/>
            <a:r>
              <a:rPr lang="fa-IR" sz="2400" b="1" dirty="0" smtClean="0">
                <a:cs typeface="2  Compset" panose="00000400000000000000" pitchFamily="2" charset="-78"/>
              </a:rPr>
              <a:t> سیستمی اس</a:t>
            </a:r>
            <a:r>
              <a:rPr lang="prs-AF" sz="2400" b="1" dirty="0">
                <a:cs typeface="2  Compset" panose="00000400000000000000" pitchFamily="2" charset="-78"/>
              </a:rPr>
              <a:t>ت</a:t>
            </a:r>
            <a:r>
              <a:rPr lang="fa-IR" sz="2400" b="1" dirty="0" smtClean="0">
                <a:cs typeface="2  Compset" panose="00000400000000000000" pitchFamily="2" charset="-78"/>
              </a:rPr>
              <a:t> </a:t>
            </a:r>
            <a:r>
              <a:rPr lang="fa-IR" sz="2400" b="1" dirty="0">
                <a:cs typeface="2  Compset" panose="00000400000000000000" pitchFamily="2" charset="-78"/>
              </a:rPr>
              <a:t>ویژه شبیه سازی آن دسته از </a:t>
            </a:r>
            <a:r>
              <a:rPr lang="fa-IR" sz="2400" b="1" dirty="0" smtClean="0">
                <a:cs typeface="2  Compset" panose="00000400000000000000" pitchFamily="2" charset="-78"/>
              </a:rPr>
              <a:t>سیستمهای</a:t>
            </a:r>
            <a:r>
              <a:rPr lang="en-US" sz="2400" b="1" dirty="0" smtClean="0">
                <a:solidFill>
                  <a:srgbClr val="FF0000"/>
                </a:solidFill>
                <a:cs typeface="2  Compset" panose="00000400000000000000" pitchFamily="2" charset="-78"/>
              </a:rPr>
              <a:t>PROPHET</a:t>
            </a:r>
            <a:r>
              <a:rPr lang="fa-IR" sz="2400" b="1" dirty="0" smtClean="0">
                <a:solidFill>
                  <a:srgbClr val="FF0000"/>
                </a:solidFill>
                <a:cs typeface="2  Compset" panose="00000400000000000000" pitchFamily="2" charset="-78"/>
              </a:rPr>
              <a:t> </a:t>
            </a:r>
            <a:r>
              <a:rPr lang="fa-IR" sz="2400" b="1" dirty="0" smtClean="0">
                <a:cs typeface="2  Compset" panose="00000400000000000000" pitchFamily="2" charset="-78"/>
              </a:rPr>
              <a:t>تولیدی </a:t>
            </a:r>
            <a:r>
              <a:rPr lang="fa-IR" sz="2400" b="1" dirty="0">
                <a:cs typeface="2  Compset" panose="00000400000000000000" pitchFamily="2" charset="-78"/>
              </a:rPr>
              <a:t>دسته ای که به وسیله روش ام آر پی برنامه ریزی شده اند این سیستم داده گرا است از جمله خروجی های این سیستم به سطح موجودی انبارها نیروگاه های تولیدی و وضعیت صف‌ها هزینه های تولیدی و میزان بهره وری می توان اشاره </a:t>
            </a:r>
            <a:r>
              <a:rPr lang="fa-IR" sz="2400" b="1" dirty="0" smtClean="0">
                <a:cs typeface="2  Compset" panose="00000400000000000000" pitchFamily="2" charset="-78"/>
              </a:rPr>
              <a:t>کرد.</a:t>
            </a:r>
          </a:p>
          <a:p>
            <a:pPr algn="r"/>
            <a:endParaRPr lang="fa-IR" sz="2400" b="1" dirty="0" smtClean="0">
              <a:cs typeface="2  Compset" panose="00000400000000000000" pitchFamily="2" charset="-78"/>
            </a:endParaRPr>
          </a:p>
          <a:p>
            <a:pPr algn="r"/>
            <a:r>
              <a:rPr lang="prs-AF" sz="2400" b="1" dirty="0" smtClean="0">
                <a:cs typeface="2  Compset" panose="00000400000000000000" pitchFamily="2" charset="-78"/>
              </a:rPr>
              <a:t> سیستم </a:t>
            </a:r>
            <a:r>
              <a:rPr lang="prs-AF" sz="2400" b="1" dirty="0">
                <a:cs typeface="2  Compset" panose="00000400000000000000" pitchFamily="2" charset="-78"/>
              </a:rPr>
              <a:t>گسسته شبیه سازی ویژه سیستم های تولیدی است </a:t>
            </a:r>
            <a:r>
              <a:rPr lang="prs-AF" sz="2400" b="1" dirty="0" smtClean="0">
                <a:cs typeface="2  Compset" panose="00000400000000000000" pitchFamily="2" charset="-78"/>
              </a:rPr>
              <a:t>این</a:t>
            </a:r>
            <a:r>
              <a:rPr lang="en-US" sz="2400" b="1" dirty="0">
                <a:solidFill>
                  <a:srgbClr val="FF0000"/>
                </a:solidFill>
                <a:cs typeface="2  Compset" panose="00000400000000000000" pitchFamily="2" charset="-78"/>
              </a:rPr>
              <a:t>EPSIM</a:t>
            </a:r>
            <a:r>
              <a:rPr lang="prs-AF" sz="2400" b="1" dirty="0" smtClean="0">
                <a:solidFill>
                  <a:srgbClr val="FF0000"/>
                </a:solidFill>
                <a:cs typeface="2  Compset" panose="00000400000000000000" pitchFamily="2" charset="-78"/>
              </a:rPr>
              <a:t> </a:t>
            </a:r>
            <a:r>
              <a:rPr lang="prs-AF" sz="2400" b="1" dirty="0">
                <a:cs typeface="2  Compset" panose="00000400000000000000" pitchFamily="2" charset="-78"/>
              </a:rPr>
              <a:t>سیستم نیز داده گرا است و به کاربر امکان می‌دهد تا هر مسئله خاص خود را مشخص کند ویژگی های اصلی این سیستم شبیه سازی وضعیت مالی و هزینه های تولیدی </a:t>
            </a:r>
            <a:r>
              <a:rPr lang="prs-AF" sz="2400" b="1" dirty="0" smtClean="0">
                <a:cs typeface="2  Compset" panose="00000400000000000000" pitchFamily="2" charset="-78"/>
              </a:rPr>
              <a:t>است.</a:t>
            </a:r>
          </a:p>
          <a:p>
            <a:pPr algn="r"/>
            <a:endParaRPr lang="prs-AF" sz="2400" b="1" dirty="0">
              <a:cs typeface="2  Compset" panose="00000400000000000000" pitchFamily="2" charset="-78"/>
            </a:endParaRPr>
          </a:p>
          <a:p>
            <a:pPr algn="r"/>
            <a:endParaRPr lang="prs-AF" sz="2400" b="1" dirty="0" smtClean="0">
              <a:cs typeface="2  Compset" panose="00000400000000000000" pitchFamily="2" charset="-78"/>
            </a:endParaRPr>
          </a:p>
          <a:p>
            <a:pPr algn="r"/>
            <a:endParaRPr lang="en-US" sz="2400" b="1" dirty="0">
              <a:cs typeface="2  Compset" panose="00000400000000000000" pitchFamily="2" charset="-78"/>
            </a:endParaRPr>
          </a:p>
        </p:txBody>
      </p:sp>
    </p:spTree>
    <p:extLst>
      <p:ext uri="{BB962C8B-B14F-4D97-AF65-F5344CB8AC3E}">
        <p14:creationId xmlns:p14="http://schemas.microsoft.com/office/powerpoint/2010/main" val="2778126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7057" y="2041407"/>
            <a:ext cx="8721214" cy="3046988"/>
          </a:xfrm>
          <a:prstGeom prst="rect">
            <a:avLst/>
          </a:prstGeom>
        </p:spPr>
        <p:txBody>
          <a:bodyPr wrap="square">
            <a:spAutoFit/>
          </a:bodyPr>
          <a:lstStyle/>
          <a:p>
            <a:pPr algn="r"/>
            <a:r>
              <a:rPr lang="fa-IR" sz="2400" b="1" dirty="0">
                <a:cs typeface="2  Compset" panose="00000400000000000000" pitchFamily="2" charset="-78"/>
              </a:rPr>
              <a:t>سیستم چند منظوره شبیه سازی برای طراحی کارخانه و تحلیل سیستم</a:t>
            </a:r>
            <a:r>
              <a:rPr lang="en-US" sz="2400" b="1" dirty="0">
                <a:cs typeface="2  Compset" panose="00000400000000000000" pitchFamily="2" charset="-78"/>
              </a:rPr>
              <a:t> </a:t>
            </a:r>
            <a:r>
              <a:rPr lang="en-US" sz="2400" b="1" dirty="0">
                <a:solidFill>
                  <a:srgbClr val="FF0000"/>
                </a:solidFill>
                <a:cs typeface="2  Compset" panose="00000400000000000000" pitchFamily="2" charset="-78"/>
              </a:rPr>
              <a:t>SIMFACTORY</a:t>
            </a:r>
            <a:r>
              <a:rPr lang="fa-IR" sz="2400" b="1" dirty="0">
                <a:solidFill>
                  <a:srgbClr val="FF0000"/>
                </a:solidFill>
                <a:cs typeface="2  Compset" panose="00000400000000000000" pitchFamily="2" charset="-78"/>
              </a:rPr>
              <a:t> </a:t>
            </a:r>
            <a:r>
              <a:rPr lang="fa-IR" sz="2400" b="1" dirty="0">
                <a:cs typeface="2  Compset" panose="00000400000000000000" pitchFamily="2" charset="-78"/>
              </a:rPr>
              <a:t>تولیدی است که به وسیله طراحان </a:t>
            </a:r>
            <a:r>
              <a:rPr lang="en-US" sz="2400" b="1" dirty="0">
                <a:cs typeface="2  Compset" panose="00000400000000000000" pitchFamily="2" charset="-78"/>
              </a:rPr>
              <a:t> </a:t>
            </a:r>
            <a:r>
              <a:rPr lang="en-US" sz="2400" b="1" dirty="0">
                <a:solidFill>
                  <a:srgbClr val="FF0000"/>
                </a:solidFill>
                <a:cs typeface="2  Compset" panose="00000400000000000000" pitchFamily="2" charset="-78"/>
              </a:rPr>
              <a:t>SIMSCRIPT</a:t>
            </a:r>
            <a:r>
              <a:rPr lang="fa-IR" sz="2400" b="1" dirty="0">
                <a:cs typeface="2  Compset" panose="00000400000000000000" pitchFamily="2" charset="-78"/>
              </a:rPr>
              <a:t>ساخته شده است های شبیه‌سازی از طریق وارد کردن اطلاعات مربوط به طرح کارخانه و عوامل تولیدی طراحی می‌شود این سیستم تصاویر متحرک را به کمک نمادهای گرافیکی پیش ساخته و یا تولید شده توسط کاربر میسر میسازد</a:t>
            </a:r>
            <a:r>
              <a:rPr lang="fa-IR" sz="2400" b="1" dirty="0" smtClean="0">
                <a:cs typeface="2  Compset" panose="00000400000000000000" pitchFamily="2" charset="-78"/>
              </a:rPr>
              <a:t>.</a:t>
            </a:r>
            <a:endParaRPr lang="en-US" sz="2400" b="1" dirty="0" smtClean="0">
              <a:cs typeface="2  Compset" panose="00000400000000000000" pitchFamily="2" charset="-78"/>
            </a:endParaRPr>
          </a:p>
          <a:p>
            <a:pPr algn="r"/>
            <a:endParaRPr lang="en-US" sz="2400" b="1" dirty="0" smtClean="0">
              <a:cs typeface="2  Compset" panose="00000400000000000000" pitchFamily="2" charset="-78"/>
            </a:endParaRPr>
          </a:p>
          <a:p>
            <a:pPr algn="r"/>
            <a:endParaRPr lang="en-US" sz="2400" b="1" dirty="0">
              <a:cs typeface="2  Compset" panose="00000400000000000000" pitchFamily="2" charset="-78"/>
            </a:endParaRPr>
          </a:p>
          <a:p>
            <a:pPr algn="r"/>
            <a:endParaRPr lang="en-US" sz="2400" b="1" dirty="0">
              <a:cs typeface="2  Compset" panose="00000400000000000000" pitchFamily="2" charset="-78"/>
            </a:endParaRPr>
          </a:p>
        </p:txBody>
      </p:sp>
    </p:spTree>
    <p:extLst>
      <p:ext uri="{BB962C8B-B14F-4D97-AF65-F5344CB8AC3E}">
        <p14:creationId xmlns:p14="http://schemas.microsoft.com/office/powerpoint/2010/main" val="32461066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3870" y="881200"/>
            <a:ext cx="6784259" cy="4893647"/>
          </a:xfrm>
          <a:prstGeom prst="rect">
            <a:avLst/>
          </a:prstGeom>
        </p:spPr>
        <p:txBody>
          <a:bodyPr wrap="square">
            <a:spAutoFit/>
          </a:bodyPr>
          <a:lstStyle/>
          <a:p>
            <a:pPr algn="ctr" rtl="1"/>
            <a:r>
              <a:rPr lang="prs-AF" sz="3200" b="1" dirty="0" smtClean="0">
                <a:solidFill>
                  <a:schemeClr val="accent5">
                    <a:lumMod val="50000"/>
                  </a:schemeClr>
                </a:solidFill>
                <a:cs typeface="2  Compset" panose="00000400000000000000" pitchFamily="2" charset="-78"/>
              </a:rPr>
              <a:t>جاذبه های شبیه سازی کامپیوتری </a:t>
            </a:r>
          </a:p>
          <a:p>
            <a:pPr algn="ctr" rtl="1">
              <a:buFont typeface="Courier New" pitchFamily="49" charset="0"/>
              <a:buChar char="o"/>
            </a:pPr>
            <a:endParaRPr lang="en-US" sz="2800" b="1" dirty="0" smtClean="0">
              <a:cs typeface="2  Compset" panose="00000400000000000000" pitchFamily="2" charset="-78"/>
            </a:endParaRPr>
          </a:p>
          <a:p>
            <a:pPr algn="r" rtl="1">
              <a:buFont typeface="Courier New" pitchFamily="49" charset="0"/>
              <a:buChar char="o"/>
            </a:pPr>
            <a:r>
              <a:rPr lang="fa-IR" sz="2800" b="1" dirty="0" smtClean="0">
                <a:cs typeface="2  Compset" panose="00000400000000000000" pitchFamily="2" charset="-78"/>
              </a:rPr>
              <a:t> </a:t>
            </a:r>
            <a:r>
              <a:rPr lang="fa-IR" sz="2800" b="1" dirty="0">
                <a:cs typeface="2  Compset" panose="00000400000000000000" pitchFamily="2" charset="-78"/>
              </a:rPr>
              <a:t>فشرده سازی </a:t>
            </a:r>
            <a:r>
              <a:rPr lang="fa-IR" sz="2800" b="1" dirty="0" smtClean="0">
                <a:cs typeface="2  Compset" panose="00000400000000000000" pitchFamily="2" charset="-78"/>
              </a:rPr>
              <a:t>زمان</a:t>
            </a:r>
            <a:endParaRPr lang="fa-IR" sz="2800" b="1" dirty="0">
              <a:cs typeface="2  Compset" panose="00000400000000000000" pitchFamily="2" charset="-78"/>
            </a:endParaRPr>
          </a:p>
          <a:p>
            <a:pPr algn="r" rtl="1">
              <a:buFont typeface="Courier New" pitchFamily="49" charset="0"/>
              <a:buChar char="o"/>
            </a:pPr>
            <a:r>
              <a:rPr lang="fa-IR" sz="2800" b="1" dirty="0">
                <a:cs typeface="2  Compset" panose="00000400000000000000" pitchFamily="2" charset="-78"/>
              </a:rPr>
              <a:t> به هنگام ثبت نتایج یک آزمایش واقعی خطا اجتناب ناپذیر است.</a:t>
            </a:r>
          </a:p>
          <a:p>
            <a:pPr algn="r" rtl="1">
              <a:buFont typeface="Courier New" pitchFamily="49" charset="0"/>
              <a:buChar char="o"/>
            </a:pPr>
            <a:r>
              <a:rPr lang="fa-IR" sz="2800" b="1" dirty="0">
                <a:cs typeface="2  Compset" panose="00000400000000000000" pitchFamily="2" charset="-78"/>
              </a:rPr>
              <a:t> در جریان یک آزمایش، گاهی نیاز است با حفظ شرایط آزمایش متوقف شود.</a:t>
            </a:r>
          </a:p>
          <a:p>
            <a:pPr algn="r" rtl="1">
              <a:buFont typeface="Courier New" pitchFamily="49" charset="0"/>
              <a:buChar char="o"/>
            </a:pPr>
            <a:r>
              <a:rPr lang="fa-IR" sz="2800" b="1" dirty="0">
                <a:cs typeface="2  Compset" panose="00000400000000000000" pitchFamily="2" charset="-78"/>
              </a:rPr>
              <a:t>قابلیت اجرای مدل به طور مکرر و تحت شرایط اولیه یکسان.</a:t>
            </a:r>
          </a:p>
          <a:p>
            <a:pPr algn="r" rtl="1">
              <a:buFont typeface="Courier New" pitchFamily="49" charset="0"/>
              <a:buChar char="o"/>
            </a:pPr>
            <a:r>
              <a:rPr lang="fa-IR" sz="2800" b="1" dirty="0">
                <a:cs typeface="2  Compset" panose="00000400000000000000" pitchFamily="2" charset="-78"/>
              </a:rPr>
              <a:t>دوباره سازی یک آزمایش با در نظر گرفتن پارامترهای مربوط به شرایط عملکرد</a:t>
            </a:r>
            <a:endParaRPr lang="en-US" sz="2800" b="1" dirty="0">
              <a:cs typeface="2  Compset" panose="00000400000000000000" pitchFamily="2" charset="-78"/>
            </a:endParaRPr>
          </a:p>
        </p:txBody>
      </p:sp>
    </p:spTree>
    <p:extLst>
      <p:ext uri="{BB962C8B-B14F-4D97-AF65-F5344CB8AC3E}">
        <p14:creationId xmlns:p14="http://schemas.microsoft.com/office/powerpoint/2010/main" val="24095777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3431" y="685809"/>
            <a:ext cx="8888362" cy="4819781"/>
          </a:xfrm>
          <a:prstGeom prst="rect">
            <a:avLst/>
          </a:prstGeom>
        </p:spPr>
        <p:txBody>
          <a:bodyPr wrap="square">
            <a:spAutoFit/>
          </a:bodyPr>
          <a:lstStyle/>
          <a:p>
            <a:pPr algn="r" rtl="1">
              <a:lnSpc>
                <a:spcPct val="160000"/>
              </a:lnSpc>
              <a:defRPr/>
            </a:pPr>
            <a:r>
              <a:rPr lang="fa-IR" sz="2400" b="1" dirty="0">
                <a:cs typeface="2  Compset" panose="00000400000000000000" pitchFamily="2" charset="-78"/>
              </a:rPr>
              <a:t>پیچیده بودن شبیه‌سازی سیستم‌های واقعی، استفاده از نرم‌افزارهای کامپیوتری را باعث می‌شود. در اصل نرم‌افزار کامپیوتری چارچوبی را برای ساخت مدل فراهم می‌کنند که کار مدل‌ساز را نسبت به موارد زیر راحت می‌کنند:</a:t>
            </a:r>
            <a:endParaRPr lang="en-US" sz="2400" b="1" dirty="0">
              <a:cs typeface="2  Compset" panose="00000400000000000000" pitchFamily="2" charset="-78"/>
            </a:endParaRPr>
          </a:p>
          <a:p>
            <a:pPr marL="822960" lvl="1" algn="r" rtl="1">
              <a:lnSpc>
                <a:spcPct val="160000"/>
              </a:lnSpc>
              <a:buFont typeface="Verdana"/>
              <a:buChar char="›"/>
              <a:defRPr/>
            </a:pPr>
            <a:r>
              <a:rPr lang="fa-IR" sz="2400" b="1" dirty="0">
                <a:cs typeface="2  Compset" panose="00000400000000000000" pitchFamily="2" charset="-78"/>
              </a:rPr>
              <a:t>چگونگی پردازش ورودی‌ها</a:t>
            </a:r>
            <a:endParaRPr lang="en-US" sz="2400" b="1" dirty="0">
              <a:cs typeface="2  Compset" panose="00000400000000000000" pitchFamily="2" charset="-78"/>
            </a:endParaRPr>
          </a:p>
          <a:p>
            <a:pPr marL="822960" lvl="1" algn="r" rtl="1">
              <a:lnSpc>
                <a:spcPct val="160000"/>
              </a:lnSpc>
              <a:buFont typeface="Verdana"/>
              <a:buChar char="›"/>
              <a:defRPr/>
            </a:pPr>
            <a:r>
              <a:rPr lang="fa-IR" sz="2400" b="1" dirty="0">
                <a:cs typeface="2  Compset" panose="00000400000000000000" pitchFamily="2" charset="-78"/>
              </a:rPr>
              <a:t>عملیات ثبت داده‌ها</a:t>
            </a:r>
            <a:endParaRPr lang="en-US" sz="2400" b="1" dirty="0">
              <a:cs typeface="2  Compset" panose="00000400000000000000" pitchFamily="2" charset="-78"/>
            </a:endParaRPr>
          </a:p>
          <a:p>
            <a:pPr marL="822960" lvl="1" algn="r" rtl="1">
              <a:lnSpc>
                <a:spcPct val="160000"/>
              </a:lnSpc>
              <a:buFont typeface="Verdana"/>
              <a:buChar char="›"/>
              <a:defRPr/>
            </a:pPr>
            <a:r>
              <a:rPr lang="fa-IR" sz="2400" b="1" dirty="0">
                <a:cs typeface="2  Compset" panose="00000400000000000000" pitchFamily="2" charset="-78"/>
              </a:rPr>
              <a:t>گزارش‌های خروجی</a:t>
            </a:r>
            <a:endParaRPr lang="en-US" sz="2400" b="1" dirty="0">
              <a:cs typeface="2  Compset" panose="00000400000000000000" pitchFamily="2" charset="-78"/>
            </a:endParaRPr>
          </a:p>
          <a:p>
            <a:pPr marL="822960" lvl="1" algn="r" rtl="1">
              <a:lnSpc>
                <a:spcPct val="160000"/>
              </a:lnSpc>
              <a:buFont typeface="Verdana"/>
              <a:buChar char="›"/>
              <a:defRPr/>
            </a:pPr>
            <a:r>
              <a:rPr lang="fa-IR" sz="2400" b="1" dirty="0">
                <a:cs typeface="2  Compset" panose="00000400000000000000" pitchFamily="2" charset="-78"/>
              </a:rPr>
              <a:t>تسهیل در تولید داده‌های تصادفی</a:t>
            </a:r>
            <a:endParaRPr lang="en-US" sz="2400" b="1" dirty="0">
              <a:cs typeface="2  Compset" panose="00000400000000000000" pitchFamily="2" charset="-78"/>
            </a:endParaRPr>
          </a:p>
          <a:p>
            <a:pPr marL="822960" lvl="1" algn="r" rtl="1">
              <a:lnSpc>
                <a:spcPct val="160000"/>
              </a:lnSpc>
              <a:buFont typeface="Verdana"/>
              <a:buChar char="›"/>
              <a:defRPr/>
            </a:pPr>
            <a:r>
              <a:rPr lang="fa-IR" sz="2400" b="1" dirty="0">
                <a:cs typeface="2  Compset" panose="00000400000000000000" pitchFamily="2" charset="-78"/>
              </a:rPr>
              <a:t>جمع‌ کردن داده‌ها در متغیرهای خروجی</a:t>
            </a:r>
            <a:endParaRPr lang="en-US" sz="2400" b="1" dirty="0">
              <a:cs typeface="2  Compset" panose="00000400000000000000" pitchFamily="2" charset="-78"/>
            </a:endParaRPr>
          </a:p>
        </p:txBody>
      </p:sp>
    </p:spTree>
    <p:extLst>
      <p:ext uri="{BB962C8B-B14F-4D97-AF65-F5344CB8AC3E}">
        <p14:creationId xmlns:p14="http://schemas.microsoft.com/office/powerpoint/2010/main" val="15114921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9596" y="1837094"/>
            <a:ext cx="6457950" cy="4643438"/>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8229959" y="383148"/>
            <a:ext cx="3775228" cy="646331"/>
          </a:xfrm>
          <a:prstGeom prst="rect">
            <a:avLst/>
          </a:prstGeom>
        </p:spPr>
        <p:txBody>
          <a:bodyPr wrap="square">
            <a:spAutoFit/>
          </a:bodyPr>
          <a:lstStyle/>
          <a:p>
            <a:pPr algn="r"/>
            <a:r>
              <a:rPr lang="fa-IR" sz="3600" b="1" dirty="0">
                <a:solidFill>
                  <a:schemeClr val="accent5">
                    <a:lumMod val="50000"/>
                  </a:schemeClr>
                </a:solidFill>
                <a:cs typeface="2  Compset" panose="00000400000000000000" pitchFamily="2" charset="-78"/>
              </a:rPr>
              <a:t>نرم‌افزارهای شبیه‌سازی</a:t>
            </a:r>
            <a:endParaRPr lang="en-US" sz="3600" dirty="0">
              <a:solidFill>
                <a:schemeClr val="accent5">
                  <a:lumMod val="50000"/>
                </a:schemeClr>
              </a:solidFill>
              <a:cs typeface="2  Compset" panose="00000400000000000000" pitchFamily="2" charset="-78"/>
            </a:endParaRPr>
          </a:p>
        </p:txBody>
      </p:sp>
    </p:spTree>
    <p:extLst>
      <p:ext uri="{BB962C8B-B14F-4D97-AF65-F5344CB8AC3E}">
        <p14:creationId xmlns:p14="http://schemas.microsoft.com/office/powerpoint/2010/main" val="11486681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rot="20115271">
            <a:off x="2434480" y="1971276"/>
            <a:ext cx="8988165" cy="1200329"/>
          </a:xfrm>
          <a:prstGeom prst="rect">
            <a:avLst/>
          </a:prstGeom>
          <a:noFill/>
        </p:spPr>
        <p:txBody>
          <a:bodyPr wrap="square" rtlCol="0">
            <a:spAutoFit/>
          </a:bodyPr>
          <a:lstStyle/>
          <a:p>
            <a:r>
              <a:rPr lang="prs-AF" sz="7200" b="1" dirty="0" smtClean="0">
                <a:solidFill>
                  <a:schemeClr val="accent5">
                    <a:lumMod val="50000"/>
                  </a:schemeClr>
                </a:solidFill>
                <a:cs typeface="2  Compset" panose="00000400000000000000" pitchFamily="2" charset="-78"/>
              </a:rPr>
              <a:t>با تشکر از توجه شما عزیزان </a:t>
            </a:r>
            <a:endParaRPr lang="en-US" sz="7200" b="1" dirty="0">
              <a:solidFill>
                <a:schemeClr val="accent5">
                  <a:lumMod val="50000"/>
                </a:schemeClr>
              </a:solidFill>
              <a:cs typeface="2  Compset" panose="00000400000000000000" pitchFamily="2" charset="-78"/>
            </a:endParaRPr>
          </a:p>
        </p:txBody>
      </p:sp>
    </p:spTree>
    <p:extLst>
      <p:ext uri="{BB962C8B-B14F-4D97-AF65-F5344CB8AC3E}">
        <p14:creationId xmlns:p14="http://schemas.microsoft.com/office/powerpoint/2010/main" val="124039276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483</TotalTime>
  <Words>3367</Words>
  <Application>Microsoft Office PowerPoint</Application>
  <PresentationFormat>Custom</PresentationFormat>
  <Paragraphs>198</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Wisp</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برخی از کاربردهای واقعی شبیه سازی    همانگونه که اشاره شد شبیه سازی کاربردهای فراوانی در زمینه های مختلف از جمله انرژی هسته ای؛ سیستم های فضایی- هوایی؛ دریایی زمینی؛  مسایل مالی و اقتصادی تولیدی و صنعتی توسعه‌ی بازرگانی اجتماعی؛ سیستم های کامپیوتری؛ مراقبت‌های پزشکی امنیتی سیستم های اکولوژیکی و بیولوژیکی و غیره دارد. ارائه فهرست جامعی از کاربردهای شبیه سازی به دلیل وسعت دامنه کاربرد آن کار دشواری است از این رو تنها به معرفی چند زمینه که بیانگر کاربرد های چندگانه آن است بسنده می‌کنیم.</vt:lpstr>
      <vt:lpstr>PowerPoint Presentation</vt:lpstr>
      <vt:lpstr>PowerPoint Presentation</vt:lpstr>
      <vt:lpstr>نرم افزار های ویژه سیستم های تولیدی به هنگام و انعطاف پذیر  1- PROPHET  2- EPSIM  3- SIMFACTORY</vt:lpstr>
      <vt:lpstr>PowerPoint Presentation</vt:lpstr>
      <vt:lpstr>PowerPoint Presentation</vt:lpstr>
      <vt:lpstr>PowerPoint Presentation</vt:lpstr>
      <vt:lpstr>PowerPoint Presentation</vt:lpstr>
      <vt:lpstr>PowerPoint Presentation</vt:lpstr>
      <vt:lpstr>PowerPoint Presentation</vt:lpstr>
    </vt:vector>
  </TitlesOfParts>
  <Company>HudsenTech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parsian</dc:creator>
  <cp:lastModifiedBy>Windows User</cp:lastModifiedBy>
  <cp:revision>46</cp:revision>
  <dcterms:created xsi:type="dcterms:W3CDTF">2019-02-16T08:14:50Z</dcterms:created>
  <dcterms:modified xsi:type="dcterms:W3CDTF">2020-05-15T03:41:35Z</dcterms:modified>
</cp:coreProperties>
</file>