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94"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90" r:id="rId17"/>
    <p:sldId id="270" r:id="rId18"/>
    <p:sldId id="271" r:id="rId19"/>
    <p:sldId id="272" r:id="rId20"/>
    <p:sldId id="273" r:id="rId21"/>
    <p:sldId id="274" r:id="rId22"/>
    <p:sldId id="275" r:id="rId23"/>
    <p:sldId id="276" r:id="rId24"/>
    <p:sldId id="277" r:id="rId25"/>
    <p:sldId id="278" r:id="rId26"/>
    <p:sldId id="282" r:id="rId27"/>
    <p:sldId id="286" r:id="rId28"/>
    <p:sldId id="287" r:id="rId29"/>
    <p:sldId id="288" r:id="rId30"/>
    <p:sldId id="289" r:id="rId31"/>
    <p:sldId id="291" r:id="rId32"/>
    <p:sldId id="292" r:id="rId33"/>
    <p:sldId id="293" r:id="rId34"/>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FD94E207-FF89-4E05-8400-2CF0C41A7330}" type="datetimeFigureOut">
              <a:rPr lang="fa-IR" smtClean="0"/>
              <a:t>01/10/1441</a:t>
            </a:fld>
            <a:endParaRPr lang="fa-IR"/>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fa-I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EB3AA24E-40C6-4811-8546-98FA966654F2}"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D94E207-FF89-4E05-8400-2CF0C41A7330}" type="datetimeFigureOut">
              <a:rPr lang="fa-IR" smtClean="0"/>
              <a:t>01/10/1441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EB3AA24E-40C6-4811-8546-98FA966654F2}" type="slidenum">
              <a:rPr lang="fa-IR" smtClean="0"/>
              <a:t>‹#›</a:t>
            </a:fld>
            <a:endParaRPr lang="fa-I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FD94E207-FF89-4E05-8400-2CF0C41A7330}" type="datetimeFigureOut">
              <a:rPr lang="fa-IR" smtClean="0"/>
              <a:t>01/10/1441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EB3AA24E-40C6-4811-8546-98FA966654F2}" type="slidenum">
              <a:rPr lang="fa-IR" smtClean="0"/>
              <a:t>‹#›</a:t>
            </a:fld>
            <a:endParaRPr lang="fa-I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D94E207-FF89-4E05-8400-2CF0C41A7330}" type="datetimeFigureOut">
              <a:rPr lang="fa-IR" smtClean="0"/>
              <a:t>01/10/1441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EB3AA24E-40C6-4811-8546-98FA966654F2}" type="slidenum">
              <a:rPr lang="fa-IR" smtClean="0"/>
              <a:t>‹#›</a:t>
            </a:fld>
            <a:endParaRPr lang="fa-I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FD94E207-FF89-4E05-8400-2CF0C41A7330}" type="datetimeFigureOut">
              <a:rPr lang="fa-IR" smtClean="0"/>
              <a:t>01/10/1441</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EB3AA24E-40C6-4811-8546-98FA966654F2}" type="slidenum">
              <a:rPr lang="fa-IR" smtClean="0"/>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FD94E207-FF89-4E05-8400-2CF0C41A7330}" type="datetimeFigureOut">
              <a:rPr lang="fa-IR" smtClean="0"/>
              <a:t>01/10/1441</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EB3AA24E-40C6-4811-8546-98FA966654F2}" type="slidenum">
              <a:rPr lang="fa-IR" smtClean="0"/>
              <a:t>‹#›</a:t>
            </a:fld>
            <a:endParaRPr lang="fa-I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FD94E207-FF89-4E05-8400-2CF0C41A7330}" type="datetimeFigureOut">
              <a:rPr lang="fa-IR" smtClean="0"/>
              <a:t>01/10/1441</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EB3AA24E-40C6-4811-8546-98FA966654F2}"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FD94E207-FF89-4E05-8400-2CF0C41A7330}" type="datetimeFigureOut">
              <a:rPr lang="fa-IR" smtClean="0"/>
              <a:t>01/10/1441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EB3AA24E-40C6-4811-8546-98FA966654F2}" type="slidenum">
              <a:rPr lang="fa-IR" smtClean="0"/>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FD94E207-FF89-4E05-8400-2CF0C41A7330}" type="datetimeFigureOut">
              <a:rPr lang="fa-IR" smtClean="0"/>
              <a:t>01/10/1441</a:t>
            </a:fld>
            <a:endParaRPr lang="fa-I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fa-I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EB3AA24E-40C6-4811-8546-98FA966654F2}" type="slidenum">
              <a:rPr lang="fa-IR" smtClean="0"/>
              <a:t>‹#›</a:t>
            </a:fld>
            <a:endParaRPr lang="fa-I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D94E207-FF89-4E05-8400-2CF0C41A7330}" type="datetimeFigureOut">
              <a:rPr lang="fa-IR" smtClean="0"/>
              <a:t>01/10/1441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EB3AA24E-40C6-4811-8546-98FA966654F2}"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D94E207-FF89-4E05-8400-2CF0C41A7330}" type="datetimeFigureOut">
              <a:rPr lang="fa-IR" smtClean="0"/>
              <a:t>01/10/1441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EB3AA24E-40C6-4811-8546-98FA966654F2}"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FD94E207-FF89-4E05-8400-2CF0C41A7330}" type="datetimeFigureOut">
              <a:rPr lang="fa-IR" smtClean="0"/>
              <a:t>01/10/1441</a:t>
            </a:fld>
            <a:endParaRPr lang="fa-I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fa-I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EB3AA24E-40C6-4811-8546-98FA966654F2}"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3786011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معافیت های مالیاتی اشخاص حقوقی</a:t>
            </a:r>
            <a:endParaRPr lang="fa-I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9"/>
            <a:ext cx="8229600" cy="3447870"/>
          </a:xfrm>
        </p:spPr>
        <p:txBody>
          <a:bodyPr>
            <a:noAutofit/>
          </a:bodyPr>
          <a:lstStyle/>
          <a:p>
            <a:pPr algn="just">
              <a:lnSpc>
                <a:spcPct val="200000"/>
              </a:lnSpc>
              <a:buNone/>
            </a:pPr>
            <a:r>
              <a:rPr lang="fa-IR" sz="2800" smtClean="0">
                <a:cs typeface="B Mitra" pitchFamily="2" charset="-78"/>
              </a:rPr>
              <a:t>الف – مطابق تبصره6ماده 106ق.م.م  درآمد مشمول ماليات ابرازي شرکتها و اتحاديه هاي تعاوني متعارف و شرکتهاي تعاوني سهامي عام مشمول بيست و پنج درصد (25%)تخفيف از نرخ موضوع ماده 105ق.م.م مي باشد.</a:t>
            </a:r>
          </a:p>
          <a:p>
            <a:pPr algn="just">
              <a:lnSpc>
                <a:spcPct val="200000"/>
              </a:lnSpc>
              <a:buNone/>
            </a:pPr>
            <a:r>
              <a:rPr lang="fa-IR" sz="2800" smtClean="0">
                <a:cs typeface="B Mitra" pitchFamily="2" charset="-78"/>
              </a:rPr>
              <a:t> </a:t>
            </a:r>
          </a:p>
          <a:p>
            <a:pPr algn="just">
              <a:lnSpc>
                <a:spcPct val="200000"/>
              </a:lnSpc>
              <a:buNone/>
            </a:pPr>
            <a:r>
              <a:rPr lang="fa-IR" sz="2800" smtClean="0">
                <a:cs typeface="B Mitra" pitchFamily="2" charset="-78"/>
              </a:rPr>
              <a:t/>
            </a:r>
            <a:br>
              <a:rPr lang="fa-IR" sz="2800" smtClean="0">
                <a:cs typeface="B Mitra" pitchFamily="2" charset="-78"/>
              </a:rPr>
            </a:br>
            <a:endParaRPr lang="fa-IR" sz="2800">
              <a:cs typeface="B Mitra" pitchFamily="2" charset="-78"/>
            </a:endParaRPr>
          </a:p>
        </p:txBody>
      </p:sp>
      <p:sp>
        <p:nvSpPr>
          <p:cNvPr id="3" name="Title 2"/>
          <p:cNvSpPr>
            <a:spLocks noGrp="1"/>
          </p:cNvSpPr>
          <p:nvPr>
            <p:ph type="title"/>
          </p:nvPr>
        </p:nvSpPr>
        <p:spPr/>
        <p:txBody>
          <a:bodyPr/>
          <a:lstStyle/>
          <a:p>
            <a:pPr algn="ctr"/>
            <a:r>
              <a:rPr lang="fa-IR" smtClean="0"/>
              <a:t>معافیت های مالیاتی اشخاص حقوقی</a:t>
            </a:r>
            <a:endParaRPr lang="fa-I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lgn="just">
              <a:lnSpc>
                <a:spcPct val="150000"/>
              </a:lnSpc>
              <a:buNone/>
            </a:pPr>
            <a:r>
              <a:rPr lang="fa-IR" smtClean="0">
                <a:cs typeface="B Mitra" pitchFamily="2" charset="-78"/>
              </a:rPr>
              <a:t>مطابق ماد 145ق.م.م سود دريافتي به هر عنوان در موارد زير از پرداخت ‌ماليات معاف است‌:</a:t>
            </a:r>
          </a:p>
          <a:p>
            <a:pPr algn="just">
              <a:lnSpc>
                <a:spcPct val="150000"/>
              </a:lnSpc>
              <a:buNone/>
            </a:pPr>
            <a:r>
              <a:rPr lang="fa-IR" smtClean="0">
                <a:cs typeface="B Mitra" pitchFamily="2" charset="-78"/>
              </a:rPr>
              <a:t>1 ـ سود متعلق به سپرده‌هاي مربوط به کسور بازنشستگي وپس‌انداز کارمندان و کارگران نزد بانک‌هاي ايراني در حدود مقررات ‌استخدامي مربوطه‌.</a:t>
            </a:r>
          </a:p>
          <a:p>
            <a:pPr algn="just">
              <a:lnSpc>
                <a:spcPct val="150000"/>
              </a:lnSpc>
              <a:buNone/>
            </a:pPr>
            <a:r>
              <a:rPr lang="fa-IR" smtClean="0">
                <a:cs typeface="B Mitra" pitchFamily="2" charset="-78"/>
              </a:rPr>
              <a:t>2 ـ سود يا جوايز متعلق به حساب‌هاي پس‌انداز و سپرده‌هاي‌ مختلف نزد بانکهاي‌ايراني يا مؤسسات اعتباري غيربانکي مجاز. اين معافيت شامل سپرده‌هايي که بانکها يا مؤسسات اعتباري‌غيربانکي مجاز نزد هم مي‌گذارند نخواهد بود.</a:t>
            </a:r>
          </a:p>
          <a:p>
            <a:pPr algn="just">
              <a:lnSpc>
                <a:spcPct val="150000"/>
              </a:lnSpc>
              <a:buNone/>
            </a:pPr>
            <a:r>
              <a:rPr lang="fa-IR" smtClean="0">
                <a:cs typeface="B Mitra" pitchFamily="2" charset="-78"/>
              </a:rPr>
              <a:t>3 ـ جوايز متعلق به اوراق قرضة دولتي و اسناد خزانه‌.</a:t>
            </a:r>
          </a:p>
          <a:p>
            <a:pPr algn="just">
              <a:lnSpc>
                <a:spcPct val="150000"/>
              </a:lnSpc>
              <a:buNone/>
            </a:pPr>
            <a:endParaRPr lang="fa-IR">
              <a:cs typeface="B Mitra" pitchFamily="2" charset="-78"/>
            </a:endParaRPr>
          </a:p>
        </p:txBody>
      </p:sp>
      <p:sp>
        <p:nvSpPr>
          <p:cNvPr id="3" name="Title 2"/>
          <p:cNvSpPr>
            <a:spLocks noGrp="1"/>
          </p:cNvSpPr>
          <p:nvPr>
            <p:ph type="title"/>
          </p:nvPr>
        </p:nvSpPr>
        <p:spPr/>
        <p:txBody>
          <a:bodyPr/>
          <a:lstStyle/>
          <a:p>
            <a:pPr algn="ctr"/>
            <a:r>
              <a:rPr lang="fa-IR" smtClean="0"/>
              <a:t>معافیت های مالیاتی اشخاص حقوقی</a:t>
            </a:r>
            <a:endParaRPr lang="fa-I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buNone/>
            </a:pPr>
            <a:r>
              <a:rPr lang="fa-IR" smtClean="0">
                <a:cs typeface="B Mitra" pitchFamily="2" charset="-78"/>
              </a:rPr>
              <a:t>4 ـ سود پرداختي بانک‌هاي ايراني به بانک‌هاي خارج از ايران ‌بابت اضافه برداشت (اور درافت‌) و سپردة ثابت به شرط معاملة ‌متقابل‌.</a:t>
            </a:r>
          </a:p>
          <a:p>
            <a:pPr algn="just">
              <a:lnSpc>
                <a:spcPct val="150000"/>
              </a:lnSpc>
              <a:buNone/>
            </a:pPr>
            <a:r>
              <a:rPr lang="fa-IR" smtClean="0">
                <a:cs typeface="B Mitra" pitchFamily="2" charset="-78"/>
              </a:rPr>
              <a:t>5 ـ سود و جوايز متعلق به اوراق مشارکت‌.</a:t>
            </a:r>
          </a:p>
          <a:p>
            <a:pPr algn="just">
              <a:lnSpc>
                <a:spcPct val="150000"/>
              </a:lnSpc>
              <a:buNone/>
            </a:pPr>
            <a:r>
              <a:rPr lang="fa-IR" smtClean="0">
                <a:cs typeface="B Mitra" pitchFamily="2" charset="-78"/>
              </a:rPr>
              <a:t>تبصره ـ در مواردي که در قانون ماليات‌هاي مستقيم به بانکها اشاره مي‌شود، امتيازات‌، تسهيلات‌، ترجيحات و تکاليف ذکر شده ‌شامل مؤسسات اعتباري غير بانکي که به موجب قانون يا با مجوز بانک مرکزي جمهوري اسلامي ايران تأسيس شده‌اند يا مي‌شوند، نيز خواهد شد.</a:t>
            </a:r>
          </a:p>
          <a:p>
            <a:pPr algn="just">
              <a:lnSpc>
                <a:spcPct val="150000"/>
              </a:lnSpc>
              <a:buNone/>
            </a:pPr>
            <a:endParaRPr lang="fa-IR">
              <a:cs typeface="B Mitra" pitchFamily="2" charset="-78"/>
            </a:endParaRPr>
          </a:p>
        </p:txBody>
      </p:sp>
      <p:sp>
        <p:nvSpPr>
          <p:cNvPr id="3" name="Title 2"/>
          <p:cNvSpPr>
            <a:spLocks noGrp="1"/>
          </p:cNvSpPr>
          <p:nvPr>
            <p:ph type="title"/>
          </p:nvPr>
        </p:nvSpPr>
        <p:spPr/>
        <p:txBody>
          <a:bodyPr/>
          <a:lstStyle/>
          <a:p>
            <a:pPr algn="ctr"/>
            <a:r>
              <a:rPr lang="fa-IR" smtClean="0"/>
              <a:t>معافیت های مالیاتی اشخاص حقوقی</a:t>
            </a:r>
            <a:endParaRPr lang="fa-I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buNone/>
            </a:pPr>
            <a:r>
              <a:rPr lang="fa-IR" smtClean="0">
                <a:cs typeface="B Mitra" pitchFamily="2" charset="-78"/>
              </a:rPr>
              <a:t>ج –مطابق مادة 132 ق.م.م  </a:t>
            </a:r>
            <a:r>
              <a:rPr lang="fa-IR" u="sng" smtClean="0">
                <a:cs typeface="B Mitra" pitchFamily="2" charset="-78"/>
              </a:rPr>
              <a:t>درآمد مشمول ماليات ابرازي </a:t>
            </a:r>
            <a:r>
              <a:rPr lang="fa-IR" smtClean="0">
                <a:cs typeface="B Mitra" pitchFamily="2" charset="-78"/>
              </a:rPr>
              <a:t>ناشي از فعاليت‌هاي ‌توليدي و معدني در واحدهاي توليدي يا معدني در بخش‌هاي ‌تعاوني و خصوصي که از اول سال 1381 به بعد از طرف‌ وزارتخانه‌هاي ذيربط براي آنها پروانه بهره برداري صادر يا قرارداد استخراج و فروش منعقد مي‌شود، از تاريخ شروع بهره برداري يا استخراج به </a:t>
            </a:r>
            <a:r>
              <a:rPr lang="fa-IR" u="sng" smtClean="0">
                <a:cs typeface="B Mitra" pitchFamily="2" charset="-78"/>
              </a:rPr>
              <a:t>ميزان هشتاد درصد (80%) و  به  مدت چهار </a:t>
            </a:r>
            <a:r>
              <a:rPr lang="fa-IR" smtClean="0">
                <a:cs typeface="B Mitra" pitchFamily="2" charset="-78"/>
              </a:rPr>
              <a:t>سال و </a:t>
            </a:r>
            <a:r>
              <a:rPr lang="fa-IR" u="sng" smtClean="0">
                <a:cs typeface="B Mitra" pitchFamily="2" charset="-78"/>
              </a:rPr>
              <a:t>در مناطق کمتر توسعه يافته به ميزان   صد درصد (100%)</a:t>
            </a:r>
            <a:r>
              <a:rPr lang="fa-IR" smtClean="0">
                <a:cs typeface="B Mitra" pitchFamily="2" charset="-78"/>
              </a:rPr>
              <a:t>  و به مدت </a:t>
            </a:r>
            <a:r>
              <a:rPr lang="fa-IR" u="sng" smtClean="0">
                <a:cs typeface="B Mitra" pitchFamily="2" charset="-78"/>
              </a:rPr>
              <a:t>ده ‌سال </a:t>
            </a:r>
            <a:r>
              <a:rPr lang="fa-IR" smtClean="0">
                <a:cs typeface="B Mitra" pitchFamily="2" charset="-78"/>
              </a:rPr>
              <a:t>از ماليات موضوع مادة (105) اين قانون معاف هستند.</a:t>
            </a:r>
            <a:endParaRPr lang="fa-IR">
              <a:cs typeface="B Mitra" pitchFamily="2" charset="-78"/>
            </a:endParaRPr>
          </a:p>
        </p:txBody>
      </p:sp>
      <p:sp>
        <p:nvSpPr>
          <p:cNvPr id="3" name="Title 2"/>
          <p:cNvSpPr>
            <a:spLocks noGrp="1"/>
          </p:cNvSpPr>
          <p:nvPr>
            <p:ph type="title"/>
          </p:nvPr>
        </p:nvSpPr>
        <p:spPr/>
        <p:txBody>
          <a:bodyPr/>
          <a:lstStyle/>
          <a:p>
            <a:pPr algn="ctr"/>
            <a:r>
              <a:rPr lang="fa-IR" smtClean="0"/>
              <a:t>معافیت های مالیاتی اشخاص حقوقی</a:t>
            </a:r>
            <a:endParaRPr lang="fa-I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200000"/>
              </a:lnSpc>
              <a:buNone/>
            </a:pPr>
            <a:r>
              <a:rPr lang="fa-IR" smtClean="0">
                <a:cs typeface="B Mitra" pitchFamily="2" charset="-78"/>
              </a:rPr>
              <a:t>بصرة 1 ـ فهرست مناطق کمتر توسعه يافته براي بقية مدت‌ برنامة سوم توسعه اقتصادي‌، اجتماعي و فرهنگي جمهوري ‌اسلامي ايران و همچنين در آغاز هر دوره برنامه  توسط سازمان ‌مديريت و برنامه ريزي کشور و وزارتخانه‌هاي امور اقتصادي ودارايي و صنايع و معادن تهيه و به تصويب هيأت وزيران مي‌رسد.</a:t>
            </a:r>
            <a:endParaRPr lang="fa-IR">
              <a:cs typeface="B Mitra" pitchFamily="2" charset="-78"/>
            </a:endParaRPr>
          </a:p>
        </p:txBody>
      </p:sp>
      <p:sp>
        <p:nvSpPr>
          <p:cNvPr id="3" name="Title 2"/>
          <p:cNvSpPr>
            <a:spLocks noGrp="1"/>
          </p:cNvSpPr>
          <p:nvPr>
            <p:ph type="title"/>
          </p:nvPr>
        </p:nvSpPr>
        <p:spPr/>
        <p:txBody>
          <a:bodyPr/>
          <a:lstStyle/>
          <a:p>
            <a:pPr algn="ctr"/>
            <a:r>
              <a:rPr lang="fa-IR" smtClean="0"/>
              <a:t>معافیت های مالیاتی اشخاص حقوقی</a:t>
            </a:r>
            <a:endParaRPr lang="fa-I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lnSpc>
                <a:spcPct val="150000"/>
              </a:lnSpc>
              <a:buNone/>
            </a:pPr>
            <a:r>
              <a:rPr lang="fa-IR" smtClean="0">
                <a:cs typeface="B Mitra" pitchFamily="2" charset="-78"/>
              </a:rPr>
              <a:t>تبصرة 2 ـ معافيت‌هاي موضوع اين ماده شامل درآمد واحدهاي توليدي و معدني مستقر در شعاع يکصد و بيست‌کيلومتري مرکز تهران و پنجاه کيلومتري مرکز اصفهان و سي‌ کيلومتري مراکز استانها و شهرهاي داراي بيش از سيصد هزار نفر جمعيت بر اساس آخرين سرشماري  نخواهد بود.</a:t>
            </a:r>
          </a:p>
          <a:p>
            <a:pPr algn="just">
              <a:lnSpc>
                <a:spcPct val="150000"/>
              </a:lnSpc>
              <a:buNone/>
            </a:pPr>
            <a:r>
              <a:rPr lang="fa-IR" smtClean="0">
                <a:cs typeface="B Mitra" pitchFamily="2" charset="-78"/>
              </a:rPr>
              <a:t>تبصرة 4 ـ ضوابط مربوط به تعيين تاريخ شروع  بهره برداري واحدهاي معاف موضوع اين ماده و همچنين تعيين محدوده ‌ موضوع تبصرة (2) اين ماده توسط وزارتخانه‌هاي امور اقتصادي ودارايي و صنايع و معادن تعيين و اعلام مي‌گردد.</a:t>
            </a:r>
          </a:p>
          <a:p>
            <a:pPr algn="just">
              <a:lnSpc>
                <a:spcPct val="150000"/>
              </a:lnSpc>
              <a:buNone/>
            </a:pPr>
            <a:endParaRPr lang="fa-IR">
              <a:cs typeface="B Mitra" pitchFamily="2" charset="-78"/>
            </a:endParaRPr>
          </a:p>
        </p:txBody>
      </p:sp>
      <p:sp>
        <p:nvSpPr>
          <p:cNvPr id="3" name="Title 2"/>
          <p:cNvSpPr>
            <a:spLocks noGrp="1"/>
          </p:cNvSpPr>
          <p:nvPr>
            <p:ph type="title"/>
          </p:nvPr>
        </p:nvSpPr>
        <p:spPr/>
        <p:txBody>
          <a:bodyPr/>
          <a:lstStyle/>
          <a:p>
            <a:pPr algn="ctr"/>
            <a:r>
              <a:rPr lang="fa-IR" smtClean="0"/>
              <a:t>معافیت های مالیاتی اشخاص حقوقی</a:t>
            </a:r>
            <a:endParaRPr lang="fa-I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pPr algn="just">
              <a:lnSpc>
                <a:spcPct val="150000"/>
              </a:lnSpc>
              <a:buNone/>
            </a:pPr>
            <a:r>
              <a:rPr lang="fa-IR" smtClean="0">
                <a:cs typeface="B Mitra" pitchFamily="2" charset="-78"/>
              </a:rPr>
              <a:t>1- اشخاص حقیقی مشمول استفاده از معافیت ماده 132ق.م.م نمی باشند.</a:t>
            </a:r>
          </a:p>
          <a:p>
            <a:pPr algn="just">
              <a:lnSpc>
                <a:spcPct val="150000"/>
              </a:lnSpc>
              <a:buNone/>
            </a:pPr>
            <a:r>
              <a:rPr lang="fa-IR" smtClean="0">
                <a:cs typeface="B Mitra" pitchFamily="2" charset="-78"/>
              </a:rPr>
              <a:t>2- معافیت ماده 132ق.م.م صرفا مربوط به درآمد ابرازی ناشی از فعالیتهای تولیدی ومعدنی دارای پروانه بهره برداری یا قرارداد استخراج وفروش با رعایت سایر شرایط بوده وقابل تسری به سایر دارمدهای این اشخاص نخواهد بود.</a:t>
            </a:r>
          </a:p>
          <a:p>
            <a:pPr algn="just">
              <a:lnSpc>
                <a:spcPct val="150000"/>
              </a:lnSpc>
              <a:buNone/>
            </a:pPr>
            <a:r>
              <a:rPr lang="fa-IR" smtClean="0">
                <a:cs typeface="B Mitra" pitchFamily="2" charset="-78"/>
              </a:rPr>
              <a:t>3- در صورتیکه بیش از 50%سهام یا سهم الشرکه شخص حقوقی متعلق به دولت </a:t>
            </a:r>
          </a:p>
          <a:p>
            <a:pPr algn="just">
              <a:lnSpc>
                <a:spcPct val="150000"/>
              </a:lnSpc>
              <a:buNone/>
            </a:pPr>
            <a:r>
              <a:rPr lang="fa-IR" smtClean="0">
                <a:cs typeface="B Mitra" pitchFamily="2" charset="-78"/>
              </a:rPr>
              <a:t>باشد شرکت مذکور نمی تواند از این معافیت استفاده نماید.بدیهی است در مواردیکه طبق مقررات شرکتی دولتی تلقی نگردد، شرکت مذکور فارغ از سهم مالکیت دولت کلا می تواند از معافیت مذکور بهره مند گردد.</a:t>
            </a:r>
            <a:endParaRPr lang="fa-IR">
              <a:cs typeface="B Mitra" pitchFamily="2" charset="-78"/>
            </a:endParaRPr>
          </a:p>
        </p:txBody>
      </p:sp>
      <p:sp>
        <p:nvSpPr>
          <p:cNvPr id="3" name="Title 2"/>
          <p:cNvSpPr>
            <a:spLocks noGrp="1"/>
          </p:cNvSpPr>
          <p:nvPr>
            <p:ph type="title"/>
          </p:nvPr>
        </p:nvSpPr>
        <p:spPr/>
        <p:txBody>
          <a:bodyPr>
            <a:normAutofit/>
          </a:bodyPr>
          <a:lstStyle/>
          <a:p>
            <a:pPr algn="just"/>
            <a:r>
              <a:rPr lang="fa-IR" sz="2200" smtClean="0">
                <a:cs typeface="B Titr" pitchFamily="2" charset="-78"/>
              </a:rPr>
              <a:t>در اجرای ماده 132 ق.م.م به نکات ذیل باید توجه کرد</a:t>
            </a:r>
            <a:r>
              <a:rPr lang="fa-IR" smtClean="0"/>
              <a:t>:</a:t>
            </a:r>
            <a:endParaRPr lang="fa-I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buNone/>
            </a:pPr>
            <a:r>
              <a:rPr lang="fa-IR" smtClean="0">
                <a:cs typeface="B Mitra" pitchFamily="2" charset="-78"/>
              </a:rPr>
              <a:t>4- معافیت موضوع این ماده صرفا تا میزان درآمد مشمول مالیات ابرازی ناشی از فعالیت تولیدی ومعدنی موضوع پروانه بهره برداری یا قرارداد استخراج وفروش مشمول معافیت است.بنابراین هزینه های برگشتی ،درآمدهای کتمان شده ، سایر درآمدها ،سایر تولیدات شرکت و...مشمول معافیت نخواهد بود.</a:t>
            </a:r>
          </a:p>
          <a:p>
            <a:pPr algn="just">
              <a:lnSpc>
                <a:spcPct val="150000"/>
              </a:lnSpc>
              <a:buNone/>
            </a:pPr>
            <a:r>
              <a:rPr lang="fa-IR" smtClean="0">
                <a:cs typeface="B Mitra" pitchFamily="2" charset="-78"/>
              </a:rPr>
              <a:t>5- از نظر اعمال معافیت مذکور هیچگونه تفاوتی بین اشخاص حقوقی ایرانی وخارجی وجود ندارد.</a:t>
            </a:r>
            <a:endParaRPr lang="fa-IR">
              <a:cs typeface="B Mitra" pitchFamily="2" charset="-78"/>
            </a:endParaRPr>
          </a:p>
        </p:txBody>
      </p:sp>
      <p:sp>
        <p:nvSpPr>
          <p:cNvPr id="3" name="Title 2"/>
          <p:cNvSpPr>
            <a:spLocks noGrp="1"/>
          </p:cNvSpPr>
          <p:nvPr>
            <p:ph type="title"/>
          </p:nvPr>
        </p:nvSpPr>
        <p:spPr/>
        <p:txBody>
          <a:bodyPr>
            <a:normAutofit/>
          </a:bodyPr>
          <a:lstStyle/>
          <a:p>
            <a:pPr algn="just"/>
            <a:r>
              <a:rPr lang="fa-IR" sz="2800" smtClean="0">
                <a:cs typeface="B Titr" pitchFamily="2" charset="-78"/>
              </a:rPr>
              <a:t>در اجرای ماده 132 ق.م.م به نکات ذیل باید توجه کرد</a:t>
            </a:r>
            <a:r>
              <a:rPr lang="fa-IR" sz="2800" smtClean="0"/>
              <a:t>:</a:t>
            </a:r>
            <a:endParaRPr lang="fa-IR" sz="28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buNone/>
            </a:pPr>
            <a:r>
              <a:rPr lang="fa-IR" smtClean="0">
                <a:cs typeface="B Mitra" pitchFamily="2" charset="-78"/>
              </a:rPr>
              <a:t>شرکت بتا در سال 1390اظهارنامه مالیاتی خود را با نشان دادن مبلغ 300000000ریال سود حاصل از فعالیتهای تولیدی تسلیم اداره امورمالیاتی نموده طبق بررسی های بعمل آمده مبلغ 80000000ریالهزینه غیر قابل قبول می باشد .شرکت مشمول معافیت ماده 132ق.م.م می باشد.</a:t>
            </a:r>
          </a:p>
          <a:p>
            <a:pPr algn="just">
              <a:lnSpc>
                <a:spcPct val="150000"/>
              </a:lnSpc>
              <a:buNone/>
            </a:pPr>
            <a:r>
              <a:rPr lang="fa-IR" sz="2400" smtClean="0">
                <a:cs typeface="B Mitra" pitchFamily="2" charset="-78"/>
              </a:rPr>
              <a:t>60000000  =(20%=80-100)20%*300000000 سود بعداز اعمال معافیت ماده 132 ق.م.م</a:t>
            </a:r>
          </a:p>
          <a:p>
            <a:pPr algn="just">
              <a:lnSpc>
                <a:spcPct val="150000"/>
              </a:lnSpc>
              <a:buNone/>
            </a:pPr>
            <a:r>
              <a:rPr lang="fa-IR" sz="2400" smtClean="0">
                <a:cs typeface="B Mitra" pitchFamily="2" charset="-78"/>
              </a:rPr>
              <a:t>140000000=80000000+60000000              در آمد مشمول مالیات</a:t>
            </a:r>
          </a:p>
          <a:p>
            <a:pPr algn="just">
              <a:lnSpc>
                <a:spcPct val="150000"/>
              </a:lnSpc>
              <a:buNone/>
            </a:pPr>
            <a:r>
              <a:rPr lang="fa-IR" sz="2400" smtClean="0">
                <a:cs typeface="B Mitra" pitchFamily="2" charset="-78"/>
              </a:rPr>
              <a:t>35000000=25%*140000000                       مالیات شرکت</a:t>
            </a:r>
            <a:endParaRPr lang="fa-IR" sz="2400">
              <a:cs typeface="B Mitra" pitchFamily="2" charset="-78"/>
            </a:endParaRPr>
          </a:p>
        </p:txBody>
      </p:sp>
      <p:sp>
        <p:nvSpPr>
          <p:cNvPr id="3" name="Title 2"/>
          <p:cNvSpPr>
            <a:spLocks noGrp="1"/>
          </p:cNvSpPr>
          <p:nvPr>
            <p:ph type="title"/>
          </p:nvPr>
        </p:nvSpPr>
        <p:spPr/>
        <p:txBody>
          <a:bodyPr/>
          <a:lstStyle/>
          <a:p>
            <a:pPr algn="just"/>
            <a:r>
              <a:rPr lang="fa-IR" smtClean="0"/>
              <a:t>مثال:</a:t>
            </a:r>
            <a:endParaRPr lang="fa-I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200000"/>
              </a:lnSpc>
              <a:buNone/>
            </a:pPr>
            <a:r>
              <a:rPr lang="fa-IR" smtClean="0">
                <a:cs typeface="B Mitra" pitchFamily="2" charset="-78"/>
              </a:rPr>
              <a:t>د- مطابق تبصرة 3ماده 132 ق.م.م کلية تأسيسات ايرانگردي و جهانگردي  داراي پروانه ‌بهره برداري از وزارت فرهنگ و ارشاد اسلامي هر سال ازپرداخت‌ پنجاه درصد (50%) ماليات متعلق معاف هستند.</a:t>
            </a:r>
          </a:p>
        </p:txBody>
      </p:sp>
      <p:sp>
        <p:nvSpPr>
          <p:cNvPr id="3" name="Title 2"/>
          <p:cNvSpPr>
            <a:spLocks noGrp="1"/>
          </p:cNvSpPr>
          <p:nvPr>
            <p:ph type="title"/>
          </p:nvPr>
        </p:nvSpPr>
        <p:spPr/>
        <p:txBody>
          <a:bodyPr/>
          <a:lstStyle/>
          <a:p>
            <a:pPr algn="ctr"/>
            <a:r>
              <a:rPr lang="fa-IR" smtClean="0"/>
              <a:t>معافیت های مالیاتی اشخاص حقوقی</a:t>
            </a:r>
            <a:endParaRPr lang="fa-I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algn="just">
              <a:lnSpc>
                <a:spcPct val="170000"/>
              </a:lnSpc>
              <a:buNone/>
            </a:pPr>
            <a:r>
              <a:rPr lang="fa-IR" smtClean="0">
                <a:cs typeface="B Mitra" pitchFamily="2" charset="-78"/>
              </a:rPr>
              <a:t>نکته : پنجاه درصد معافيت مالياتي موضوع تبصره 3 ماده 132 قانون مالياتهاي مستقيم مصوب 1366 و اصلاحيه هاي بعدي آن براي کليه تأسيسات گردشگري(ايرانگردي و جهانگردي) واحدهاي موضوع ماده يک تصويب نامه شماره 38621/ ت 3354هـ مورخ 10/5/84 هيئت محترم وزيران (1- هتل، متل و واحدهاي خدماتي رفاهي بين راهي2- مهمانپذير 3- مراکز خودپذيرايي شامل هتل آپارتمان،پانسيون، زائر سرا و از اين قبيل4- مراکز اقامتي جوانان5- تفرجگاه، اردوگاه گردشگري، محوطه هاي کمپينگ و کاروانها </a:t>
            </a:r>
            <a:br>
              <a:rPr lang="fa-IR" smtClean="0">
                <a:cs typeface="B Mitra" pitchFamily="2" charset="-78"/>
              </a:rPr>
            </a:br>
            <a:endParaRPr lang="fa-IR">
              <a:cs typeface="B Mitra" pitchFamily="2" charset="-78"/>
            </a:endParaRPr>
          </a:p>
        </p:txBody>
      </p:sp>
      <p:sp>
        <p:nvSpPr>
          <p:cNvPr id="3" name="Title 2"/>
          <p:cNvSpPr>
            <a:spLocks noGrp="1"/>
          </p:cNvSpPr>
          <p:nvPr>
            <p:ph type="title"/>
          </p:nvPr>
        </p:nvSpPr>
        <p:spPr/>
        <p:txBody>
          <a:bodyPr/>
          <a:lstStyle/>
          <a:p>
            <a:pPr algn="just"/>
            <a:r>
              <a:rPr lang="fa-IR" smtClean="0">
                <a:cs typeface="B Mitra" pitchFamily="2" charset="-78"/>
              </a:rPr>
              <a:t>موضوع تبصره 3 ماده 132</a:t>
            </a:r>
            <a:endParaRPr lang="fa-I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buNone/>
            </a:pPr>
            <a:r>
              <a:rPr lang="fa-IR" smtClean="0">
                <a:cs typeface="B Mitra" pitchFamily="2" charset="-78"/>
              </a:rPr>
              <a:t>6- مراکز سرگرمي و تفريحي(مراکز تعطيلات)7- دفترهاي خدمات مسافرتي و جهانگردي8- مناطق نمونه گردشگري9- اقامتگاهها با مالکيت زماني) که طي بخشنامه فوق الذکر ابلاغ شده است، متعلق به اشخاص اعم از حقيقي و حقوقي که داراي پروانه بهره برداري از وزارت فرهنگ و ارشاد اسلامي يا سازمان ميراث فرهنگي، صنايع دستي و گردشگري( با توجه به نظريه شماره 78922/4305 مورخ 19/5/87 حوزه معاون حقوقي و امور مجلس) مي باشند، قابل اعمال خواهد بود.</a:t>
            </a:r>
          </a:p>
          <a:p>
            <a:pPr algn="just">
              <a:lnSpc>
                <a:spcPct val="150000"/>
              </a:lnSpc>
              <a:buNone/>
            </a:pPr>
            <a:endParaRPr lang="fa-IR"/>
          </a:p>
        </p:txBody>
      </p:sp>
      <p:sp>
        <p:nvSpPr>
          <p:cNvPr id="3" name="Title 2"/>
          <p:cNvSpPr>
            <a:spLocks noGrp="1"/>
          </p:cNvSpPr>
          <p:nvPr>
            <p:ph type="title"/>
          </p:nvPr>
        </p:nvSpPr>
        <p:spPr/>
        <p:txBody>
          <a:bodyPr/>
          <a:lstStyle/>
          <a:p>
            <a:pPr algn="just"/>
            <a:r>
              <a:rPr lang="fa-IR" smtClean="0"/>
              <a:t>تبصره 3 ماده 132:</a:t>
            </a:r>
            <a:endParaRPr lang="fa-I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endParaRPr lang="fa-IR" smtClean="0">
              <a:cs typeface="B Mitra" pitchFamily="2" charset="-78"/>
            </a:endParaRPr>
          </a:p>
          <a:p>
            <a:pPr algn="just">
              <a:buNone/>
            </a:pPr>
            <a:r>
              <a:rPr lang="fa-IR" smtClean="0">
                <a:cs typeface="B Mitra" pitchFamily="2" charset="-78"/>
              </a:rPr>
              <a:t>ه- مطابق مادة 133 ق.م.م صد درصد درآمد شرکت‌هاي تعاوني  روستايي‌ ، عشايري ‌، کشاورزي ‌، صيادان‌، کارگري‌، کارمندي ‌، دانشجويان و دانش‌آموزان  و اتحاديه‌هاي آنها از ماليات معاف است‌.</a:t>
            </a:r>
          </a:p>
          <a:p>
            <a:pPr algn="just">
              <a:buNone/>
            </a:pPr>
            <a:endParaRPr lang="fa-IR" smtClean="0">
              <a:cs typeface="B Mitra" pitchFamily="2" charset="-78"/>
            </a:endParaRPr>
          </a:p>
          <a:p>
            <a:pPr algn="just">
              <a:buNone/>
            </a:pPr>
            <a:r>
              <a:rPr lang="fa-IR" smtClean="0">
                <a:cs typeface="B Mitra" pitchFamily="2" charset="-78"/>
              </a:rPr>
              <a:t/>
            </a:r>
            <a:br>
              <a:rPr lang="fa-IR" smtClean="0">
                <a:cs typeface="B Mitra" pitchFamily="2" charset="-78"/>
              </a:rPr>
            </a:br>
            <a:endParaRPr lang="fa-IR">
              <a:cs typeface="B Mitra" pitchFamily="2" charset="-78"/>
            </a:endParaRPr>
          </a:p>
        </p:txBody>
      </p:sp>
      <p:sp>
        <p:nvSpPr>
          <p:cNvPr id="3" name="Title 2"/>
          <p:cNvSpPr>
            <a:spLocks noGrp="1"/>
          </p:cNvSpPr>
          <p:nvPr>
            <p:ph type="title"/>
          </p:nvPr>
        </p:nvSpPr>
        <p:spPr/>
        <p:txBody>
          <a:bodyPr/>
          <a:lstStyle/>
          <a:p>
            <a:pPr algn="ctr"/>
            <a:r>
              <a:rPr lang="fa-IR" smtClean="0"/>
              <a:t>معافیت های مالیاتی اشخاص حقوقی</a:t>
            </a:r>
            <a:endParaRPr lang="fa-I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buNone/>
            </a:pPr>
            <a:r>
              <a:rPr lang="fa-IR" smtClean="0">
                <a:cs typeface="B Mitra" pitchFamily="2" charset="-78"/>
              </a:rPr>
              <a:t>مادة 134 ـ درآمد حاصل از تعليم و تربيت مدارس غير انتفاعي ‌اعم از ابتدايي‌، راهنمايي‌، متوسطه‌، فني و حرفه‌اي‌، دانشگاهها‌ ومراکز آموزش عالي غير انتفاعي و مهدهاي کودک در مناطق کمتر توسعه يافته و روستاها و درآمد مؤسسات نگهداري‌ معلولين ذهني و حرکتي بابت نگهداري اشخاص مذکور که حسب ‌مورد داراي پروانة فعاليت از مراجع ذيربط هستند همچنين درآمد باشگاه ها و مؤسسات ورزشي داراي مجوز از سازمان تربيت بدني‌ حاصل ‌از فعاليت هاي منحصراً  ورزشي  از پرداخت ماليات معاف است‌.</a:t>
            </a:r>
          </a:p>
          <a:p>
            <a:pPr algn="just">
              <a:lnSpc>
                <a:spcPct val="150000"/>
              </a:lnSpc>
              <a:buNone/>
            </a:pPr>
            <a:endParaRPr lang="fa-IR">
              <a:cs typeface="B Mitra" pitchFamily="2" charset="-78"/>
            </a:endParaRPr>
          </a:p>
        </p:txBody>
      </p:sp>
      <p:sp>
        <p:nvSpPr>
          <p:cNvPr id="3" name="Title 2"/>
          <p:cNvSpPr>
            <a:spLocks noGrp="1"/>
          </p:cNvSpPr>
          <p:nvPr>
            <p:ph type="title"/>
          </p:nvPr>
        </p:nvSpPr>
        <p:spPr/>
        <p:txBody>
          <a:bodyPr/>
          <a:lstStyle/>
          <a:p>
            <a:pPr algn="ctr"/>
            <a:r>
              <a:rPr lang="fa-IR" smtClean="0"/>
              <a:t>معافیت های مالیاتی</a:t>
            </a:r>
            <a:endParaRPr lang="fa-I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fa-IR" smtClean="0">
                <a:cs typeface="B Mitra" pitchFamily="2" charset="-78"/>
              </a:rPr>
              <a:t>و- مطابق مادة 138 ق.م.م آن قسمت از </a:t>
            </a:r>
            <a:r>
              <a:rPr lang="fa-IR" u="sng" smtClean="0">
                <a:cs typeface="B Mitra" pitchFamily="2" charset="-78"/>
              </a:rPr>
              <a:t>سود  ابرازي شرکت‌هاي تعاوني و خصوصي </a:t>
            </a:r>
            <a:r>
              <a:rPr lang="fa-IR" smtClean="0">
                <a:cs typeface="B Mitra" pitchFamily="2" charset="-78"/>
              </a:rPr>
              <a:t>که براي </a:t>
            </a:r>
            <a:r>
              <a:rPr lang="fa-IR" u="sng" smtClean="0">
                <a:cs typeface="B Mitra" pitchFamily="2" charset="-78"/>
              </a:rPr>
              <a:t>توسعه و بازسازي و نوسازي  يا تکميل واحدهاي موجود صنعتي و معدني </a:t>
            </a:r>
            <a:r>
              <a:rPr lang="fa-IR" smtClean="0">
                <a:cs typeface="B Mitra" pitchFamily="2" charset="-78"/>
              </a:rPr>
              <a:t>خود يا ايجاد واحدهاي جديد صنعتي يا معدني در آن سال مصرف گردد از پنجاه درصد </a:t>
            </a:r>
            <a:r>
              <a:rPr lang="fa-IR" u="sng" smtClean="0">
                <a:cs typeface="B Mitra" pitchFamily="2" charset="-78"/>
              </a:rPr>
              <a:t>(50%) ماليات متعلق ‌موضوع مادة (105) اين قانون معاف خواهد </a:t>
            </a:r>
            <a:r>
              <a:rPr lang="fa-IR" smtClean="0">
                <a:cs typeface="B Mitra" pitchFamily="2" charset="-78"/>
              </a:rPr>
              <a:t>بود  مشروط بر اين که ‌قبلاً </a:t>
            </a:r>
            <a:r>
              <a:rPr lang="fa-IR" u="sng" smtClean="0">
                <a:cs typeface="B Mitra" pitchFamily="2" charset="-78"/>
              </a:rPr>
              <a:t>اجازة توسعه يا تکميل يا ايجاد واحد صنعتي يا معدني جديد در قالب طرح سرمايه گذاري معين از وزارتخانة ذيربط تحصيل ‌شده باشد.</a:t>
            </a:r>
            <a:r>
              <a:rPr lang="fa-IR" smtClean="0">
                <a:cs typeface="B Mitra" pitchFamily="2" charset="-78"/>
              </a:rPr>
              <a:t> در صورتي که هزينة اجراي طرح يا طرح‌هاي ياد شده در هر سال مازاد بر سود ابرازي همان سال باشد و يا از هزينة طرح‌ سرمايه گذاري کمتر باشد شرکت مي‌تواند از معافيت  مذکور در محاسبة ماليات سود ابرازي سال هاي بعد حداکثر به مدت سه سال و به ميزان مازاد مذکور و يا باقي ماندة هزينة اجراي کامل طرح بهره‌مند شود.</a:t>
            </a:r>
            <a:endParaRPr lang="fa-IR">
              <a:cs typeface="B Mitra" pitchFamily="2" charset="-78"/>
            </a:endParaRPr>
          </a:p>
        </p:txBody>
      </p:sp>
      <p:sp>
        <p:nvSpPr>
          <p:cNvPr id="3" name="Title 2"/>
          <p:cNvSpPr>
            <a:spLocks noGrp="1"/>
          </p:cNvSpPr>
          <p:nvPr>
            <p:ph type="title"/>
          </p:nvPr>
        </p:nvSpPr>
        <p:spPr/>
        <p:txBody>
          <a:bodyPr/>
          <a:lstStyle/>
          <a:p>
            <a:pPr algn="just"/>
            <a:r>
              <a:rPr lang="fa-IR" smtClean="0"/>
              <a:t>ماده 138ق.م.م</a:t>
            </a:r>
            <a:endParaRPr lang="fa-I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pPr algn="just">
              <a:lnSpc>
                <a:spcPct val="150000"/>
              </a:lnSpc>
              <a:buNone/>
            </a:pPr>
            <a:r>
              <a:rPr lang="fa-IR" smtClean="0">
                <a:cs typeface="B Mitra" pitchFamily="2" charset="-78"/>
              </a:rPr>
              <a:t>مطابق تبصرة 1 ماده 138ق.م.م  در صورتي که شرکت‌، قبل از تکميل ‌، اجراي طرح ‌را متوقف نمايد يا ظرف يک سال پس از مهلت تعيين شده در طرح‌ سرمايه گذاري‌، آن را به بهره برداري نرساند، يا ظرف پنج سال پس ازشروع  بهره برداري آن را تعطيل‌، منحل يا منتقل نمايد معادل‌ معافيت‌هاي مالياتي منظور شده در اين ماده براي اجراي طرح و جرائم  متعلقه موضوع  مادة (190) اين قانون از شرکت وصول ‌خواهد شد.</a:t>
            </a:r>
          </a:p>
          <a:p>
            <a:pPr algn="just">
              <a:lnSpc>
                <a:spcPct val="150000"/>
              </a:lnSpc>
              <a:buNone/>
            </a:pPr>
            <a:r>
              <a:rPr lang="fa-IR" smtClean="0">
                <a:cs typeface="B Mitra" pitchFamily="2" charset="-78"/>
              </a:rPr>
              <a:t>تبصرة 2 ـ واحدهاي صنعتي جديد که با استفاده از معافيت هاي‌ مندرج در اين ماده تأسيس مي‌شوند نمي‌توانند از معافيتهاي  مالياتي ‌موضوع مادة (132 ) اين قانون استفاده نمايند.</a:t>
            </a:r>
            <a:endParaRPr lang="fa-IR">
              <a:cs typeface="B Mitra" pitchFamily="2" charset="-78"/>
            </a:endParaRPr>
          </a:p>
        </p:txBody>
      </p:sp>
      <p:sp>
        <p:nvSpPr>
          <p:cNvPr id="3" name="Title 2"/>
          <p:cNvSpPr>
            <a:spLocks noGrp="1"/>
          </p:cNvSpPr>
          <p:nvPr>
            <p:ph type="title"/>
          </p:nvPr>
        </p:nvSpPr>
        <p:spPr/>
        <p:txBody>
          <a:bodyPr/>
          <a:lstStyle/>
          <a:p>
            <a:pPr algn="just"/>
            <a:r>
              <a:rPr lang="fa-IR" smtClean="0"/>
              <a:t>ماده138 ق.م.م</a:t>
            </a:r>
            <a:endParaRPr lang="fa-I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buNone/>
            </a:pPr>
            <a:r>
              <a:rPr lang="fa-IR" smtClean="0">
                <a:cs typeface="B Mitra" pitchFamily="2" charset="-78"/>
              </a:rPr>
              <a:t>مطابق تبصرة 3 ماده 138 ق.م.م کارخانه‌هاي واقع در  محدودة آبريز  تهران که تعداد کارکنان آنها کمتر از پنجاه  نفر نباشند در صورتي که تأسيسات خود را کلاً به خارج از شعاع يکصد و بيست کيلومتري مرکز تهران انتقال‌ دهند براساس ضوابطي که از طرف وزارت امور اقتصادي و دارايي و وزارت ذيربط حسب مورد برقرار مي‌شود تا ده سال از تاريخ‌ بهره‌برداري در محل جديد از پرداخت ماليات بر درآمد  ناشي از فعاليت صنعتي مربوط معاف خواهند  بود.</a:t>
            </a:r>
            <a:endParaRPr lang="fa-IR">
              <a:cs typeface="B Mitra" pitchFamily="2" charset="-78"/>
            </a:endParaRPr>
          </a:p>
        </p:txBody>
      </p:sp>
      <p:sp>
        <p:nvSpPr>
          <p:cNvPr id="3" name="Title 2"/>
          <p:cNvSpPr>
            <a:spLocks noGrp="1"/>
          </p:cNvSpPr>
          <p:nvPr>
            <p:ph type="title"/>
          </p:nvPr>
        </p:nvSpPr>
        <p:spPr/>
        <p:txBody>
          <a:bodyPr/>
          <a:lstStyle/>
          <a:p>
            <a:pPr algn="just"/>
            <a:r>
              <a:rPr lang="fa-IR" smtClean="0"/>
              <a:t>ماده 138ق.م.م</a:t>
            </a:r>
            <a:endParaRPr lang="fa-I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r>
              <a:rPr lang="fa-IR" smtClean="0">
                <a:cs typeface="B Mitra" pitchFamily="2" charset="-78"/>
              </a:rPr>
              <a:t>مطابق تبصرة 4 ـ از نظر اين قانون  محدودة آبريز تهران شامل منطقة‌ آبريز غربي رودخانة حبله ‌رود گرمسار و منطقة آبريز شرقي رودخانة‌ زياران و کلية  مناطق  رودخانه‌هاي دماوند، جاجرود، دارآباد ، دربند، اوين‌، فرحزاد، کن‌، کرج و کردان بوده و حدود آن عبارت است از:</a:t>
            </a:r>
          </a:p>
          <a:p>
            <a:pPr>
              <a:buNone/>
            </a:pPr>
            <a:r>
              <a:rPr lang="fa-IR" smtClean="0">
                <a:cs typeface="B Mitra" pitchFamily="2" charset="-78"/>
              </a:rPr>
              <a:t>شمالاً ـ خط ‌الرأس کوههاي البرز که آب آن به رشتة کوير مرکزي‌ جاري مي‌شود.</a:t>
            </a:r>
          </a:p>
          <a:p>
            <a:pPr>
              <a:buNone/>
            </a:pPr>
            <a:r>
              <a:rPr lang="fa-IR" smtClean="0">
                <a:cs typeface="B Mitra" pitchFamily="2" charset="-78"/>
              </a:rPr>
              <a:t>شرقاً ـ ساحل غربي رودخانة حبله‌رود گرمسار.</a:t>
            </a:r>
          </a:p>
          <a:p>
            <a:pPr>
              <a:buNone/>
            </a:pPr>
            <a:r>
              <a:rPr lang="fa-IR" smtClean="0">
                <a:cs typeface="B Mitra" pitchFamily="2" charset="-78"/>
              </a:rPr>
              <a:t>غرباً ـ ساحل  شرقي  رودخانة زياران‌.</a:t>
            </a:r>
          </a:p>
          <a:p>
            <a:pPr>
              <a:buNone/>
            </a:pPr>
            <a:r>
              <a:rPr lang="fa-IR" smtClean="0">
                <a:cs typeface="B Mitra" pitchFamily="2" charset="-78"/>
              </a:rPr>
              <a:t>جنوباً ـ خطوط  ممتد از غرب به شرق از محل تقاطع  رودخانة‌ زياران با رودخانة شور تا خط‌ القعر درياچة نمک به سمت غرب تا محل تقاطع با مسير حبله‌رود گرمسار.</a:t>
            </a:r>
          </a:p>
          <a:p>
            <a:pPr>
              <a:buNone/>
            </a:pPr>
            <a:endParaRPr lang="fa-IR">
              <a:cs typeface="B Mitra" pitchFamily="2" charset="-78"/>
            </a:endParaRPr>
          </a:p>
        </p:txBody>
      </p:sp>
      <p:sp>
        <p:nvSpPr>
          <p:cNvPr id="3" name="Title 2"/>
          <p:cNvSpPr>
            <a:spLocks noGrp="1"/>
          </p:cNvSpPr>
          <p:nvPr>
            <p:ph type="title"/>
          </p:nvPr>
        </p:nvSpPr>
        <p:spPr/>
        <p:txBody>
          <a:bodyPr/>
          <a:lstStyle/>
          <a:p>
            <a:pPr algn="just"/>
            <a:r>
              <a:rPr lang="fa-IR" smtClean="0"/>
              <a:t>ماده 138ق.م.م</a:t>
            </a:r>
            <a:endParaRPr lang="fa-I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buNone/>
            </a:pPr>
            <a:r>
              <a:rPr lang="fa-IR" smtClean="0">
                <a:cs typeface="B Mitra" pitchFamily="2" charset="-78"/>
              </a:rPr>
              <a:t>1- مـعافيت ماده 138 قانون مالياتهاي مستقيم شامل شرکتهاي تعاوني و خصـوصـي در واحـدهاي صنعـتي و مـعدني با رعـايت کـليه شـرايط مـقرر مي گردد.صرفاً اشخاص حقوقي دولتي و شرکتهايي که بيش از 50 درصد سهام آنها متعلق به اشخاص حقوقي دولتي مي باشد مشمول معافيت اين ماده نخواهد بود.</a:t>
            </a:r>
          </a:p>
          <a:p>
            <a:pPr algn="just">
              <a:lnSpc>
                <a:spcPct val="150000"/>
              </a:lnSpc>
              <a:buNone/>
            </a:pPr>
            <a:r>
              <a:rPr lang="fa-IR" smtClean="0">
                <a:cs typeface="B Mitra" pitchFamily="2" charset="-78"/>
              </a:rPr>
              <a:t>واحدهايي که در زمان اجراي طرح، صنعتي يا معدني باشند با رعايت مقررات امکان برخورداري از معافيت موضوع اين ماده را دارا خواهند بود.</a:t>
            </a:r>
          </a:p>
          <a:p>
            <a:pPr algn="just">
              <a:lnSpc>
                <a:spcPct val="150000"/>
              </a:lnSpc>
              <a:buNone/>
            </a:pPr>
            <a:endParaRPr lang="fa-IR">
              <a:cs typeface="B Mitra" pitchFamily="2" charset="-78"/>
            </a:endParaRPr>
          </a:p>
        </p:txBody>
      </p:sp>
      <p:sp>
        <p:nvSpPr>
          <p:cNvPr id="3" name="Title 2"/>
          <p:cNvSpPr>
            <a:spLocks noGrp="1"/>
          </p:cNvSpPr>
          <p:nvPr>
            <p:ph type="title"/>
          </p:nvPr>
        </p:nvSpPr>
        <p:spPr/>
        <p:txBody>
          <a:bodyPr>
            <a:normAutofit/>
          </a:bodyPr>
          <a:lstStyle/>
          <a:p>
            <a:pPr algn="just"/>
            <a:r>
              <a:rPr lang="fa-IR" sz="1800" smtClean="0">
                <a:cs typeface="B Titr" pitchFamily="2" charset="-78"/>
              </a:rPr>
              <a:t>دستورالعمل 33188/200 مورخ 20/11/89 در خصوص رسیدگی واعمال معافیت موضوع ماده 138ق.م.م</a:t>
            </a:r>
            <a:endParaRPr lang="fa-IR" sz="1800">
              <a:cs typeface="B Titr"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lgn="just">
              <a:lnSpc>
                <a:spcPct val="150000"/>
              </a:lnSpc>
              <a:buNone/>
            </a:pPr>
            <a:r>
              <a:rPr lang="fa-IR" smtClean="0">
                <a:cs typeface="B Mitra" pitchFamily="2" charset="-78"/>
              </a:rPr>
              <a:t>2- شرط لازم جهت امکان برخورداري از معافيت موضوع اين ماده اخذ مجوز از وزارتخانه ذيربط در قالب طرح سرمايه گذاري معين مي باشد.</a:t>
            </a:r>
          </a:p>
          <a:p>
            <a:pPr algn="just">
              <a:lnSpc>
                <a:spcPct val="150000"/>
              </a:lnSpc>
              <a:buNone/>
            </a:pPr>
            <a:r>
              <a:rPr lang="fa-IR" smtClean="0">
                <a:cs typeface="B Mitra" pitchFamily="2" charset="-78"/>
              </a:rPr>
              <a:t>3- طرح سرمايه گذاري معين ارائه شده به وزارتخانه ذيربط مي بايست حداقل متضمن موارد ذيل باشد:</a:t>
            </a:r>
          </a:p>
          <a:p>
            <a:pPr algn="just">
              <a:lnSpc>
                <a:spcPct val="150000"/>
              </a:lnSpc>
              <a:buNone/>
            </a:pPr>
            <a:r>
              <a:rPr lang="fa-IR" smtClean="0">
                <a:cs typeface="B Mitra" pitchFamily="2" charset="-78"/>
              </a:rPr>
              <a:t>3-1- موضوع طرح سرمايه گذاري معين</a:t>
            </a:r>
          </a:p>
          <a:p>
            <a:pPr algn="just">
              <a:lnSpc>
                <a:spcPct val="150000"/>
              </a:lnSpc>
              <a:buNone/>
            </a:pPr>
            <a:r>
              <a:rPr lang="fa-IR" smtClean="0">
                <a:cs typeface="B Mitra" pitchFamily="2" charset="-78"/>
              </a:rPr>
              <a:t>3-2- تاريخ شروع و خاتمه طرح، در صورت عدم مشخص بودن شروع طرح تاريخ صدور مجوز، تاريخ شروع طرح تلقي خواهد شد.</a:t>
            </a:r>
          </a:p>
          <a:p>
            <a:pPr algn="just">
              <a:lnSpc>
                <a:spcPct val="150000"/>
              </a:lnSpc>
              <a:buNone/>
            </a:pPr>
            <a:endParaRPr lang="fa-IR">
              <a:cs typeface="B Mitra" pitchFamily="2" charset="-78"/>
            </a:endParaRPr>
          </a:p>
        </p:txBody>
      </p:sp>
      <p:sp>
        <p:nvSpPr>
          <p:cNvPr id="3" name="Title 2"/>
          <p:cNvSpPr>
            <a:spLocks noGrp="1"/>
          </p:cNvSpPr>
          <p:nvPr>
            <p:ph type="title"/>
          </p:nvPr>
        </p:nvSpPr>
        <p:spPr/>
        <p:txBody>
          <a:bodyPr>
            <a:normAutofit/>
          </a:bodyPr>
          <a:lstStyle/>
          <a:p>
            <a:pPr algn="just"/>
            <a:r>
              <a:rPr lang="fa-IR" sz="2000" smtClean="0">
                <a:cs typeface="B Titr" pitchFamily="2" charset="-78"/>
              </a:rPr>
              <a:t>دستورالعمل 33188/200 مورخ 20/11/89 در خصوص رسیدگی واعمال معافیت موضوع ماده 138ق.م.م</a:t>
            </a:r>
            <a:endParaRPr lang="fa-IR" sz="20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buNone/>
            </a:pPr>
            <a:r>
              <a:rPr lang="fa-IR" smtClean="0">
                <a:cs typeface="B Mitra" pitchFamily="2" charset="-78"/>
              </a:rPr>
              <a:t>3-3- مبلغ هزينه هاي طرح سرمايه گذاري به تفکيک هر سر فصل(در صورت عدم تفکيک هزينه ها، معافيت تا سقف کل هزينه ها قابليت اعمال دارد)</a:t>
            </a:r>
          </a:p>
          <a:p>
            <a:pPr algn="just">
              <a:lnSpc>
                <a:spcPct val="150000"/>
              </a:lnSpc>
              <a:buNone/>
            </a:pPr>
            <a:r>
              <a:rPr lang="fa-IR" smtClean="0">
                <a:cs typeface="B Mitra" pitchFamily="2" charset="-78"/>
              </a:rPr>
              <a:t>3- 4- محل اجراي طرح سرمايه گذاري.</a:t>
            </a:r>
          </a:p>
          <a:p>
            <a:pPr algn="just">
              <a:lnSpc>
                <a:spcPct val="150000"/>
              </a:lnSpc>
              <a:buNone/>
            </a:pPr>
            <a:r>
              <a:rPr lang="fa-IR" smtClean="0">
                <a:cs typeface="B Mitra" pitchFamily="2" charset="-78"/>
              </a:rPr>
              <a:t>ادارات امـور مالـياتي و يـا مراجـع تصـميم گيري در خـصوص معافيت موضوع اين ماده بايد طرح سرمايه گذاري موضوع مجوز صادره را از وزارتخانه ذيربط(يا سازمان ذيربط) دريافت و بر اساس آن اقدام نمايند.</a:t>
            </a:r>
          </a:p>
          <a:p>
            <a:pPr algn="just">
              <a:lnSpc>
                <a:spcPct val="150000"/>
              </a:lnSpc>
              <a:buNone/>
            </a:pPr>
            <a:endParaRPr lang="fa-IR">
              <a:cs typeface="B Mitra" pitchFamily="2" charset="-78"/>
            </a:endParaRPr>
          </a:p>
        </p:txBody>
      </p:sp>
      <p:sp>
        <p:nvSpPr>
          <p:cNvPr id="3" name="Title 2"/>
          <p:cNvSpPr>
            <a:spLocks noGrp="1"/>
          </p:cNvSpPr>
          <p:nvPr>
            <p:ph type="title"/>
          </p:nvPr>
        </p:nvSpPr>
        <p:spPr/>
        <p:txBody>
          <a:bodyPr>
            <a:normAutofit/>
          </a:bodyPr>
          <a:lstStyle/>
          <a:p>
            <a:pPr algn="just"/>
            <a:r>
              <a:rPr lang="fa-IR" sz="2000" smtClean="0">
                <a:cs typeface="B Titr" pitchFamily="2" charset="-78"/>
              </a:rPr>
              <a:t>دستورالعمل 33188/200 مورخ 20/11/89 در خصوص رسیدگی واعمال معافیت موضوع ماده 138ق.م.م</a:t>
            </a:r>
            <a:endParaRPr lang="fa-IR" sz="20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buNone/>
            </a:pPr>
            <a:r>
              <a:rPr lang="fa-IR" smtClean="0">
                <a:cs typeface="B Mitra" pitchFamily="2" charset="-78"/>
              </a:rPr>
              <a:t>4- هزينه هاي هر طرح سرمايه گذاري صرفاً شامل هزينه هاي مربوط به طرح سرمايه گذاري از قبيل ماشين آلات،تجهيزات،تأسيسات، زمين و ساختمان و ... مي باشد. ساير هزينه ها از قبيل مواد اوليه و هزينه هاي غير مرتبط با موضوع طرح سرمايه گذاري به عنوان هزينه طرح سرمايه گذاري قابل پذيرش نخواهد بود.</a:t>
            </a:r>
          </a:p>
          <a:p>
            <a:pPr algn="just">
              <a:lnSpc>
                <a:spcPct val="150000"/>
              </a:lnSpc>
              <a:buNone/>
            </a:pPr>
            <a:r>
              <a:rPr lang="fa-IR" smtClean="0">
                <a:cs typeface="B Mitra" pitchFamily="2" charset="-78"/>
              </a:rPr>
              <a:t>5- آن بخش از هزينه هاي طرح سرمايه گذاري معين و مجوز مربوطه که بر اساس ارز ساير کشورها تنظيم گرديده باشد مبناي تسعير نرخ ارز تعيين شده توسط بانک مرکزي در تاريخ صدور مجوز مي باشد.</a:t>
            </a:r>
            <a:endParaRPr lang="fa-IR">
              <a:cs typeface="B Mitra" pitchFamily="2" charset="-78"/>
            </a:endParaRPr>
          </a:p>
        </p:txBody>
      </p:sp>
      <p:sp>
        <p:nvSpPr>
          <p:cNvPr id="3" name="Title 2"/>
          <p:cNvSpPr>
            <a:spLocks noGrp="1"/>
          </p:cNvSpPr>
          <p:nvPr>
            <p:ph type="title"/>
          </p:nvPr>
        </p:nvSpPr>
        <p:spPr/>
        <p:txBody>
          <a:bodyPr>
            <a:normAutofit/>
          </a:bodyPr>
          <a:lstStyle/>
          <a:p>
            <a:pPr algn="just"/>
            <a:r>
              <a:rPr lang="fa-IR" sz="2000" smtClean="0">
                <a:cs typeface="B Titr" pitchFamily="2" charset="-78"/>
              </a:rPr>
              <a:t>دستورالعمل 33188/200 مورخ 20/11/89 در خصوص رسیدگی واعمال معافیت موضوع ماده 138ق.م.م</a:t>
            </a:r>
            <a:endParaRPr lang="fa-IR" sz="20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buNone/>
            </a:pPr>
            <a:r>
              <a:rPr lang="fa-IR" smtClean="0"/>
              <a:t>6- در صورتي که چند مجوز براي يک طرح سرمايه گذاري صادر شده باشد در صورت تفکيک هزينه هاي سرمايه گذاري مربوط به هر مجوز با رعايت ساير شرايط امکان برخورداري از معافيت وجود خواهد داشت در غير اين صورت چنانچه هزينه ها بدون تفکيک به هر مجوز و به صورت کلي ارائه شود و در مجوز صادره نيز مبلغ هزينه درج نشود مشمول برخورداري از معافيت نخواهد بود.</a:t>
            </a:r>
            <a:endParaRPr lang="fa-IR"/>
          </a:p>
        </p:txBody>
      </p:sp>
      <p:sp>
        <p:nvSpPr>
          <p:cNvPr id="3" name="Title 2"/>
          <p:cNvSpPr>
            <a:spLocks noGrp="1"/>
          </p:cNvSpPr>
          <p:nvPr>
            <p:ph type="title"/>
          </p:nvPr>
        </p:nvSpPr>
        <p:spPr/>
        <p:txBody>
          <a:bodyPr/>
          <a:lstStyle/>
          <a:p>
            <a:endParaRPr lang="fa-I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pPr algn="just">
              <a:lnSpc>
                <a:spcPct val="150000"/>
              </a:lnSpc>
              <a:buNone/>
            </a:pPr>
            <a:r>
              <a:rPr lang="fa-IR" smtClean="0">
                <a:cs typeface="B Mitra" pitchFamily="2" charset="-78"/>
              </a:rPr>
              <a:t>7-  در صورتي که مدت و مبلغ هزينه تعيين شده در طرح سرمايه گذاري از مدت و هزينه مشخص شده در مجوز صادره از سوي وزارتخانه ذيربط براي همان طرح سرمايه گذاري بيشتر باشد مبناي مدت و تصميم گيري براي معافيت مجوز صادره از طرف وزارتخانه ذيربط مي باشد.</a:t>
            </a:r>
          </a:p>
          <a:p>
            <a:pPr algn="just">
              <a:lnSpc>
                <a:spcPct val="150000"/>
              </a:lnSpc>
              <a:buNone/>
            </a:pPr>
            <a:r>
              <a:rPr lang="fa-IR" smtClean="0">
                <a:cs typeface="B Mitra" pitchFamily="2" charset="-78"/>
              </a:rPr>
              <a:t>8- انجام قسمتي از هزينه هاي طرح قبل از اخذ مجوز با رعايت ساير شرايط خللي به معافيت موضوع ماده 138 قانون مالياتهاي مستقيم وارد نخواهد کرد ليکن در اين صورت هزينه هاي انجام شده قبل از اخذ مجوز مشمول برخورداري از معافيت نخواهد بود.</a:t>
            </a:r>
            <a:endParaRPr lang="fa-IR">
              <a:cs typeface="B Mitra" pitchFamily="2" charset="-78"/>
            </a:endParaRPr>
          </a:p>
        </p:txBody>
      </p:sp>
      <p:sp>
        <p:nvSpPr>
          <p:cNvPr id="3" name="Title 2"/>
          <p:cNvSpPr>
            <a:spLocks noGrp="1"/>
          </p:cNvSpPr>
          <p:nvPr>
            <p:ph type="title"/>
          </p:nvPr>
        </p:nvSpPr>
        <p:spPr/>
        <p:txBody>
          <a:bodyPr/>
          <a:lstStyle/>
          <a:p>
            <a:endParaRPr lang="fa-I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buNone/>
            </a:pPr>
            <a:r>
              <a:rPr lang="fa-IR" smtClean="0">
                <a:cs typeface="B Mitra" pitchFamily="2" charset="-78"/>
              </a:rPr>
              <a:t>9- ملاک تعيين بهره برداري واحد صنعتي و معدني جديد يا به بهره برداري رسيدن طرح در اجراي مقررات تبصره يک ماده 138 قانون مالياتهاي مستقيم تاريخ بهره برداري مندرج در پروانه بهره برداري مي باشد در غير اينصورت، بهره برداري واقعي واحد صنعتي و معدني با توجه به مدارک و مستندات توسط اداره امور مالياتي مشخص خواهد شد.</a:t>
            </a:r>
          </a:p>
          <a:p>
            <a:pPr algn="just">
              <a:buNone/>
            </a:pPr>
            <a:r>
              <a:rPr lang="fa-IR" smtClean="0">
                <a:cs typeface="B Mitra" pitchFamily="2" charset="-78"/>
              </a:rPr>
              <a:t>10- در صورت تمديد مدت زمان اجراي طرح سرمايه گذاري که به تاييد وزارتخانه ذيربط رسيده باشد تاريخ خاتمه طرح در اجراي تبصره يک ماده 138 قانون مالياتهاي مستقيم بر اساس زمان تمديد شده با تأئيد وزارتخانه ذيربط خواهد بود.</a:t>
            </a:r>
          </a:p>
          <a:p>
            <a:pPr algn="just">
              <a:buNone/>
            </a:pPr>
            <a:endParaRPr lang="fa-IR">
              <a:cs typeface="B Mitra" pitchFamily="2" charset="-78"/>
            </a:endParaRPr>
          </a:p>
        </p:txBody>
      </p:sp>
      <p:sp>
        <p:nvSpPr>
          <p:cNvPr id="3" name="Title 2"/>
          <p:cNvSpPr>
            <a:spLocks noGrp="1"/>
          </p:cNvSpPr>
          <p:nvPr>
            <p:ph type="title"/>
          </p:nvPr>
        </p:nvSpPr>
        <p:spPr/>
        <p:txBody>
          <a:bodyPr/>
          <a:lstStyle/>
          <a:p>
            <a:endParaRPr lang="fa-I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algn="just">
              <a:lnSpc>
                <a:spcPct val="150000"/>
              </a:lnSpc>
              <a:buNone/>
            </a:pPr>
            <a:r>
              <a:rPr lang="fa-IR" smtClean="0">
                <a:cs typeface="B Mitra" pitchFamily="2" charset="-78"/>
              </a:rPr>
              <a:t>11- در صورتي که هزينه هاي انجام شده بابت طرح يا طرحهاي سرمايه گذاري در يکسال مالي مازاد بر سود ابرازي همان سال باشد معافيت مالياتي مازاد مذکور در سنوات بعدي قابل استفاده خواهد بود و در هر حال جمع مدت استفاده از معافيت بيش از چهار سال با احتساب اولين سال مالي شروع اجراي طرح نخواهد بود.</a:t>
            </a:r>
          </a:p>
          <a:p>
            <a:pPr algn="just">
              <a:lnSpc>
                <a:spcPct val="150000"/>
              </a:lnSpc>
              <a:buNone/>
            </a:pPr>
            <a:r>
              <a:rPr lang="fa-IR" smtClean="0">
                <a:cs typeface="B Mitra" pitchFamily="2" charset="-78"/>
              </a:rPr>
              <a:t>12- انـجـام هـزينـه هـاي هر طرح بايد در حسابهاي جداگانه ثبت گردد و قابل تطبيق با اقلام هزينه مندرج در طرح سرمايه گذاري معين باشد. در غـير اينـصورت هـزيـنه هاي انـجام شـده در قـالب مـعافـيت ماده 138 قـانـون مالياتهاي مستقيم مورد قبول نبوده و در خصوص آن معافيتي اعمال نمي گردد.</a:t>
            </a:r>
          </a:p>
          <a:p>
            <a:pPr algn="just">
              <a:lnSpc>
                <a:spcPct val="150000"/>
              </a:lnSpc>
              <a:buNone/>
            </a:pPr>
            <a:endParaRPr lang="fa-IR">
              <a:cs typeface="B Mitra" pitchFamily="2" charset="-78"/>
            </a:endParaRPr>
          </a:p>
        </p:txBody>
      </p:sp>
      <p:sp>
        <p:nvSpPr>
          <p:cNvPr id="3" name="Title 2"/>
          <p:cNvSpPr>
            <a:spLocks noGrp="1"/>
          </p:cNvSpPr>
          <p:nvPr>
            <p:ph type="title"/>
          </p:nvPr>
        </p:nvSpPr>
        <p:spPr/>
        <p:txBody>
          <a:bodyPr/>
          <a:lstStyle/>
          <a:p>
            <a:endParaRPr lang="fa-I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buNone/>
            </a:pPr>
            <a:r>
              <a:rPr lang="fa-IR" smtClean="0">
                <a:cs typeface="B Mitra" pitchFamily="2" charset="-78"/>
              </a:rPr>
              <a:t>13- شروع و خاتمه طرح مي بايست به روز، ماه و سال مشخص شده باشد. در صورتي که برنامه زمانبندي به صورت سالانه و ماهانه(مثلاً با ذکر 3 سال يا 18 ماه) حسب مورد اعلام شود در اين صورت تايخ شروع طرح، تاريخ صدور مجوز از سوي وزارتخانه ذيربط خواهد بود مگر اينکه در زمانبندي ارائه شده به سال يا ماه مشخصي ارائه شده باشد که در اين صورت اولين روز ماه يا سال مربوط حسب مورد مبناي شروع طرح سرمايه گذاري خواهد بود.</a:t>
            </a:r>
            <a:endParaRPr lang="fa-IR">
              <a:cs typeface="B Mitra" pitchFamily="2" charset="-78"/>
            </a:endParaRPr>
          </a:p>
        </p:txBody>
      </p:sp>
      <p:sp>
        <p:nvSpPr>
          <p:cNvPr id="3" name="Title 2"/>
          <p:cNvSpPr>
            <a:spLocks noGrp="1"/>
          </p:cNvSpPr>
          <p:nvPr>
            <p:ph type="title"/>
          </p:nvPr>
        </p:nvSpPr>
        <p:spPr/>
        <p:txBody>
          <a:bodyPr/>
          <a:lstStyle/>
          <a:p>
            <a:endParaRPr lang="fa-I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pPr algn="just">
              <a:lnSpc>
                <a:spcPct val="150000"/>
              </a:lnSpc>
              <a:buNone/>
            </a:pPr>
            <a:r>
              <a:rPr lang="fa-IR" smtClean="0">
                <a:cs typeface="B Mitra" pitchFamily="2" charset="-78"/>
              </a:rPr>
              <a:t>14- چنانچه فاصله تاريخ دريافت مجوز تا تاريخ بهره برداري طرح(با توجه به بند 9) کمتر از يک سال باشد عدم تعيين تاريخ شروع و خاتمه در طرح سرمايه گذاري خللي به اعمال معافيت وارد نخواهد ساخت.</a:t>
            </a:r>
          </a:p>
          <a:p>
            <a:pPr algn="just">
              <a:lnSpc>
                <a:spcPct val="150000"/>
              </a:lnSpc>
              <a:buNone/>
            </a:pPr>
            <a:r>
              <a:rPr lang="fa-IR" smtClean="0">
                <a:cs typeface="B Mitra" pitchFamily="2" charset="-78"/>
              </a:rPr>
              <a:t>15- در صورت عدم اجراي طرح سرمايه گذاري معين در مدت تعيين شده در طرح سرمايه گذاري و يا تمديد شده و يا ابطال مجوز صادره از سوي وزارتخانه ذيربط چنانچه در اين خصوص معافيتي اعمال شده باشد با رعايت مقررات تبصره يک ماده 138 قانون مالياتهاي مستقيم نسبت به مطالبه ماليات و جرايم مربوط اقدام خواهد شد.</a:t>
            </a:r>
          </a:p>
          <a:p>
            <a:pPr algn="just">
              <a:lnSpc>
                <a:spcPct val="150000"/>
              </a:lnSpc>
              <a:buNone/>
            </a:pPr>
            <a:endParaRPr lang="fa-IR">
              <a:cs typeface="B Mitra" pitchFamily="2" charset="-78"/>
            </a:endParaRPr>
          </a:p>
        </p:txBody>
      </p:sp>
      <p:sp>
        <p:nvSpPr>
          <p:cNvPr id="3" name="Title 2"/>
          <p:cNvSpPr>
            <a:spLocks noGrp="1"/>
          </p:cNvSpPr>
          <p:nvPr>
            <p:ph type="title"/>
          </p:nvPr>
        </p:nvSpPr>
        <p:spPr/>
        <p:txBody>
          <a:bodyPr/>
          <a:lstStyle/>
          <a:p>
            <a:endParaRPr lang="fa-I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algn="just">
              <a:lnSpc>
                <a:spcPct val="150000"/>
              </a:lnSpc>
              <a:buNone/>
            </a:pPr>
            <a:r>
              <a:rPr lang="fa-IR" smtClean="0">
                <a:cs typeface="B Mitra" pitchFamily="2" charset="-78"/>
              </a:rPr>
              <a:t>مادة 141 ـ الف ـ صد در صد (100%) درآمد حاصل از صادرات محصولات تمام شدة کالاهاي صنعتي و محصولات ‌بخش کشاورزي (شامل محصولات زراعي‌، باغي‌، دام و طيور،شيلات‌، جنگل و مرتع‌) و صنايع تبديلي و تکميلي آن و پنجاه درصد(50%) درآمد حاصل از صادرات ساير کالاهايي که به منظور دست‌يافتن به اهداف صادرات کالاهاي غيرنفتي به خارج از کشور صادر مي‌شوند از شمول ماليات معاف هستند. فهرست کالاهاي مشمول ‌اين ماده در طول هر برنامه به پيشنهاد وزارتخانه‌هاي امور اقتصادي‌و دارايي‌، بازرگاني‌، کشاورزي و جهاد سازندگي و وزارتخانه‌هاي ‌صنعتي به تصويب هيأت وزيران مي‌رسد.</a:t>
            </a:r>
            <a:endParaRPr lang="fa-IR">
              <a:cs typeface="B Mitra" pitchFamily="2" charset="-78"/>
            </a:endParaRPr>
          </a:p>
        </p:txBody>
      </p:sp>
      <p:sp>
        <p:nvSpPr>
          <p:cNvPr id="3" name="Title 2"/>
          <p:cNvSpPr>
            <a:spLocks noGrp="1"/>
          </p:cNvSpPr>
          <p:nvPr>
            <p:ph type="title"/>
          </p:nvPr>
        </p:nvSpPr>
        <p:spPr/>
        <p:txBody>
          <a:bodyPr/>
          <a:lstStyle/>
          <a:p>
            <a:endParaRPr lang="fa-I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algn="just">
              <a:lnSpc>
                <a:spcPct val="150000"/>
              </a:lnSpc>
              <a:buNone/>
            </a:pPr>
            <a:r>
              <a:rPr lang="fa-IR" smtClean="0">
                <a:cs typeface="B Mitra" pitchFamily="2" charset="-78"/>
              </a:rPr>
              <a:t>ب ـ صد در صد (100%) درآمد حاصل از صادرات کالاهاي مختلف که به ‌صورت ترانزيت به ايران وارد شده يا مي‌شوند و بدون تغيير درماهيت يا  با انجام کاري بر روي آن صادر مي‌شوند از شمول ماليات ‌معاف است‌.</a:t>
            </a:r>
          </a:p>
          <a:p>
            <a:pPr algn="just">
              <a:lnSpc>
                <a:spcPct val="150000"/>
              </a:lnSpc>
              <a:buNone/>
            </a:pPr>
            <a:r>
              <a:rPr lang="fa-IR" smtClean="0">
                <a:cs typeface="B Mitra" pitchFamily="2" charset="-78"/>
              </a:rPr>
              <a:t>تبصره ـ زيان حاصل از صدور کالاهاي معاف از ماليات درمورد کساني که غير از امور صادراتي فعاليت ديگري هم دارند، درمحاسبة ماليات ساير فعاليت‌هاي آنان منظور نخواهد شد.</a:t>
            </a:r>
          </a:p>
          <a:p>
            <a:pPr algn="just">
              <a:lnSpc>
                <a:spcPct val="150000"/>
              </a:lnSpc>
              <a:buNone/>
            </a:pPr>
            <a:r>
              <a:rPr lang="fa-IR" smtClean="0">
                <a:cs typeface="B Mitra" pitchFamily="2" charset="-78"/>
              </a:rPr>
              <a:t/>
            </a:r>
            <a:br>
              <a:rPr lang="fa-IR" smtClean="0">
                <a:cs typeface="B Mitra" pitchFamily="2" charset="-78"/>
              </a:rPr>
            </a:br>
            <a:endParaRPr lang="fa-IR">
              <a:cs typeface="B Mitra" pitchFamily="2" charset="-78"/>
            </a:endParaRPr>
          </a:p>
        </p:txBody>
      </p:sp>
      <p:sp>
        <p:nvSpPr>
          <p:cNvPr id="3" name="Title 2"/>
          <p:cNvSpPr>
            <a:spLocks noGrp="1"/>
          </p:cNvSpPr>
          <p:nvPr>
            <p:ph type="title"/>
          </p:nvPr>
        </p:nvSpPr>
        <p:spPr/>
        <p:txBody>
          <a:bodyPr/>
          <a:lstStyle/>
          <a:p>
            <a:endParaRPr lang="fa-I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algn="just">
              <a:buNone/>
            </a:pPr>
            <a:r>
              <a:rPr lang="fa-IR" smtClean="0">
                <a:cs typeface="B Mitra" pitchFamily="2" charset="-78"/>
              </a:rPr>
              <a:t>مادة 142 ـ درآمد کارگاه‌هاي فرش دستباف و صنايع دستي وشرکت‌هاي تعاوني و اتحاديه‌هاي توليدي مربوطه از پرداخت ‌ماليات معاف است‌.</a:t>
            </a:r>
          </a:p>
          <a:p>
            <a:pPr algn="just">
              <a:buNone/>
            </a:pPr>
            <a:r>
              <a:rPr lang="fa-IR" smtClean="0">
                <a:cs typeface="B Mitra" pitchFamily="2" charset="-78"/>
              </a:rPr>
              <a:t>ماده 143ـ معادل ده درصد(10%) از ماليات بر درآمد حاصل از فروش کالاهايي که در بورس هاي کالايي پذيرفته شده و به فروش مي رسد و ده درصد(10%)از ماليات بر درآمد شرکتهايي که سهام آنها براي معامله در بورس هاي داخلي يا خارجي پذيرفته مي شود و پنج درصد(5%)از ماليات بر درآمد شرکتهايي که سهام آنها براي معامله در بازار خارج از بورس داخلي يا خارجي پذيرفته مي شود، از سال پذيرش تا سالي که از فهرست شرکتهاي پذيرفته شده در اين بورس ها يا بازارها حذف نشده اند با تأييد سازمان بخشوده مي شود. شرکتهايي که سهام آنها براي معامله در بورسهاي داخلي يا خارجي يا بازارهاي خارج از بورس داخلي يا خارجي پذيرفته  شود در صورتي که در پايان دوره مالي به تأييد سازمان حداقل بيست درصد(20%) سهام شناور آزاد داشته باشند معادل دو برابر معافيتهاي فوق از بخشودگي مالياتي برخوردار مي شوند.</a:t>
            </a:r>
            <a:endParaRPr lang="fa-IR">
              <a:cs typeface="B Mitra" pitchFamily="2" charset="-78"/>
            </a:endParaRPr>
          </a:p>
        </p:txBody>
      </p:sp>
      <p:sp>
        <p:nvSpPr>
          <p:cNvPr id="3" name="Title 2"/>
          <p:cNvSpPr>
            <a:spLocks noGrp="1"/>
          </p:cNvSpPr>
          <p:nvPr>
            <p:ph type="title"/>
          </p:nvPr>
        </p:nvSpPr>
        <p:spPr/>
        <p:txBody>
          <a:bodyPr/>
          <a:lstStyle/>
          <a:p>
            <a:endParaRPr lang="fa-I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91</TotalTime>
  <Words>2024</Words>
  <Application>Microsoft Office PowerPoint</Application>
  <PresentationFormat>On-screen Show (4:3)</PresentationFormat>
  <Paragraphs>92</Paragraphs>
  <Slides>33</Slides>
  <Notes>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Concourse</vt:lpstr>
      <vt:lpstr>بنام خدا</vt:lpstr>
      <vt:lpstr>معافیت های مالیاتی اشخاص حقوقی</vt:lpstr>
      <vt:lpstr>معافیت های مالیاتی اشخاص حقوقی</vt:lpstr>
      <vt:lpstr>معافیت های مالیاتی اشخاص حقوقی</vt:lpstr>
      <vt:lpstr>معافیت های مالیاتی اشخاص حقوقی</vt:lpstr>
      <vt:lpstr>معافیت های مالیاتی اشخاص حقوقی</vt:lpstr>
      <vt:lpstr>معافیت های مالیاتی اشخاص حقوقی</vt:lpstr>
      <vt:lpstr>معافیت های مالیاتی اشخاص حقوقی</vt:lpstr>
      <vt:lpstr>در اجرای ماده 132 ق.م.م به نکات ذیل باید توجه کرد:</vt:lpstr>
      <vt:lpstr>در اجرای ماده 132 ق.م.م به نکات ذیل باید توجه کرد:</vt:lpstr>
      <vt:lpstr>مثال:</vt:lpstr>
      <vt:lpstr>معافیت های مالیاتی اشخاص حقوقی</vt:lpstr>
      <vt:lpstr>موضوع تبصره 3 ماده 132</vt:lpstr>
      <vt:lpstr>تبصره 3 ماده 132:</vt:lpstr>
      <vt:lpstr>معافیت های مالیاتی اشخاص حقوقی</vt:lpstr>
      <vt:lpstr>معافیت های مالیاتی</vt:lpstr>
      <vt:lpstr>ماده 138ق.م.م</vt:lpstr>
      <vt:lpstr>ماده138 ق.م.م</vt:lpstr>
      <vt:lpstr>ماده 138ق.م.م</vt:lpstr>
      <vt:lpstr>ماده 138ق.م.م</vt:lpstr>
      <vt:lpstr>دستورالعمل 33188/200 مورخ 20/11/89 در خصوص رسیدگی واعمال معافیت موضوع ماده 138ق.م.م</vt:lpstr>
      <vt:lpstr>دستورالعمل 33188/200 مورخ 20/11/89 در خصوص رسیدگی واعمال معافیت موضوع ماده 138ق.م.م</vt:lpstr>
      <vt:lpstr>دستورالعمل 33188/200 مورخ 20/11/89 در خصوص رسیدگی واعمال معافیت موضوع ماده 138ق.م.م</vt:lpstr>
      <vt:lpstr>دستورالعمل 33188/200 مورخ 20/11/89 در خصوص رسیدگی واعمال معافیت موضوع ماده 138ق.م.م</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Office07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DELL</dc:creator>
  <cp:lastModifiedBy>Windows User</cp:lastModifiedBy>
  <cp:revision>47</cp:revision>
  <dcterms:created xsi:type="dcterms:W3CDTF">2015-05-06T18:27:32Z</dcterms:created>
  <dcterms:modified xsi:type="dcterms:W3CDTF">2020-05-23T06:23:48Z</dcterms:modified>
</cp:coreProperties>
</file>