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6" r:id="rId2"/>
    <p:sldId id="263" r:id="rId3"/>
    <p:sldId id="256" r:id="rId4"/>
    <p:sldId id="260" r:id="rId5"/>
    <p:sldId id="261" r:id="rId6"/>
    <p:sldId id="257" r:id="rId7"/>
    <p:sldId id="262" r:id="rId8"/>
    <p:sldId id="258" r:id="rId9"/>
    <p:sldId id="264" r:id="rId10"/>
    <p:sldId id="265" r:id="rId11"/>
    <p:sldId id="259" r:id="rId12"/>
  </p:sldIdLst>
  <p:sldSz cx="9144000" cy="6858000" type="screen4x3"/>
  <p:notesSz cx="6858000" cy="9144000"/>
  <p:defaultTextStyle>
    <a:defPPr>
      <a:defRPr lang="fa-I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64" d="100"/>
          <a:sy n="64" d="100"/>
        </p:scale>
        <p:origin x="1364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6147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48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49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0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1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2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3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4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5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6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7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8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59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60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61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en-US" altLang="en-US"/>
            </a:p>
          </p:txBody>
        </p:sp>
        <p:sp>
          <p:nvSpPr>
            <p:cNvPr id="6162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en-US" altLang="en-US"/>
            </a:p>
          </p:txBody>
        </p:sp>
        <p:sp>
          <p:nvSpPr>
            <p:cNvPr id="6163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64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65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66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67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68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69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70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71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72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73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/>
            </a:p>
          </p:txBody>
        </p:sp>
        <p:sp>
          <p:nvSpPr>
            <p:cNvPr id="6174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75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76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77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78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/>
            </a:p>
          </p:txBody>
        </p:sp>
        <p:sp>
          <p:nvSpPr>
            <p:cNvPr id="6179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0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1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2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3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4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5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6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7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8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89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0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1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2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3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4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5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6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7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8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99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0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1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2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3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4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5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6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7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8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9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0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1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2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3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4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5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6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7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8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19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0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1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2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3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4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5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6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7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8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29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0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1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2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3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4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5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6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7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8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9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0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1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2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3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4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5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6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7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8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9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0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1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2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3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4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5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6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7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8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9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0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1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2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3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4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5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6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7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8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69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0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1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2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3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4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5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6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7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8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79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0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1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2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3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4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5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6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7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8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9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0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1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2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3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4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5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6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7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8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9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0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1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2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3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4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5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6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7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8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9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0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1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2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3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4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5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6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7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8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9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0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1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2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3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4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5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6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7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8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29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0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1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2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3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4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5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6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7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8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39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0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1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2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3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4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5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6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7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8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49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0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1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2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3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4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5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6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7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8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9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60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61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62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6363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6364" name="Rectangle 2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365" name="Rectangle 22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366" name="Rectangle 2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F673049-29F8-4C85-83B5-5A171AE4E861}" type="slidenum">
              <a:rPr lang="fa-IR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E6794A-C406-4F2B-B0E1-350B13851366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1275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C5B3344-3676-417A-ACBD-5D3F86943557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5007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ECFEB84-0616-4C99-BC30-176C6119E2E9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9556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7BC8152-C68B-4C02-A80A-9F95CCA5B08C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7072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08B77A1-4908-41A1-8702-1195B31EF3A2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72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A54DF3E-4312-45B2-89CC-E704C9332C3C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1178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D2B3090-991C-4066-90C7-89A30D6604DC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092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376E8AA-FFAA-41A8-906F-1BEB337100BE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738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82002F-3E02-40C3-9F5E-BA88F7911FE7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83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235EA14-94B3-4B69-B332-FBDDA15DE9EA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4013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5123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24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25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26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27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28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29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0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1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2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3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4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5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6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7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8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39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0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1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2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3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4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5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6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7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8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49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50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51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52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53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54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en-US" altLang="en-US"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5155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56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57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58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59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0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1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2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3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4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5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6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7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8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69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0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1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2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3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4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5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6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7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8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79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0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1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2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3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4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5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6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7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8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9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0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1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2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3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4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5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6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7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8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99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0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1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2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3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4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5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6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7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8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09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0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1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2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3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4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5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6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7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8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9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0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1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2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3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4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5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6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7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8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9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0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1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2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3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4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5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6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7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8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9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0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1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2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3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4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5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6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7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8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49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0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1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2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3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4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5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6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7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8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59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0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1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2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3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4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5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6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7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8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9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0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1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2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3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4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5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6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7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8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9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0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1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2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3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4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5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6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7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8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9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0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1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2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3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4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5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6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7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8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9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0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1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2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3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4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5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6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7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8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09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0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1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2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3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4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5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6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7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8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19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0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1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2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3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4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5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6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7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8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29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0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1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2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3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4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5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6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7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338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2AC069D4-7191-4B76-9D05-5525244135F5}" type="slidenum">
              <a:rPr lang="fa-IR" altLang="en-US"/>
              <a:pPr/>
              <a:t>‹#›</a:t>
            </a:fld>
            <a:endParaRPr lang="en-US" altLang="en-US"/>
          </a:p>
        </p:txBody>
      </p:sp>
      <p:sp>
        <p:nvSpPr>
          <p:cNvPr id="5339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5340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en-US"/>
          </a:p>
        </p:txBody>
      </p:sp>
      <p:sp>
        <p:nvSpPr>
          <p:cNvPr id="5341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5342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24863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justLow" rtl="1"/>
            <a:endParaRPr lang="fa-IR" altLang="ja-JP" sz="4400" b="1" dirty="0"/>
          </a:p>
          <a:p>
            <a:pPr algn="justLow" rtl="1"/>
            <a:endParaRPr lang="fa-IR" altLang="ja-JP" sz="4400" b="1" dirty="0"/>
          </a:p>
          <a:p>
            <a:pPr rtl="1"/>
            <a:r>
              <a:rPr lang="fa-IR" altLang="ja-JP" sz="4400" b="1" dirty="0"/>
              <a:t>مطالعات امكانسنجي </a:t>
            </a:r>
            <a:r>
              <a:rPr lang="fa-IR" altLang="ja-JP" sz="4400" b="1" dirty="0" smtClean="0"/>
              <a:t>پروژه</a:t>
            </a:r>
            <a:endParaRPr lang="en-US" altLang="ja-JP" b="1" dirty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24863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justLow" rtl="1"/>
            <a:r>
              <a:rPr lang="fa-IR" altLang="en-US" sz="4400" b="1"/>
              <a:t>1) مقدمه</a:t>
            </a:r>
          </a:p>
          <a:p>
            <a:pPr algn="justLow" rtl="1">
              <a:buFont typeface="Wingdings" panose="05000000000000000000" pitchFamily="2" charset="2"/>
              <a:buChar char="l"/>
            </a:pPr>
            <a:r>
              <a:rPr lang="fa-IR" altLang="en-US" b="1"/>
              <a:t> اطمینان از تأمین اهداف مورد نظر وانتخاب  مقرون به صرفه ترین راه رسیدن به آن </a:t>
            </a:r>
          </a:p>
          <a:p>
            <a:pPr algn="justLow" rtl="1">
              <a:buFont typeface="Wingdings" panose="05000000000000000000" pitchFamily="2" charset="2"/>
              <a:buChar char="l"/>
            </a:pPr>
            <a:r>
              <a:rPr lang="fa-IR" altLang="en-US" b="1"/>
              <a:t> تفکیک بین نیاز و خواست </a:t>
            </a:r>
            <a:r>
              <a:rPr lang="ar-SA" altLang="en-US" b="1"/>
              <a:t>–</a:t>
            </a:r>
            <a:r>
              <a:rPr lang="fa-IR" altLang="en-US" b="1"/>
              <a:t> نیاز سنجی از مهمترین و مقدماتی ترین موضوع اين مطالعات</a:t>
            </a:r>
          </a:p>
          <a:p>
            <a:pPr algn="justLow" rtl="1">
              <a:buFont typeface="Wingdings" panose="05000000000000000000" pitchFamily="2" charset="2"/>
              <a:buChar char="l"/>
            </a:pPr>
            <a:r>
              <a:rPr lang="fa-IR" altLang="en-US" b="1"/>
              <a:t> برنامه پروژه محصول مطالعات امکانسنجی:</a:t>
            </a:r>
          </a:p>
          <a:p>
            <a:pPr algn="justLow" rtl="1"/>
            <a:r>
              <a:rPr lang="fa-IR" altLang="en-US" b="1"/>
              <a:t>محل اجرا، ظرفیت یا وسعت، محدوده کار، منابع لازم، فناوری مناسب، روش انجام کار ، بودجه، زمانبندی، نحوه تأمین مالی و ...</a:t>
            </a:r>
          </a:p>
          <a:p>
            <a:pPr algn="just" rtl="1"/>
            <a:r>
              <a:rPr lang="en-US" altLang="ja-JP" b="1">
                <a:ea typeface="ＭＳ Ｐゴシック" panose="020B0600070205080204" pitchFamily="34" charset="-128"/>
              </a:rPr>
              <a:t>	</a:t>
            </a:r>
            <a:endParaRPr lang="en-US" altLang="en-US" b="1"/>
          </a:p>
          <a:p>
            <a:pPr algn="justLow" rtl="1"/>
            <a:endParaRPr lang="en-US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r" rtl="1">
              <a:lnSpc>
                <a:spcPct val="80000"/>
              </a:lnSpc>
            </a:pPr>
            <a:endParaRPr lang="fa-IR" altLang="en-US" sz="1400" b="1"/>
          </a:p>
          <a:p>
            <a:pPr algn="r" rtl="1">
              <a:lnSpc>
                <a:spcPct val="80000"/>
              </a:lnSpc>
            </a:pPr>
            <a:r>
              <a:rPr lang="fa-IR" altLang="en-US" sz="2800" b="1"/>
              <a:t>2) چارچوب سرفصل مطالعات امکانسنجی</a:t>
            </a:r>
          </a:p>
          <a:p>
            <a:pPr algn="justLow" rtl="1">
              <a:lnSpc>
                <a:spcPct val="80000"/>
              </a:lnSpc>
            </a:pPr>
            <a:r>
              <a:rPr lang="fa-IR" altLang="en-US" sz="2800"/>
              <a:t>	مطابق الگوی ارزیابی اقتصادی طرحهای سرمایه گذاری 	صنعتی از انتشارات </a:t>
            </a:r>
            <a:r>
              <a:rPr lang="en-US" altLang="en-US" sz="2800"/>
              <a:t>Unido  </a:t>
            </a:r>
            <a:r>
              <a:rPr lang="fa-IR" altLang="en-US" sz="2800"/>
              <a:t> </a:t>
            </a:r>
          </a:p>
          <a:p>
            <a:pPr algn="justLow" rtl="1">
              <a:lnSpc>
                <a:spcPct val="80000"/>
              </a:lnSpc>
            </a:pPr>
            <a:r>
              <a:rPr lang="ar-SA" altLang="ja-JP" sz="2800"/>
              <a:t>	</a:t>
            </a:r>
            <a:r>
              <a:rPr lang="ar-SA" altLang="ja-JP" sz="2800" b="1"/>
              <a:t>الف) سابقه و تاريخچه طرح:</a:t>
            </a:r>
            <a:r>
              <a:rPr lang="ar-SA" altLang="ja-JP" sz="2800"/>
              <a:t> شامل باني يا بانييان </a:t>
            </a:r>
            <a:r>
              <a:rPr lang="fa-IR" altLang="ja-JP" sz="2800"/>
              <a:t>	</a:t>
            </a:r>
            <a:r>
              <a:rPr lang="ar-SA" altLang="ja-JP" sz="2800"/>
              <a:t>طرح،تاريخچه و هزينه </a:t>
            </a:r>
            <a:r>
              <a:rPr lang="fa-IR" altLang="ja-JP" sz="2800"/>
              <a:t>	</a:t>
            </a:r>
            <a:r>
              <a:rPr lang="ar-SA" altLang="ja-JP" sz="2800"/>
              <a:t>مطالعات و نتيجه </a:t>
            </a:r>
            <a:r>
              <a:rPr lang="fa-IR" altLang="ja-JP" sz="2800"/>
              <a:t> </a:t>
            </a:r>
            <a:r>
              <a:rPr lang="ar-SA" altLang="ja-JP" sz="2800"/>
              <a:t>بررسيهايي كه قبلاً </a:t>
            </a:r>
            <a:r>
              <a:rPr lang="fa-IR" altLang="ja-JP" sz="2800"/>
              <a:t>	</a:t>
            </a:r>
            <a:r>
              <a:rPr lang="ar-SA" altLang="ja-JP" sz="2800"/>
              <a:t>انجام شده است.</a:t>
            </a:r>
            <a:endParaRPr lang="ar-SA" altLang="ja-JP" sz="2800">
              <a:ea typeface="ＭＳ Ｐゴシック" panose="020B0600070205080204" pitchFamily="34" charset="-128"/>
            </a:endParaRPr>
          </a:p>
          <a:p>
            <a:pPr algn="justLow" rtl="1">
              <a:lnSpc>
                <a:spcPct val="80000"/>
              </a:lnSpc>
            </a:pPr>
            <a:r>
              <a:rPr lang="en-US" altLang="ja-JP" sz="2800">
                <a:ea typeface="ＭＳ Ｐゴシック" panose="020B0600070205080204" pitchFamily="34" charset="-128"/>
              </a:rPr>
              <a:t>	</a:t>
            </a:r>
            <a:r>
              <a:rPr lang="ar-SA" altLang="ja-JP" sz="2800" b="1"/>
              <a:t>ب) بازار و ظرفيت كارخانه:</a:t>
            </a:r>
            <a:r>
              <a:rPr lang="ar-SA" altLang="ja-JP" sz="2800"/>
              <a:t> بررسي بازار و تقاضا، پيش بيني </a:t>
            </a:r>
            <a:r>
              <a:rPr lang="fa-IR" altLang="ja-JP" sz="2800"/>
              <a:t>	</a:t>
            </a:r>
            <a:r>
              <a:rPr lang="ar-SA" altLang="ja-JP" sz="2800"/>
              <a:t>فروش و بازاريابي، برنامه توليد (انواع محصولات) و ظرفيت </a:t>
            </a:r>
            <a:r>
              <a:rPr lang="fa-IR" altLang="ja-JP" sz="2800"/>
              <a:t>	</a:t>
            </a:r>
            <a:r>
              <a:rPr lang="ar-SA" altLang="ja-JP" sz="2800"/>
              <a:t>كارخانه.</a:t>
            </a:r>
            <a:endParaRPr lang="ar-SA" altLang="ja-JP" sz="2800">
              <a:ea typeface="ＭＳ Ｐゴシック" panose="020B0600070205080204" pitchFamily="34" charset="-128"/>
            </a:endParaRPr>
          </a:p>
          <a:p>
            <a:pPr algn="justLow" rtl="1">
              <a:lnSpc>
                <a:spcPct val="80000"/>
              </a:lnSpc>
            </a:pPr>
            <a:r>
              <a:rPr lang="en-US" altLang="ja-JP" sz="2800">
                <a:ea typeface="ＭＳ Ｐゴシック" panose="020B0600070205080204" pitchFamily="34" charset="-128"/>
              </a:rPr>
              <a:t>	</a:t>
            </a:r>
            <a:r>
              <a:rPr lang="ar-SA" altLang="ja-JP" sz="2800" b="1"/>
              <a:t>ج) مواد اوليه و نهاده هاي مورد نياز:</a:t>
            </a:r>
            <a:r>
              <a:rPr lang="ar-SA" altLang="ja-JP" sz="2800"/>
              <a:t>  مواد اوليه و نهاده هاي </a:t>
            </a:r>
            <a:r>
              <a:rPr lang="fa-IR" altLang="ja-JP" sz="2800"/>
              <a:t>	</a:t>
            </a:r>
            <a:r>
              <a:rPr lang="ar-SA" altLang="ja-JP" sz="2800"/>
              <a:t>مورد نياز و محل و نحوه تامين آنها شامل مواد خام، مواد نيم </a:t>
            </a:r>
            <a:r>
              <a:rPr lang="fa-IR" altLang="ja-JP" sz="2800"/>
              <a:t>	</a:t>
            </a:r>
            <a:r>
              <a:rPr lang="ar-SA" altLang="ja-JP" sz="2800"/>
              <a:t>ساخته، مواد كمكي،</a:t>
            </a:r>
            <a:r>
              <a:rPr lang="fa-IR" altLang="ja-JP" sz="2800"/>
              <a:t> </a:t>
            </a:r>
            <a:r>
              <a:rPr lang="ar-SA" altLang="ja-JP" sz="2800"/>
              <a:t>ملزومات كارخانه، آب، برق و گاز و ...</a:t>
            </a:r>
            <a:endParaRPr lang="ar-SA" altLang="ja-JP" sz="2800">
              <a:ea typeface="ＭＳ Ｐゴシック" panose="020B0600070205080204" pitchFamily="34" charset="-128"/>
            </a:endParaRPr>
          </a:p>
          <a:p>
            <a:pPr algn="justLow" rtl="1">
              <a:lnSpc>
                <a:spcPct val="80000"/>
              </a:lnSpc>
            </a:pPr>
            <a:r>
              <a:rPr lang="en-US" altLang="ja-JP" sz="2800">
                <a:ea typeface="ＭＳ Ｐゴシック" panose="020B0600070205080204" pitchFamily="34" charset="-128"/>
              </a:rPr>
              <a:t>	</a:t>
            </a:r>
            <a:r>
              <a:rPr lang="ar-SA" altLang="ja-JP" sz="2800" b="1"/>
              <a:t>د) موقعيت و محل كارخانه:</a:t>
            </a:r>
            <a:r>
              <a:rPr lang="ar-SA" altLang="ja-JP" sz="2800"/>
              <a:t> باتوجه به دسترسي به مواد اوليه و </a:t>
            </a:r>
            <a:r>
              <a:rPr lang="fa-IR" altLang="ja-JP" sz="2800"/>
              <a:t>	</a:t>
            </a:r>
            <a:r>
              <a:rPr lang="ar-SA" altLang="ja-JP" sz="2800"/>
              <a:t>بويژه</a:t>
            </a:r>
            <a:r>
              <a:rPr lang="en-US" altLang="ja-JP" sz="2800">
                <a:ea typeface="ＭＳ Ｐゴシック" panose="020B0600070205080204" pitchFamily="34" charset="-128"/>
              </a:rPr>
              <a:t> </a:t>
            </a:r>
            <a:r>
              <a:rPr lang="ar-SA" altLang="ja-JP" sz="2800"/>
              <a:t>راه</a:t>
            </a:r>
            <a:r>
              <a:rPr lang="fa-IR" altLang="ja-JP" sz="2800"/>
              <a:t> </a:t>
            </a:r>
            <a:r>
              <a:rPr lang="ar-SA" altLang="ja-JP" sz="2800"/>
              <a:t>هاي ارتباطي و امكان پذيري جذب نيروي ماهر</a:t>
            </a:r>
            <a:r>
              <a:rPr lang="fa-IR" altLang="ja-JP" sz="2800"/>
              <a:t> و ...</a:t>
            </a:r>
            <a:r>
              <a:rPr lang="ar-SA" altLang="ja-JP" sz="2800"/>
              <a:t> </a:t>
            </a:r>
            <a:r>
              <a:rPr lang="fa-IR" altLang="ja-JP" sz="2800"/>
              <a:t>	</a:t>
            </a:r>
            <a:r>
              <a:rPr lang="en-US" altLang="ja-JP" sz="2800">
                <a:ea typeface="ＭＳ Ｐゴシック" panose="020B0600070205080204" pitchFamily="34" charset="-128"/>
              </a:rPr>
              <a:t>	</a:t>
            </a:r>
            <a:endParaRPr lang="en-US" alt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fa-IR" altLang="ja-JP" sz="2800" b="1"/>
              <a:t>	</a:t>
            </a:r>
            <a:r>
              <a:rPr lang="ar-SA" altLang="ja-JP" sz="2800" b="1"/>
              <a:t>ﻫ) طراحي پروژه:</a:t>
            </a:r>
            <a:r>
              <a:rPr lang="ar-SA" altLang="ja-JP" sz="2800"/>
              <a:t> شامل تعريف و تعيين دامنه (محدوده </a:t>
            </a:r>
            <a:r>
              <a:rPr lang="fa-IR" altLang="ja-JP" sz="2800"/>
              <a:t>	</a:t>
            </a:r>
            <a:r>
              <a:rPr lang="ar-SA" altLang="ja-JP" sz="2800"/>
              <a:t>پروژه)،</a:t>
            </a:r>
            <a:r>
              <a:rPr lang="fa-IR" altLang="ja-JP" sz="2800"/>
              <a:t>انتخاب</a:t>
            </a:r>
            <a:r>
              <a:rPr lang="ar-SA" altLang="ja-JP" sz="2800"/>
              <a:t> </a:t>
            </a:r>
            <a:r>
              <a:rPr lang="en-US" altLang="ja-JP" sz="2800">
                <a:ea typeface="ＭＳ Ｐゴシック" panose="020B0600070205080204" pitchFamily="34" charset="-128"/>
              </a:rPr>
              <a:t>	</a:t>
            </a:r>
            <a:r>
              <a:rPr lang="ar-SA" altLang="ja-JP" sz="2800"/>
              <a:t>فناوري</a:t>
            </a:r>
            <a:r>
              <a:rPr lang="en-US" altLang="ja-JP" sz="2800">
                <a:ea typeface="ＭＳ Ｐゴシック" panose="020B0600070205080204" pitchFamily="34" charset="-128"/>
              </a:rPr>
              <a:t> </a:t>
            </a:r>
            <a:r>
              <a:rPr lang="fa-IR" altLang="ja-JP" sz="2800">
                <a:ea typeface="ＭＳ Ｐゴシック" panose="020B0600070205080204" pitchFamily="34" charset="-128"/>
              </a:rPr>
              <a:t>(</a:t>
            </a:r>
            <a:r>
              <a:rPr lang="fa-IR" altLang="ja-JP" sz="2800"/>
              <a:t>رو</a:t>
            </a:r>
            <a:r>
              <a:rPr lang="ar-SA" altLang="ja-JP" sz="2800"/>
              <a:t>شهاي مختلف توليد) و تجهيزات </a:t>
            </a:r>
            <a:r>
              <a:rPr lang="fa-IR" altLang="ja-JP" sz="2800"/>
              <a:t>	</a:t>
            </a:r>
            <a:r>
              <a:rPr lang="ar-SA" altLang="ja-JP" sz="2800"/>
              <a:t>مربوطه اعم از </a:t>
            </a:r>
            <a:r>
              <a:rPr lang="en-US" altLang="ja-JP" sz="2800">
                <a:ea typeface="ＭＳ Ｐゴシック" panose="020B0600070205080204" pitchFamily="34" charset="-128"/>
              </a:rPr>
              <a:t>	</a:t>
            </a:r>
            <a:r>
              <a:rPr lang="ar-SA" altLang="ja-JP" sz="2800"/>
              <a:t>توليدي، كمكي و خدماتي و قطعات يدكي، انواع </a:t>
            </a:r>
            <a:r>
              <a:rPr lang="fa-IR" altLang="ja-JP" sz="2800"/>
              <a:t>	</a:t>
            </a:r>
            <a:r>
              <a:rPr lang="ar-SA" altLang="ja-JP" sz="2800"/>
              <a:t>ساختمانها با</a:t>
            </a:r>
            <a:r>
              <a:rPr lang="en-US" altLang="ja-JP" sz="2800">
                <a:ea typeface="ＭＳ Ｐゴシック" panose="020B0600070205080204" pitchFamily="34" charset="-128"/>
              </a:rPr>
              <a:t> </a:t>
            </a:r>
            <a:r>
              <a:rPr lang="ar-SA" altLang="ja-JP" sz="2800"/>
              <a:t>زيربناهاي لازم، زمين و محوطه بهمراه </a:t>
            </a:r>
            <a:r>
              <a:rPr lang="fa-IR" altLang="ja-JP" sz="2800"/>
              <a:t>	</a:t>
            </a:r>
            <a:r>
              <a:rPr lang="ar-SA" altLang="ja-JP" sz="2800"/>
              <a:t>برآوردهاي تقريبي از هزينه هاي سرمايه اي تامين تجهيزات و </a:t>
            </a:r>
            <a:r>
              <a:rPr lang="fa-IR" altLang="ja-JP" sz="2800"/>
              <a:t>	</a:t>
            </a:r>
            <a:r>
              <a:rPr lang="ar-SA" altLang="ja-JP" sz="2800"/>
              <a:t>كارهاي ساختماني به تفکیک پیشگفت.</a:t>
            </a:r>
            <a:endParaRPr lang="ar-SA" altLang="ja-JP" sz="2800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en-US" altLang="ja-JP" sz="2800" b="1">
                <a:ea typeface="ＭＳ Ｐゴシック" panose="020B0600070205080204" pitchFamily="34" charset="-128"/>
              </a:rPr>
              <a:t>	</a:t>
            </a:r>
            <a:r>
              <a:rPr lang="ar-SA" altLang="ja-JP" sz="2800" b="1"/>
              <a:t>و) سازمان كارخانه و هزينه هاي سر</a:t>
            </a:r>
            <a:r>
              <a:rPr lang="fa-IR" altLang="ja-JP" sz="2800" b="1"/>
              <a:t>بار: </a:t>
            </a:r>
            <a:r>
              <a:rPr lang="fa-IR" altLang="ja-JP" sz="2800"/>
              <a:t>طرح تقريبي سازمان 	كارخانه براي  بخشهاي تو</a:t>
            </a:r>
            <a:r>
              <a:rPr lang="ar-SA" altLang="ja-JP" sz="2800"/>
              <a:t>ليد،</a:t>
            </a:r>
            <a:r>
              <a:rPr lang="en-US" altLang="ja-JP" sz="2800">
                <a:ea typeface="ＭＳ Ｐゴシック" panose="020B0600070205080204" pitchFamily="34" charset="-128"/>
              </a:rPr>
              <a:t> </a:t>
            </a:r>
            <a:r>
              <a:rPr lang="ar-SA" altLang="ja-JP" sz="2800"/>
              <a:t>فروش</a:t>
            </a:r>
            <a:r>
              <a:rPr lang="fa-IR" altLang="ja-JP" sz="2800"/>
              <a:t>،</a:t>
            </a:r>
            <a:r>
              <a:rPr lang="en-US" altLang="ja-JP" sz="2800">
                <a:ea typeface="ＭＳ Ｐゴシック" panose="020B0600070205080204" pitchFamily="34" charset="-128"/>
              </a:rPr>
              <a:t> </a:t>
            </a:r>
            <a:r>
              <a:rPr lang="ar-SA" altLang="ja-JP" sz="2800"/>
              <a:t>اداري</a:t>
            </a:r>
            <a:r>
              <a:rPr lang="en-US" altLang="ja-JP" sz="2800">
                <a:ea typeface="ＭＳ Ｐゴシック" panose="020B0600070205080204" pitchFamily="34" charset="-128"/>
              </a:rPr>
              <a:t> </a:t>
            </a:r>
            <a:r>
              <a:rPr lang="fa-IR" altLang="ja-JP" sz="2800"/>
              <a:t> و مديريت و 	برآورد هزينه هاي سربار كارخانه ، سربار اداري و </a:t>
            </a:r>
            <a:br>
              <a:rPr lang="fa-IR" altLang="ja-JP" sz="2800"/>
            </a:br>
            <a:r>
              <a:rPr lang="fa-IR" altLang="ja-JP" sz="2800"/>
              <a:t>	سربار مالي</a:t>
            </a:r>
            <a:r>
              <a:rPr lang="ar-SA" altLang="ja-JP" sz="2800"/>
              <a:t>.</a:t>
            </a:r>
            <a:endParaRPr lang="ar-SA" altLang="ja-JP" sz="2800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en-US" altLang="ja-JP" sz="2800" b="1">
                <a:ea typeface="ＭＳ Ｐゴシック" panose="020B0600070205080204" pitchFamily="34" charset="-128"/>
              </a:rPr>
              <a:t>	</a:t>
            </a:r>
            <a:r>
              <a:rPr lang="ar-SA" altLang="ja-JP" sz="2800" b="1"/>
              <a:t>ز) نيروي انساني بهره بردار:</a:t>
            </a:r>
            <a:r>
              <a:rPr lang="ar-SA" altLang="ja-JP" sz="2800"/>
              <a:t> اعم از كارگر و كارمند </a:t>
            </a:r>
            <a:r>
              <a:rPr lang="en-US" altLang="ja-JP" sz="2800">
                <a:ea typeface="ＭＳ Ｐゴシック" panose="020B0600070205080204" pitchFamily="34" charset="-128"/>
              </a:rPr>
              <a:t>	</a:t>
            </a:r>
            <a:r>
              <a:rPr lang="ar-SA" altLang="ja-JP" sz="2800"/>
              <a:t>باتوجه </a:t>
            </a:r>
            <a:r>
              <a:rPr lang="fa-IR" altLang="ja-JP" sz="2800"/>
              <a:t>		</a:t>
            </a:r>
            <a:r>
              <a:rPr lang="ar-SA" altLang="ja-JP" sz="2800"/>
              <a:t>به طبقه بندي مهارتي </a:t>
            </a:r>
            <a:r>
              <a:rPr lang="fa-IR" altLang="ja-JP" sz="2800"/>
              <a:t>به تفكيك كارگران توليدي </a:t>
            </a:r>
            <a:r>
              <a:rPr lang="ar-SA" altLang="ja-JP" sz="2800"/>
              <a:t>و </a:t>
            </a:r>
            <a:r>
              <a:rPr lang="fa-IR" altLang="ja-JP" sz="2800"/>
              <a:t>غيرتوليدي و 	</a:t>
            </a:r>
            <a:r>
              <a:rPr lang="ar-SA" altLang="ja-JP" sz="2800"/>
              <a:t>برآورد هزينه مربوطه.</a:t>
            </a:r>
            <a:endParaRPr lang="ar-SA" altLang="ja-JP" sz="2800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en-US" altLang="ja-JP" sz="2800" b="1">
                <a:ea typeface="ＭＳ Ｐゴシック" panose="020B0600070205080204" pitchFamily="34" charset="-128"/>
              </a:rPr>
              <a:t>	</a:t>
            </a:r>
            <a:endParaRPr lang="en-US" altLang="en-US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fa-IR" altLang="ja-JP" b="1"/>
              <a:t>	</a:t>
            </a:r>
            <a:r>
              <a:rPr lang="ar-SA" altLang="ja-JP" b="1"/>
              <a:t>ح) برنامه ريزي اجراي پروژه:</a:t>
            </a:r>
            <a:r>
              <a:rPr lang="ar-SA" altLang="ja-JP"/>
              <a:t>  شامل برآوردي </a:t>
            </a:r>
            <a:r>
              <a:rPr lang="en-US" altLang="ja-JP">
                <a:ea typeface="ＭＳ Ｐゴシック" panose="020B0600070205080204" pitchFamily="34" charset="-128"/>
              </a:rPr>
              <a:t>	</a:t>
            </a:r>
            <a:r>
              <a:rPr lang="ar-SA" altLang="ja-JP"/>
              <a:t>ازهزينه هاي اجراي پروژه بهمراه جدول </a:t>
            </a:r>
            <a:r>
              <a:rPr lang="fa-IR" altLang="ja-JP"/>
              <a:t>	</a:t>
            </a:r>
            <a:r>
              <a:rPr lang="ar-SA" altLang="ja-JP"/>
              <a:t>زمانبندي</a:t>
            </a:r>
            <a:r>
              <a:rPr lang="en-US" altLang="ja-JP">
                <a:ea typeface="ＭＳ Ｐゴシック" panose="020B0600070205080204" pitchFamily="34" charset="-128"/>
              </a:rPr>
              <a:t> </a:t>
            </a:r>
            <a:r>
              <a:rPr lang="fa-IR" altLang="ja-JP"/>
              <a:t> 	قراردادهاي پروژه</a:t>
            </a:r>
            <a:r>
              <a:rPr lang="ar-SA" altLang="ja-JP"/>
              <a:t>.</a:t>
            </a:r>
            <a:endParaRPr lang="ar-SA" altLang="ja-JP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en-US" altLang="ja-JP" b="1">
                <a:ea typeface="ＭＳ Ｐゴシック" panose="020B0600070205080204" pitchFamily="34" charset="-128"/>
              </a:rPr>
              <a:t>	</a:t>
            </a:r>
            <a:r>
              <a:rPr lang="ar-SA" altLang="ja-JP" b="1"/>
              <a:t>ط)</a:t>
            </a:r>
            <a:r>
              <a:rPr lang="en-US" altLang="ja-JP" b="1">
                <a:ea typeface="ＭＳ Ｐゴシック" panose="020B0600070205080204" pitchFamily="34" charset="-128"/>
              </a:rPr>
              <a:t> </a:t>
            </a:r>
            <a:r>
              <a:rPr lang="ar-SA" altLang="ja-JP" b="1"/>
              <a:t>ارزیابی مالي و اقتصادي:</a:t>
            </a:r>
            <a:r>
              <a:rPr lang="ar-SA" altLang="ja-JP"/>
              <a:t> شامل مجموع </a:t>
            </a:r>
            <a:r>
              <a:rPr lang="en-US" altLang="ja-JP">
                <a:ea typeface="ＭＳ Ｐゴシック" panose="020B0600070205080204" pitchFamily="34" charset="-128"/>
              </a:rPr>
              <a:t/>
            </a:r>
            <a:br>
              <a:rPr lang="en-US" altLang="ja-JP">
                <a:ea typeface="ＭＳ Ｐゴシック" panose="020B0600070205080204" pitchFamily="34" charset="-128"/>
              </a:rPr>
            </a:br>
            <a:r>
              <a:rPr lang="fa-IR" altLang="ja-JP"/>
              <a:t>	</a:t>
            </a:r>
            <a:r>
              <a:rPr lang="ar-SA" altLang="ja-JP"/>
              <a:t>هزينه</a:t>
            </a:r>
            <a:r>
              <a:rPr lang="en-US" altLang="ja-JP">
                <a:ea typeface="ＭＳ Ｐゴシック" panose="020B0600070205080204" pitchFamily="34" charset="-128"/>
              </a:rPr>
              <a:t>	</a:t>
            </a:r>
            <a:r>
              <a:rPr lang="ar-SA" altLang="ja-JP"/>
              <a:t>هاي</a:t>
            </a:r>
            <a:r>
              <a:rPr lang="en-US" altLang="ja-JP">
                <a:ea typeface="ＭＳ Ｐゴシック" panose="020B0600070205080204" pitchFamily="34" charset="-128"/>
              </a:rPr>
              <a:t>  </a:t>
            </a:r>
            <a:r>
              <a:rPr lang="ar-SA" altLang="ja-JP"/>
              <a:t>سرمايه گذاري اعم از ثابت و سرمایه </a:t>
            </a:r>
            <a:r>
              <a:rPr lang="en-US" altLang="ja-JP">
                <a:ea typeface="ＭＳ Ｐゴシック" panose="020B0600070205080204" pitchFamily="34" charset="-128"/>
              </a:rPr>
              <a:t>	</a:t>
            </a:r>
            <a:r>
              <a:rPr lang="ar-SA" altLang="ja-JP"/>
              <a:t>در</a:t>
            </a:r>
            <a:r>
              <a:rPr lang="en-US" altLang="ja-JP">
                <a:ea typeface="ＭＳ Ｐゴシック" panose="020B0600070205080204" pitchFamily="34" charset="-128"/>
              </a:rPr>
              <a:t> </a:t>
            </a:r>
            <a:r>
              <a:rPr lang="ar-SA" altLang="ja-JP"/>
              <a:t>گردش، منابع تامين مالي، هزینه تولید به تفکیک </a:t>
            </a:r>
            <a:r>
              <a:rPr lang="fa-IR" altLang="ja-JP"/>
              <a:t>	</a:t>
            </a:r>
            <a:r>
              <a:rPr lang="ar-SA" altLang="ja-JP"/>
              <a:t>ثابت و متغیر،</a:t>
            </a:r>
            <a:r>
              <a:rPr lang="en-US" altLang="ja-JP">
                <a:ea typeface="ＭＳ Ｐゴシック" panose="020B0600070205080204" pitchFamily="34" charset="-128"/>
              </a:rPr>
              <a:t> </a:t>
            </a:r>
            <a:r>
              <a:rPr lang="ar-SA" altLang="ja-JP"/>
              <a:t>ارزيابي اقتصادي </a:t>
            </a:r>
            <a:r>
              <a:rPr lang="en-US" altLang="ja-JP">
                <a:ea typeface="ＭＳ Ｐゴシック" panose="020B0600070205080204" pitchFamily="34" charset="-128"/>
              </a:rPr>
              <a:t>	</a:t>
            </a:r>
            <a:r>
              <a:rPr lang="ar-SA" altLang="ja-JP"/>
              <a:t>(سودآوري) در ابعاد </a:t>
            </a:r>
            <a:r>
              <a:rPr lang="fa-IR" altLang="ja-JP"/>
              <a:t>	</a:t>
            </a:r>
            <a:r>
              <a:rPr lang="ar-SA" altLang="ja-JP"/>
              <a:t>خرد و كلان شامل دوره و </a:t>
            </a:r>
            <a:r>
              <a:rPr lang="en-US" altLang="ja-JP">
                <a:ea typeface="ＭＳ Ｐゴシック" panose="020B0600070205080204" pitchFamily="34" charset="-128"/>
              </a:rPr>
              <a:t>	</a:t>
            </a:r>
            <a:r>
              <a:rPr lang="ar-SA" altLang="ja-JP"/>
              <a:t>نرخ بازگشت سرمایه، نقطه </a:t>
            </a:r>
            <a:r>
              <a:rPr lang="en-US" altLang="ja-JP">
                <a:ea typeface="ＭＳ Ｐゴシック" panose="020B0600070205080204" pitchFamily="34" charset="-128"/>
              </a:rPr>
              <a:t>	</a:t>
            </a:r>
            <a:r>
              <a:rPr lang="ar-SA" altLang="ja-JP"/>
              <a:t>سربسر، تأثیرات طرح در ایجاد اشتغال و غیره.</a:t>
            </a:r>
            <a:r>
              <a:rPr lang="en-US" altLang="ja-JP">
                <a:ea typeface="ＭＳ Ｐゴシック" panose="020B0600070205080204" pitchFamily="34" charset="-128"/>
              </a:rPr>
              <a:t> </a:t>
            </a:r>
          </a:p>
          <a:p>
            <a:pPr algn="just" rtl="1">
              <a:lnSpc>
                <a:spcPct val="80000"/>
              </a:lnSpc>
            </a:pPr>
            <a:endParaRPr lang="en-US" altLang="ja-JP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fa-IR" altLang="ja-JP">
                <a:ea typeface="ＭＳ Ｐゴシック" panose="020B0600070205080204" pitchFamily="34" charset="-128"/>
              </a:rPr>
              <a:t>اين مطالعات كه با يك طرح شماتيك از كارخانه همراه است وجاهت و امكانپذيري مقدماتي از سرمايه گذاري را ارائه مي نمايد.</a:t>
            </a:r>
          </a:p>
          <a:p>
            <a:pPr algn="r" rtl="1">
              <a:lnSpc>
                <a:spcPct val="80000"/>
              </a:lnSpc>
            </a:pPr>
            <a:endParaRPr lang="en-US" altLang="en-US"/>
          </a:p>
          <a:p>
            <a:pPr algn="justLow" rtl="1">
              <a:lnSpc>
                <a:spcPct val="80000"/>
              </a:lnSpc>
            </a:pPr>
            <a:endParaRPr lang="en-US" altLang="en-US"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justLow" rtl="1">
              <a:lnSpc>
                <a:spcPct val="90000"/>
              </a:lnSpc>
            </a:pPr>
            <a:r>
              <a:rPr lang="fa-IR" altLang="en-US" b="1"/>
              <a:t>چارچوب مطالعات امكانسنجي مطابق الگوی شرح خدمات تهیه طرحهای صنعتی در مرحله مطالعات نشریه شماره 3123 سازمان مدیریت و برنامه ریزی :</a:t>
            </a:r>
          </a:p>
          <a:p>
            <a:pPr algn="justLow" rtl="1">
              <a:lnSpc>
                <a:spcPct val="90000"/>
              </a:lnSpc>
            </a:pPr>
            <a:r>
              <a:rPr lang="fa-IR" altLang="en-US"/>
              <a:t>1- بازنگری، بازبینی و اعلام نظر در مورد مطالعات پیدایش طرح مشتمل بر شناسايي اهداف گزينه تحقق هدف، ظرفيت و منطقه اجراي طرح</a:t>
            </a:r>
          </a:p>
          <a:p>
            <a:pPr algn="r" rtl="1">
              <a:lnSpc>
                <a:spcPct val="90000"/>
              </a:lnSpc>
            </a:pPr>
            <a:r>
              <a:rPr lang="fa-IR" altLang="en-US"/>
              <a:t>2- تعیین و تحلیل گزینه های فنی طرح شامل:</a:t>
            </a:r>
          </a:p>
          <a:p>
            <a:pPr marL="539750" lvl="1" indent="-82550" algn="r" rtl="1">
              <a:lnSpc>
                <a:spcPct val="90000"/>
              </a:lnSpc>
            </a:pPr>
            <a:r>
              <a:rPr lang="fa-IR" altLang="en-US"/>
              <a:t>پيشنهاد گزينه هاي محل اجرا</a:t>
            </a:r>
          </a:p>
          <a:p>
            <a:pPr marL="539750" lvl="1" indent="-82550" algn="r" rtl="1">
              <a:lnSpc>
                <a:spcPct val="90000"/>
              </a:lnSpc>
            </a:pPr>
            <a:r>
              <a:rPr lang="fa-IR" altLang="en-US"/>
              <a:t>تعیین و تحلیل گزینه های فناوری</a:t>
            </a:r>
          </a:p>
          <a:p>
            <a:pPr marL="539750" lvl="1" indent="-82550" algn="r" rtl="1">
              <a:lnSpc>
                <a:spcPct val="90000"/>
              </a:lnSpc>
            </a:pPr>
            <a:r>
              <a:rPr lang="fa-IR" altLang="en-US"/>
              <a:t> تحلیل گزینه های روش اجرا</a:t>
            </a:r>
          </a:p>
          <a:p>
            <a:pPr marL="539750" lvl="1" indent="-82550" algn="r" rtl="1">
              <a:lnSpc>
                <a:spcPct val="90000"/>
              </a:lnSpc>
            </a:pPr>
            <a:r>
              <a:rPr lang="fa-IR" altLang="en-US"/>
              <a:t>اولویت بندی گزینه ها</a:t>
            </a:r>
          </a:p>
          <a:p>
            <a:pPr marL="539750" lvl="1" indent="-82550" algn="r" rtl="1">
              <a:lnSpc>
                <a:spcPct val="90000"/>
              </a:lnSpc>
            </a:pPr>
            <a:r>
              <a:rPr lang="fa-IR" altLang="en-US"/>
              <a:t>تهیه برنامه زمانبندی اجرایی برای هر گزینه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457200" lvl="1" indent="0" algn="r" rtl="1">
              <a:buFont typeface="Wingdings" panose="05000000000000000000" pitchFamily="2" charset="2"/>
              <a:buNone/>
            </a:pPr>
            <a:r>
              <a:rPr lang="fa-IR" altLang="en-US"/>
              <a:t>3- تحليل اقتصادي و مالي طرح </a:t>
            </a:r>
          </a:p>
          <a:p>
            <a:pPr marL="457200" lvl="1" indent="0" algn="r" rtl="1"/>
            <a:r>
              <a:rPr lang="fa-IR" altLang="en-US"/>
              <a:t> ضوابط حاكم بر اندازه گيري هزينه ها و درآمدهاي طرح</a:t>
            </a:r>
          </a:p>
          <a:p>
            <a:pPr marL="457200" lvl="1" indent="0" algn="r" rtl="1"/>
            <a:r>
              <a:rPr lang="fa-IR" altLang="en-US"/>
              <a:t> برآورد هزينه هر يك از گزينه ها</a:t>
            </a:r>
          </a:p>
          <a:p>
            <a:pPr marL="457200" lvl="1" indent="0" algn="r" rtl="1"/>
            <a:r>
              <a:rPr lang="fa-IR" altLang="en-US"/>
              <a:t> برآورد درآمد هر يك از گزينه ها</a:t>
            </a:r>
          </a:p>
          <a:p>
            <a:pPr marL="457200" lvl="1" indent="0" algn="r" rtl="1"/>
            <a:r>
              <a:rPr lang="fa-IR" altLang="en-US"/>
              <a:t> تحليل هزينه </a:t>
            </a:r>
            <a:r>
              <a:rPr lang="ar-SA" altLang="en-US"/>
              <a:t>–</a:t>
            </a:r>
            <a:r>
              <a:rPr lang="fa-IR" altLang="en-US"/>
              <a:t> درآمد و اولويت بندي گزينه ها</a:t>
            </a:r>
          </a:p>
          <a:p>
            <a:pPr marL="457200" lvl="1" indent="0" algn="r" rtl="1"/>
            <a:r>
              <a:rPr lang="fa-IR" altLang="en-US"/>
              <a:t>تحليل حساسيت</a:t>
            </a:r>
          </a:p>
          <a:p>
            <a:pPr marL="457200" lvl="1" indent="0" algn="r" rtl="1"/>
            <a:r>
              <a:rPr lang="fa-IR" altLang="en-US"/>
              <a:t>تحليل مالي گزينه هاو اولويت بندي آنها</a:t>
            </a:r>
          </a:p>
          <a:p>
            <a:pPr marL="457200" lvl="1" indent="0" algn="r" rtl="1">
              <a:buFont typeface="Wingdings" panose="05000000000000000000" pitchFamily="2" charset="2"/>
              <a:buNone/>
            </a:pPr>
            <a:r>
              <a:rPr lang="fa-IR" altLang="en-US"/>
              <a:t>4- بررسی های اجتماعی و زیست محطیی و ارزیابی پی آمدهای هر یک از گزینه ها</a:t>
            </a:r>
          </a:p>
          <a:p>
            <a:pPr marL="457200" lvl="1" indent="0" algn="r" rtl="1">
              <a:buFont typeface="Wingdings" panose="05000000000000000000" pitchFamily="2" charset="2"/>
              <a:buNone/>
            </a:pPr>
            <a:r>
              <a:rPr lang="fa-IR" altLang="en-US"/>
              <a:t>5- ارزیابی فنی، اقتصادی، مالی، اجاماعی و زیست محیطی گزینه های مختلف طرح</a:t>
            </a:r>
          </a:p>
          <a:p>
            <a:pPr marL="457200" lvl="1" indent="0" algn="r" rtl="1">
              <a:buFont typeface="Wingdings" panose="05000000000000000000" pitchFamily="2" charset="2"/>
              <a:buNone/>
            </a:pPr>
            <a:r>
              <a:rPr lang="fa-IR" altLang="en-US"/>
              <a:t>6- تهیه گزارش امکانسنجی</a:t>
            </a:r>
            <a:endParaRPr lang="en-US" altLang="en-US"/>
          </a:p>
          <a:p>
            <a:pPr algn="justLow" rtl="1"/>
            <a:endParaRPr lang="en-US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r" rtl="1"/>
            <a:r>
              <a:rPr lang="fa-IR" altLang="en-US" sz="4400" b="1"/>
              <a:t>3) برنامه پروژه مطابق </a:t>
            </a:r>
            <a:r>
              <a:rPr lang="en-US" altLang="en-US" sz="4400" b="1"/>
              <a:t>PMBOK</a:t>
            </a:r>
            <a:endParaRPr lang="fa-IR" altLang="en-US" sz="4400" b="1"/>
          </a:p>
          <a:p>
            <a:pPr algn="r" rtl="1"/>
            <a:r>
              <a:rPr lang="fa-IR" altLang="en-US" sz="2800" b="1"/>
              <a:t>	اهم کاربردها:</a:t>
            </a:r>
          </a:p>
          <a:p>
            <a:pPr algn="just" rtl="1"/>
            <a:r>
              <a:rPr lang="ar-SA" altLang="ja-JP" sz="2800" b="1">
                <a:latin typeface="Symbol" panose="05050102010706020507" pitchFamily="18" charset="2"/>
              </a:rPr>
              <a:t>		</a:t>
            </a:r>
            <a:r>
              <a:rPr lang="ar-SA" altLang="ja-JP" sz="2800" b="1"/>
              <a:t>·  تهیه راهنمای اجرای فعالیتهای پروژه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>
                <a:latin typeface="Symbol" panose="05050102010706020507" pitchFamily="18" charset="2"/>
              </a:rPr>
              <a:t>		·</a:t>
            </a:r>
            <a:r>
              <a:rPr lang="ar-SA" altLang="ja-JP" sz="2800" b="1"/>
              <a:t>  تعیین پیش فرضهای برنامه ریزی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>
                <a:latin typeface="Symbol" panose="05050102010706020507" pitchFamily="18" charset="2"/>
              </a:rPr>
              <a:t>		·</a:t>
            </a:r>
            <a:r>
              <a:rPr lang="ar-SA" altLang="ja-JP" sz="2800" b="1"/>
              <a:t>  مبنا و راهنمای تصمیمات برنامه ریزی کلیه ارکان </a:t>
            </a:r>
            <a:r>
              <a:rPr lang="fa-IR" altLang="ja-JP" sz="2800" b="1"/>
              <a:t>			</a:t>
            </a:r>
            <a:r>
              <a:rPr lang="ar-SA" altLang="ja-JP" sz="2800" b="1"/>
              <a:t>پروژه در تعامل با برنامه ریزی در سایر حوزه ها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>
                <a:latin typeface="Symbol" panose="05050102010706020507" pitchFamily="18" charset="2"/>
              </a:rPr>
              <a:t>		·</a:t>
            </a:r>
            <a:r>
              <a:rPr lang="ar-SA" altLang="ja-JP" sz="2800" b="1"/>
              <a:t>  ارائه دیدگاه های مدیریت در مورد نقد گاه های </a:t>
            </a:r>
            <a:r>
              <a:rPr lang="fa-IR" altLang="ja-JP" sz="2800" b="1"/>
              <a:t>			</a:t>
            </a:r>
            <a:r>
              <a:rPr lang="ar-SA" altLang="ja-JP" sz="2800" b="1"/>
              <a:t>کلیدی پروژه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>
                <a:latin typeface="Symbol" panose="05050102010706020507" pitchFamily="18" charset="2"/>
              </a:rPr>
              <a:t>		·</a:t>
            </a:r>
            <a:r>
              <a:rPr lang="ar-SA" altLang="ja-JP" sz="2800" b="1"/>
              <a:t>  تهیه مبنای اندازه گیری و سنجش میزان پیشرفت </a:t>
            </a:r>
            <a:r>
              <a:rPr lang="fa-IR" altLang="ja-JP" sz="2800" b="1"/>
              <a:t>			</a:t>
            </a:r>
            <a:r>
              <a:rPr lang="ar-SA" altLang="ja-JP" sz="2800" b="1"/>
              <a:t>کار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/>
              <a:t> </a:t>
            </a:r>
          </a:p>
          <a:p>
            <a:pPr algn="just" rtl="1"/>
            <a:r>
              <a:rPr lang="fa-IR" altLang="ja-JP" sz="2800" b="1">
                <a:cs typeface="B Nazanin" panose="00000400000000000000" pitchFamily="2" charset="-78"/>
              </a:rPr>
              <a:t>	</a:t>
            </a:r>
            <a:endParaRPr lang="en-US" altLang="en-US" sz="2800" b="1"/>
          </a:p>
          <a:p>
            <a:pPr algn="justLow" rtl="1"/>
            <a:endParaRPr lang="en-US" altLang="en-US"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just" rtl="1">
              <a:lnSpc>
                <a:spcPct val="80000"/>
              </a:lnSpc>
            </a:pPr>
            <a:r>
              <a:rPr lang="ar-SA" altLang="ja-JP" sz="2400" b="1">
                <a:cs typeface="B Nazanin" panose="00000400000000000000" pitchFamily="2" charset="-78"/>
              </a:rPr>
              <a:t>محتویات</a:t>
            </a:r>
            <a:r>
              <a:rPr lang="fa-IR" altLang="ja-JP" sz="2400" b="1">
                <a:cs typeface="B Nazanin" panose="00000400000000000000" pitchFamily="2" charset="-78"/>
              </a:rPr>
              <a:t> برنامه</a:t>
            </a:r>
            <a:r>
              <a:rPr lang="ar-SA" altLang="ja-JP" sz="2400" b="1">
                <a:cs typeface="B Nazanin" panose="00000400000000000000" pitchFamily="2" charset="-78"/>
              </a:rPr>
              <a:t> :</a:t>
            </a:r>
            <a:endParaRPr lang="ar-SA" altLang="ja-JP" sz="24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>
                <a:latin typeface="Symbol" panose="05050102010706020507" pitchFamily="18" charset="2"/>
              </a:rPr>
              <a:t>		</a:t>
            </a:r>
            <a:r>
              <a:rPr lang="ar-SA" altLang="ja-JP" sz="2000" b="1"/>
              <a:t>·  مصوبات ، مجوزها و پروانه ها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بیانیه محدوده کار شامل اهداف و نتایج کمی و کیفی حاصل از اجرای </a:t>
            </a:r>
            <a:r>
              <a:rPr lang="fa-IR" altLang="ja-JP" sz="2000" b="1"/>
              <a:t>			</a:t>
            </a:r>
            <a:r>
              <a:rPr lang="ar-SA" altLang="ja-JP" sz="2000" b="1"/>
              <a:t>پروژه بهمراه دلایل توجیهی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ساختار شکست کار تا سطح قابل کنترل – شامل عناصر تشکیل دهنده </a:t>
            </a:r>
            <a:r>
              <a:rPr lang="fa-IR" altLang="ja-JP" sz="2000" b="1"/>
              <a:t>			</a:t>
            </a:r>
            <a:r>
              <a:rPr lang="ar-SA" altLang="ja-JP" sz="2000" b="1"/>
              <a:t>پروژه که معرف محدوده کار است</a:t>
            </a:r>
            <a:r>
              <a:rPr lang="fa-IR" altLang="ja-JP" sz="2000" b="1"/>
              <a:t>	</a:t>
            </a:r>
            <a:endParaRPr lang="fa-IR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استراتژی مدیریت پروژه در اجرای کار – سیستم اجرای پروژه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مبانی ارزیابی عملکرد، زمانبندی و هزینه پروژه ، سیستم کنترل پروژه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وقایل کلیدی و تاریخ پیش بینی شده برای تحقق آنها – نقدگاه ها و </a:t>
            </a:r>
            <a:r>
              <a:rPr lang="fa-IR" altLang="ja-JP" sz="2000" b="1"/>
              <a:t>			 </a:t>
            </a:r>
            <a:r>
              <a:rPr lang="ar-SA" altLang="ja-JP" sz="2000" b="1"/>
              <a:t>تحويل شدني ها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تخصص های کلیدی و مورد نیاز پروژه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نمودار سازمانی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مبانی ریسک پروژه (محدودیتها، فرضیات و برنامه واکنش به آنها).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برنامه های فرعی پروژه شامل برنامه های مدیریت محدوده، مدیریت </a:t>
            </a:r>
            <a:r>
              <a:rPr lang="en-US" altLang="ja-JP" sz="2000" b="1">
                <a:ea typeface="ＭＳ Ｐゴシック" panose="020B0600070205080204" pitchFamily="34" charset="-128"/>
              </a:rPr>
              <a:t>			</a:t>
            </a:r>
            <a:r>
              <a:rPr lang="ar-SA" altLang="ja-JP" sz="2000" b="1"/>
              <a:t>زمانبندی، مدیریت هزینه ، مدیریت کیفیت، </a:t>
            </a:r>
            <a:r>
              <a:rPr lang="en-US" altLang="ja-JP" sz="2000" b="1">
                <a:ea typeface="ＭＳ Ｐゴシック" panose="020B0600070205080204" pitchFamily="34" charset="-128"/>
              </a:rPr>
              <a:t> </a:t>
            </a:r>
            <a:r>
              <a:rPr lang="ar-SA" altLang="ja-JP" sz="2000" b="1"/>
              <a:t>مدیریت ارتباطات و نحوه </a:t>
            </a:r>
            <a:r>
              <a:rPr lang="en-US" altLang="ja-JP" sz="2000" b="1">
                <a:ea typeface="ＭＳ Ｐゴシック" panose="020B0600070205080204" pitchFamily="34" charset="-128"/>
              </a:rPr>
              <a:t>			</a:t>
            </a:r>
            <a:r>
              <a:rPr lang="ar-SA" altLang="ja-JP" sz="2000" b="1"/>
              <a:t>مدیریت بر تغییرات 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" rtl="1">
              <a:lnSpc>
                <a:spcPct val="80000"/>
              </a:lnSpc>
            </a:pPr>
            <a:r>
              <a:rPr lang="ar-SA" altLang="ja-JP" sz="2000" b="1"/>
              <a:t>		·  تصمیمات کلیدی برای شروع، ادامه  و توقف فعالیتها</a:t>
            </a:r>
            <a:endParaRPr lang="ar-SA" altLang="ja-JP" sz="2000" b="1">
              <a:ea typeface="ＭＳ Ｐゴシック" panose="020B0600070205080204" pitchFamily="34" charset="-128"/>
            </a:endParaRPr>
          </a:p>
          <a:p>
            <a:pPr algn="justLow" rtl="1">
              <a:lnSpc>
                <a:spcPct val="80000"/>
              </a:lnSpc>
            </a:pPr>
            <a:endParaRPr lang="en-US" altLang="en-US"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justLow" rtl="1">
              <a:lnSpc>
                <a:spcPct val="80000"/>
              </a:lnSpc>
            </a:pPr>
            <a:r>
              <a:rPr lang="fa-IR" altLang="en-US" sz="2800" b="1"/>
              <a:t>4) محدوده پروژه :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دلايل توجيهي اجراي پروژه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 b="1"/>
              <a:t> </a:t>
            </a:r>
            <a:r>
              <a:rPr lang="fa-IR" altLang="en-US" sz="2800"/>
              <a:t>شرح محصول پروژه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نتايج حاصل از اجراي پروژه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اهداف پروژه</a:t>
            </a:r>
          </a:p>
          <a:p>
            <a:pPr algn="justLow" rtl="1">
              <a:lnSpc>
                <a:spcPct val="80000"/>
              </a:lnSpc>
            </a:pPr>
            <a:r>
              <a:rPr lang="fa-IR" altLang="en-US" sz="2800" b="1"/>
              <a:t>5) منابع داده ها</a:t>
            </a:r>
          </a:p>
          <a:p>
            <a:pPr algn="justLow" rtl="1">
              <a:lnSpc>
                <a:spcPct val="80000"/>
              </a:lnSpc>
            </a:pPr>
            <a:r>
              <a:rPr lang="fa-IR" altLang="en-US" sz="2800" b="1"/>
              <a:t>6) گروه انجام دهنده مطالعه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تخصص اقتصاد دان صنعتي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تحليل گر بازار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متخصصين فني و مهندسين ذيربط با موضوع صنعت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مهندس مكانيك و راه و ساختمان 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fa-IR" altLang="en-US" sz="2800"/>
              <a:t> كارشناس امور مالي</a:t>
            </a:r>
          </a:p>
          <a:p>
            <a:pPr algn="justLow" rtl="1">
              <a:lnSpc>
                <a:spcPct val="80000"/>
              </a:lnSpc>
            </a:pPr>
            <a:r>
              <a:rPr lang="fa-IR" altLang="en-US" sz="2800"/>
              <a:t>گروه كار عنداللزوم توسط كارشناساني در زمينه نقشه برداري ، زمين شناسي، هيدرو لوژي ، محيط زيست و جامعه شناسي همراهي مي شود.</a:t>
            </a:r>
          </a:p>
          <a:p>
            <a:pPr algn="justLow" rtl="1">
              <a:lnSpc>
                <a:spcPct val="80000"/>
              </a:lnSpc>
              <a:buFont typeface="Wingdings" panose="05000000000000000000" pitchFamily="2" charset="2"/>
              <a:buBlip>
                <a:blip r:embed="rId2"/>
              </a:buBlip>
            </a:pPr>
            <a:endParaRPr lang="en-US" altLang="en-US" sz="2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33375"/>
            <a:ext cx="8496300" cy="6264275"/>
          </a:xfr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r" rtl="1"/>
            <a:r>
              <a:rPr lang="fa-IR" altLang="en-US" sz="2800" b="1"/>
              <a:t>7) هزینه مطالعات</a:t>
            </a:r>
          </a:p>
          <a:p>
            <a:pPr algn="r" rtl="1"/>
            <a:r>
              <a:rPr lang="fa-IR" altLang="en-US" sz="2800" b="1"/>
              <a:t>مطالعات شناسایی امکانات 		1- 2/0 درصد</a:t>
            </a:r>
          </a:p>
          <a:p>
            <a:pPr algn="r" rtl="1"/>
            <a:r>
              <a:rPr lang="fa-IR" altLang="en-US" sz="2800" b="1"/>
              <a:t>مطالعات امکانسنجی		  5/1 </a:t>
            </a:r>
            <a:r>
              <a:rPr lang="ar-SA" altLang="en-US" sz="2800" b="1"/>
              <a:t>–</a:t>
            </a:r>
            <a:r>
              <a:rPr lang="fa-IR" altLang="en-US" sz="2800" b="1"/>
              <a:t>  25/0 درصد</a:t>
            </a:r>
          </a:p>
          <a:p>
            <a:pPr algn="r" rtl="1"/>
            <a:endParaRPr lang="fa-IR" altLang="en-US" sz="2800" b="1"/>
          </a:p>
          <a:p>
            <a:pPr algn="r" rtl="1"/>
            <a:r>
              <a:rPr lang="fa-IR" altLang="en-US" sz="2800" b="1"/>
              <a:t>عوامل موثربر تعیین حق الزحمه علاوه بر اندازه طرح</a:t>
            </a:r>
          </a:p>
          <a:p>
            <a:pPr algn="just" rtl="1"/>
            <a:r>
              <a:rPr lang="ar-SA" altLang="ja-JP" sz="2800" b="1"/>
              <a:t>	الف) تجربه گروه كار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/>
              <a:t>	ب‌) دامنه و محدوده كار گروه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/>
              <a:t>	ت‌) پيچيدگي و تنوع مراحل توليد در كارخانه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/>
              <a:t>	ث‌) شرايط اجتماعي و اقتصادي و بازار كار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just" rtl="1"/>
            <a:r>
              <a:rPr lang="ar-SA" altLang="ja-JP" sz="2800" b="1"/>
              <a:t>	ج‌) تنوع صلاحيتهاي كارشناسي لازم در گروه کار به جهت </a:t>
            </a:r>
            <a:r>
              <a:rPr lang="en-US" altLang="ja-JP" sz="2800" b="1">
                <a:ea typeface="ＭＳ Ｐゴシック" panose="020B0600070205080204" pitchFamily="34" charset="-128"/>
              </a:rPr>
              <a:t>	</a:t>
            </a:r>
            <a:r>
              <a:rPr lang="ar-SA" altLang="ja-JP" sz="2800" b="1"/>
              <a:t>افزایش وقت مطالعات . علاقمندي گروه كار به انجام مطالعه در </a:t>
            </a:r>
            <a:r>
              <a:rPr lang="en-US" altLang="ja-JP" sz="2800" b="1">
                <a:ea typeface="ＭＳ Ｐゴシック" panose="020B0600070205080204" pitchFamily="34" charset="-128"/>
              </a:rPr>
              <a:t>	</a:t>
            </a:r>
            <a:r>
              <a:rPr lang="ar-SA" altLang="ja-JP" sz="2800" b="1"/>
              <a:t>يك پروژه خاص.</a:t>
            </a:r>
            <a:endParaRPr lang="ar-SA" altLang="ja-JP" sz="2800" b="1">
              <a:ea typeface="ＭＳ Ｐゴシック" panose="020B0600070205080204" pitchFamily="34" charset="-128"/>
            </a:endParaRPr>
          </a:p>
          <a:p>
            <a:pPr algn="r" rtl="1"/>
            <a:endParaRPr lang="fa-IR" altLang="en-US" sz="2800" b="1"/>
          </a:p>
          <a:p>
            <a:pPr algn="r" rtl="1"/>
            <a:endParaRPr lang="en-US" altLang="en-US" sz="2800" b="1"/>
          </a:p>
          <a:p>
            <a:pPr algn="justLow" rtl="1"/>
            <a:endParaRPr lang="en-US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gital Dots">
  <a:themeElements>
    <a:clrScheme name="Digital Dots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Digital Dot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gital Dots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gital Dots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gital Dots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gital Dots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07- feasibility</Template>
  <TotalTime>0</TotalTime>
  <Words>358</Words>
  <Application>Microsoft Office PowerPoint</Application>
  <PresentationFormat>On-screen Show (4:3)</PresentationFormat>
  <Paragraphs>87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Times New Roman</vt:lpstr>
      <vt:lpstr>Wingdings</vt:lpstr>
      <vt:lpstr>ＭＳ Ｐゴシック</vt:lpstr>
      <vt:lpstr>Symbol</vt:lpstr>
      <vt:lpstr>B Nazanin</vt:lpstr>
      <vt:lpstr>Digital Dots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1</cp:revision>
  <dcterms:created xsi:type="dcterms:W3CDTF">2023-08-22T17:07:21Z</dcterms:created>
  <dcterms:modified xsi:type="dcterms:W3CDTF">2023-08-22T17:07:42Z</dcterms:modified>
</cp:coreProperties>
</file>