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0" r:id="rId1"/>
  </p:sldMasterIdLst>
  <p:notesMasterIdLst>
    <p:notesMasterId r:id="rId33"/>
  </p:notesMasterIdLst>
  <p:sldIdLst>
    <p:sldId id="415" r:id="rId2"/>
    <p:sldId id="417" r:id="rId3"/>
    <p:sldId id="418" r:id="rId4"/>
    <p:sldId id="452" r:id="rId5"/>
    <p:sldId id="453" r:id="rId6"/>
    <p:sldId id="454" r:id="rId7"/>
    <p:sldId id="455" r:id="rId8"/>
    <p:sldId id="456" r:id="rId9"/>
    <p:sldId id="457" r:id="rId10"/>
    <p:sldId id="458" r:id="rId11"/>
    <p:sldId id="460" r:id="rId12"/>
    <p:sldId id="461" r:id="rId13"/>
    <p:sldId id="462" r:id="rId14"/>
    <p:sldId id="463" r:id="rId15"/>
    <p:sldId id="464" r:id="rId16"/>
    <p:sldId id="465" r:id="rId17"/>
    <p:sldId id="469" r:id="rId18"/>
    <p:sldId id="470" r:id="rId19"/>
    <p:sldId id="471" r:id="rId20"/>
    <p:sldId id="472" r:id="rId21"/>
    <p:sldId id="473" r:id="rId22"/>
    <p:sldId id="474" r:id="rId23"/>
    <p:sldId id="475" r:id="rId24"/>
    <p:sldId id="476" r:id="rId25"/>
    <p:sldId id="477" r:id="rId26"/>
    <p:sldId id="478" r:id="rId27"/>
    <p:sldId id="479" r:id="rId28"/>
    <p:sldId id="480" r:id="rId29"/>
    <p:sldId id="481" r:id="rId30"/>
    <p:sldId id="482" r:id="rId31"/>
    <p:sldId id="483" r:id="rId3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000000"/>
    <a:srgbClr val="0000FF"/>
    <a:srgbClr val="CC00CC"/>
    <a:srgbClr val="26697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image" Target="../media/image6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33FB39-C5EE-4125-B8F3-6A791FCD806D}" type="datetimeFigureOut">
              <a:rPr lang="en-US" smtClean="0"/>
              <a:pPr/>
              <a:t>4/24/2020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5366F5-179C-4576-AEAD-60D18510017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20063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71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2A6A248-EBA1-43C2-82D0-69D7DB0C0346}" type="slidenum">
              <a:rPr lang="en-US" smtClean="0"/>
              <a:pPr eaLnBrk="1" hangingPunct="1"/>
              <a:t>3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4811248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fa-IR" smtClean="0"/>
              <a:t>دانشگاه علوم پزشكي شيراز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BB84F70-476E-4ED3-927E-A0E13519B7B4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63802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fa-IR" smtClean="0"/>
              <a:t>دانشگاه علوم پزشكي شيراز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BB84F70-476E-4ED3-927E-A0E13519B7B4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41674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fa-IR" smtClean="0"/>
              <a:t>دانشگاه علوم پزشكي شيراز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BB84F70-476E-4ED3-927E-A0E13519B7B4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58424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fa-IR" smtClean="0"/>
              <a:t>دانشگاه علوم پزشكي شيراز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BB84F70-476E-4ED3-927E-A0E13519B7B4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68347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fa-IR" smtClean="0"/>
              <a:t>دانشگاه علوم پزشكي شيراز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BB84F70-476E-4ED3-927E-A0E13519B7B4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170699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fa-IR" smtClean="0"/>
              <a:t>دانشگاه علوم پزشكي شيراز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BB84F70-476E-4ED3-927E-A0E13519B7B4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781659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fa-IR" smtClean="0"/>
              <a:t>دانشگاه علوم پزشكي شيراز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BB84F70-476E-4ED3-927E-A0E13519B7B4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64772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M.GHorbani. Msc of epidemiology</a:t>
            </a:r>
            <a:endParaRPr lang="en-US" dirty="0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fld id="{9D9A005D-6B2F-474D-AC9E-3B073301212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73933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M.GHorbani. Msc of epidemiology</a:t>
            </a:r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A005D-6B2F-474D-AC9E-3B073301212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25530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M.GHorbani. Msc of epidemiology</a:t>
            </a:r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9D9A005D-6B2F-474D-AC9E-3B073301212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9756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M.GHorbani. Msc of epidemiology</a:t>
            </a:r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9D9A005D-6B2F-474D-AC9E-3B073301212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0610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M.GHorbani. Msc of epidemiology</a:t>
            </a:r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9D9A005D-6B2F-474D-AC9E-3B073301212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4246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M.GHorbani. Msc of epidemiology</a:t>
            </a:r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A005D-6B2F-474D-AC9E-3B073301212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67832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M.GHorbani. Msc of epidemiology</a:t>
            </a:r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A005D-6B2F-474D-AC9E-3B073301212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41336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M.GHorbani. Msc of epidemiology</a:t>
            </a:r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A005D-6B2F-474D-AC9E-3B073301212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33063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M.GHorbani. Msc of epidemiology</a:t>
            </a:r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9D9A005D-6B2F-474D-AC9E-3B073301212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33741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M.GHorbani. Msc of epidemiology</a:t>
            </a:r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9D9A005D-6B2F-474D-AC9E-3B073301212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1348136"/>
      </p:ext>
    </p:extLst>
  </p:cSld>
  <p:clrMapOvr>
    <a:masterClrMapping/>
  </p:clrMapOvr>
  <p:hf hd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M.GHorbani. Msc of epidemiology</a:t>
            </a:r>
            <a:endParaRPr lang="en-US" dirty="0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9D9A005D-6B2F-474D-AC9E-3B0733012121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57562442"/>
      </p:ext>
    </p:extLst>
  </p:cSld>
  <p:clrMapOvr>
    <a:masterClrMapping/>
  </p:clrMapOvr>
  <p:hf hdr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M.GHorbani. Msc of epidemiology</a:t>
            </a:r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9D9A005D-6B2F-474D-AC9E-3B073301212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91425173"/>
      </p:ext>
    </p:extLst>
  </p:cSld>
  <p:clrMapOvr>
    <a:masterClrMapping/>
  </p:clrMapOvr>
  <p:hf hdr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M.GHorbani. Msc of epidemiology</a:t>
            </a:r>
            <a:endParaRPr lang="en-US" dirty="0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9D9A005D-6B2F-474D-AC9E-3B0733012121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4197431"/>
      </p:ext>
    </p:extLst>
  </p:cSld>
  <p:clrMapOvr>
    <a:masterClrMapping/>
  </p:clrMapOvr>
  <p:hf hdr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M.GHorbani. Msc of epidemiology</a:t>
            </a:r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9D9A005D-6B2F-474D-AC9E-3B073301212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3631935"/>
      </p:ext>
    </p:extLst>
  </p:cSld>
  <p:clrMapOvr>
    <a:masterClrMapping/>
  </p:clrMapOvr>
  <p:hf hdr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M.GHorbani. Msc of epidemiology</a:t>
            </a:r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A005D-6B2F-474D-AC9E-3B073301212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739914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M.GHorbani. Msc of epidemiology</a:t>
            </a:r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A005D-6B2F-474D-AC9E-3B073301212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42684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04"/>
            <a:ext cx="1952272" cy="6853049"/>
            <a:chOff x="6627813" y="195650"/>
            <a:chExt cx="1952625" cy="5678101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65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M.GHorbani. Msc of epidemiology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9D9A005D-6B2F-474D-AC9E-3B073301212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90973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1" r:id="rId1"/>
    <p:sldLayoutId id="2147483912" r:id="rId2"/>
    <p:sldLayoutId id="2147483913" r:id="rId3"/>
    <p:sldLayoutId id="2147483914" r:id="rId4"/>
    <p:sldLayoutId id="2147483915" r:id="rId5"/>
    <p:sldLayoutId id="2147483916" r:id="rId6"/>
    <p:sldLayoutId id="2147483917" r:id="rId7"/>
    <p:sldLayoutId id="2147483918" r:id="rId8"/>
    <p:sldLayoutId id="2147483919" r:id="rId9"/>
    <p:sldLayoutId id="2147483920" r:id="rId10"/>
    <p:sldLayoutId id="2147483921" r:id="rId11"/>
    <p:sldLayoutId id="2147483922" r:id="rId12"/>
    <p:sldLayoutId id="2147483923" r:id="rId13"/>
    <p:sldLayoutId id="2147483924" r:id="rId14"/>
    <p:sldLayoutId id="2147483925" r:id="rId15"/>
    <p:sldLayoutId id="2147483926" r:id="rId16"/>
  </p:sldLayoutIdLst>
  <p:hf hdr="0"/>
  <p:txStyles>
    <p:titleStyle>
      <a:lvl1pPr algn="l" defTabSz="457200" rtl="1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rtl="1" eaLnBrk="1" hangingPunct="1">
        <a:defRPr>
          <a:solidFill>
            <a:schemeClr val="tx2"/>
          </a:solidFill>
        </a:defRPr>
      </a:lvl2pPr>
      <a:lvl3pPr rtl="1" eaLnBrk="1" hangingPunct="1">
        <a:defRPr>
          <a:solidFill>
            <a:schemeClr val="tx2"/>
          </a:solidFill>
        </a:defRPr>
      </a:lvl3pPr>
      <a:lvl4pPr rtl="1" eaLnBrk="1" hangingPunct="1">
        <a:defRPr>
          <a:solidFill>
            <a:schemeClr val="tx2"/>
          </a:solidFill>
        </a:defRPr>
      </a:lvl4pPr>
      <a:lvl5pPr rtl="1" eaLnBrk="1" hangingPunct="1">
        <a:defRPr>
          <a:solidFill>
            <a:schemeClr val="tx2"/>
          </a:solidFill>
        </a:defRPr>
      </a:lvl5pPr>
      <a:lvl6pPr rtl="1" eaLnBrk="1" hangingPunct="1">
        <a:defRPr>
          <a:solidFill>
            <a:schemeClr val="tx2"/>
          </a:solidFill>
        </a:defRPr>
      </a:lvl6pPr>
      <a:lvl7pPr rtl="1" eaLnBrk="1" hangingPunct="1">
        <a:defRPr>
          <a:solidFill>
            <a:schemeClr val="tx2"/>
          </a:solidFill>
        </a:defRPr>
      </a:lvl7pPr>
      <a:lvl8pPr rtl="1" eaLnBrk="1" hangingPunct="1">
        <a:defRPr>
          <a:solidFill>
            <a:schemeClr val="tx2"/>
          </a:solidFill>
        </a:defRPr>
      </a:lvl8pPr>
      <a:lvl9pPr rtl="1" eaLnBrk="1" hangingPunct="1">
        <a:defRPr>
          <a:solidFill>
            <a:schemeClr val="tx2"/>
          </a:solidFill>
        </a:defRPr>
      </a:lvl9pPr>
    </p:titleStyle>
    <p:bodyStyle>
      <a:lvl1pPr marL="342900" indent="-3429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7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6.wmf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8.wmf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9.wmf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M.GHorbani. Msc of epidemiology</a:t>
            </a:r>
            <a:endParaRPr lang="en-US" dirty="0"/>
          </a:p>
        </p:txBody>
      </p:sp>
      <p:sp>
        <p:nvSpPr>
          <p:cNvPr id="9219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E858247E-38F0-4494-9EBA-900DCEB3ADF0}" type="slidenum">
              <a:rPr lang="en-US" smtClean="0"/>
              <a:pPr/>
              <a:t>1</a:t>
            </a:fld>
            <a:endParaRPr lang="en-US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37242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219200" y="2057400"/>
            <a:ext cx="7772400" cy="2819400"/>
          </a:xfrm>
          <a:solidFill>
            <a:srgbClr val="00B050"/>
          </a:solidFill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fa-IR" sz="6000" b="1" dirty="0" smtClean="0">
                <a:solidFill>
                  <a:schemeClr val="tx2">
                    <a:satMod val="130000"/>
                  </a:schemeClr>
                </a:solidFill>
                <a:cs typeface="B Titr" pitchFamily="2" charset="-78"/>
              </a:rPr>
              <a:t>مطالعات اپيدميولوژيك</a:t>
            </a:r>
            <a:endParaRPr lang="en-US" sz="6000" b="1" dirty="0" smtClean="0">
              <a:solidFill>
                <a:schemeClr val="tx2">
                  <a:satMod val="130000"/>
                </a:schemeClr>
              </a:solidFill>
              <a:cs typeface="B Tit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62840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1"/>
          <p:cNvSpPr>
            <a:spLocks noChangeArrowheads="1"/>
          </p:cNvSpPr>
          <p:nvPr/>
        </p:nvSpPr>
        <p:spPr bwMode="auto">
          <a:xfrm rot="-5400000">
            <a:off x="7515225" y="3990975"/>
            <a:ext cx="2286000" cy="400050"/>
          </a:xfrm>
          <a:prstGeom prst="rect">
            <a:avLst/>
          </a:pr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eaLnBrk="0" hangingPunct="0"/>
            <a:r>
              <a:rPr lang="fa-IR" sz="2000" b="1">
                <a:latin typeface="Times New Roman" pitchFamily="18" charset="0"/>
                <a:cs typeface="B Nazanin" pitchFamily="2" charset="-78"/>
              </a:rPr>
              <a:t>مطالعات اپيدميولوژيك</a:t>
            </a:r>
            <a:r>
              <a:rPr lang="en-US" sz="2000" b="1">
                <a:latin typeface="Times New Roman" pitchFamily="18" charset="0"/>
                <a:cs typeface="B Nazanin" pitchFamily="2" charset="-78"/>
              </a:rPr>
              <a:t> </a:t>
            </a:r>
            <a:endParaRPr lang="en-US" sz="3600" b="1">
              <a:latin typeface="Times New Roman" pitchFamily="18" charset="0"/>
              <a:cs typeface="B Nazanin" pitchFamily="2" charset="-78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 rot="5400000">
            <a:off x="7088188" y="4191000"/>
            <a:ext cx="2132012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6388" name="Rectangle 2"/>
          <p:cNvSpPr>
            <a:spLocks noChangeArrowheads="1"/>
          </p:cNvSpPr>
          <p:nvPr/>
        </p:nvSpPr>
        <p:spPr bwMode="auto">
          <a:xfrm>
            <a:off x="6019800" y="3077082"/>
            <a:ext cx="2133600" cy="5847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 rtl="1" eaLnBrk="0" hangingPunct="0">
              <a:defRPr/>
            </a:pPr>
            <a:r>
              <a:rPr lang="fa-IR" sz="1600" b="1" dirty="0">
                <a:latin typeface="Times New Roman" pitchFamily="18" charset="0"/>
                <a:cs typeface="B Nazanin" pitchFamily="2" charset="-78"/>
              </a:rPr>
              <a:t>مشاهده اي </a:t>
            </a:r>
            <a:r>
              <a:rPr lang="en-US" sz="1600" b="1" dirty="0">
                <a:latin typeface="Times New Roman" pitchFamily="18" charset="0"/>
                <a:cs typeface="B Nazanin" pitchFamily="2" charset="-78"/>
              </a:rPr>
              <a:t>observational</a:t>
            </a:r>
            <a:endParaRPr lang="en-US" sz="2800" b="1" dirty="0">
              <a:latin typeface="Times New Roman" pitchFamily="18" charset="0"/>
              <a:cs typeface="B Nazanin" pitchFamily="2" charset="-78"/>
            </a:endParaRPr>
          </a:p>
        </p:txBody>
      </p:sp>
      <p:sp>
        <p:nvSpPr>
          <p:cNvPr id="16389" name="Rectangle 3"/>
          <p:cNvSpPr>
            <a:spLocks noChangeArrowheads="1"/>
          </p:cNvSpPr>
          <p:nvPr/>
        </p:nvSpPr>
        <p:spPr bwMode="auto">
          <a:xfrm>
            <a:off x="5791200" y="5029200"/>
            <a:ext cx="2286000" cy="36988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 rtl="1" eaLnBrk="0" hangingPunct="0">
              <a:defRPr/>
            </a:pPr>
            <a:r>
              <a:rPr lang="fa-IR" b="1">
                <a:latin typeface="Times New Roman" pitchFamily="18" charset="0"/>
                <a:cs typeface="B Nazanin" pitchFamily="2" charset="-78"/>
              </a:rPr>
              <a:t>مداخله اي </a:t>
            </a:r>
            <a:r>
              <a:rPr lang="en-US" sz="1600" b="1">
                <a:latin typeface="Times New Roman" pitchFamily="18" charset="0"/>
                <a:cs typeface="B Nazanin" pitchFamily="2" charset="-78"/>
              </a:rPr>
              <a:t>experimental</a:t>
            </a:r>
            <a:endParaRPr lang="en-US" sz="3200" b="1">
              <a:latin typeface="Times New Roman" pitchFamily="18" charset="0"/>
              <a:cs typeface="B Nazanin" pitchFamily="2" charset="-78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4686301" y="2628900"/>
            <a:ext cx="2667000" cy="3175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rot="5400000">
            <a:off x="3887788" y="5715000"/>
            <a:ext cx="2284412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6392" name="Rectangle 4"/>
          <p:cNvSpPr>
            <a:spLocks noChangeArrowheads="1"/>
          </p:cNvSpPr>
          <p:nvPr/>
        </p:nvSpPr>
        <p:spPr bwMode="auto">
          <a:xfrm>
            <a:off x="4267200" y="1371600"/>
            <a:ext cx="1676400" cy="307975"/>
          </a:xfrm>
          <a:prstGeom prst="rect">
            <a:avLst/>
          </a:pr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r" rtl="1" eaLnBrk="0" hangingPunct="0"/>
            <a:r>
              <a:rPr lang="fa-IR" sz="1400" b="1" dirty="0">
                <a:latin typeface="Times New Roman" pitchFamily="18" charset="0"/>
                <a:cs typeface="B Nazanin" pitchFamily="2" charset="-78"/>
              </a:rPr>
              <a:t>توصيفي </a:t>
            </a:r>
            <a:r>
              <a:rPr lang="en-US" sz="1400" b="1" dirty="0">
                <a:latin typeface="Times New Roman" pitchFamily="18" charset="0"/>
                <a:cs typeface="B Nazanin" pitchFamily="2" charset="-78"/>
              </a:rPr>
              <a:t>descriptive</a:t>
            </a:r>
            <a:endParaRPr lang="en-US" sz="2400" b="1" dirty="0">
              <a:latin typeface="Times New Roman" pitchFamily="18" charset="0"/>
              <a:cs typeface="B Nazanin" pitchFamily="2" charset="-78"/>
            </a:endParaRPr>
          </a:p>
        </p:txBody>
      </p:sp>
      <p:sp>
        <p:nvSpPr>
          <p:cNvPr id="16393" name="Rectangle 5"/>
          <p:cNvSpPr>
            <a:spLocks noChangeArrowheads="1"/>
          </p:cNvSpPr>
          <p:nvPr/>
        </p:nvSpPr>
        <p:spPr bwMode="auto">
          <a:xfrm>
            <a:off x="4267200" y="3505200"/>
            <a:ext cx="1752600" cy="338138"/>
          </a:xfrm>
          <a:prstGeom prst="rect">
            <a:avLst/>
          </a:prstGeom>
          <a:solidFill>
            <a:srgbClr val="92D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r" rtl="1" eaLnBrk="0" hangingPunct="0"/>
            <a:r>
              <a:rPr lang="fa-IR" sz="1600" b="1">
                <a:latin typeface="Times New Roman" pitchFamily="18" charset="0"/>
                <a:cs typeface="B Nazanin" pitchFamily="2" charset="-78"/>
              </a:rPr>
              <a:t>تحليلي </a:t>
            </a:r>
            <a:r>
              <a:rPr lang="en-US" sz="1600" b="1">
                <a:latin typeface="Times New Roman" pitchFamily="18" charset="0"/>
                <a:cs typeface="B Nazanin" pitchFamily="2" charset="-78"/>
              </a:rPr>
              <a:t>analytical</a:t>
            </a:r>
            <a:endParaRPr lang="en-US" sz="2800" b="1">
              <a:latin typeface="Times New Roman" pitchFamily="18" charset="0"/>
              <a:cs typeface="B Nazanin" pitchFamily="2" charset="-78"/>
            </a:endParaRPr>
          </a:p>
        </p:txBody>
      </p:sp>
      <p:cxnSp>
        <p:nvCxnSpPr>
          <p:cNvPr id="19" name="Straight Connector 18"/>
          <p:cNvCxnSpPr/>
          <p:nvPr/>
        </p:nvCxnSpPr>
        <p:spPr>
          <a:xfrm rot="5400000">
            <a:off x="2667001" y="1219200"/>
            <a:ext cx="1676400" cy="3175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 rot="5400000">
            <a:off x="1677194" y="3504406"/>
            <a:ext cx="1676400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6396" name="Rectangle 6"/>
          <p:cNvSpPr>
            <a:spLocks noChangeArrowheads="1"/>
          </p:cNvSpPr>
          <p:nvPr/>
        </p:nvSpPr>
        <p:spPr bwMode="auto">
          <a:xfrm>
            <a:off x="1371600" y="381000"/>
            <a:ext cx="2057400" cy="307975"/>
          </a:xfrm>
          <a:prstGeom prst="rect">
            <a:avLst/>
          </a:pr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r" rtl="1" eaLnBrk="0" hangingPunct="0"/>
            <a:r>
              <a:rPr lang="fa-IR" sz="1400" b="1">
                <a:latin typeface="Times New Roman" pitchFamily="18" charset="0"/>
                <a:cs typeface="B Nazanin" pitchFamily="2" charset="-78"/>
              </a:rPr>
              <a:t>گزارش مورد </a:t>
            </a:r>
            <a:r>
              <a:rPr lang="en-US" sz="1400" b="1">
                <a:latin typeface="Times New Roman" pitchFamily="18" charset="0"/>
                <a:cs typeface="B Nazanin" pitchFamily="2" charset="-78"/>
              </a:rPr>
              <a:t>case report</a:t>
            </a:r>
            <a:endParaRPr lang="en-US" sz="2400" b="1">
              <a:latin typeface="Times New Roman" pitchFamily="18" charset="0"/>
              <a:cs typeface="B Nazanin" pitchFamily="2" charset="-78"/>
            </a:endParaRPr>
          </a:p>
        </p:txBody>
      </p:sp>
      <p:sp>
        <p:nvSpPr>
          <p:cNvPr id="16397" name="Rectangle 7"/>
          <p:cNvSpPr>
            <a:spLocks noChangeArrowheads="1"/>
          </p:cNvSpPr>
          <p:nvPr/>
        </p:nvSpPr>
        <p:spPr bwMode="auto">
          <a:xfrm>
            <a:off x="1600200" y="1752600"/>
            <a:ext cx="1828800" cy="307975"/>
          </a:xfrm>
          <a:prstGeom prst="rect">
            <a:avLst/>
          </a:pr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r" rtl="1" eaLnBrk="0" hangingPunct="0"/>
            <a:r>
              <a:rPr lang="fa-IR" sz="1400" b="1">
                <a:latin typeface="Times New Roman" pitchFamily="18" charset="0"/>
                <a:cs typeface="B Nazanin" pitchFamily="2" charset="-78"/>
              </a:rPr>
              <a:t>بررسي موارد </a:t>
            </a:r>
            <a:r>
              <a:rPr lang="en-US" sz="1400" b="1">
                <a:latin typeface="Times New Roman" pitchFamily="18" charset="0"/>
                <a:cs typeface="B Nazanin" pitchFamily="2" charset="-78"/>
              </a:rPr>
              <a:t>case series</a:t>
            </a:r>
            <a:endParaRPr lang="en-US" sz="2400" b="1">
              <a:latin typeface="Times New Roman" pitchFamily="18" charset="0"/>
              <a:cs typeface="B Nazanin" pitchFamily="2" charset="-78"/>
            </a:endParaRPr>
          </a:p>
        </p:txBody>
      </p:sp>
      <p:sp>
        <p:nvSpPr>
          <p:cNvPr id="16398" name="Rectangle 8"/>
          <p:cNvSpPr>
            <a:spLocks noChangeArrowheads="1"/>
          </p:cNvSpPr>
          <p:nvPr/>
        </p:nvSpPr>
        <p:spPr bwMode="auto">
          <a:xfrm>
            <a:off x="914400" y="2667000"/>
            <a:ext cx="1524000" cy="307975"/>
          </a:xfrm>
          <a:prstGeom prst="rect">
            <a:avLst/>
          </a:prstGeom>
          <a:solidFill>
            <a:srgbClr val="92D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r" rtl="1" eaLnBrk="0" hangingPunct="0"/>
            <a:r>
              <a:rPr lang="fa-IR" sz="1400" b="1">
                <a:latin typeface="Times New Roman" pitchFamily="18" charset="0"/>
                <a:cs typeface="B Nazanin" pitchFamily="2" charset="-78"/>
              </a:rPr>
              <a:t>بومشناسي </a:t>
            </a:r>
            <a:r>
              <a:rPr lang="en-US" sz="1400" b="1">
                <a:latin typeface="Times New Roman" pitchFamily="18" charset="0"/>
                <a:cs typeface="B Nazanin" pitchFamily="2" charset="-78"/>
              </a:rPr>
              <a:t>ecologic</a:t>
            </a:r>
            <a:endParaRPr lang="en-US" sz="2400" b="1">
              <a:latin typeface="Times New Roman" pitchFamily="18" charset="0"/>
              <a:cs typeface="B Nazanin" pitchFamily="2" charset="-78"/>
            </a:endParaRPr>
          </a:p>
        </p:txBody>
      </p:sp>
      <p:sp>
        <p:nvSpPr>
          <p:cNvPr id="16399" name="Rectangle 9"/>
          <p:cNvSpPr>
            <a:spLocks noChangeArrowheads="1"/>
          </p:cNvSpPr>
          <p:nvPr/>
        </p:nvSpPr>
        <p:spPr bwMode="auto">
          <a:xfrm>
            <a:off x="685800" y="3048000"/>
            <a:ext cx="1752600" cy="307975"/>
          </a:xfrm>
          <a:prstGeom prst="rect">
            <a:avLst/>
          </a:prstGeom>
          <a:solidFill>
            <a:srgbClr val="92D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r" rtl="1" eaLnBrk="0" hangingPunct="0"/>
            <a:r>
              <a:rPr lang="fa-IR" sz="1400" b="1" dirty="0">
                <a:latin typeface="Times New Roman" pitchFamily="18" charset="0"/>
                <a:cs typeface="B Nazanin" pitchFamily="2" charset="-78"/>
              </a:rPr>
              <a:t>مقطعي </a:t>
            </a:r>
            <a:r>
              <a:rPr lang="en-US" sz="1400" b="1" dirty="0">
                <a:latin typeface="Times New Roman" pitchFamily="18" charset="0"/>
                <a:cs typeface="B Nazanin" pitchFamily="2" charset="-78"/>
              </a:rPr>
              <a:t>cross sectional </a:t>
            </a:r>
            <a:endParaRPr lang="en-US" sz="2400" b="1" dirty="0">
              <a:latin typeface="Times New Roman" pitchFamily="18" charset="0"/>
              <a:cs typeface="B Nazanin" pitchFamily="2" charset="-78"/>
            </a:endParaRPr>
          </a:p>
        </p:txBody>
      </p:sp>
      <p:sp>
        <p:nvSpPr>
          <p:cNvPr id="16400" name="Rectangle 10"/>
          <p:cNvSpPr>
            <a:spLocks noChangeArrowheads="1"/>
          </p:cNvSpPr>
          <p:nvPr/>
        </p:nvSpPr>
        <p:spPr bwMode="auto">
          <a:xfrm>
            <a:off x="990600" y="3505200"/>
            <a:ext cx="1447800" cy="307975"/>
          </a:xfrm>
          <a:prstGeom prst="rect">
            <a:avLst/>
          </a:prstGeom>
          <a:solidFill>
            <a:srgbClr val="92D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r" rtl="1" eaLnBrk="0" hangingPunct="0"/>
            <a:r>
              <a:rPr lang="fa-IR" sz="1400" b="1">
                <a:latin typeface="Times New Roman" pitchFamily="18" charset="0"/>
                <a:cs typeface="B Nazanin" pitchFamily="2" charset="-78"/>
              </a:rPr>
              <a:t>همگروهي </a:t>
            </a:r>
            <a:r>
              <a:rPr lang="en-US" sz="1400" b="1">
                <a:latin typeface="Times New Roman" pitchFamily="18" charset="0"/>
                <a:cs typeface="B Nazanin" pitchFamily="2" charset="-78"/>
              </a:rPr>
              <a:t>cohort</a:t>
            </a:r>
            <a:endParaRPr lang="en-US" sz="2400" b="1">
              <a:latin typeface="Times New Roman" pitchFamily="18" charset="0"/>
              <a:cs typeface="B Nazanin" pitchFamily="2" charset="-78"/>
            </a:endParaRPr>
          </a:p>
        </p:txBody>
      </p:sp>
      <p:sp>
        <p:nvSpPr>
          <p:cNvPr id="16401" name="Rectangle 11"/>
          <p:cNvSpPr>
            <a:spLocks noChangeArrowheads="1"/>
          </p:cNvSpPr>
          <p:nvPr/>
        </p:nvSpPr>
        <p:spPr bwMode="auto">
          <a:xfrm>
            <a:off x="304800" y="3778578"/>
            <a:ext cx="2133600" cy="523220"/>
          </a:xfrm>
          <a:prstGeom prst="rect">
            <a:avLst/>
          </a:prstGeom>
          <a:solidFill>
            <a:srgbClr val="92D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r" rtl="1" eaLnBrk="0" hangingPunct="0"/>
            <a:r>
              <a:rPr lang="fa-IR" sz="1400" b="1">
                <a:latin typeface="Times New Roman" pitchFamily="18" charset="0"/>
                <a:cs typeface="B Nazanin" pitchFamily="2" charset="-78"/>
              </a:rPr>
              <a:t>مورد – شاهدي </a:t>
            </a:r>
            <a:r>
              <a:rPr lang="en-US" sz="1400" b="1">
                <a:latin typeface="Times New Roman" pitchFamily="18" charset="0"/>
                <a:cs typeface="B Nazanin" pitchFamily="2" charset="-78"/>
              </a:rPr>
              <a:t>case – control</a:t>
            </a:r>
            <a:endParaRPr lang="en-US" sz="2400" b="1">
              <a:latin typeface="Times New Roman" pitchFamily="18" charset="0"/>
              <a:cs typeface="B Nazanin" pitchFamily="2" charset="-78"/>
            </a:endParaRPr>
          </a:p>
        </p:txBody>
      </p:sp>
      <p:sp>
        <p:nvSpPr>
          <p:cNvPr id="39948" name="Rectangle 12"/>
          <p:cNvSpPr>
            <a:spLocks noChangeArrowheads="1"/>
          </p:cNvSpPr>
          <p:nvPr/>
        </p:nvSpPr>
        <p:spPr bwMode="auto">
          <a:xfrm>
            <a:off x="2743200" y="4648200"/>
            <a:ext cx="2133600" cy="30797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r" rtl="1" eaLnBrk="0" hangingPunct="0">
              <a:defRPr/>
            </a:pPr>
            <a:r>
              <a:rPr lang="fa-IR" sz="1400" b="1">
                <a:latin typeface="Times New Roman" pitchFamily="18" charset="0"/>
                <a:cs typeface="B Nazanin" pitchFamily="2" charset="-78"/>
              </a:rPr>
              <a:t>كارآزمايي باليني </a:t>
            </a:r>
            <a:r>
              <a:rPr lang="en-US" sz="1400" b="1">
                <a:latin typeface="Times New Roman" pitchFamily="18" charset="0"/>
                <a:cs typeface="B Nazanin" pitchFamily="2" charset="-78"/>
              </a:rPr>
              <a:t>clinical trial </a:t>
            </a:r>
            <a:endParaRPr lang="en-US" sz="2400" b="1">
              <a:latin typeface="Times New Roman" pitchFamily="18" charset="0"/>
              <a:cs typeface="B Nazanin" pitchFamily="2" charset="-78"/>
            </a:endParaRPr>
          </a:p>
        </p:txBody>
      </p:sp>
      <p:sp>
        <p:nvSpPr>
          <p:cNvPr id="39949" name="Rectangle 13"/>
          <p:cNvSpPr>
            <a:spLocks noChangeArrowheads="1"/>
          </p:cNvSpPr>
          <p:nvPr/>
        </p:nvSpPr>
        <p:spPr bwMode="auto">
          <a:xfrm>
            <a:off x="2819400" y="5486400"/>
            <a:ext cx="2057400" cy="30797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r" rtl="1" eaLnBrk="0" hangingPunct="0">
              <a:defRPr/>
            </a:pPr>
            <a:r>
              <a:rPr lang="fa-IR" sz="1400" b="1">
                <a:latin typeface="Times New Roman" pitchFamily="18" charset="0"/>
                <a:cs typeface="B Nazanin" pitchFamily="2" charset="-78"/>
              </a:rPr>
              <a:t>كارآزمايي ميداني </a:t>
            </a:r>
            <a:r>
              <a:rPr lang="en-US" sz="1400" b="1">
                <a:latin typeface="Times New Roman" pitchFamily="18" charset="0"/>
                <a:cs typeface="B Nazanin" pitchFamily="2" charset="-78"/>
              </a:rPr>
              <a:t>field trial</a:t>
            </a:r>
            <a:endParaRPr lang="en-US" sz="2400" b="1">
              <a:latin typeface="Times New Roman" pitchFamily="18" charset="0"/>
              <a:cs typeface="B Nazanin" pitchFamily="2" charset="-78"/>
            </a:endParaRPr>
          </a:p>
        </p:txBody>
      </p:sp>
      <p:sp>
        <p:nvSpPr>
          <p:cNvPr id="39950" name="Rectangle 14"/>
          <p:cNvSpPr>
            <a:spLocks noChangeArrowheads="1"/>
          </p:cNvSpPr>
          <p:nvPr/>
        </p:nvSpPr>
        <p:spPr bwMode="auto">
          <a:xfrm>
            <a:off x="2438400" y="6140778"/>
            <a:ext cx="2438400" cy="52322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r" rtl="1" eaLnBrk="0" hangingPunct="0">
              <a:defRPr/>
            </a:pPr>
            <a:r>
              <a:rPr lang="fa-IR" sz="1400" b="1">
                <a:latin typeface="Times New Roman" pitchFamily="18" charset="0"/>
                <a:cs typeface="B Nazanin" pitchFamily="2" charset="-78"/>
              </a:rPr>
              <a:t>كارآزمايي جامعه </a:t>
            </a:r>
            <a:r>
              <a:rPr lang="en-US" sz="1400" b="1">
                <a:latin typeface="Times New Roman" pitchFamily="18" charset="0"/>
                <a:cs typeface="B Nazanin" pitchFamily="2" charset="-78"/>
              </a:rPr>
              <a:t>community trial </a:t>
            </a:r>
            <a:endParaRPr lang="en-US" sz="2400" b="1">
              <a:latin typeface="Times New Roman" pitchFamily="18" charset="0"/>
              <a:cs typeface="B Nazanin" pitchFamily="2" charset="-78"/>
            </a:endParaRPr>
          </a:p>
        </p:txBody>
      </p:sp>
      <p:cxnSp>
        <p:nvCxnSpPr>
          <p:cNvPr id="43" name="Straight Connector 42"/>
          <p:cNvCxnSpPr/>
          <p:nvPr/>
        </p:nvCxnSpPr>
        <p:spPr>
          <a:xfrm>
            <a:off x="3505200" y="1524000"/>
            <a:ext cx="914400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5029200" y="5334000"/>
            <a:ext cx="685800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>
            <a:off x="2514600" y="3733800"/>
            <a:ext cx="1752600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75479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6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6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16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6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16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16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399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2000"/>
                                        <p:tgtEl>
                                          <p:spTgt spid="399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2000"/>
                                        <p:tgtEl>
                                          <p:spTgt spid="399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 animBg="1"/>
      <p:bldP spid="16388" grpId="0" animBg="1"/>
      <p:bldP spid="16389" grpId="0" animBg="1"/>
      <p:bldP spid="16392" grpId="0" animBg="1"/>
      <p:bldP spid="16393" grpId="0" animBg="1"/>
      <p:bldP spid="16393" grpId="1" animBg="1"/>
      <p:bldP spid="16396" grpId="0" animBg="1"/>
      <p:bldP spid="16397" grpId="0" animBg="1"/>
      <p:bldP spid="16398" grpId="0" animBg="1"/>
      <p:bldP spid="16399" grpId="0" animBg="1"/>
      <p:bldP spid="16400" grpId="0" animBg="1"/>
      <p:bldP spid="16401" grpId="0" animBg="1"/>
      <p:bldP spid="39948" grpId="0" animBg="1"/>
      <p:bldP spid="39949" grpId="0" animBg="1"/>
      <p:bldP spid="3995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>
                <a:cs typeface="B Titr" pitchFamily="2" charset="-78"/>
              </a:rPr>
              <a:t>انواع مطالعات </a:t>
            </a:r>
            <a:endParaRPr lang="en-US" dirty="0"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Low" rtl="1"/>
            <a:r>
              <a:rPr lang="fa-IR" dirty="0" smtClean="0">
                <a:cs typeface="B Nazanin" pitchFamily="2" charset="-78"/>
              </a:rPr>
              <a:t>یک تحقیق از زوایای مختلف قابل تقسیم بندی است و برای پاسخ به سوال پژوهش و همچنین با در نظر گرفتن معذوریتهای اجرایی، بار مالی و مباحث اخلاقی باید بهترین شیوه مطالعه تعیین شود.</a:t>
            </a:r>
            <a:endParaRPr lang="en-US" dirty="0">
              <a:cs typeface="B Nazanin" pitchFamily="2" charset="-78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A005D-6B2F-474D-AC9E-3B0733012121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8779432"/>
      </p:ext>
    </p:extLst>
  </p:cSld>
  <p:clrMapOvr>
    <a:masterClrMapping/>
  </p:clrMapOvr>
  <p:transition advTm="3048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3600" dirty="0" smtClean="0">
                <a:cs typeface="B Titr" pitchFamily="2" charset="-78"/>
              </a:rPr>
              <a:t>مطالعات بنیادی  و کاربردی</a:t>
            </a:r>
            <a:endParaRPr lang="en-US" sz="3600" dirty="0"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Low" rtl="1"/>
            <a:r>
              <a:rPr lang="fa-I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مطالعات کاربردی</a:t>
            </a:r>
            <a:r>
              <a:rPr lang="fa-IR" dirty="0" smtClean="0">
                <a:cs typeface="B Nazanin" pitchFamily="2" charset="-78"/>
              </a:rPr>
              <a:t>: مطالعاتی که برای نتایج آنها در زمان و مکان تحقیق کاربردی متصور است مانند بررسی عوامل خطر بیماریهای قلبی-عروقی در کشور</a:t>
            </a:r>
          </a:p>
          <a:p>
            <a:pPr algn="justLow" rtl="1"/>
            <a:r>
              <a:rPr lang="fa-I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مطالعات بنیادی</a:t>
            </a:r>
            <a:r>
              <a:rPr lang="fa-IR" dirty="0" smtClean="0">
                <a:cs typeface="B Nazanin" pitchFamily="2" charset="-78"/>
              </a:rPr>
              <a:t>: مطالعاتی که برای توسعه دانش بشری انجام می شوند ولی برای نتایج آنها کاربرد شناخته شده ای در زمان و مکان مورد مطالعه وجود ندارد مثلاً بررسی اثرات بی وزنی در فضا بر تولید مثل تک سلولیها</a:t>
            </a:r>
          </a:p>
          <a:p>
            <a:pPr algn="justLow" rtl="1"/>
            <a:r>
              <a:rPr lang="fa-I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مطالعات بنیادی/کاربردی</a:t>
            </a:r>
            <a:r>
              <a:rPr lang="fa-IR" dirty="0" smtClean="0">
                <a:cs typeface="B Nazanin" pitchFamily="2" charset="-78"/>
              </a:rPr>
              <a:t>: مطالعاتی که هر دو خصوصیت فوق را با هم داشته باشند</a:t>
            </a:r>
          </a:p>
          <a:p>
            <a:pPr algn="justLow" rtl="1"/>
            <a:endParaRPr lang="en-US" dirty="0">
              <a:cs typeface="B Nazanin" pitchFamily="2" charset="-78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A005D-6B2F-474D-AC9E-3B0733012121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8992245"/>
      </p:ext>
    </p:extLst>
  </p:cSld>
  <p:clrMapOvr>
    <a:masterClrMapping/>
  </p:clrMapOvr>
  <p:transition advTm="71616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>
                <a:cs typeface="B Titr" pitchFamily="2" charset="-78"/>
              </a:rPr>
              <a:t>مطالعات فردی و مطالعات اکولوژیک</a:t>
            </a:r>
            <a:endParaRPr lang="en-US" dirty="0"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Low" rtl="1"/>
            <a:r>
              <a:rPr lang="fa-I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مطالعات فردی</a:t>
            </a:r>
            <a:r>
              <a:rPr lang="fa-IR" dirty="0" smtClean="0"/>
              <a:t>: اطلاعات افراد تک به تک جمع آوری می شود مانند بررسی رابطه بین مصرف سیگار و فشارخون</a:t>
            </a:r>
          </a:p>
          <a:p>
            <a:pPr algn="justLow" rtl="1"/>
            <a:endParaRPr lang="fa-IR" dirty="0" smtClean="0"/>
          </a:p>
          <a:p>
            <a:pPr algn="justLow" rtl="1"/>
            <a:r>
              <a:rPr lang="fa-I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مطالعات اکولوژیک</a:t>
            </a:r>
            <a:r>
              <a:rPr lang="fa-IR" dirty="0" smtClean="0"/>
              <a:t>: اطلاعات جوامع مختلف با هم مقایسه می شوند مانند بررسی درصد شیوع پرفشاری خون در شهرهای مختلف کشور و بررسی ارتباط آن با ارتفاع از سطح دریا، در این مطالعه جمعیت هر شهر و حتی یک استان به عنوان یک گروه در نظر گرفته می شود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A005D-6B2F-474D-AC9E-3B0733012121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3895966"/>
      </p:ext>
    </p:extLst>
  </p:cSld>
  <p:clrMapOvr>
    <a:masterClrMapping/>
  </p:clrMapOvr>
  <p:transition advTm="7008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>
                <a:cs typeface="B Titr" pitchFamily="2" charset="-78"/>
              </a:rPr>
              <a:t>مطالعات اولیه و ثانویه</a:t>
            </a:r>
            <a:endParaRPr lang="en-US" dirty="0"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مطالعات اولیه</a:t>
            </a:r>
            <a:r>
              <a:rPr lang="fa-IR" dirty="0" smtClean="0">
                <a:cs typeface="B Nazanin" pitchFamily="2" charset="-78"/>
              </a:rPr>
              <a:t>: مطالعاتی هستند که بر روی نمونه های اصلی مانند انسانها، حیوانات، سلولها و یا مواد شیمیایی مستقیماً انجام می شوند</a:t>
            </a:r>
          </a:p>
          <a:p>
            <a:pPr algn="r" rtl="1"/>
            <a:endParaRPr lang="fa-IR" dirty="0" smtClean="0">
              <a:cs typeface="B Nazanin" pitchFamily="2" charset="-78"/>
            </a:endParaRPr>
          </a:p>
          <a:p>
            <a:pPr algn="r" rtl="1"/>
            <a:r>
              <a:rPr lang="fa-I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مطالعات ثانویه</a:t>
            </a:r>
            <a:r>
              <a:rPr lang="fa-IR" dirty="0" smtClean="0">
                <a:cs typeface="B Nazanin" pitchFamily="2" charset="-78"/>
              </a:rPr>
              <a:t>: مطالعاتی هستند که بر روی نتایج مطالعات اولیه انجام می شوند مانند مطالعات کتابخانه ای، مطالعات مرورساختاریافته و متاآنالیز</a:t>
            </a:r>
            <a:endParaRPr lang="en-US" dirty="0">
              <a:cs typeface="B Nazanin" pitchFamily="2" charset="-78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A005D-6B2F-474D-AC9E-3B0733012121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7184450"/>
      </p:ext>
    </p:extLst>
  </p:cSld>
  <p:clrMapOvr>
    <a:masterClrMapping/>
  </p:clrMapOvr>
  <p:transition advTm="32832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>
                <a:cs typeface="B Titr" pitchFamily="2" charset="-78"/>
              </a:rPr>
              <a:t>مطالعات مشاهده ای و مداخله ای </a:t>
            </a:r>
            <a:endParaRPr lang="en-US" dirty="0"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Low" rtl="1"/>
            <a:r>
              <a:rPr lang="fa-I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مطالعات مشاهده ای</a:t>
            </a:r>
            <a:r>
              <a:rPr lang="fa-IR" dirty="0" smtClean="0"/>
              <a:t>: یعنی بررسی و سنجش متغیرها بدون تاثیرگذاری بر آنها مانند مقایسه میزان یادگیری دانشجویان دختر و پسر</a:t>
            </a:r>
          </a:p>
          <a:p>
            <a:pPr algn="justLow" rtl="1"/>
            <a:endParaRPr lang="fa-IR" dirty="0" smtClean="0"/>
          </a:p>
          <a:p>
            <a:pPr algn="justLow" rtl="1"/>
            <a:r>
              <a:rPr lang="fa-I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مطالعات مداخله ای</a:t>
            </a:r>
            <a:r>
              <a:rPr lang="fa-IR" dirty="0" smtClean="0"/>
              <a:t>: یعنی تاثیرگذاری بر روی متغیرهای مستقل و بررسی تاثیرات این تغییرات بر روی متغیرهای وابسته مانند مقایسه تاثیر غذاهای کم نمک در مقایسه با غذاهای معمولی بر فشار خون بیماران مبتلا به پرفشاری خون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A005D-6B2F-474D-AC9E-3B0733012121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2414404"/>
      </p:ext>
    </p:extLst>
  </p:cSld>
  <p:clrMapOvr>
    <a:masterClrMapping/>
  </p:clrMapOvr>
  <p:transition advTm="52368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>
                <a:cs typeface="B Titr" pitchFamily="2" charset="-78"/>
              </a:rPr>
              <a:t>مطالعات توصیفی و تحلیل</a:t>
            </a:r>
            <a:endParaRPr lang="en-US" dirty="0"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Low" rtl="1"/>
            <a:r>
              <a:rPr lang="fa-I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مطالعات توصیفی</a:t>
            </a:r>
            <a:r>
              <a:rPr lang="fa-IR" dirty="0" smtClean="0">
                <a:cs typeface="B Nazanin" pitchFamily="2" charset="-78"/>
              </a:rPr>
              <a:t>: مطالعاتی هستند که برای تعیین میانگین یک متغیر در جامعه و یا تعیین فراوانی یک پدیده بکار می روند مانند تعیین میانگین نمرات دانشجویان در دروس اختصاصی و یا تعیین درصد دانشجویانی که در دروس اختصاصی نمره الف کسب نموده اند</a:t>
            </a:r>
          </a:p>
          <a:p>
            <a:pPr algn="justLow" rtl="1"/>
            <a:endParaRPr lang="fa-IR" dirty="0" smtClean="0">
              <a:cs typeface="B Nazanin" pitchFamily="2" charset="-78"/>
            </a:endParaRPr>
          </a:p>
          <a:p>
            <a:pPr algn="justLow" rtl="1"/>
            <a:r>
              <a:rPr lang="fa-I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مطالعات تحلیلی</a:t>
            </a:r>
            <a:r>
              <a:rPr lang="fa-IR" dirty="0" smtClean="0">
                <a:cs typeface="B Nazanin" pitchFamily="2" charset="-78"/>
              </a:rPr>
              <a:t>: مطالعاتی هستند که برای تعیین ارتباط بین متغیرها بکار می روند مانند بررسی رابطه بین بومی بودن و نمره کسب شده در امتحان جامع علوم پایه کشوری</a:t>
            </a:r>
            <a:endParaRPr lang="en-US" dirty="0">
              <a:cs typeface="B Nazanin" pitchFamily="2" charset="-78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A005D-6B2F-474D-AC9E-3B0733012121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2719628"/>
      </p:ext>
    </p:extLst>
  </p:cSld>
  <p:clrMapOvr>
    <a:masterClrMapping/>
  </p:clrMapOvr>
  <p:transition advTm="41472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>
                <a:cs typeface="B Titr" pitchFamily="2" charset="-78"/>
              </a:rPr>
              <a:t>مطالعات مقطعی و مطالعات طولی</a:t>
            </a:r>
            <a:endParaRPr lang="en-US" dirty="0"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0600" y="1500174"/>
            <a:ext cx="8153400" cy="5143536"/>
          </a:xfrm>
        </p:spPr>
        <p:txBody>
          <a:bodyPr>
            <a:normAutofit/>
          </a:bodyPr>
          <a:lstStyle/>
          <a:p>
            <a:pPr algn="justLow" rtl="1"/>
            <a:r>
              <a:rPr lang="fa-I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مطالعات مقطعی</a:t>
            </a:r>
            <a:r>
              <a:rPr lang="fa-IR" dirty="0" smtClean="0">
                <a:cs typeface="B Nazanin" pitchFamily="2" charset="-78"/>
              </a:rPr>
              <a:t>: مطالعاتی هستند که در یک زمان نقطه از زمان تمام متغیرها سنجیده می شود مانند بررسی رابطه بین متوسط مدت فعالیت بدنی در روز و سطح چربیهای سرم که در یک زمان نمونه خون گرفته شده و هم زمان پرسشنامه در مورد فعالیتهای بدنی پر می شود</a:t>
            </a:r>
          </a:p>
          <a:p>
            <a:pPr algn="justLow" rtl="1"/>
            <a:r>
              <a:rPr lang="fa-I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مطالعات طولی</a:t>
            </a:r>
            <a:r>
              <a:rPr lang="fa-IR" dirty="0" smtClean="0">
                <a:cs typeface="B Nazanin" pitchFamily="2" charset="-78"/>
              </a:rPr>
              <a:t>: مطالعاتی هستند که متغیرهای مستقل و وابسته با تقدم و تاخر زمانی جمع آوری می شوند</a:t>
            </a:r>
          </a:p>
          <a:p>
            <a:pPr lvl="1" algn="justLow" rtl="1"/>
            <a:r>
              <a:rPr lang="fa-IR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مطالعات آینده نگر </a:t>
            </a:r>
            <a:r>
              <a:rPr lang="fa-IR" dirty="0" smtClean="0">
                <a:cs typeface="B Nazanin" pitchFamily="2" charset="-78"/>
              </a:rPr>
              <a:t>که متغیر مستقل ثبت و در آینده وقوع متغیر وابسته سنجیده می شود</a:t>
            </a:r>
          </a:p>
          <a:p>
            <a:pPr lvl="1" algn="justLow" rtl="1"/>
            <a:r>
              <a:rPr lang="fa-IR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مطالعات گذشته نگر </a:t>
            </a:r>
            <a:r>
              <a:rPr lang="fa-IR" dirty="0" smtClean="0">
                <a:cs typeface="B Nazanin" pitchFamily="2" charset="-78"/>
              </a:rPr>
              <a:t>که متغیر وابسته در زمان حال ثبت و بر اساس پرسشگری و یا بررسی مستندات متغیر مستقل در گذشته تعیین می گردد</a:t>
            </a:r>
            <a:endParaRPr lang="en-US" dirty="0">
              <a:cs typeface="B Nazanin" pitchFamily="2" charset="-78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A005D-6B2F-474D-AC9E-3B0733012121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0448197"/>
      </p:ext>
    </p:extLst>
  </p:cSld>
  <p:clrMapOvr>
    <a:masterClrMapping/>
  </p:clrMapOvr>
  <p:transition advTm="94368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5" name="Rectangle 9"/>
          <p:cNvSpPr>
            <a:spLocks noChangeArrowheads="1"/>
          </p:cNvSpPr>
          <p:nvPr/>
        </p:nvSpPr>
        <p:spPr bwMode="auto">
          <a:xfrm>
            <a:off x="928688" y="785813"/>
            <a:ext cx="7772400" cy="3571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rtl="1"/>
            <a:r>
              <a:rPr lang="ar-SA" sz="4000" dirty="0">
                <a:solidFill>
                  <a:srgbClr val="FF0066"/>
                </a:solidFill>
                <a:latin typeface="Times New Roman" pitchFamily="18" charset="0"/>
                <a:cs typeface="B Titr" pitchFamily="2" charset="-78"/>
              </a:rPr>
              <a:t>مطالعه همگروهي</a:t>
            </a:r>
            <a:endParaRPr lang="en-US" sz="4000" dirty="0">
              <a:solidFill>
                <a:srgbClr val="FF0066"/>
              </a:solidFill>
              <a:latin typeface="Times New Roman" pitchFamily="18" charset="0"/>
              <a:cs typeface="B Titr" pitchFamily="2" charset="-78"/>
            </a:endParaRPr>
          </a:p>
          <a:p>
            <a:pPr algn="ctr" rtl="1"/>
            <a:endParaRPr lang="en-US" sz="4000" dirty="0">
              <a:solidFill>
                <a:srgbClr val="FF0066"/>
              </a:solidFill>
              <a:latin typeface="Times New Roman" pitchFamily="18" charset="0"/>
              <a:cs typeface="B Titr" pitchFamily="2" charset="-78"/>
            </a:endParaRPr>
          </a:p>
          <a:p>
            <a:pPr algn="ctr" rtl="1"/>
            <a:r>
              <a:rPr lang="ar-SA" sz="4000" dirty="0">
                <a:solidFill>
                  <a:srgbClr val="FF0066"/>
                </a:solidFill>
                <a:latin typeface="Times New Roman" pitchFamily="18" charset="0"/>
                <a:cs typeface="B Titr" pitchFamily="2" charset="-78"/>
              </a:rPr>
              <a:t>  </a:t>
            </a:r>
            <a:r>
              <a:rPr lang="en-US" sz="4000" dirty="0">
                <a:solidFill>
                  <a:srgbClr val="FF0066"/>
                </a:solidFill>
                <a:latin typeface="Times New Roman" pitchFamily="18" charset="0"/>
                <a:cs typeface="B Titr" pitchFamily="2" charset="-78"/>
              </a:rPr>
              <a:t>  Cohort Study </a:t>
            </a:r>
          </a:p>
        </p:txBody>
      </p:sp>
    </p:spTree>
    <p:extLst>
      <p:ext uri="{BB962C8B-B14F-4D97-AF65-F5344CB8AC3E}">
        <p14:creationId xmlns:p14="http://schemas.microsoft.com/office/powerpoint/2010/main" val="2029372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Rectangle 9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772400" cy="1143000"/>
          </a:xfrm>
          <a:noFill/>
        </p:spPr>
        <p:txBody>
          <a:bodyPr/>
          <a:lstStyle/>
          <a:p>
            <a:pPr algn="r" rtl="1" eaLnBrk="1" hangingPunct="1"/>
            <a:r>
              <a:rPr lang="fa-IR" b="1" dirty="0" smtClean="0"/>
              <a:t>اهداف درس</a:t>
            </a:r>
            <a:endParaRPr lang="en-US" b="1" dirty="0" smtClean="0"/>
          </a:p>
        </p:txBody>
      </p:sp>
      <p:sp>
        <p:nvSpPr>
          <p:cNvPr id="6146" name="Rectangle 3"/>
          <p:cNvSpPr>
            <a:spLocks noGrp="1" noChangeArrowheads="1"/>
          </p:cNvSpPr>
          <p:nvPr>
            <p:ph idx="1"/>
          </p:nvPr>
        </p:nvSpPr>
        <p:spPr>
          <a:xfrm>
            <a:off x="428625" y="1714500"/>
            <a:ext cx="8001000" cy="4643438"/>
          </a:xfrm>
        </p:spPr>
        <p:txBody>
          <a:bodyPr/>
          <a:lstStyle/>
          <a:p>
            <a:pPr algn="justLow" rtl="1"/>
            <a:r>
              <a:rPr lang="fa-IR" b="1" dirty="0" smtClean="0"/>
              <a:t>همگروه را تعریف نمایید.</a:t>
            </a:r>
            <a:endParaRPr lang="en-US" dirty="0" smtClean="0"/>
          </a:p>
          <a:p>
            <a:pPr algn="justLow" rtl="1"/>
            <a:r>
              <a:rPr lang="fa-IR" b="1" dirty="0" smtClean="0"/>
              <a:t>ویژگیهای مطالعه همگروهی را شرح دهید.</a:t>
            </a:r>
            <a:endParaRPr lang="en-US" dirty="0" smtClean="0"/>
          </a:p>
          <a:p>
            <a:pPr algn="justLow" rtl="1"/>
            <a:r>
              <a:rPr lang="fa-IR" b="1" dirty="0" smtClean="0"/>
              <a:t>مراحل انجام مطالعه همگروهی را توضیح دهید.</a:t>
            </a:r>
            <a:endParaRPr lang="en-US" dirty="0" smtClean="0"/>
          </a:p>
          <a:p>
            <a:pPr algn="justLow" rtl="1"/>
            <a:r>
              <a:rPr lang="fa-IR" b="1" dirty="0" smtClean="0"/>
              <a:t>خطر نسبی  و خطر قابل انتساب را محاسبه نمایید.</a:t>
            </a:r>
            <a:endParaRPr lang="en-US" dirty="0" smtClean="0"/>
          </a:p>
          <a:p>
            <a:pPr algn="justLow" rtl="1"/>
            <a:r>
              <a:rPr lang="fa-IR" b="1" dirty="0" smtClean="0"/>
              <a:t>خطر نسبی و خطر قابل انتساب را تفسیر نمایید.</a:t>
            </a:r>
            <a:endParaRPr lang="en-US" dirty="0" smtClean="0"/>
          </a:p>
          <a:p>
            <a:pPr algn="justLow" rtl="1"/>
            <a:r>
              <a:rPr lang="fa-IR" b="1" dirty="0" smtClean="0"/>
              <a:t>انواع مطالعه همگروهی را توضیح دهید.</a:t>
            </a:r>
          </a:p>
          <a:p>
            <a:pPr algn="justLow" rtl="1"/>
            <a:r>
              <a:rPr lang="fa-IR" b="1" dirty="0" smtClean="0"/>
              <a:t>مزایا و معایب مطالعه همگروهی را شرح دهید.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25661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02" name="AutoShape 14"/>
          <p:cNvSpPr>
            <a:spLocks/>
          </p:cNvSpPr>
          <p:nvPr/>
        </p:nvSpPr>
        <p:spPr bwMode="auto">
          <a:xfrm>
            <a:off x="4356100" y="2420938"/>
            <a:ext cx="228600" cy="1524000"/>
          </a:xfrm>
          <a:prstGeom prst="rightBrace">
            <a:avLst>
              <a:gd name="adj1" fmla="val 55556"/>
              <a:gd name="adj2" fmla="val 50000"/>
            </a:avLst>
          </a:prstGeom>
          <a:noFill/>
          <a:ln w="9525">
            <a:solidFill>
              <a:srgbClr val="0033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a-IR"/>
          </a:p>
        </p:txBody>
      </p:sp>
      <p:sp>
        <p:nvSpPr>
          <p:cNvPr id="7171" name="Text Box 2"/>
          <p:cNvSpPr txBox="1">
            <a:spLocks noChangeArrowheads="1"/>
          </p:cNvSpPr>
          <p:nvPr/>
        </p:nvSpPr>
        <p:spPr bwMode="auto">
          <a:xfrm>
            <a:off x="7239000" y="3141663"/>
            <a:ext cx="1905000" cy="1160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ar-SA" sz="2800">
                <a:solidFill>
                  <a:srgbClr val="003366"/>
                </a:solidFill>
                <a:cs typeface="Roya" pitchFamily="2" charset="-78"/>
              </a:rPr>
              <a:t>انواع مطالعات</a:t>
            </a:r>
            <a:endParaRPr lang="en-US" sz="2800">
              <a:solidFill>
                <a:srgbClr val="003366"/>
              </a:solidFill>
              <a:cs typeface="Roya" pitchFamily="2" charset="-78"/>
            </a:endParaRPr>
          </a:p>
          <a:p>
            <a:pPr eaLnBrk="1" hangingPunct="1">
              <a:spcBef>
                <a:spcPct val="50000"/>
              </a:spcBef>
            </a:pPr>
            <a:r>
              <a:rPr lang="fa-IR" sz="2800">
                <a:solidFill>
                  <a:srgbClr val="003366"/>
                </a:solidFill>
                <a:cs typeface="Roya" pitchFamily="2" charset="-78"/>
              </a:rPr>
              <a:t>اپيدميولوژی  </a:t>
            </a:r>
            <a:endParaRPr lang="en-US" sz="2800">
              <a:solidFill>
                <a:srgbClr val="003366"/>
              </a:solidFill>
              <a:cs typeface="Roya" pitchFamily="2" charset="-78"/>
            </a:endParaRPr>
          </a:p>
        </p:txBody>
      </p:sp>
      <p:sp>
        <p:nvSpPr>
          <p:cNvPr id="7172" name="AutoShape 3"/>
          <p:cNvSpPr>
            <a:spLocks/>
          </p:cNvSpPr>
          <p:nvPr/>
        </p:nvSpPr>
        <p:spPr bwMode="auto">
          <a:xfrm>
            <a:off x="6858000" y="1598613"/>
            <a:ext cx="457200" cy="4343400"/>
          </a:xfrm>
          <a:prstGeom prst="rightBrace">
            <a:avLst>
              <a:gd name="adj1" fmla="val 79167"/>
              <a:gd name="adj2" fmla="val 50000"/>
            </a:avLst>
          </a:prstGeom>
          <a:noFill/>
          <a:ln w="9525">
            <a:solidFill>
              <a:srgbClr val="0033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a-IR"/>
          </a:p>
        </p:txBody>
      </p:sp>
      <p:sp>
        <p:nvSpPr>
          <p:cNvPr id="7173" name="Text Box 4"/>
          <p:cNvSpPr txBox="1">
            <a:spLocks noChangeArrowheads="1"/>
          </p:cNvSpPr>
          <p:nvPr/>
        </p:nvSpPr>
        <p:spPr bwMode="auto">
          <a:xfrm>
            <a:off x="6156325" y="4724400"/>
            <a:ext cx="9906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ar-SA" sz="2800">
                <a:solidFill>
                  <a:srgbClr val="003366"/>
                </a:solidFill>
                <a:cs typeface="Roya" pitchFamily="2" charset="-78"/>
              </a:rPr>
              <a:t>تجربي</a:t>
            </a:r>
            <a:endParaRPr lang="en-US" sz="2800">
              <a:solidFill>
                <a:srgbClr val="003366"/>
              </a:solidFill>
              <a:cs typeface="Roya" pitchFamily="2" charset="-78"/>
            </a:endParaRPr>
          </a:p>
        </p:txBody>
      </p:sp>
      <p:sp>
        <p:nvSpPr>
          <p:cNvPr id="7174" name="Text Box 5"/>
          <p:cNvSpPr txBox="1">
            <a:spLocks noChangeArrowheads="1"/>
          </p:cNvSpPr>
          <p:nvPr/>
        </p:nvSpPr>
        <p:spPr bwMode="auto">
          <a:xfrm>
            <a:off x="5715000" y="2208213"/>
            <a:ext cx="14478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ar-SA" sz="2800">
                <a:solidFill>
                  <a:srgbClr val="003366"/>
                </a:solidFill>
                <a:cs typeface="Roya" pitchFamily="2" charset="-78"/>
              </a:rPr>
              <a:t>مشاهده اي</a:t>
            </a:r>
            <a:endParaRPr lang="en-US" sz="2800">
              <a:solidFill>
                <a:srgbClr val="003366"/>
              </a:solidFill>
              <a:cs typeface="Roya" pitchFamily="2" charset="-78"/>
            </a:endParaRPr>
          </a:p>
        </p:txBody>
      </p:sp>
      <p:sp>
        <p:nvSpPr>
          <p:cNvPr id="7175" name="AutoShape 6"/>
          <p:cNvSpPr>
            <a:spLocks/>
          </p:cNvSpPr>
          <p:nvPr/>
        </p:nvSpPr>
        <p:spPr bwMode="auto">
          <a:xfrm>
            <a:off x="5486400" y="836613"/>
            <a:ext cx="228600" cy="3352800"/>
          </a:xfrm>
          <a:prstGeom prst="rightBrace">
            <a:avLst>
              <a:gd name="adj1" fmla="val 122222"/>
              <a:gd name="adj2" fmla="val 50000"/>
            </a:avLst>
          </a:prstGeom>
          <a:noFill/>
          <a:ln w="9525">
            <a:solidFill>
              <a:srgbClr val="0033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a-IR"/>
          </a:p>
        </p:txBody>
      </p:sp>
      <p:sp>
        <p:nvSpPr>
          <p:cNvPr id="7176" name="Text Box 7"/>
          <p:cNvSpPr txBox="1">
            <a:spLocks noChangeArrowheads="1"/>
          </p:cNvSpPr>
          <p:nvPr/>
        </p:nvSpPr>
        <p:spPr bwMode="auto">
          <a:xfrm>
            <a:off x="4572000" y="989013"/>
            <a:ext cx="10668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ar-SA" sz="2800">
                <a:solidFill>
                  <a:srgbClr val="003366"/>
                </a:solidFill>
                <a:cs typeface="Roya" pitchFamily="2" charset="-78"/>
              </a:rPr>
              <a:t>توصيفي</a:t>
            </a:r>
            <a:endParaRPr lang="en-US" sz="2800">
              <a:solidFill>
                <a:srgbClr val="003366"/>
              </a:solidFill>
              <a:cs typeface="Roya" pitchFamily="2" charset="-78"/>
            </a:endParaRPr>
          </a:p>
        </p:txBody>
      </p:sp>
      <p:sp>
        <p:nvSpPr>
          <p:cNvPr id="7177" name="Text Box 8"/>
          <p:cNvSpPr txBox="1">
            <a:spLocks noChangeArrowheads="1"/>
          </p:cNvSpPr>
          <p:nvPr/>
        </p:nvSpPr>
        <p:spPr bwMode="auto">
          <a:xfrm>
            <a:off x="4572000" y="2906713"/>
            <a:ext cx="9144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ar-SA" sz="2800">
                <a:solidFill>
                  <a:srgbClr val="003366"/>
                </a:solidFill>
                <a:cs typeface="Roya" pitchFamily="2" charset="-78"/>
              </a:rPr>
              <a:t>تحليلي</a:t>
            </a:r>
            <a:endParaRPr lang="en-US" sz="2800">
              <a:solidFill>
                <a:srgbClr val="003366"/>
              </a:solidFill>
              <a:cs typeface="Roya" pitchFamily="2" charset="-78"/>
            </a:endParaRPr>
          </a:p>
        </p:txBody>
      </p:sp>
      <p:sp>
        <p:nvSpPr>
          <p:cNvPr id="7178" name="Text Box 11"/>
          <p:cNvSpPr txBox="1">
            <a:spLocks noChangeArrowheads="1"/>
          </p:cNvSpPr>
          <p:nvPr/>
        </p:nvSpPr>
        <p:spPr bwMode="auto">
          <a:xfrm>
            <a:off x="900113" y="962025"/>
            <a:ext cx="28194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800">
                <a:solidFill>
                  <a:srgbClr val="660033"/>
                </a:solidFill>
                <a:cs typeface="Roya" pitchFamily="2" charset="-78"/>
              </a:rPr>
              <a:t>Cross-Sectional</a:t>
            </a:r>
          </a:p>
        </p:txBody>
      </p:sp>
      <p:sp>
        <p:nvSpPr>
          <p:cNvPr id="37903" name="Text Box 15"/>
          <p:cNvSpPr txBox="1">
            <a:spLocks noChangeArrowheads="1"/>
          </p:cNvSpPr>
          <p:nvPr/>
        </p:nvSpPr>
        <p:spPr bwMode="auto">
          <a:xfrm>
            <a:off x="3059113" y="3194050"/>
            <a:ext cx="12954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800">
                <a:solidFill>
                  <a:srgbClr val="660033"/>
                </a:solidFill>
                <a:cs typeface="Roya" pitchFamily="2" charset="-78"/>
              </a:rPr>
              <a:t>Cohort</a:t>
            </a:r>
          </a:p>
        </p:txBody>
      </p:sp>
      <p:sp>
        <p:nvSpPr>
          <p:cNvPr id="37904" name="Text Box 16"/>
          <p:cNvSpPr txBox="1">
            <a:spLocks noChangeArrowheads="1"/>
          </p:cNvSpPr>
          <p:nvPr/>
        </p:nvSpPr>
        <p:spPr bwMode="auto">
          <a:xfrm>
            <a:off x="2124075" y="2420938"/>
            <a:ext cx="21336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800">
                <a:solidFill>
                  <a:srgbClr val="660033"/>
                </a:solidFill>
                <a:cs typeface="Roya" pitchFamily="2" charset="-78"/>
              </a:rPr>
              <a:t>Case-Control</a:t>
            </a:r>
          </a:p>
        </p:txBody>
      </p:sp>
      <p:sp>
        <p:nvSpPr>
          <p:cNvPr id="7181" name="Line 20"/>
          <p:cNvSpPr>
            <a:spLocks noChangeShapeType="1"/>
          </p:cNvSpPr>
          <p:nvPr/>
        </p:nvSpPr>
        <p:spPr bwMode="auto">
          <a:xfrm flipH="1">
            <a:off x="3276600" y="1322388"/>
            <a:ext cx="1277938" cy="0"/>
          </a:xfrm>
          <a:prstGeom prst="line">
            <a:avLst/>
          </a:prstGeom>
          <a:noFill/>
          <a:ln w="9525">
            <a:solidFill>
              <a:srgbClr val="003366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920" name="Oval 32"/>
          <p:cNvSpPr>
            <a:spLocks noChangeArrowheads="1"/>
          </p:cNvSpPr>
          <p:nvPr/>
        </p:nvSpPr>
        <p:spPr bwMode="auto">
          <a:xfrm>
            <a:off x="3000375" y="3071813"/>
            <a:ext cx="1374775" cy="936625"/>
          </a:xfrm>
          <a:prstGeom prst="ellipse">
            <a:avLst/>
          </a:prstGeom>
          <a:noFill/>
          <a:ln w="57150">
            <a:solidFill>
              <a:srgbClr val="99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6237843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902" grpId="0" animBg="1"/>
      <p:bldP spid="37903" grpId="0"/>
      <p:bldP spid="37904" grpId="0"/>
      <p:bldP spid="3792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7"/>
          <p:cNvSpPr>
            <a:spLocks noChangeArrowheads="1"/>
          </p:cNvSpPr>
          <p:nvPr/>
        </p:nvSpPr>
        <p:spPr bwMode="auto">
          <a:xfrm>
            <a:off x="914400" y="228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rtl="1"/>
            <a:r>
              <a:rPr lang="ar-SA" sz="4400" dirty="0">
                <a:solidFill>
                  <a:schemeClr val="tx2"/>
                </a:solidFill>
                <a:latin typeface="Times New Roman" pitchFamily="18" charset="0"/>
                <a:cs typeface="B Titr" pitchFamily="2" charset="-78"/>
              </a:rPr>
              <a:t>مطالعه همگروهي  </a:t>
            </a:r>
            <a:r>
              <a:rPr lang="en-US" sz="4400" dirty="0">
                <a:solidFill>
                  <a:schemeClr val="tx2"/>
                </a:solidFill>
                <a:latin typeface="Times New Roman" pitchFamily="18" charset="0"/>
                <a:cs typeface="B Titr" pitchFamily="2" charset="-78"/>
              </a:rPr>
              <a:t>Cohort </a:t>
            </a:r>
          </a:p>
        </p:txBody>
      </p:sp>
      <p:grpSp>
        <p:nvGrpSpPr>
          <p:cNvPr id="8196" name="Group 10"/>
          <p:cNvGrpSpPr>
            <a:grpSpLocks/>
          </p:cNvGrpSpPr>
          <p:nvPr/>
        </p:nvGrpSpPr>
        <p:grpSpPr bwMode="auto">
          <a:xfrm>
            <a:off x="228600" y="2286000"/>
            <a:ext cx="1600200" cy="3124200"/>
            <a:chOff x="2256" y="1152"/>
            <a:chExt cx="1008" cy="1968"/>
          </a:xfrm>
        </p:grpSpPr>
        <p:pic>
          <p:nvPicPr>
            <p:cNvPr id="8240" name="Picture 8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56" y="1152"/>
              <a:ext cx="931" cy="14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241" name="Rectangle 9"/>
            <p:cNvSpPr>
              <a:spLocks noChangeArrowheads="1"/>
            </p:cNvSpPr>
            <p:nvPr/>
          </p:nvSpPr>
          <p:spPr bwMode="auto">
            <a:xfrm>
              <a:off x="2256" y="2832"/>
              <a:ext cx="1008" cy="28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b="1"/>
                <a:t>Population</a:t>
              </a:r>
            </a:p>
          </p:txBody>
        </p:sp>
      </p:grpSp>
      <p:grpSp>
        <p:nvGrpSpPr>
          <p:cNvPr id="4" name="Group 11"/>
          <p:cNvGrpSpPr>
            <a:grpSpLocks/>
          </p:cNvGrpSpPr>
          <p:nvPr/>
        </p:nvGrpSpPr>
        <p:grpSpPr bwMode="auto">
          <a:xfrm>
            <a:off x="1905000" y="1371600"/>
            <a:ext cx="2840038" cy="2362200"/>
            <a:chOff x="1296" y="720"/>
            <a:chExt cx="1789" cy="1488"/>
          </a:xfrm>
        </p:grpSpPr>
        <p:pic>
          <p:nvPicPr>
            <p:cNvPr id="8232" name="Picture 1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16" y="816"/>
              <a:ext cx="205" cy="6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233" name="Picture 1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00" y="720"/>
              <a:ext cx="205" cy="6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234" name="Picture 14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40" y="816"/>
              <a:ext cx="205" cy="6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235" name="Picture 15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44" y="1200"/>
              <a:ext cx="205" cy="6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236" name="Picture 16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68" y="1152"/>
              <a:ext cx="205" cy="6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237" name="Picture 17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0" y="1104"/>
              <a:ext cx="205" cy="6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238" name="Picture 18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56" y="960"/>
              <a:ext cx="205" cy="6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239" name="Line 19"/>
            <p:cNvSpPr>
              <a:spLocks noChangeShapeType="1"/>
            </p:cNvSpPr>
            <p:nvPr/>
          </p:nvSpPr>
          <p:spPr bwMode="auto">
            <a:xfrm flipV="1">
              <a:off x="1296" y="1680"/>
              <a:ext cx="528" cy="528"/>
            </a:xfrm>
            <a:prstGeom prst="line">
              <a:avLst/>
            </a:prstGeom>
            <a:noFill/>
            <a:ln w="38100">
              <a:solidFill>
                <a:srgbClr val="0099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4116" name="Rectangle 20"/>
          <p:cNvSpPr>
            <a:spLocks noChangeArrowheads="1"/>
          </p:cNvSpPr>
          <p:nvPr/>
        </p:nvSpPr>
        <p:spPr bwMode="auto">
          <a:xfrm>
            <a:off x="3276600" y="3200400"/>
            <a:ext cx="1295400" cy="457200"/>
          </a:xfrm>
          <a:prstGeom prst="rect">
            <a:avLst/>
          </a:prstGeom>
          <a:solidFill>
            <a:schemeClr val="bg1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b="1"/>
              <a:t>Exposed</a:t>
            </a:r>
          </a:p>
        </p:txBody>
      </p:sp>
      <p:grpSp>
        <p:nvGrpSpPr>
          <p:cNvPr id="5" name="Group 21"/>
          <p:cNvGrpSpPr>
            <a:grpSpLocks/>
          </p:cNvGrpSpPr>
          <p:nvPr/>
        </p:nvGrpSpPr>
        <p:grpSpPr bwMode="auto">
          <a:xfrm>
            <a:off x="1905000" y="3733800"/>
            <a:ext cx="2651125" cy="2057400"/>
            <a:chOff x="1296" y="2208"/>
            <a:chExt cx="1670" cy="1296"/>
          </a:xfrm>
        </p:grpSpPr>
        <p:pic>
          <p:nvPicPr>
            <p:cNvPr id="8230" name="Picture 2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20" y="2592"/>
              <a:ext cx="1046" cy="9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231" name="Line 23"/>
            <p:cNvSpPr>
              <a:spLocks noChangeShapeType="1"/>
            </p:cNvSpPr>
            <p:nvPr/>
          </p:nvSpPr>
          <p:spPr bwMode="auto">
            <a:xfrm>
              <a:off x="1296" y="2208"/>
              <a:ext cx="528" cy="528"/>
            </a:xfrm>
            <a:prstGeom prst="line">
              <a:avLst/>
            </a:prstGeom>
            <a:noFill/>
            <a:ln w="38100">
              <a:solidFill>
                <a:srgbClr val="0099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4120" name="Rectangle 24"/>
          <p:cNvSpPr>
            <a:spLocks noChangeArrowheads="1"/>
          </p:cNvSpPr>
          <p:nvPr/>
        </p:nvSpPr>
        <p:spPr bwMode="auto">
          <a:xfrm>
            <a:off x="3048000" y="5791200"/>
            <a:ext cx="1524000" cy="457200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2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b="1"/>
              <a:t>Unexposed</a:t>
            </a:r>
          </a:p>
        </p:txBody>
      </p:sp>
      <p:grpSp>
        <p:nvGrpSpPr>
          <p:cNvPr id="6" name="Group 35"/>
          <p:cNvGrpSpPr>
            <a:grpSpLocks/>
          </p:cNvGrpSpPr>
          <p:nvPr/>
        </p:nvGrpSpPr>
        <p:grpSpPr bwMode="auto">
          <a:xfrm>
            <a:off x="5105400" y="1371600"/>
            <a:ext cx="2686050" cy="1295400"/>
            <a:chOff x="3216" y="864"/>
            <a:chExt cx="1692" cy="816"/>
          </a:xfrm>
        </p:grpSpPr>
        <p:pic>
          <p:nvPicPr>
            <p:cNvPr id="8224" name="Picture 26"/>
            <p:cNvPicPr>
              <a:picLocks noChangeAspect="1" noChangeArrowheads="1"/>
            </p:cNvPicPr>
            <p:nvPr/>
          </p:nvPicPr>
          <p:blipFill>
            <a:blip r:embed="rId5">
              <a:lum contrast="-68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49" y="960"/>
              <a:ext cx="204" cy="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225" name="Picture 27"/>
            <p:cNvPicPr>
              <a:picLocks noChangeAspect="1" noChangeArrowheads="1"/>
            </p:cNvPicPr>
            <p:nvPr/>
          </p:nvPicPr>
          <p:blipFill>
            <a:blip r:embed="rId5">
              <a:lum contrast="-68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28" y="864"/>
              <a:ext cx="204" cy="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226" name="Picture 28"/>
            <p:cNvPicPr>
              <a:picLocks noChangeAspect="1" noChangeArrowheads="1"/>
            </p:cNvPicPr>
            <p:nvPr/>
          </p:nvPicPr>
          <p:blipFill>
            <a:blip r:embed="rId5">
              <a:lum contrast="-68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20" y="1056"/>
              <a:ext cx="204" cy="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227" name="Picture 29"/>
            <p:cNvPicPr>
              <a:picLocks noChangeAspect="1" noChangeArrowheads="1"/>
            </p:cNvPicPr>
            <p:nvPr/>
          </p:nvPicPr>
          <p:blipFill>
            <a:blip r:embed="rId5">
              <a:lum contrast="-68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12" y="864"/>
              <a:ext cx="204" cy="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228" name="Picture 30"/>
            <p:cNvPicPr>
              <a:picLocks noChangeAspect="1" noChangeArrowheads="1"/>
            </p:cNvPicPr>
            <p:nvPr/>
          </p:nvPicPr>
          <p:blipFill>
            <a:blip r:embed="rId5">
              <a:lum contrast="-68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04" y="1104"/>
              <a:ext cx="204" cy="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229" name="Line 31"/>
            <p:cNvSpPr>
              <a:spLocks noChangeShapeType="1"/>
            </p:cNvSpPr>
            <p:nvPr/>
          </p:nvSpPr>
          <p:spPr bwMode="auto">
            <a:xfrm flipV="1">
              <a:off x="3216" y="1200"/>
              <a:ext cx="624" cy="336"/>
            </a:xfrm>
            <a:prstGeom prst="line">
              <a:avLst/>
            </a:prstGeom>
            <a:noFill/>
            <a:ln w="38100">
              <a:solidFill>
                <a:srgbClr val="0099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4134" name="Rectangle 38"/>
          <p:cNvSpPr>
            <a:spLocks noChangeArrowheads="1"/>
          </p:cNvSpPr>
          <p:nvPr/>
        </p:nvSpPr>
        <p:spPr bwMode="auto">
          <a:xfrm>
            <a:off x="8077200" y="1905000"/>
            <a:ext cx="762000" cy="457200"/>
          </a:xfrm>
          <a:prstGeom prst="rect">
            <a:avLst/>
          </a:prstGeom>
          <a:solidFill>
            <a:schemeClr val="bg1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b="1"/>
              <a:t>Dis. +</a:t>
            </a:r>
          </a:p>
        </p:txBody>
      </p:sp>
      <p:sp>
        <p:nvSpPr>
          <p:cNvPr id="4135" name="Rectangle 39"/>
          <p:cNvSpPr>
            <a:spLocks noChangeArrowheads="1"/>
          </p:cNvSpPr>
          <p:nvPr/>
        </p:nvSpPr>
        <p:spPr bwMode="auto">
          <a:xfrm>
            <a:off x="8077200" y="2971800"/>
            <a:ext cx="762000" cy="457200"/>
          </a:xfrm>
          <a:prstGeom prst="rect">
            <a:avLst/>
          </a:prstGeom>
          <a:solidFill>
            <a:schemeClr val="bg1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b="1"/>
              <a:t>Dis. -</a:t>
            </a:r>
          </a:p>
        </p:txBody>
      </p:sp>
      <p:grpSp>
        <p:nvGrpSpPr>
          <p:cNvPr id="7" name="Group 55"/>
          <p:cNvGrpSpPr>
            <a:grpSpLocks/>
          </p:cNvGrpSpPr>
          <p:nvPr/>
        </p:nvGrpSpPr>
        <p:grpSpPr bwMode="auto">
          <a:xfrm>
            <a:off x="4876800" y="3810000"/>
            <a:ext cx="1847850" cy="1219200"/>
            <a:chOff x="3072" y="2400"/>
            <a:chExt cx="1164" cy="768"/>
          </a:xfrm>
        </p:grpSpPr>
        <p:pic>
          <p:nvPicPr>
            <p:cNvPr id="8221" name="Picture 41"/>
            <p:cNvPicPr>
              <a:picLocks noChangeAspect="1" noChangeArrowheads="1"/>
            </p:cNvPicPr>
            <p:nvPr/>
          </p:nvPicPr>
          <p:blipFill>
            <a:blip r:embed="rId5">
              <a:lum contrast="-68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40" y="2400"/>
              <a:ext cx="204" cy="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222" name="Picture 42"/>
            <p:cNvPicPr>
              <a:picLocks noChangeAspect="1" noChangeArrowheads="1"/>
            </p:cNvPicPr>
            <p:nvPr/>
          </p:nvPicPr>
          <p:blipFill>
            <a:blip r:embed="rId5">
              <a:lum contrast="-68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32" y="2496"/>
              <a:ext cx="204" cy="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223" name="Line 43"/>
            <p:cNvSpPr>
              <a:spLocks noChangeShapeType="1"/>
            </p:cNvSpPr>
            <p:nvPr/>
          </p:nvSpPr>
          <p:spPr bwMode="auto">
            <a:xfrm flipV="1">
              <a:off x="3072" y="2736"/>
              <a:ext cx="624" cy="432"/>
            </a:xfrm>
            <a:prstGeom prst="line">
              <a:avLst/>
            </a:prstGeom>
            <a:noFill/>
            <a:ln w="38100">
              <a:solidFill>
                <a:srgbClr val="0099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8" name="Group 60"/>
          <p:cNvGrpSpPr>
            <a:grpSpLocks/>
          </p:cNvGrpSpPr>
          <p:nvPr/>
        </p:nvGrpSpPr>
        <p:grpSpPr bwMode="auto">
          <a:xfrm>
            <a:off x="4876800" y="5029200"/>
            <a:ext cx="2713038" cy="1524000"/>
            <a:chOff x="3072" y="3168"/>
            <a:chExt cx="1709" cy="960"/>
          </a:xfrm>
        </p:grpSpPr>
        <p:pic>
          <p:nvPicPr>
            <p:cNvPr id="8213" name="Picture 45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60" y="3168"/>
              <a:ext cx="221" cy="6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214" name="Picture 46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72" y="3168"/>
              <a:ext cx="221" cy="6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215" name="Picture 47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84" y="3168"/>
              <a:ext cx="221" cy="6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216" name="Picture 48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44" y="3216"/>
              <a:ext cx="221" cy="6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217" name="Picture 50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28" y="3504"/>
              <a:ext cx="221" cy="6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218" name="Picture 51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40" y="3504"/>
              <a:ext cx="221" cy="6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219" name="Picture 53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16" y="3504"/>
              <a:ext cx="221" cy="6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220" name="Line 52"/>
            <p:cNvSpPr>
              <a:spLocks noChangeShapeType="1"/>
            </p:cNvSpPr>
            <p:nvPr/>
          </p:nvSpPr>
          <p:spPr bwMode="auto">
            <a:xfrm>
              <a:off x="3072" y="3168"/>
              <a:ext cx="528" cy="528"/>
            </a:xfrm>
            <a:prstGeom prst="line">
              <a:avLst/>
            </a:prstGeom>
            <a:noFill/>
            <a:ln w="38100">
              <a:solidFill>
                <a:srgbClr val="0099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4152" name="Rectangle 56"/>
          <p:cNvSpPr>
            <a:spLocks noChangeArrowheads="1"/>
          </p:cNvSpPr>
          <p:nvPr/>
        </p:nvSpPr>
        <p:spPr bwMode="auto">
          <a:xfrm>
            <a:off x="8077200" y="4038600"/>
            <a:ext cx="762000" cy="457200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2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b="1"/>
              <a:t>Dis. +</a:t>
            </a:r>
          </a:p>
        </p:txBody>
      </p:sp>
      <p:sp>
        <p:nvSpPr>
          <p:cNvPr id="4153" name="Rectangle 57"/>
          <p:cNvSpPr>
            <a:spLocks noChangeArrowheads="1"/>
          </p:cNvSpPr>
          <p:nvPr/>
        </p:nvSpPr>
        <p:spPr bwMode="auto">
          <a:xfrm>
            <a:off x="8077200" y="5334000"/>
            <a:ext cx="762000" cy="457200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2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b="1"/>
              <a:t>Dis. -</a:t>
            </a:r>
          </a:p>
        </p:txBody>
      </p:sp>
      <p:grpSp>
        <p:nvGrpSpPr>
          <p:cNvPr id="9" name="Group 61"/>
          <p:cNvGrpSpPr>
            <a:grpSpLocks/>
          </p:cNvGrpSpPr>
          <p:nvPr/>
        </p:nvGrpSpPr>
        <p:grpSpPr bwMode="auto">
          <a:xfrm>
            <a:off x="5105400" y="2438400"/>
            <a:ext cx="1951038" cy="1371600"/>
            <a:chOff x="3216" y="1536"/>
            <a:chExt cx="1229" cy="864"/>
          </a:xfrm>
        </p:grpSpPr>
        <p:grpSp>
          <p:nvGrpSpPr>
            <p:cNvPr id="8209" name="Group 37"/>
            <p:cNvGrpSpPr>
              <a:grpSpLocks/>
            </p:cNvGrpSpPr>
            <p:nvPr/>
          </p:nvGrpSpPr>
          <p:grpSpPr bwMode="auto">
            <a:xfrm>
              <a:off x="3216" y="1536"/>
              <a:ext cx="1037" cy="864"/>
              <a:chOff x="3216" y="1536"/>
              <a:chExt cx="1037" cy="864"/>
            </a:xfrm>
          </p:grpSpPr>
          <p:pic>
            <p:nvPicPr>
              <p:cNvPr id="8211" name="Picture 33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032" y="1776"/>
                <a:ext cx="221" cy="62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8212" name="Line 34"/>
              <p:cNvSpPr>
                <a:spLocks noChangeShapeType="1"/>
              </p:cNvSpPr>
              <p:nvPr/>
            </p:nvSpPr>
            <p:spPr bwMode="auto">
              <a:xfrm>
                <a:off x="3216" y="1536"/>
                <a:ext cx="672" cy="432"/>
              </a:xfrm>
              <a:prstGeom prst="line">
                <a:avLst/>
              </a:prstGeom>
              <a:noFill/>
              <a:ln w="38100">
                <a:solidFill>
                  <a:srgbClr val="0099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pic>
          <p:nvPicPr>
            <p:cNvPr id="8210" name="Picture 59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24" y="1776"/>
              <a:ext cx="221" cy="6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879434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16" grpId="0" animBg="1" autoUpdateAnimBg="0"/>
      <p:bldP spid="4120" grpId="0" animBg="1" autoUpdateAnimBg="0"/>
      <p:bldP spid="4134" grpId="0" animBg="1" autoUpdateAnimBg="0"/>
      <p:bldP spid="4135" grpId="0" animBg="1" autoUpdateAnimBg="0"/>
      <p:bldP spid="4152" grpId="0" animBg="1" autoUpdateAnimBg="0"/>
      <p:bldP spid="4153" grpId="0" animBg="1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5" name="Oval 5"/>
          <p:cNvSpPr>
            <a:spLocks noChangeArrowheads="1"/>
          </p:cNvSpPr>
          <p:nvPr/>
        </p:nvSpPr>
        <p:spPr bwMode="auto">
          <a:xfrm>
            <a:off x="0" y="3429000"/>
            <a:ext cx="1585913" cy="990600"/>
          </a:xfrm>
          <a:prstGeom prst="ellipse">
            <a:avLst/>
          </a:prstGeom>
          <a:solidFill>
            <a:srgbClr val="99CC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b="1"/>
              <a:t>Disease </a:t>
            </a:r>
          </a:p>
          <a:p>
            <a:pPr algn="ctr"/>
            <a:r>
              <a:rPr lang="en-US" b="1"/>
              <a:t>Free</a:t>
            </a:r>
          </a:p>
        </p:txBody>
      </p:sp>
      <p:grpSp>
        <p:nvGrpSpPr>
          <p:cNvPr id="2" name="Group 28"/>
          <p:cNvGrpSpPr>
            <a:grpSpLocks/>
          </p:cNvGrpSpPr>
          <p:nvPr/>
        </p:nvGrpSpPr>
        <p:grpSpPr bwMode="auto">
          <a:xfrm>
            <a:off x="1643063" y="3000375"/>
            <a:ext cx="7297737" cy="1219200"/>
            <a:chOff x="1643042" y="3000372"/>
            <a:chExt cx="7297779" cy="1219204"/>
          </a:xfrm>
        </p:grpSpPr>
        <p:sp>
          <p:nvSpPr>
            <p:cNvPr id="9236" name="Rectangle 3"/>
            <p:cNvSpPr>
              <a:spLocks noChangeArrowheads="1"/>
            </p:cNvSpPr>
            <p:nvPr/>
          </p:nvSpPr>
          <p:spPr bwMode="auto">
            <a:xfrm>
              <a:off x="7572396" y="3571876"/>
              <a:ext cx="1368425" cy="647700"/>
            </a:xfrm>
            <a:prstGeom prst="rect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/>
                <a:t>Future</a:t>
              </a:r>
            </a:p>
          </p:txBody>
        </p:sp>
        <p:grpSp>
          <p:nvGrpSpPr>
            <p:cNvPr id="9237" name="Group 6"/>
            <p:cNvGrpSpPr>
              <a:grpSpLocks/>
            </p:cNvGrpSpPr>
            <p:nvPr/>
          </p:nvGrpSpPr>
          <p:grpSpPr bwMode="auto">
            <a:xfrm>
              <a:off x="1643042" y="3000372"/>
              <a:ext cx="5897570" cy="962025"/>
              <a:chOff x="1292" y="1872"/>
              <a:chExt cx="3085" cy="606"/>
            </a:xfrm>
          </p:grpSpPr>
          <p:sp>
            <p:nvSpPr>
              <p:cNvPr id="9238" name="AutoShape 7"/>
              <p:cNvSpPr>
                <a:spLocks noChangeArrowheads="1"/>
              </p:cNvSpPr>
              <p:nvPr/>
            </p:nvSpPr>
            <p:spPr bwMode="auto">
              <a:xfrm>
                <a:off x="2928" y="1872"/>
                <a:ext cx="1094" cy="502"/>
              </a:xfrm>
              <a:prstGeom prst="hexagon">
                <a:avLst>
                  <a:gd name="adj" fmla="val 54482"/>
                  <a:gd name="vf" fmla="val 115470"/>
                </a:avLst>
              </a:prstGeom>
              <a:solidFill>
                <a:srgbClr val="FF7C8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en-US"/>
                  <a:t>Follow up</a:t>
                </a:r>
              </a:p>
            </p:txBody>
          </p:sp>
          <p:sp>
            <p:nvSpPr>
              <p:cNvPr id="9239" name="Line 8"/>
              <p:cNvSpPr>
                <a:spLocks noChangeShapeType="1"/>
              </p:cNvSpPr>
              <p:nvPr/>
            </p:nvSpPr>
            <p:spPr bwMode="auto">
              <a:xfrm>
                <a:off x="1292" y="2478"/>
                <a:ext cx="3085" cy="0"/>
              </a:xfrm>
              <a:prstGeom prst="line">
                <a:avLst/>
              </a:prstGeom>
              <a:noFill/>
              <a:ln w="57150">
                <a:solidFill>
                  <a:srgbClr val="FF99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grpSp>
        <p:nvGrpSpPr>
          <p:cNvPr id="4" name="Group 29"/>
          <p:cNvGrpSpPr>
            <a:grpSpLocks/>
          </p:cNvGrpSpPr>
          <p:nvPr/>
        </p:nvGrpSpPr>
        <p:grpSpPr bwMode="auto">
          <a:xfrm>
            <a:off x="7215188" y="2286000"/>
            <a:ext cx="1752600" cy="3221038"/>
            <a:chOff x="7215206" y="2285992"/>
            <a:chExt cx="1752600" cy="3221055"/>
          </a:xfrm>
        </p:grpSpPr>
        <p:sp>
          <p:nvSpPr>
            <p:cNvPr id="9234" name="Oval 11"/>
            <p:cNvSpPr>
              <a:spLocks noChangeArrowheads="1"/>
            </p:cNvSpPr>
            <p:nvPr/>
          </p:nvSpPr>
          <p:spPr bwMode="auto">
            <a:xfrm>
              <a:off x="7215206" y="2285992"/>
              <a:ext cx="1752600" cy="792163"/>
            </a:xfrm>
            <a:prstGeom prst="ellipse">
              <a:avLst/>
            </a:prstGeom>
            <a:solidFill>
              <a:srgbClr val="CC00CC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>
                  <a:solidFill>
                    <a:schemeClr val="bg1"/>
                  </a:solidFill>
                </a:rPr>
                <a:t>Disease +/-</a:t>
              </a:r>
            </a:p>
          </p:txBody>
        </p:sp>
        <p:sp>
          <p:nvSpPr>
            <p:cNvPr id="9235" name="Oval 12"/>
            <p:cNvSpPr>
              <a:spLocks noChangeArrowheads="1"/>
            </p:cNvSpPr>
            <p:nvPr/>
          </p:nvSpPr>
          <p:spPr bwMode="auto">
            <a:xfrm>
              <a:off x="7215206" y="4714884"/>
              <a:ext cx="1752600" cy="792163"/>
            </a:xfrm>
            <a:prstGeom prst="ellipse">
              <a:avLst/>
            </a:prstGeom>
            <a:solidFill>
              <a:srgbClr val="CC00CC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>
                  <a:solidFill>
                    <a:schemeClr val="bg1"/>
                  </a:solidFill>
                </a:rPr>
                <a:t>Disease +/-</a:t>
              </a:r>
            </a:p>
          </p:txBody>
        </p:sp>
      </p:grpSp>
      <p:sp>
        <p:nvSpPr>
          <p:cNvPr id="5133" name="AutoShape 13"/>
          <p:cNvSpPr>
            <a:spLocks noChangeArrowheads="1"/>
          </p:cNvSpPr>
          <p:nvPr/>
        </p:nvSpPr>
        <p:spPr bwMode="auto">
          <a:xfrm>
            <a:off x="3886200" y="5410200"/>
            <a:ext cx="2743200" cy="838200"/>
          </a:xfrm>
          <a:prstGeom prst="foldedCorner">
            <a:avLst>
              <a:gd name="adj" fmla="val 21296"/>
            </a:avLst>
          </a:prstGeom>
          <a:gradFill rotWithShape="0">
            <a:gsLst>
              <a:gs pos="0">
                <a:srgbClr val="99CCFF"/>
              </a:gs>
              <a:gs pos="100000">
                <a:srgbClr val="6666FF"/>
              </a:gs>
            </a:gsLst>
            <a:lin ang="0" scaled="1"/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/>
              <a:t>Prospective</a:t>
            </a:r>
          </a:p>
        </p:txBody>
      </p:sp>
      <p:sp>
        <p:nvSpPr>
          <p:cNvPr id="9223" name="Rectangle 20"/>
          <p:cNvSpPr>
            <a:spLocks noChangeArrowheads="1"/>
          </p:cNvSpPr>
          <p:nvPr/>
        </p:nvSpPr>
        <p:spPr bwMode="auto">
          <a:xfrm>
            <a:off x="914400" y="228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rtl="1"/>
            <a:r>
              <a:rPr lang="ar-SA" sz="4400">
                <a:solidFill>
                  <a:schemeClr val="tx2"/>
                </a:solidFill>
              </a:rPr>
              <a:t>مطالعه همگروهي  </a:t>
            </a:r>
            <a:r>
              <a:rPr lang="en-US" sz="4400">
                <a:solidFill>
                  <a:schemeClr val="tx2"/>
                </a:solidFill>
              </a:rPr>
              <a:t>Cohort </a:t>
            </a:r>
          </a:p>
        </p:txBody>
      </p:sp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2286000" y="3643313"/>
            <a:ext cx="1082675" cy="647700"/>
          </a:xfrm>
          <a:prstGeom prst="rect">
            <a:avLst/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/>
              <a:t>Now</a:t>
            </a:r>
          </a:p>
        </p:txBody>
      </p:sp>
      <p:grpSp>
        <p:nvGrpSpPr>
          <p:cNvPr id="6" name="Group 27"/>
          <p:cNvGrpSpPr>
            <a:grpSpLocks/>
          </p:cNvGrpSpPr>
          <p:nvPr/>
        </p:nvGrpSpPr>
        <p:grpSpPr bwMode="auto">
          <a:xfrm>
            <a:off x="1354138" y="2438400"/>
            <a:ext cx="2074862" cy="3001963"/>
            <a:chOff x="1353631" y="2438400"/>
            <a:chExt cx="2075369" cy="3001963"/>
          </a:xfrm>
        </p:grpSpPr>
        <p:sp>
          <p:nvSpPr>
            <p:cNvPr id="9226" name="Oval 9"/>
            <p:cNvSpPr>
              <a:spLocks noChangeArrowheads="1"/>
            </p:cNvSpPr>
            <p:nvPr/>
          </p:nvSpPr>
          <p:spPr bwMode="auto">
            <a:xfrm>
              <a:off x="1524000" y="2438400"/>
              <a:ext cx="1752600" cy="792163"/>
            </a:xfrm>
            <a:prstGeom prst="ellipse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/>
                <a:t>Exposure +</a:t>
              </a:r>
            </a:p>
          </p:txBody>
        </p:sp>
        <p:sp>
          <p:nvSpPr>
            <p:cNvPr id="9227" name="Oval 10"/>
            <p:cNvSpPr>
              <a:spLocks noChangeArrowheads="1"/>
            </p:cNvSpPr>
            <p:nvPr/>
          </p:nvSpPr>
          <p:spPr bwMode="auto">
            <a:xfrm>
              <a:off x="1676400" y="4648200"/>
              <a:ext cx="1752600" cy="792163"/>
            </a:xfrm>
            <a:prstGeom prst="ellipse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/>
                <a:t>Exposure -</a:t>
              </a:r>
            </a:p>
          </p:txBody>
        </p:sp>
        <p:cxnSp>
          <p:nvCxnSpPr>
            <p:cNvPr id="9228" name="Straight Arrow Connector 24"/>
            <p:cNvCxnSpPr>
              <a:cxnSpLocks noChangeShapeType="1"/>
              <a:stCxn id="5125" idx="7"/>
              <a:endCxn id="9226" idx="3"/>
            </p:cNvCxnSpPr>
            <p:nvPr/>
          </p:nvCxnSpPr>
          <p:spPr bwMode="auto">
            <a:xfrm rot="5400000" flipH="1" flipV="1">
              <a:off x="1337389" y="3130797"/>
              <a:ext cx="459517" cy="427031"/>
            </a:xfrm>
            <a:prstGeom prst="straightConnector1">
              <a:avLst/>
            </a:prstGeom>
            <a:noFill/>
            <a:ln w="38100" algn="ctr">
              <a:solidFill>
                <a:schemeClr val="tx1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229" name="Straight Arrow Connector 26"/>
            <p:cNvCxnSpPr>
              <a:cxnSpLocks noChangeShapeType="1"/>
              <a:stCxn id="5125" idx="5"/>
              <a:endCxn id="9227" idx="1"/>
            </p:cNvCxnSpPr>
            <p:nvPr/>
          </p:nvCxnSpPr>
          <p:spPr bwMode="auto">
            <a:xfrm rot="16200000" flipH="1">
              <a:off x="1398507" y="4229654"/>
              <a:ext cx="489680" cy="579431"/>
            </a:xfrm>
            <a:prstGeom prst="straightConnector1">
              <a:avLst/>
            </a:prstGeom>
            <a:noFill/>
            <a:ln w="38100" algn="ctr">
              <a:solidFill>
                <a:schemeClr val="tx1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</p:spTree>
    <p:extLst>
      <p:ext uri="{BB962C8B-B14F-4D97-AF65-F5344CB8AC3E}">
        <p14:creationId xmlns:p14="http://schemas.microsoft.com/office/powerpoint/2010/main" val="2584067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5" grpId="0" animBg="1" autoUpdateAnimBg="0"/>
      <p:bldP spid="5133" grpId="0" animBg="1" autoUpdateAnimBg="0"/>
      <p:bldP spid="5124" grpId="0" animBg="1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Rectangle 9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772400" cy="1143000"/>
          </a:xfrm>
          <a:noFill/>
        </p:spPr>
        <p:txBody>
          <a:bodyPr/>
          <a:lstStyle/>
          <a:p>
            <a:pPr algn="justLow" rtl="1" eaLnBrk="1" hangingPunct="1"/>
            <a:r>
              <a:rPr lang="ar-SA" dirty="0" smtClean="0">
                <a:cs typeface="B Titr" pitchFamily="2" charset="-78"/>
              </a:rPr>
              <a:t>مشخصات مطالعه همگروهي</a:t>
            </a:r>
            <a:endParaRPr lang="en-US" dirty="0" smtClean="0">
              <a:cs typeface="B Titr" pitchFamily="2" charset="-78"/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2133600"/>
            <a:ext cx="8153400" cy="2667000"/>
          </a:xfrm>
        </p:spPr>
        <p:txBody>
          <a:bodyPr>
            <a:noAutofit/>
          </a:bodyPr>
          <a:lstStyle/>
          <a:p>
            <a:pPr algn="justLow" rtl="1" eaLnBrk="1" hangingPunct="1"/>
            <a:r>
              <a:rPr lang="ar-SA" dirty="0" smtClean="0">
                <a:cs typeface="B Nazanin" pitchFamily="2" charset="-78"/>
              </a:rPr>
              <a:t>هم گروه ها قبل از ظهور بيماري مورد بررسي مشخص مي شوند.</a:t>
            </a:r>
          </a:p>
          <a:p>
            <a:pPr algn="justLow" rtl="1" eaLnBrk="1" hangingPunct="1"/>
            <a:r>
              <a:rPr lang="ar-SA" dirty="0" smtClean="0">
                <a:cs typeface="B Nazanin" pitchFamily="2" charset="-78"/>
              </a:rPr>
              <a:t>گروه هاي تحت مطالعه در طي دوره زماني مشخص تحت مشاهده قرار مي گيرند.</a:t>
            </a:r>
          </a:p>
          <a:p>
            <a:pPr algn="justLow" rtl="1" eaLnBrk="1" hangingPunct="1"/>
            <a:r>
              <a:rPr lang="ar-SA" dirty="0" smtClean="0">
                <a:cs typeface="B Nazanin" pitchFamily="2" charset="-78"/>
              </a:rPr>
              <a:t>مطالعه رو به جلو يعني از مواجهه به طرف بيماري پيش مي رود.</a:t>
            </a:r>
            <a:endParaRPr lang="en-US" dirty="0" smtClean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502226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build="p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Rectangle 8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772400" cy="1143000"/>
          </a:xfrm>
          <a:noFill/>
        </p:spPr>
        <p:txBody>
          <a:bodyPr/>
          <a:lstStyle/>
          <a:p>
            <a:pPr algn="justLow" rtl="1" eaLnBrk="1" hangingPunct="1"/>
            <a:r>
              <a:rPr lang="ar-SA" dirty="0" smtClean="0">
                <a:cs typeface="B Titr" pitchFamily="2" charset="-78"/>
              </a:rPr>
              <a:t>اجزاء يك مطالعه همگروهي</a:t>
            </a:r>
            <a:endParaRPr lang="en-US" dirty="0" smtClean="0">
              <a:cs typeface="B Titr" pitchFamily="2" charset="-78"/>
            </a:endParaRPr>
          </a:p>
        </p:txBody>
      </p:sp>
      <p:sp>
        <p:nvSpPr>
          <p:cNvPr id="14338" name="Rectangle 2"/>
          <p:cNvSpPr>
            <a:spLocks noGrp="1" noChangeArrowheads="1"/>
          </p:cNvSpPr>
          <p:nvPr>
            <p:ph idx="1"/>
          </p:nvPr>
        </p:nvSpPr>
        <p:spPr>
          <a:xfrm>
            <a:off x="1066800" y="1981200"/>
            <a:ext cx="6781800" cy="3352800"/>
          </a:xfrm>
        </p:spPr>
        <p:txBody>
          <a:bodyPr/>
          <a:lstStyle/>
          <a:p>
            <a:pPr marL="609600" indent="-609600" algn="justLow" rtl="1" eaLnBrk="1" hangingPunct="1">
              <a:buFontTx/>
              <a:buAutoNum type="arabicParenR"/>
            </a:pPr>
            <a:r>
              <a:rPr lang="ar-SA" dirty="0" smtClean="0">
                <a:cs typeface="B Nazanin" pitchFamily="2" charset="-78"/>
              </a:rPr>
              <a:t>انتخاب افراد مورد مطالعه</a:t>
            </a:r>
          </a:p>
          <a:p>
            <a:pPr marL="609600" indent="-609600" algn="justLow" rtl="1" eaLnBrk="1" hangingPunct="1">
              <a:buFontTx/>
              <a:buAutoNum type="arabicParenR"/>
            </a:pPr>
            <a:r>
              <a:rPr lang="ar-SA" dirty="0" smtClean="0">
                <a:cs typeface="B Nazanin" pitchFamily="2" charset="-78"/>
              </a:rPr>
              <a:t>به دست آوردن داده هايي در ارتباط با مواجهه</a:t>
            </a:r>
          </a:p>
          <a:p>
            <a:pPr marL="609600" indent="-609600" algn="justLow" rtl="1" eaLnBrk="1" hangingPunct="1">
              <a:buFontTx/>
              <a:buAutoNum type="arabicParenR"/>
            </a:pPr>
            <a:r>
              <a:rPr lang="ar-SA" dirty="0" smtClean="0">
                <a:cs typeface="B Nazanin" pitchFamily="2" charset="-78"/>
              </a:rPr>
              <a:t>انتخاب گروه مقايسه</a:t>
            </a:r>
          </a:p>
          <a:p>
            <a:pPr marL="609600" indent="-609600" algn="justLow" rtl="1" eaLnBrk="1" hangingPunct="1">
              <a:buFontTx/>
              <a:buAutoNum type="arabicParenR"/>
            </a:pPr>
            <a:r>
              <a:rPr lang="ar-SA" dirty="0" smtClean="0">
                <a:cs typeface="B Nazanin" pitchFamily="2" charset="-78"/>
              </a:rPr>
              <a:t>پيگيري</a:t>
            </a:r>
          </a:p>
          <a:p>
            <a:pPr marL="609600" indent="-609600" algn="justLow" rtl="1" eaLnBrk="1" hangingPunct="1">
              <a:buFontTx/>
              <a:buAutoNum type="arabicParenR"/>
            </a:pPr>
            <a:r>
              <a:rPr lang="ar-SA" dirty="0" smtClean="0">
                <a:cs typeface="B Nazanin" pitchFamily="2" charset="-78"/>
              </a:rPr>
              <a:t>تجزيه و تحليل نتايج</a:t>
            </a:r>
          </a:p>
          <a:p>
            <a:pPr marL="609600" indent="-609600" algn="justLow" rtl="1" eaLnBrk="1" hangingPunct="1">
              <a:buFontTx/>
              <a:buNone/>
            </a:pPr>
            <a:endParaRPr lang="en-US" dirty="0" smtClean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863407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Rectangle 8"/>
          <p:cNvSpPr>
            <a:spLocks noGrp="1" noChangeArrowheads="1"/>
          </p:cNvSpPr>
          <p:nvPr>
            <p:ph type="title"/>
          </p:nvPr>
        </p:nvSpPr>
        <p:spPr>
          <a:xfrm>
            <a:off x="914400" y="838200"/>
            <a:ext cx="7772400" cy="685800"/>
          </a:xfrm>
          <a:noFill/>
        </p:spPr>
        <p:txBody>
          <a:bodyPr>
            <a:normAutofit/>
          </a:bodyPr>
          <a:lstStyle/>
          <a:p>
            <a:pPr marL="838200" indent="-838200" algn="justLow" rtl="1" eaLnBrk="1" hangingPunct="1"/>
            <a:r>
              <a:rPr lang="ar-SA" dirty="0" smtClean="0">
                <a:cs typeface="B Titr" pitchFamily="2" charset="-78"/>
              </a:rPr>
              <a:t>انتخاب افراد مورد مطالعه</a:t>
            </a:r>
            <a:endParaRPr lang="en-US" dirty="0" smtClean="0">
              <a:cs typeface="B Titr" pitchFamily="2" charset="-78"/>
            </a:endParaRPr>
          </a:p>
        </p:txBody>
      </p:sp>
      <p:sp>
        <p:nvSpPr>
          <p:cNvPr id="11266" name="Rectangle 2"/>
          <p:cNvSpPr>
            <a:spLocks noGrp="1" noChangeArrowheads="1"/>
          </p:cNvSpPr>
          <p:nvPr>
            <p:ph idx="1"/>
          </p:nvPr>
        </p:nvSpPr>
        <p:spPr>
          <a:xfrm>
            <a:off x="1295400" y="2057400"/>
            <a:ext cx="6781800" cy="3352800"/>
          </a:xfrm>
        </p:spPr>
        <p:txBody>
          <a:bodyPr/>
          <a:lstStyle/>
          <a:p>
            <a:pPr marL="609600" indent="-609600" algn="r" rtl="1" eaLnBrk="1" hangingPunct="1">
              <a:buFont typeface="Wingdings" pitchFamily="2" charset="2"/>
              <a:buChar char="q"/>
            </a:pPr>
            <a:r>
              <a:rPr lang="ar-SA" b="1" dirty="0" smtClean="0">
                <a:cs typeface="B Nazanin" pitchFamily="2" charset="-78"/>
              </a:rPr>
              <a:t>انتخاب از جمعيت عمومي</a:t>
            </a:r>
          </a:p>
          <a:p>
            <a:pPr marL="609600" indent="-609600" algn="r" rtl="1" eaLnBrk="1" hangingPunct="1">
              <a:buFont typeface="Wingdings" pitchFamily="2" charset="2"/>
              <a:buChar char="q"/>
            </a:pPr>
            <a:r>
              <a:rPr lang="ar-SA" b="1" dirty="0" smtClean="0">
                <a:cs typeface="B Nazanin" pitchFamily="2" charset="-78"/>
              </a:rPr>
              <a:t>انتخاب از گروه هاي خاص</a:t>
            </a:r>
          </a:p>
          <a:p>
            <a:pPr marL="1752600" lvl="3" indent="-381000" algn="r" rtl="1" eaLnBrk="1" hangingPunct="1">
              <a:buFont typeface="Wingdings" pitchFamily="2" charset="2"/>
              <a:buChar char="q"/>
            </a:pPr>
            <a:r>
              <a:rPr lang="ar-SA" sz="2400" b="1" dirty="0" smtClean="0">
                <a:cs typeface="B Nazanin" pitchFamily="2" charset="-78"/>
              </a:rPr>
              <a:t>گروه هاي انتخاب شده</a:t>
            </a:r>
          </a:p>
          <a:p>
            <a:pPr marL="1752600" lvl="3" indent="-381000" algn="r" rtl="1" eaLnBrk="1" hangingPunct="1">
              <a:buFont typeface="Wingdings" pitchFamily="2" charset="2"/>
              <a:buChar char="q"/>
            </a:pPr>
            <a:r>
              <a:rPr lang="ar-SA" sz="2400" b="1" dirty="0" smtClean="0">
                <a:cs typeface="B Nazanin" pitchFamily="2" charset="-78"/>
              </a:rPr>
              <a:t>انتخاب از گروه مواجهه يافته</a:t>
            </a:r>
          </a:p>
          <a:p>
            <a:pPr marL="609600" indent="-609600" algn="r" rtl="1" eaLnBrk="1" hangingPunct="1">
              <a:buFontTx/>
              <a:buNone/>
            </a:pPr>
            <a:endParaRPr lang="en-US" sz="2400" b="1" dirty="0" smtClean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400006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2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2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2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2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2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 build="p" bldLvl="5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8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772400" cy="1143000"/>
          </a:xfrm>
          <a:noFill/>
        </p:spPr>
        <p:txBody>
          <a:bodyPr/>
          <a:lstStyle/>
          <a:p>
            <a:pPr algn="r" rtl="1" eaLnBrk="1" hangingPunct="1"/>
            <a:r>
              <a:rPr lang="ar-SA" sz="3600" dirty="0" smtClean="0">
                <a:cs typeface="B Titr" pitchFamily="2" charset="-78"/>
              </a:rPr>
              <a:t>به دست آوردن داده در مورد مواجهه</a:t>
            </a:r>
            <a:endParaRPr lang="en-US" sz="3600" dirty="0" smtClean="0">
              <a:cs typeface="B Titr" pitchFamily="2" charset="-78"/>
            </a:endParaRPr>
          </a:p>
        </p:txBody>
      </p:sp>
      <p:sp>
        <p:nvSpPr>
          <p:cNvPr id="12290" name="Rectangle 2"/>
          <p:cNvSpPr>
            <a:spLocks noGrp="1" noChangeArrowheads="1"/>
          </p:cNvSpPr>
          <p:nvPr>
            <p:ph idx="1"/>
          </p:nvPr>
        </p:nvSpPr>
        <p:spPr>
          <a:xfrm>
            <a:off x="1066800" y="1981200"/>
            <a:ext cx="6781800" cy="3352800"/>
          </a:xfrm>
        </p:spPr>
        <p:txBody>
          <a:bodyPr/>
          <a:lstStyle/>
          <a:p>
            <a:pPr marL="609600" indent="-609600" algn="justLow" rtl="1" eaLnBrk="1" hangingPunct="1">
              <a:buFont typeface="Wingdings" pitchFamily="2" charset="2"/>
              <a:buChar char="ü"/>
            </a:pPr>
            <a:r>
              <a:rPr lang="ar-SA" dirty="0" smtClean="0">
                <a:cs typeface="B Nazanin" pitchFamily="2" charset="-78"/>
              </a:rPr>
              <a:t>اعضاء همگروه : مصاحبه, پرسشنامه پستي</a:t>
            </a:r>
          </a:p>
          <a:p>
            <a:pPr marL="609600" indent="-609600" algn="justLow" rtl="1" eaLnBrk="1" hangingPunct="1">
              <a:buFont typeface="Wingdings" pitchFamily="2" charset="2"/>
              <a:buChar char="ü"/>
            </a:pPr>
            <a:r>
              <a:rPr lang="ar-SA" dirty="0" smtClean="0">
                <a:cs typeface="B Nazanin" pitchFamily="2" charset="-78"/>
              </a:rPr>
              <a:t>بررسي گزارشات</a:t>
            </a:r>
          </a:p>
          <a:p>
            <a:pPr marL="609600" indent="-609600" algn="justLow" rtl="1" eaLnBrk="1" hangingPunct="1">
              <a:buFont typeface="Wingdings" pitchFamily="2" charset="2"/>
              <a:buChar char="ü"/>
            </a:pPr>
            <a:r>
              <a:rPr lang="ar-SA" dirty="0" smtClean="0">
                <a:cs typeface="B Nazanin" pitchFamily="2" charset="-78"/>
              </a:rPr>
              <a:t>معاينات پزشكي يا تست هاي خاص</a:t>
            </a:r>
          </a:p>
          <a:p>
            <a:pPr marL="609600" indent="-609600" algn="justLow" rtl="1" eaLnBrk="1" hangingPunct="1">
              <a:buFont typeface="Wingdings" pitchFamily="2" charset="2"/>
              <a:buChar char="ü"/>
            </a:pPr>
            <a:r>
              <a:rPr lang="ar-SA" dirty="0" smtClean="0">
                <a:cs typeface="B Nazanin" pitchFamily="2" charset="-78"/>
              </a:rPr>
              <a:t>بررسي محيط</a:t>
            </a:r>
          </a:p>
          <a:p>
            <a:pPr marL="609600" indent="-609600" algn="justLow" rtl="1" eaLnBrk="1" hangingPunct="1">
              <a:buFontTx/>
              <a:buNone/>
            </a:pPr>
            <a:endParaRPr lang="en-US" dirty="0" smtClean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505355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2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2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2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2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2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 build="p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Rectangle 8"/>
          <p:cNvSpPr>
            <a:spLocks noGrp="1" noChangeArrowheads="1"/>
          </p:cNvSpPr>
          <p:nvPr>
            <p:ph type="title"/>
          </p:nvPr>
        </p:nvSpPr>
        <p:spPr>
          <a:xfrm>
            <a:off x="914400" y="533400"/>
            <a:ext cx="7772400" cy="685800"/>
          </a:xfrm>
          <a:noFill/>
        </p:spPr>
        <p:txBody>
          <a:bodyPr>
            <a:normAutofit/>
          </a:bodyPr>
          <a:lstStyle/>
          <a:p>
            <a:pPr marL="838200" indent="-838200" algn="r" rtl="1" eaLnBrk="1" hangingPunct="1"/>
            <a:r>
              <a:rPr lang="ar-SA" dirty="0" smtClean="0">
                <a:cs typeface="B Titr" pitchFamily="2" charset="-78"/>
              </a:rPr>
              <a:t>انتخاب گروه مقايسه</a:t>
            </a:r>
            <a:endParaRPr lang="en-US" dirty="0" smtClean="0">
              <a:cs typeface="B Titr" pitchFamily="2" charset="-78"/>
            </a:endParaRPr>
          </a:p>
        </p:txBody>
      </p:sp>
      <p:sp>
        <p:nvSpPr>
          <p:cNvPr id="13314" name="Rectangle 2"/>
          <p:cNvSpPr>
            <a:spLocks noGrp="1" noChangeArrowheads="1"/>
          </p:cNvSpPr>
          <p:nvPr>
            <p:ph idx="1"/>
          </p:nvPr>
        </p:nvSpPr>
        <p:spPr>
          <a:xfrm>
            <a:off x="1066800" y="2286000"/>
            <a:ext cx="6781800" cy="3352800"/>
          </a:xfrm>
        </p:spPr>
        <p:txBody>
          <a:bodyPr/>
          <a:lstStyle/>
          <a:p>
            <a:pPr marL="609600" indent="-609600" algn="justLow" rtl="1" eaLnBrk="1" hangingPunct="1">
              <a:buFont typeface="Wingdings" pitchFamily="2" charset="2"/>
              <a:buChar char="Ø"/>
            </a:pPr>
            <a:r>
              <a:rPr lang="ar-SA" dirty="0" smtClean="0">
                <a:cs typeface="B Nazanin" pitchFamily="2" charset="-78"/>
              </a:rPr>
              <a:t>مقايسه هاي داخلي</a:t>
            </a:r>
          </a:p>
          <a:p>
            <a:pPr marL="609600" indent="-609600" algn="justLow" rtl="1" eaLnBrk="1" hangingPunct="1">
              <a:buFont typeface="Wingdings" pitchFamily="2" charset="2"/>
              <a:buChar char="Ø"/>
            </a:pPr>
            <a:r>
              <a:rPr lang="ar-SA" dirty="0" smtClean="0">
                <a:cs typeface="B Nazanin" pitchFamily="2" charset="-78"/>
              </a:rPr>
              <a:t>مقايسه خارجي</a:t>
            </a:r>
          </a:p>
          <a:p>
            <a:pPr marL="609600" indent="-609600" algn="justLow" rtl="1" eaLnBrk="1" hangingPunct="1">
              <a:buFont typeface="Wingdings" pitchFamily="2" charset="2"/>
              <a:buChar char="Ø"/>
            </a:pPr>
            <a:r>
              <a:rPr lang="ar-SA" dirty="0" smtClean="0">
                <a:cs typeface="B Nazanin" pitchFamily="2" charset="-78"/>
              </a:rPr>
              <a:t>مقايسه با ميزان هاي جمعيت عمومي</a:t>
            </a:r>
            <a:endParaRPr lang="en-US" dirty="0" smtClean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380398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3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 build="p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Rectangle 8"/>
          <p:cNvSpPr>
            <a:spLocks noGrp="1" noChangeArrowheads="1"/>
          </p:cNvSpPr>
          <p:nvPr>
            <p:ph type="title"/>
          </p:nvPr>
        </p:nvSpPr>
        <p:spPr>
          <a:xfrm>
            <a:off x="914400" y="533400"/>
            <a:ext cx="7772400" cy="685800"/>
          </a:xfrm>
          <a:noFill/>
        </p:spPr>
        <p:txBody>
          <a:bodyPr>
            <a:normAutofit/>
          </a:bodyPr>
          <a:lstStyle/>
          <a:p>
            <a:pPr marL="838200" indent="-838200" algn="r" rtl="1" eaLnBrk="1" hangingPunct="1"/>
            <a:r>
              <a:rPr lang="ar-SA" dirty="0" smtClean="0">
                <a:cs typeface="B Titr" pitchFamily="2" charset="-78"/>
              </a:rPr>
              <a:t>پيگيري</a:t>
            </a:r>
            <a:endParaRPr lang="en-US" dirty="0" smtClean="0">
              <a:cs typeface="B Titr" pitchFamily="2" charset="-78"/>
            </a:endParaRPr>
          </a:p>
        </p:txBody>
      </p:sp>
      <p:sp>
        <p:nvSpPr>
          <p:cNvPr id="14338" name="Rectangle 2"/>
          <p:cNvSpPr>
            <a:spLocks noGrp="1" noChangeArrowheads="1"/>
          </p:cNvSpPr>
          <p:nvPr>
            <p:ph idx="1"/>
          </p:nvPr>
        </p:nvSpPr>
        <p:spPr>
          <a:xfrm>
            <a:off x="457200" y="2133600"/>
            <a:ext cx="8229600" cy="3352800"/>
          </a:xfrm>
        </p:spPr>
        <p:txBody>
          <a:bodyPr/>
          <a:lstStyle/>
          <a:p>
            <a:pPr marL="609600" indent="-609600" algn="r" rtl="1" eaLnBrk="1" hangingPunct="1">
              <a:buFont typeface="Wingdings" pitchFamily="2" charset="2"/>
              <a:buChar char="Ø"/>
            </a:pPr>
            <a:r>
              <a:rPr lang="ar-SA" dirty="0" smtClean="0">
                <a:cs typeface="B Nazanin" pitchFamily="2" charset="-78"/>
              </a:rPr>
              <a:t>معاينه پزشكي دوره اي هر يك از اعضاء گروه</a:t>
            </a:r>
          </a:p>
          <a:p>
            <a:pPr marL="609600" indent="-609600" algn="r" rtl="1" eaLnBrk="1" hangingPunct="1">
              <a:buFont typeface="Wingdings" pitchFamily="2" charset="2"/>
              <a:buChar char="Ø"/>
            </a:pPr>
            <a:r>
              <a:rPr lang="ar-SA" dirty="0" smtClean="0">
                <a:cs typeface="B Nazanin" pitchFamily="2" charset="-78"/>
              </a:rPr>
              <a:t>مرور گزارشات پزشكي و بيمارستاني افراد</a:t>
            </a:r>
          </a:p>
          <a:p>
            <a:pPr marL="609600" indent="-609600" algn="r" rtl="1" eaLnBrk="1" hangingPunct="1">
              <a:buFont typeface="Wingdings" pitchFamily="2" charset="2"/>
              <a:buChar char="Ø"/>
            </a:pPr>
            <a:r>
              <a:rPr lang="ar-SA" dirty="0" smtClean="0">
                <a:cs typeface="B Nazanin" pitchFamily="2" charset="-78"/>
              </a:rPr>
              <a:t>مراقبت مرسوم از گزارشات مرگ</a:t>
            </a:r>
          </a:p>
          <a:p>
            <a:pPr marL="609600" indent="-609600" algn="r" rtl="1" eaLnBrk="1" hangingPunct="1">
              <a:buFont typeface="Wingdings" pitchFamily="2" charset="2"/>
              <a:buChar char="Ø"/>
            </a:pPr>
            <a:r>
              <a:rPr lang="ar-SA" dirty="0" smtClean="0">
                <a:cs typeface="B Nazanin" pitchFamily="2" charset="-78"/>
              </a:rPr>
              <a:t>ارسال پرسش نامه پستي, تماس تلفني, ويزيت در منزل </a:t>
            </a:r>
            <a:endParaRPr lang="en-US" dirty="0" smtClean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568713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3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3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3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3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3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 build="p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0" name="Rectangle 8"/>
          <p:cNvSpPr>
            <a:spLocks noGrp="1" noChangeArrowheads="1"/>
          </p:cNvSpPr>
          <p:nvPr>
            <p:ph type="title"/>
          </p:nvPr>
        </p:nvSpPr>
        <p:spPr>
          <a:xfrm>
            <a:off x="914400" y="533400"/>
            <a:ext cx="7772400" cy="685800"/>
          </a:xfrm>
          <a:noFill/>
        </p:spPr>
        <p:txBody>
          <a:bodyPr>
            <a:normAutofit/>
          </a:bodyPr>
          <a:lstStyle/>
          <a:p>
            <a:pPr marL="838200" indent="-838200" algn="r" rtl="1" eaLnBrk="1" hangingPunct="1"/>
            <a:r>
              <a:rPr lang="ar-SA" dirty="0" smtClean="0">
                <a:cs typeface="B Titr" pitchFamily="2" charset="-78"/>
              </a:rPr>
              <a:t>تجزيه و تحليل</a:t>
            </a:r>
            <a:endParaRPr lang="en-US" dirty="0" smtClean="0">
              <a:cs typeface="B Titr" pitchFamily="2" charset="-78"/>
            </a:endParaRPr>
          </a:p>
        </p:txBody>
      </p:sp>
      <p:sp>
        <p:nvSpPr>
          <p:cNvPr id="15362" name="Rectangle 2"/>
          <p:cNvSpPr>
            <a:spLocks noGrp="1" noChangeArrowheads="1"/>
          </p:cNvSpPr>
          <p:nvPr>
            <p:ph idx="1"/>
          </p:nvPr>
        </p:nvSpPr>
        <p:spPr>
          <a:xfrm>
            <a:off x="1066800" y="2286000"/>
            <a:ext cx="6781800" cy="3352800"/>
          </a:xfrm>
        </p:spPr>
        <p:txBody>
          <a:bodyPr/>
          <a:lstStyle/>
          <a:p>
            <a:pPr marL="609600" indent="-609600" algn="r" rtl="1" eaLnBrk="1" hangingPunct="1">
              <a:buFont typeface="Wingdings" pitchFamily="2" charset="2"/>
              <a:buChar char="Ø"/>
            </a:pPr>
            <a:r>
              <a:rPr lang="ar-SA" dirty="0" smtClean="0">
                <a:cs typeface="B Nazanin" pitchFamily="2" charset="-78"/>
              </a:rPr>
              <a:t>محاسبه ميزان هاي بروز در گروه مواجهه يافته و گروه بدون مواجهه</a:t>
            </a:r>
          </a:p>
          <a:p>
            <a:pPr marL="609600" indent="-609600" algn="r" rtl="1" eaLnBrk="1" hangingPunct="1">
              <a:buFont typeface="Wingdings" pitchFamily="2" charset="2"/>
              <a:buChar char="Ø"/>
            </a:pPr>
            <a:endParaRPr lang="ar-SA" dirty="0" smtClean="0">
              <a:cs typeface="B Nazanin" pitchFamily="2" charset="-78"/>
            </a:endParaRPr>
          </a:p>
          <a:p>
            <a:pPr marL="609600" indent="-609600" algn="r" rtl="1" eaLnBrk="1" hangingPunct="1">
              <a:buFont typeface="Wingdings" pitchFamily="2" charset="2"/>
              <a:buChar char="Ø"/>
            </a:pPr>
            <a:r>
              <a:rPr lang="ar-SA" dirty="0" smtClean="0">
                <a:cs typeface="B Nazanin" pitchFamily="2" charset="-78"/>
              </a:rPr>
              <a:t>برآورد خطر</a:t>
            </a:r>
            <a:endParaRPr lang="en-US" dirty="0" smtClean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4782376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 build="p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7"/>
          <p:cNvSpPr>
            <a:spLocks noChangeArrowheads="1"/>
          </p:cNvSpPr>
          <p:nvPr/>
        </p:nvSpPr>
        <p:spPr bwMode="auto">
          <a:xfrm>
            <a:off x="914400" y="228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rtl="1"/>
            <a:r>
              <a:rPr lang="ar-SA" sz="4400" dirty="0">
                <a:solidFill>
                  <a:schemeClr val="tx2"/>
                </a:solidFill>
                <a:latin typeface="Times New Roman" pitchFamily="18" charset="0"/>
                <a:cs typeface="B Titr" pitchFamily="2" charset="-78"/>
              </a:rPr>
              <a:t>مطالعه همگروهي  </a:t>
            </a:r>
            <a:r>
              <a:rPr lang="en-US" sz="4400" dirty="0">
                <a:solidFill>
                  <a:schemeClr val="tx2"/>
                </a:solidFill>
                <a:latin typeface="Times New Roman" pitchFamily="18" charset="0"/>
                <a:cs typeface="B Titr" pitchFamily="2" charset="-78"/>
              </a:rPr>
              <a:t>Cohort </a:t>
            </a:r>
          </a:p>
        </p:txBody>
      </p:sp>
      <p:grpSp>
        <p:nvGrpSpPr>
          <p:cNvPr id="20484" name="Group 55"/>
          <p:cNvGrpSpPr>
            <a:grpSpLocks/>
          </p:cNvGrpSpPr>
          <p:nvPr/>
        </p:nvGrpSpPr>
        <p:grpSpPr bwMode="auto">
          <a:xfrm>
            <a:off x="0" y="1524000"/>
            <a:ext cx="8610600" cy="4038600"/>
            <a:chOff x="144" y="864"/>
            <a:chExt cx="5424" cy="2544"/>
          </a:xfrm>
        </p:grpSpPr>
        <p:grpSp>
          <p:nvGrpSpPr>
            <p:cNvPr id="20493" name="Group 8"/>
            <p:cNvGrpSpPr>
              <a:grpSpLocks/>
            </p:cNvGrpSpPr>
            <p:nvPr/>
          </p:nvGrpSpPr>
          <p:grpSpPr bwMode="auto">
            <a:xfrm>
              <a:off x="144" y="1440"/>
              <a:ext cx="1008" cy="1968"/>
              <a:chOff x="2256" y="1152"/>
              <a:chExt cx="1008" cy="1968"/>
            </a:xfrm>
          </p:grpSpPr>
          <p:pic>
            <p:nvPicPr>
              <p:cNvPr id="20518" name="Picture 9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56" y="1152"/>
                <a:ext cx="931" cy="14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0519" name="Rectangle 10"/>
              <p:cNvSpPr>
                <a:spLocks noChangeArrowheads="1"/>
              </p:cNvSpPr>
              <p:nvPr/>
            </p:nvSpPr>
            <p:spPr bwMode="auto">
              <a:xfrm>
                <a:off x="2256" y="2832"/>
                <a:ext cx="1008" cy="28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en-US" b="1"/>
                  <a:t>Population</a:t>
                </a:r>
              </a:p>
            </p:txBody>
          </p:sp>
        </p:grpSp>
        <p:grpSp>
          <p:nvGrpSpPr>
            <p:cNvPr id="20494" name="Group 11"/>
            <p:cNvGrpSpPr>
              <a:grpSpLocks/>
            </p:cNvGrpSpPr>
            <p:nvPr/>
          </p:nvGrpSpPr>
          <p:grpSpPr bwMode="auto">
            <a:xfrm>
              <a:off x="1200" y="864"/>
              <a:ext cx="1789" cy="1488"/>
              <a:chOff x="1296" y="720"/>
              <a:chExt cx="1789" cy="1488"/>
            </a:xfrm>
          </p:grpSpPr>
          <p:pic>
            <p:nvPicPr>
              <p:cNvPr id="20510" name="Picture 12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016" y="816"/>
                <a:ext cx="205" cy="62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511" name="Picture 13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400" y="720"/>
                <a:ext cx="205" cy="62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512" name="Picture 14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640" y="816"/>
                <a:ext cx="205" cy="62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513" name="Picture 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544" y="1200"/>
                <a:ext cx="205" cy="62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514" name="Picture 16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968" y="1152"/>
                <a:ext cx="205" cy="62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515" name="Picture 17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80" y="1104"/>
                <a:ext cx="205" cy="62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516" name="Picture 18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56" y="960"/>
                <a:ext cx="205" cy="62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0517" name="Line 19"/>
              <p:cNvSpPr>
                <a:spLocks noChangeShapeType="1"/>
              </p:cNvSpPr>
              <p:nvPr/>
            </p:nvSpPr>
            <p:spPr bwMode="auto">
              <a:xfrm flipV="1">
                <a:off x="1296" y="1680"/>
                <a:ext cx="528" cy="528"/>
              </a:xfrm>
              <a:prstGeom prst="line">
                <a:avLst/>
              </a:prstGeom>
              <a:noFill/>
              <a:ln w="38100">
                <a:solidFill>
                  <a:srgbClr val="0099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0495" name="Rectangle 20"/>
            <p:cNvSpPr>
              <a:spLocks noChangeArrowheads="1"/>
            </p:cNvSpPr>
            <p:nvPr/>
          </p:nvSpPr>
          <p:spPr bwMode="auto">
            <a:xfrm>
              <a:off x="2064" y="2016"/>
              <a:ext cx="816" cy="28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b="1"/>
                <a:t>Exposed</a:t>
              </a:r>
            </a:p>
          </p:txBody>
        </p:sp>
        <p:grpSp>
          <p:nvGrpSpPr>
            <p:cNvPr id="20496" name="Group 25"/>
            <p:cNvGrpSpPr>
              <a:grpSpLocks/>
            </p:cNvGrpSpPr>
            <p:nvPr/>
          </p:nvGrpSpPr>
          <p:grpSpPr bwMode="auto">
            <a:xfrm>
              <a:off x="3216" y="864"/>
              <a:ext cx="1692" cy="816"/>
              <a:chOff x="3216" y="864"/>
              <a:chExt cx="1692" cy="816"/>
            </a:xfrm>
          </p:grpSpPr>
          <p:pic>
            <p:nvPicPr>
              <p:cNvPr id="20504" name="Picture 26"/>
              <p:cNvPicPr>
                <a:picLocks noChangeAspect="1" noChangeArrowheads="1"/>
              </p:cNvPicPr>
              <p:nvPr/>
            </p:nvPicPr>
            <p:blipFill>
              <a:blip r:embed="rId4">
                <a:lum contrast="-68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949" y="960"/>
                <a:ext cx="204" cy="5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505" name="Picture 27"/>
              <p:cNvPicPr>
                <a:picLocks noChangeAspect="1" noChangeArrowheads="1"/>
              </p:cNvPicPr>
              <p:nvPr/>
            </p:nvPicPr>
            <p:blipFill>
              <a:blip r:embed="rId4">
                <a:lum contrast="-68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128" y="864"/>
                <a:ext cx="204" cy="5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506" name="Picture 28"/>
              <p:cNvPicPr>
                <a:picLocks noChangeAspect="1" noChangeArrowheads="1"/>
              </p:cNvPicPr>
              <p:nvPr/>
            </p:nvPicPr>
            <p:blipFill>
              <a:blip r:embed="rId4">
                <a:lum contrast="-68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20" y="1056"/>
                <a:ext cx="204" cy="5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507" name="Picture 29"/>
              <p:cNvPicPr>
                <a:picLocks noChangeAspect="1" noChangeArrowheads="1"/>
              </p:cNvPicPr>
              <p:nvPr/>
            </p:nvPicPr>
            <p:blipFill>
              <a:blip r:embed="rId4">
                <a:lum contrast="-68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512" y="864"/>
                <a:ext cx="204" cy="5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508" name="Picture 30"/>
              <p:cNvPicPr>
                <a:picLocks noChangeAspect="1" noChangeArrowheads="1"/>
              </p:cNvPicPr>
              <p:nvPr/>
            </p:nvPicPr>
            <p:blipFill>
              <a:blip r:embed="rId4">
                <a:lum contrast="-68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704" y="1104"/>
                <a:ext cx="204" cy="5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0509" name="Line 31"/>
              <p:cNvSpPr>
                <a:spLocks noChangeShapeType="1"/>
              </p:cNvSpPr>
              <p:nvPr/>
            </p:nvSpPr>
            <p:spPr bwMode="auto">
              <a:xfrm flipV="1">
                <a:off x="3216" y="1200"/>
                <a:ext cx="624" cy="336"/>
              </a:xfrm>
              <a:prstGeom prst="line">
                <a:avLst/>
              </a:prstGeom>
              <a:noFill/>
              <a:ln w="38100">
                <a:solidFill>
                  <a:srgbClr val="0099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0497" name="Rectangle 32"/>
            <p:cNvSpPr>
              <a:spLocks noChangeArrowheads="1"/>
            </p:cNvSpPr>
            <p:nvPr/>
          </p:nvSpPr>
          <p:spPr bwMode="auto">
            <a:xfrm>
              <a:off x="5088" y="1200"/>
              <a:ext cx="480" cy="28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b="1"/>
                <a:t>Dis. +</a:t>
              </a:r>
            </a:p>
          </p:txBody>
        </p:sp>
        <p:sp>
          <p:nvSpPr>
            <p:cNvPr id="20498" name="Rectangle 33"/>
            <p:cNvSpPr>
              <a:spLocks noChangeArrowheads="1"/>
            </p:cNvSpPr>
            <p:nvPr/>
          </p:nvSpPr>
          <p:spPr bwMode="auto">
            <a:xfrm>
              <a:off x="5088" y="1872"/>
              <a:ext cx="480" cy="28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b="1"/>
                <a:t>Dis. -</a:t>
              </a:r>
            </a:p>
          </p:txBody>
        </p:sp>
        <p:grpSp>
          <p:nvGrpSpPr>
            <p:cNvPr id="20499" name="Group 49"/>
            <p:cNvGrpSpPr>
              <a:grpSpLocks/>
            </p:cNvGrpSpPr>
            <p:nvPr/>
          </p:nvGrpSpPr>
          <p:grpSpPr bwMode="auto">
            <a:xfrm>
              <a:off x="3216" y="1536"/>
              <a:ext cx="1229" cy="864"/>
              <a:chOff x="3216" y="1536"/>
              <a:chExt cx="1229" cy="864"/>
            </a:xfrm>
          </p:grpSpPr>
          <p:grpSp>
            <p:nvGrpSpPr>
              <p:cNvPr id="20500" name="Group 50"/>
              <p:cNvGrpSpPr>
                <a:grpSpLocks/>
              </p:cNvGrpSpPr>
              <p:nvPr/>
            </p:nvGrpSpPr>
            <p:grpSpPr bwMode="auto">
              <a:xfrm>
                <a:off x="3216" y="1536"/>
                <a:ext cx="1037" cy="864"/>
                <a:chOff x="3216" y="1536"/>
                <a:chExt cx="1037" cy="864"/>
              </a:xfrm>
            </p:grpSpPr>
            <p:pic>
              <p:nvPicPr>
                <p:cNvPr id="20502" name="Picture 51"/>
                <p:cNvPicPr>
                  <a:picLocks noChangeAspect="1" noChangeArrowheads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032" y="1776"/>
                  <a:ext cx="221" cy="62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20503" name="Line 52"/>
                <p:cNvSpPr>
                  <a:spLocks noChangeShapeType="1"/>
                </p:cNvSpPr>
                <p:nvPr/>
              </p:nvSpPr>
              <p:spPr bwMode="auto">
                <a:xfrm>
                  <a:off x="3216" y="1536"/>
                  <a:ext cx="672" cy="432"/>
                </a:xfrm>
                <a:prstGeom prst="line">
                  <a:avLst/>
                </a:prstGeom>
                <a:noFill/>
                <a:ln w="38100">
                  <a:solidFill>
                    <a:srgbClr val="009900"/>
                  </a:solidFill>
                  <a:round/>
                  <a:headEnd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pic>
            <p:nvPicPr>
              <p:cNvPr id="20501" name="Picture 53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224" y="1776"/>
                <a:ext cx="221" cy="62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24632" name="Oval 56"/>
          <p:cNvSpPr>
            <a:spLocks noChangeArrowheads="1"/>
          </p:cNvSpPr>
          <p:nvPr/>
        </p:nvSpPr>
        <p:spPr bwMode="auto">
          <a:xfrm>
            <a:off x="5257800" y="1371600"/>
            <a:ext cx="3657600" cy="1524000"/>
          </a:xfrm>
          <a:prstGeom prst="ellips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a-IR"/>
          </a:p>
        </p:txBody>
      </p:sp>
      <p:sp>
        <p:nvSpPr>
          <p:cNvPr id="24633" name="Oval 57"/>
          <p:cNvSpPr>
            <a:spLocks noChangeArrowheads="1"/>
          </p:cNvSpPr>
          <p:nvPr/>
        </p:nvSpPr>
        <p:spPr bwMode="auto">
          <a:xfrm>
            <a:off x="8001000" y="1371600"/>
            <a:ext cx="914400" cy="685800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4000" b="1">
                <a:solidFill>
                  <a:srgbClr val="FFFF00"/>
                </a:solidFill>
              </a:rPr>
              <a:t>a</a:t>
            </a:r>
          </a:p>
        </p:txBody>
      </p:sp>
      <p:sp>
        <p:nvSpPr>
          <p:cNvPr id="24634" name="Oval 58"/>
          <p:cNvSpPr>
            <a:spLocks noChangeArrowheads="1"/>
          </p:cNvSpPr>
          <p:nvPr/>
        </p:nvSpPr>
        <p:spPr bwMode="auto">
          <a:xfrm>
            <a:off x="2286000" y="1371600"/>
            <a:ext cx="2590800" cy="2667000"/>
          </a:xfrm>
          <a:prstGeom prst="ellipse">
            <a:avLst/>
          </a:prstGeom>
          <a:noFill/>
          <a:ln w="57150">
            <a:solidFill>
              <a:srgbClr val="00808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a-IR"/>
          </a:p>
        </p:txBody>
      </p:sp>
      <p:sp>
        <p:nvSpPr>
          <p:cNvPr id="24635" name="Oval 59"/>
          <p:cNvSpPr>
            <a:spLocks noChangeArrowheads="1"/>
          </p:cNvSpPr>
          <p:nvPr/>
        </p:nvSpPr>
        <p:spPr bwMode="auto">
          <a:xfrm>
            <a:off x="1295400" y="1676400"/>
            <a:ext cx="1371600" cy="762000"/>
          </a:xfrm>
          <a:prstGeom prst="ellipse">
            <a:avLst/>
          </a:prstGeom>
          <a:solidFill>
            <a:srgbClr val="008080"/>
          </a:solidFill>
          <a:ln w="9525">
            <a:solidFill>
              <a:srgbClr val="00808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3600" b="1" dirty="0">
                <a:solidFill>
                  <a:srgbClr val="FFFF00"/>
                </a:solidFill>
              </a:rPr>
              <a:t>a + b</a:t>
            </a:r>
          </a:p>
        </p:txBody>
      </p:sp>
      <p:sp>
        <p:nvSpPr>
          <p:cNvPr id="24637" name="Line 61"/>
          <p:cNvSpPr>
            <a:spLocks noChangeShapeType="1"/>
          </p:cNvSpPr>
          <p:nvPr/>
        </p:nvSpPr>
        <p:spPr bwMode="auto">
          <a:xfrm>
            <a:off x="2819400" y="5334000"/>
            <a:ext cx="16002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4638" name="Rectangle 62"/>
          <p:cNvSpPr>
            <a:spLocks noChangeArrowheads="1"/>
          </p:cNvSpPr>
          <p:nvPr/>
        </p:nvSpPr>
        <p:spPr bwMode="auto">
          <a:xfrm>
            <a:off x="3200400" y="4495800"/>
            <a:ext cx="8382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a</a:t>
            </a:r>
          </a:p>
        </p:txBody>
      </p:sp>
      <p:sp>
        <p:nvSpPr>
          <p:cNvPr id="24639" name="Rectangle 63"/>
          <p:cNvSpPr>
            <a:spLocks noChangeArrowheads="1"/>
          </p:cNvSpPr>
          <p:nvPr/>
        </p:nvSpPr>
        <p:spPr bwMode="auto">
          <a:xfrm>
            <a:off x="2819400" y="5410200"/>
            <a:ext cx="15240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a + b</a:t>
            </a:r>
          </a:p>
        </p:txBody>
      </p:sp>
      <p:sp>
        <p:nvSpPr>
          <p:cNvPr id="24640" name="Rectangle 64"/>
          <p:cNvSpPr>
            <a:spLocks noChangeArrowheads="1"/>
          </p:cNvSpPr>
          <p:nvPr/>
        </p:nvSpPr>
        <p:spPr bwMode="auto">
          <a:xfrm>
            <a:off x="4648200" y="4876800"/>
            <a:ext cx="29718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ar-SA" sz="3200" b="1" dirty="0">
                <a:cs typeface="B Nazanin" pitchFamily="2" charset="-78"/>
              </a:rPr>
              <a:t>بروز در مواجهه يافته =</a:t>
            </a:r>
            <a:endParaRPr lang="en-US" sz="3200" b="1" dirty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13765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24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6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46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24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46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46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632" grpId="0" animBg="1"/>
      <p:bldP spid="24633" grpId="0" animBg="1" autoUpdateAnimBg="0"/>
      <p:bldP spid="24634" grpId="0" animBg="1"/>
      <p:bldP spid="24635" grpId="0" animBg="1" autoUpdateAnimBg="0"/>
      <p:bldP spid="24637" grpId="0" animBg="1"/>
      <p:bldP spid="24638" grpId="0" autoUpdateAnimBg="0"/>
      <p:bldP spid="24639" grpId="0" autoUpdateAnimBg="0"/>
      <p:bldP spid="24640" grpId="0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7"/>
          <p:cNvSpPr>
            <a:spLocks noChangeArrowheads="1"/>
          </p:cNvSpPr>
          <p:nvPr/>
        </p:nvSpPr>
        <p:spPr bwMode="auto">
          <a:xfrm>
            <a:off x="914400" y="228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r" rtl="1"/>
            <a:r>
              <a:rPr lang="ar-SA" sz="4400" dirty="0">
                <a:solidFill>
                  <a:schemeClr val="tx2"/>
                </a:solidFill>
                <a:latin typeface="Times New Roman" pitchFamily="18" charset="0"/>
                <a:cs typeface="B Titr" pitchFamily="2" charset="-78"/>
              </a:rPr>
              <a:t>مطالعه همگروهي  </a:t>
            </a:r>
            <a:r>
              <a:rPr lang="en-US" sz="4400" dirty="0">
                <a:solidFill>
                  <a:schemeClr val="tx2"/>
                </a:solidFill>
                <a:latin typeface="Times New Roman" pitchFamily="18" charset="0"/>
                <a:cs typeface="B Titr" pitchFamily="2" charset="-78"/>
              </a:rPr>
              <a:t>Cohort </a:t>
            </a:r>
          </a:p>
        </p:txBody>
      </p:sp>
      <p:grpSp>
        <p:nvGrpSpPr>
          <p:cNvPr id="21508" name="Group 8"/>
          <p:cNvGrpSpPr>
            <a:grpSpLocks/>
          </p:cNvGrpSpPr>
          <p:nvPr/>
        </p:nvGrpSpPr>
        <p:grpSpPr bwMode="auto">
          <a:xfrm>
            <a:off x="228600" y="2286000"/>
            <a:ext cx="1600200" cy="3124200"/>
            <a:chOff x="2256" y="1152"/>
            <a:chExt cx="1008" cy="1968"/>
          </a:xfrm>
        </p:grpSpPr>
        <p:pic>
          <p:nvPicPr>
            <p:cNvPr id="21536" name="Picture 9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56" y="1152"/>
              <a:ext cx="931" cy="14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537" name="Rectangle 10"/>
            <p:cNvSpPr>
              <a:spLocks noChangeArrowheads="1"/>
            </p:cNvSpPr>
            <p:nvPr/>
          </p:nvSpPr>
          <p:spPr bwMode="auto">
            <a:xfrm>
              <a:off x="2256" y="2832"/>
              <a:ext cx="1008" cy="28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b="1"/>
                <a:t>Population</a:t>
              </a:r>
            </a:p>
          </p:txBody>
        </p:sp>
      </p:grpSp>
      <p:grpSp>
        <p:nvGrpSpPr>
          <p:cNvPr id="21509" name="Group 21"/>
          <p:cNvGrpSpPr>
            <a:grpSpLocks/>
          </p:cNvGrpSpPr>
          <p:nvPr/>
        </p:nvGrpSpPr>
        <p:grpSpPr bwMode="auto">
          <a:xfrm>
            <a:off x="1905000" y="3733800"/>
            <a:ext cx="2651125" cy="2057400"/>
            <a:chOff x="1296" y="2208"/>
            <a:chExt cx="1670" cy="1296"/>
          </a:xfrm>
        </p:grpSpPr>
        <p:pic>
          <p:nvPicPr>
            <p:cNvPr id="21534" name="Picture 2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20" y="2592"/>
              <a:ext cx="1046" cy="9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535" name="Line 23"/>
            <p:cNvSpPr>
              <a:spLocks noChangeShapeType="1"/>
            </p:cNvSpPr>
            <p:nvPr/>
          </p:nvSpPr>
          <p:spPr bwMode="auto">
            <a:xfrm>
              <a:off x="1296" y="2208"/>
              <a:ext cx="528" cy="528"/>
            </a:xfrm>
            <a:prstGeom prst="line">
              <a:avLst/>
            </a:prstGeom>
            <a:noFill/>
            <a:ln w="38100">
              <a:solidFill>
                <a:srgbClr val="0099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1510" name="Rectangle 24"/>
          <p:cNvSpPr>
            <a:spLocks noChangeArrowheads="1"/>
          </p:cNvSpPr>
          <p:nvPr/>
        </p:nvSpPr>
        <p:spPr bwMode="auto">
          <a:xfrm>
            <a:off x="3048000" y="5791200"/>
            <a:ext cx="1524000" cy="457200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2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b="1"/>
              <a:t>Unexposed</a:t>
            </a:r>
          </a:p>
        </p:txBody>
      </p:sp>
      <p:grpSp>
        <p:nvGrpSpPr>
          <p:cNvPr id="21511" name="Group 34"/>
          <p:cNvGrpSpPr>
            <a:grpSpLocks/>
          </p:cNvGrpSpPr>
          <p:nvPr/>
        </p:nvGrpSpPr>
        <p:grpSpPr bwMode="auto">
          <a:xfrm>
            <a:off x="4876800" y="3810000"/>
            <a:ext cx="1847850" cy="1219200"/>
            <a:chOff x="3072" y="2400"/>
            <a:chExt cx="1164" cy="768"/>
          </a:xfrm>
        </p:grpSpPr>
        <p:pic>
          <p:nvPicPr>
            <p:cNvPr id="21531" name="Picture 35"/>
            <p:cNvPicPr>
              <a:picLocks noChangeAspect="1" noChangeArrowheads="1"/>
            </p:cNvPicPr>
            <p:nvPr/>
          </p:nvPicPr>
          <p:blipFill>
            <a:blip r:embed="rId4">
              <a:lum contrast="-68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40" y="2400"/>
              <a:ext cx="204" cy="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32" name="Picture 36"/>
            <p:cNvPicPr>
              <a:picLocks noChangeAspect="1" noChangeArrowheads="1"/>
            </p:cNvPicPr>
            <p:nvPr/>
          </p:nvPicPr>
          <p:blipFill>
            <a:blip r:embed="rId4">
              <a:lum contrast="-68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32" y="2496"/>
              <a:ext cx="204" cy="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533" name="Line 37"/>
            <p:cNvSpPr>
              <a:spLocks noChangeShapeType="1"/>
            </p:cNvSpPr>
            <p:nvPr/>
          </p:nvSpPr>
          <p:spPr bwMode="auto">
            <a:xfrm flipV="1">
              <a:off x="3072" y="2736"/>
              <a:ext cx="624" cy="432"/>
            </a:xfrm>
            <a:prstGeom prst="line">
              <a:avLst/>
            </a:prstGeom>
            <a:noFill/>
            <a:ln w="38100">
              <a:solidFill>
                <a:srgbClr val="0099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1512" name="Group 38"/>
          <p:cNvGrpSpPr>
            <a:grpSpLocks/>
          </p:cNvGrpSpPr>
          <p:nvPr/>
        </p:nvGrpSpPr>
        <p:grpSpPr bwMode="auto">
          <a:xfrm>
            <a:off x="4876800" y="5029200"/>
            <a:ext cx="2713038" cy="1524000"/>
            <a:chOff x="3072" y="3168"/>
            <a:chExt cx="1709" cy="960"/>
          </a:xfrm>
        </p:grpSpPr>
        <p:pic>
          <p:nvPicPr>
            <p:cNvPr id="21523" name="Picture 39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60" y="3168"/>
              <a:ext cx="221" cy="6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24" name="Picture 40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72" y="3168"/>
              <a:ext cx="221" cy="6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25" name="Picture 4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84" y="3168"/>
              <a:ext cx="221" cy="6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26" name="Picture 4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44" y="3216"/>
              <a:ext cx="221" cy="6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27" name="Picture 4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28" y="3504"/>
              <a:ext cx="221" cy="6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28" name="Picture 44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40" y="3504"/>
              <a:ext cx="221" cy="6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29" name="Picture 45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16" y="3504"/>
              <a:ext cx="221" cy="6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530" name="Line 46"/>
            <p:cNvSpPr>
              <a:spLocks noChangeShapeType="1"/>
            </p:cNvSpPr>
            <p:nvPr/>
          </p:nvSpPr>
          <p:spPr bwMode="auto">
            <a:xfrm>
              <a:off x="3072" y="3168"/>
              <a:ext cx="528" cy="528"/>
            </a:xfrm>
            <a:prstGeom prst="line">
              <a:avLst/>
            </a:prstGeom>
            <a:noFill/>
            <a:ln w="38100">
              <a:solidFill>
                <a:srgbClr val="0099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1513" name="Rectangle 47"/>
          <p:cNvSpPr>
            <a:spLocks noChangeArrowheads="1"/>
          </p:cNvSpPr>
          <p:nvPr/>
        </p:nvSpPr>
        <p:spPr bwMode="auto">
          <a:xfrm>
            <a:off x="8077200" y="4038600"/>
            <a:ext cx="762000" cy="457200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2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b="1"/>
              <a:t>Dis. +</a:t>
            </a:r>
          </a:p>
        </p:txBody>
      </p:sp>
      <p:sp>
        <p:nvSpPr>
          <p:cNvPr id="21514" name="Rectangle 48"/>
          <p:cNvSpPr>
            <a:spLocks noChangeArrowheads="1"/>
          </p:cNvSpPr>
          <p:nvPr/>
        </p:nvSpPr>
        <p:spPr bwMode="auto">
          <a:xfrm>
            <a:off x="8077200" y="5334000"/>
            <a:ext cx="762000" cy="457200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2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b="1"/>
              <a:t>Dis. -</a:t>
            </a:r>
          </a:p>
        </p:txBody>
      </p:sp>
      <p:sp>
        <p:nvSpPr>
          <p:cNvPr id="25654" name="Rectangle 54"/>
          <p:cNvSpPr>
            <a:spLocks noChangeArrowheads="1"/>
          </p:cNvSpPr>
          <p:nvPr/>
        </p:nvSpPr>
        <p:spPr bwMode="auto">
          <a:xfrm>
            <a:off x="5562600" y="1905000"/>
            <a:ext cx="29718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ar-SA" sz="3200" b="1" dirty="0">
                <a:cs typeface="B Nazanin" pitchFamily="2" charset="-78"/>
              </a:rPr>
              <a:t>بروز در مواجهه نيافته =</a:t>
            </a:r>
            <a:endParaRPr lang="en-US" sz="3200" b="1" dirty="0">
              <a:cs typeface="B Nazanin" pitchFamily="2" charset="-78"/>
            </a:endParaRPr>
          </a:p>
        </p:txBody>
      </p:sp>
      <p:sp>
        <p:nvSpPr>
          <p:cNvPr id="25656" name="Line 56"/>
          <p:cNvSpPr>
            <a:spLocks noChangeShapeType="1"/>
          </p:cNvSpPr>
          <p:nvPr/>
        </p:nvSpPr>
        <p:spPr bwMode="auto">
          <a:xfrm>
            <a:off x="3657600" y="2362200"/>
            <a:ext cx="16002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5657" name="Rectangle 57"/>
          <p:cNvSpPr>
            <a:spLocks noChangeArrowheads="1"/>
          </p:cNvSpPr>
          <p:nvPr/>
        </p:nvSpPr>
        <p:spPr bwMode="auto">
          <a:xfrm>
            <a:off x="4038600" y="1524000"/>
            <a:ext cx="8382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c</a:t>
            </a:r>
          </a:p>
        </p:txBody>
      </p:sp>
      <p:sp>
        <p:nvSpPr>
          <p:cNvPr id="25658" name="Rectangle 58"/>
          <p:cNvSpPr>
            <a:spLocks noChangeArrowheads="1"/>
          </p:cNvSpPr>
          <p:nvPr/>
        </p:nvSpPr>
        <p:spPr bwMode="auto">
          <a:xfrm>
            <a:off x="3657600" y="2438400"/>
            <a:ext cx="15240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c + d</a:t>
            </a:r>
          </a:p>
        </p:txBody>
      </p:sp>
      <p:sp>
        <p:nvSpPr>
          <p:cNvPr id="25659" name="Oval 59"/>
          <p:cNvSpPr>
            <a:spLocks noChangeArrowheads="1"/>
          </p:cNvSpPr>
          <p:nvPr/>
        </p:nvSpPr>
        <p:spPr bwMode="auto">
          <a:xfrm>
            <a:off x="5638800" y="3505200"/>
            <a:ext cx="3276600" cy="1524000"/>
          </a:xfrm>
          <a:prstGeom prst="ellips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a-IR"/>
          </a:p>
        </p:txBody>
      </p:sp>
      <p:sp>
        <p:nvSpPr>
          <p:cNvPr id="25660" name="Oval 60"/>
          <p:cNvSpPr>
            <a:spLocks noChangeArrowheads="1"/>
          </p:cNvSpPr>
          <p:nvPr/>
        </p:nvSpPr>
        <p:spPr bwMode="auto">
          <a:xfrm>
            <a:off x="7924800" y="3124200"/>
            <a:ext cx="990600" cy="838200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4400" b="1">
                <a:solidFill>
                  <a:srgbClr val="FFFF00"/>
                </a:solidFill>
              </a:rPr>
              <a:t>c</a:t>
            </a:r>
          </a:p>
        </p:txBody>
      </p:sp>
      <p:sp>
        <p:nvSpPr>
          <p:cNvPr id="25661" name="Oval 61"/>
          <p:cNvSpPr>
            <a:spLocks noChangeArrowheads="1"/>
          </p:cNvSpPr>
          <p:nvPr/>
        </p:nvSpPr>
        <p:spPr bwMode="auto">
          <a:xfrm>
            <a:off x="2590800" y="4114800"/>
            <a:ext cx="2514600" cy="2438400"/>
          </a:xfrm>
          <a:prstGeom prst="ellipse">
            <a:avLst/>
          </a:prstGeom>
          <a:noFill/>
          <a:ln w="57150">
            <a:solidFill>
              <a:srgbClr val="00808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a-IR"/>
          </a:p>
        </p:txBody>
      </p:sp>
      <p:sp>
        <p:nvSpPr>
          <p:cNvPr id="25662" name="Oval 62"/>
          <p:cNvSpPr>
            <a:spLocks noChangeArrowheads="1"/>
          </p:cNvSpPr>
          <p:nvPr/>
        </p:nvSpPr>
        <p:spPr bwMode="auto">
          <a:xfrm>
            <a:off x="1143000" y="5562600"/>
            <a:ext cx="1905000" cy="685800"/>
          </a:xfrm>
          <a:prstGeom prst="ellipse">
            <a:avLst/>
          </a:prstGeom>
          <a:solidFill>
            <a:srgbClr val="008080"/>
          </a:solidFill>
          <a:ln w="9525">
            <a:solidFill>
              <a:srgbClr val="00808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4000" b="1">
                <a:solidFill>
                  <a:srgbClr val="FFFF00"/>
                </a:solidFill>
              </a:rPr>
              <a:t>c + d</a:t>
            </a:r>
          </a:p>
        </p:txBody>
      </p:sp>
    </p:spTree>
    <p:extLst>
      <p:ext uri="{BB962C8B-B14F-4D97-AF65-F5344CB8AC3E}">
        <p14:creationId xmlns:p14="http://schemas.microsoft.com/office/powerpoint/2010/main" val="3976131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25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6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56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256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56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56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54" grpId="0" autoUpdateAnimBg="0"/>
      <p:bldP spid="25656" grpId="0" animBg="1"/>
      <p:bldP spid="25657" grpId="0" autoUpdateAnimBg="0"/>
      <p:bldP spid="25658" grpId="0" autoUpdateAnimBg="0"/>
      <p:bldP spid="25659" grpId="0" animBg="1"/>
      <p:bldP spid="25660" grpId="0" animBg="1" autoUpdateAnimBg="0"/>
      <p:bldP spid="25661" grpId="0" animBg="1"/>
      <p:bldP spid="25662" grpId="0" animBg="1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54" name="Rectangle 126"/>
          <p:cNvSpPr>
            <a:spLocks noChangeArrowheads="1"/>
          </p:cNvSpPr>
          <p:nvPr/>
        </p:nvSpPr>
        <p:spPr bwMode="auto">
          <a:xfrm>
            <a:off x="4572000" y="5105400"/>
            <a:ext cx="4343400" cy="1219200"/>
          </a:xfrm>
          <a:prstGeom prst="rect">
            <a:avLst/>
          </a:prstGeom>
          <a:solidFill>
            <a:srgbClr val="FF99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a-IR"/>
          </a:p>
        </p:txBody>
      </p:sp>
      <p:sp>
        <p:nvSpPr>
          <p:cNvPr id="1029" name="Rectangle 11"/>
          <p:cNvSpPr>
            <a:spLocks noChangeArrowheads="1"/>
          </p:cNvSpPr>
          <p:nvPr/>
        </p:nvSpPr>
        <p:spPr bwMode="auto">
          <a:xfrm>
            <a:off x="2989263" y="3589338"/>
            <a:ext cx="1587" cy="6350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a-IR"/>
          </a:p>
        </p:txBody>
      </p:sp>
      <p:sp>
        <p:nvSpPr>
          <p:cNvPr id="1030" name="Line 12"/>
          <p:cNvSpPr>
            <a:spLocks noChangeShapeType="1"/>
          </p:cNvSpPr>
          <p:nvPr/>
        </p:nvSpPr>
        <p:spPr bwMode="auto">
          <a:xfrm>
            <a:off x="2989263" y="3589338"/>
            <a:ext cx="1587" cy="6350"/>
          </a:xfrm>
          <a:prstGeom prst="line">
            <a:avLst/>
          </a:prstGeom>
          <a:noFill/>
          <a:ln w="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31" name="Rectangle 17"/>
          <p:cNvSpPr>
            <a:spLocks noChangeArrowheads="1"/>
          </p:cNvSpPr>
          <p:nvPr/>
        </p:nvSpPr>
        <p:spPr bwMode="auto">
          <a:xfrm>
            <a:off x="4511675" y="3589338"/>
            <a:ext cx="4763" cy="6350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a-IR"/>
          </a:p>
        </p:txBody>
      </p:sp>
      <p:sp>
        <p:nvSpPr>
          <p:cNvPr id="1032" name="Line 18"/>
          <p:cNvSpPr>
            <a:spLocks noChangeShapeType="1"/>
          </p:cNvSpPr>
          <p:nvPr/>
        </p:nvSpPr>
        <p:spPr bwMode="auto">
          <a:xfrm>
            <a:off x="4511675" y="3589338"/>
            <a:ext cx="4763" cy="1587"/>
          </a:xfrm>
          <a:prstGeom prst="line">
            <a:avLst/>
          </a:prstGeom>
          <a:noFill/>
          <a:ln w="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33" name="Line 19"/>
          <p:cNvSpPr>
            <a:spLocks noChangeShapeType="1"/>
          </p:cNvSpPr>
          <p:nvPr/>
        </p:nvSpPr>
        <p:spPr bwMode="auto">
          <a:xfrm>
            <a:off x="4511675" y="3589338"/>
            <a:ext cx="1588" cy="6350"/>
          </a:xfrm>
          <a:prstGeom prst="line">
            <a:avLst/>
          </a:prstGeom>
          <a:noFill/>
          <a:ln w="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34" name="Rectangle 20"/>
          <p:cNvSpPr>
            <a:spLocks noChangeArrowheads="1"/>
          </p:cNvSpPr>
          <p:nvPr/>
        </p:nvSpPr>
        <p:spPr bwMode="auto">
          <a:xfrm>
            <a:off x="4513263" y="3589338"/>
            <a:ext cx="4762" cy="6350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a-IR"/>
          </a:p>
        </p:txBody>
      </p:sp>
      <p:sp>
        <p:nvSpPr>
          <p:cNvPr id="1035" name="Line 21"/>
          <p:cNvSpPr>
            <a:spLocks noChangeShapeType="1"/>
          </p:cNvSpPr>
          <p:nvPr/>
        </p:nvSpPr>
        <p:spPr bwMode="auto">
          <a:xfrm>
            <a:off x="4513263" y="3589338"/>
            <a:ext cx="4762" cy="1587"/>
          </a:xfrm>
          <a:prstGeom prst="line">
            <a:avLst/>
          </a:prstGeom>
          <a:noFill/>
          <a:ln w="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36" name="Line 22"/>
          <p:cNvSpPr>
            <a:spLocks noChangeShapeType="1"/>
          </p:cNvSpPr>
          <p:nvPr/>
        </p:nvSpPr>
        <p:spPr bwMode="auto">
          <a:xfrm>
            <a:off x="4513263" y="3589338"/>
            <a:ext cx="1587" cy="6350"/>
          </a:xfrm>
          <a:prstGeom prst="line">
            <a:avLst/>
          </a:prstGeom>
          <a:noFill/>
          <a:ln w="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37" name="Rectangle 24"/>
          <p:cNvSpPr>
            <a:spLocks noChangeArrowheads="1"/>
          </p:cNvSpPr>
          <p:nvPr/>
        </p:nvSpPr>
        <p:spPr bwMode="auto">
          <a:xfrm>
            <a:off x="6034088" y="3589338"/>
            <a:ext cx="6350" cy="6350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a-IR"/>
          </a:p>
        </p:txBody>
      </p:sp>
      <p:sp>
        <p:nvSpPr>
          <p:cNvPr id="1038" name="Line 25"/>
          <p:cNvSpPr>
            <a:spLocks noChangeShapeType="1"/>
          </p:cNvSpPr>
          <p:nvPr/>
        </p:nvSpPr>
        <p:spPr bwMode="auto">
          <a:xfrm>
            <a:off x="6034088" y="3589338"/>
            <a:ext cx="6350" cy="1587"/>
          </a:xfrm>
          <a:prstGeom prst="line">
            <a:avLst/>
          </a:prstGeom>
          <a:noFill/>
          <a:ln w="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39" name="Line 26"/>
          <p:cNvSpPr>
            <a:spLocks noChangeShapeType="1"/>
          </p:cNvSpPr>
          <p:nvPr/>
        </p:nvSpPr>
        <p:spPr bwMode="auto">
          <a:xfrm>
            <a:off x="6034088" y="3589338"/>
            <a:ext cx="1587" cy="6350"/>
          </a:xfrm>
          <a:prstGeom prst="line">
            <a:avLst/>
          </a:prstGeom>
          <a:noFill/>
          <a:ln w="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40" name="Rectangle 27"/>
          <p:cNvSpPr>
            <a:spLocks noChangeArrowheads="1"/>
          </p:cNvSpPr>
          <p:nvPr/>
        </p:nvSpPr>
        <p:spPr bwMode="auto">
          <a:xfrm>
            <a:off x="6035675" y="3589338"/>
            <a:ext cx="6350" cy="6350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a-IR"/>
          </a:p>
        </p:txBody>
      </p:sp>
      <p:sp>
        <p:nvSpPr>
          <p:cNvPr id="1041" name="Line 28"/>
          <p:cNvSpPr>
            <a:spLocks noChangeShapeType="1"/>
          </p:cNvSpPr>
          <p:nvPr/>
        </p:nvSpPr>
        <p:spPr bwMode="auto">
          <a:xfrm>
            <a:off x="6035675" y="3589338"/>
            <a:ext cx="6350" cy="1587"/>
          </a:xfrm>
          <a:prstGeom prst="line">
            <a:avLst/>
          </a:prstGeom>
          <a:noFill/>
          <a:ln w="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42" name="Line 29"/>
          <p:cNvSpPr>
            <a:spLocks noChangeShapeType="1"/>
          </p:cNvSpPr>
          <p:nvPr/>
        </p:nvSpPr>
        <p:spPr bwMode="auto">
          <a:xfrm>
            <a:off x="6035675" y="3589338"/>
            <a:ext cx="1588" cy="6350"/>
          </a:xfrm>
          <a:prstGeom prst="line">
            <a:avLst/>
          </a:prstGeom>
          <a:noFill/>
          <a:ln w="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43" name="Rectangle 30"/>
          <p:cNvSpPr>
            <a:spLocks noChangeArrowheads="1"/>
          </p:cNvSpPr>
          <p:nvPr/>
        </p:nvSpPr>
        <p:spPr bwMode="auto">
          <a:xfrm>
            <a:off x="6035675" y="3589338"/>
            <a:ext cx="6350" cy="6350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a-IR"/>
          </a:p>
        </p:txBody>
      </p:sp>
      <p:sp>
        <p:nvSpPr>
          <p:cNvPr id="1044" name="Line 31"/>
          <p:cNvSpPr>
            <a:spLocks noChangeShapeType="1"/>
          </p:cNvSpPr>
          <p:nvPr/>
        </p:nvSpPr>
        <p:spPr bwMode="auto">
          <a:xfrm>
            <a:off x="6035675" y="3589338"/>
            <a:ext cx="6350" cy="1587"/>
          </a:xfrm>
          <a:prstGeom prst="line">
            <a:avLst/>
          </a:prstGeom>
          <a:noFill/>
          <a:ln w="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45" name="Line 32"/>
          <p:cNvSpPr>
            <a:spLocks noChangeShapeType="1"/>
          </p:cNvSpPr>
          <p:nvPr/>
        </p:nvSpPr>
        <p:spPr bwMode="auto">
          <a:xfrm>
            <a:off x="6035675" y="3589338"/>
            <a:ext cx="1588" cy="6350"/>
          </a:xfrm>
          <a:prstGeom prst="line">
            <a:avLst/>
          </a:prstGeom>
          <a:noFill/>
          <a:ln w="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46" name="Rectangle 41"/>
          <p:cNvSpPr>
            <a:spLocks noChangeArrowheads="1"/>
          </p:cNvSpPr>
          <p:nvPr/>
        </p:nvSpPr>
        <p:spPr bwMode="auto">
          <a:xfrm>
            <a:off x="2990850" y="4627563"/>
            <a:ext cx="4763" cy="6350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a-IR"/>
          </a:p>
        </p:txBody>
      </p:sp>
      <p:sp>
        <p:nvSpPr>
          <p:cNvPr id="1047" name="Line 42"/>
          <p:cNvSpPr>
            <a:spLocks noChangeShapeType="1"/>
          </p:cNvSpPr>
          <p:nvPr/>
        </p:nvSpPr>
        <p:spPr bwMode="auto">
          <a:xfrm>
            <a:off x="2990850" y="4627563"/>
            <a:ext cx="4763" cy="1587"/>
          </a:xfrm>
          <a:prstGeom prst="line">
            <a:avLst/>
          </a:prstGeom>
          <a:noFill/>
          <a:ln w="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48" name="Rectangle 45"/>
          <p:cNvSpPr>
            <a:spLocks noChangeArrowheads="1"/>
          </p:cNvSpPr>
          <p:nvPr/>
        </p:nvSpPr>
        <p:spPr bwMode="auto">
          <a:xfrm>
            <a:off x="4513263" y="4627563"/>
            <a:ext cx="4762" cy="6350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a-IR"/>
          </a:p>
        </p:txBody>
      </p:sp>
      <p:sp>
        <p:nvSpPr>
          <p:cNvPr id="1049" name="Line 46"/>
          <p:cNvSpPr>
            <a:spLocks noChangeShapeType="1"/>
          </p:cNvSpPr>
          <p:nvPr/>
        </p:nvSpPr>
        <p:spPr bwMode="auto">
          <a:xfrm>
            <a:off x="4513263" y="4627563"/>
            <a:ext cx="4762" cy="1587"/>
          </a:xfrm>
          <a:prstGeom prst="line">
            <a:avLst/>
          </a:prstGeom>
          <a:noFill/>
          <a:ln w="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50" name="Line 47"/>
          <p:cNvSpPr>
            <a:spLocks noChangeShapeType="1"/>
          </p:cNvSpPr>
          <p:nvPr/>
        </p:nvSpPr>
        <p:spPr bwMode="auto">
          <a:xfrm>
            <a:off x="4513263" y="4627563"/>
            <a:ext cx="1587" cy="6350"/>
          </a:xfrm>
          <a:prstGeom prst="line">
            <a:avLst/>
          </a:prstGeom>
          <a:noFill/>
          <a:ln w="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51" name="Rectangle 49"/>
          <p:cNvSpPr>
            <a:spLocks noChangeArrowheads="1"/>
          </p:cNvSpPr>
          <p:nvPr/>
        </p:nvSpPr>
        <p:spPr bwMode="auto">
          <a:xfrm>
            <a:off x="6035675" y="4627563"/>
            <a:ext cx="6350" cy="6350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a-IR"/>
          </a:p>
        </p:txBody>
      </p:sp>
      <p:sp>
        <p:nvSpPr>
          <p:cNvPr id="1052" name="Line 50"/>
          <p:cNvSpPr>
            <a:spLocks noChangeShapeType="1"/>
          </p:cNvSpPr>
          <p:nvPr/>
        </p:nvSpPr>
        <p:spPr bwMode="auto">
          <a:xfrm>
            <a:off x="6035675" y="4627563"/>
            <a:ext cx="6350" cy="1587"/>
          </a:xfrm>
          <a:prstGeom prst="line">
            <a:avLst/>
          </a:prstGeom>
          <a:noFill/>
          <a:ln w="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53" name="Rectangle 53"/>
          <p:cNvSpPr>
            <a:spLocks noChangeArrowheads="1"/>
          </p:cNvSpPr>
          <p:nvPr/>
        </p:nvSpPr>
        <p:spPr bwMode="auto">
          <a:xfrm>
            <a:off x="2990850" y="5667375"/>
            <a:ext cx="4763" cy="6350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a-IR"/>
          </a:p>
        </p:txBody>
      </p:sp>
      <p:sp>
        <p:nvSpPr>
          <p:cNvPr id="1054" name="Line 54"/>
          <p:cNvSpPr>
            <a:spLocks noChangeShapeType="1"/>
          </p:cNvSpPr>
          <p:nvPr/>
        </p:nvSpPr>
        <p:spPr bwMode="auto">
          <a:xfrm>
            <a:off x="2990850" y="5667375"/>
            <a:ext cx="4763" cy="1588"/>
          </a:xfrm>
          <a:prstGeom prst="line">
            <a:avLst/>
          </a:prstGeom>
          <a:noFill/>
          <a:ln w="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55" name="Line 55"/>
          <p:cNvSpPr>
            <a:spLocks noChangeShapeType="1"/>
          </p:cNvSpPr>
          <p:nvPr/>
        </p:nvSpPr>
        <p:spPr bwMode="auto">
          <a:xfrm>
            <a:off x="2990850" y="5667375"/>
            <a:ext cx="1588" cy="6350"/>
          </a:xfrm>
          <a:prstGeom prst="line">
            <a:avLst/>
          </a:prstGeom>
          <a:noFill/>
          <a:ln w="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56" name="Rectangle 56"/>
          <p:cNvSpPr>
            <a:spLocks noChangeArrowheads="1"/>
          </p:cNvSpPr>
          <p:nvPr/>
        </p:nvSpPr>
        <p:spPr bwMode="auto">
          <a:xfrm>
            <a:off x="2990850" y="5667375"/>
            <a:ext cx="4763" cy="6350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a-IR"/>
          </a:p>
        </p:txBody>
      </p:sp>
      <p:sp>
        <p:nvSpPr>
          <p:cNvPr id="1057" name="Line 57"/>
          <p:cNvSpPr>
            <a:spLocks noChangeShapeType="1"/>
          </p:cNvSpPr>
          <p:nvPr/>
        </p:nvSpPr>
        <p:spPr bwMode="auto">
          <a:xfrm>
            <a:off x="2990850" y="5667375"/>
            <a:ext cx="4763" cy="1588"/>
          </a:xfrm>
          <a:prstGeom prst="line">
            <a:avLst/>
          </a:prstGeom>
          <a:noFill/>
          <a:ln w="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58" name="Rectangle 61"/>
          <p:cNvSpPr>
            <a:spLocks noChangeArrowheads="1"/>
          </p:cNvSpPr>
          <p:nvPr/>
        </p:nvSpPr>
        <p:spPr bwMode="auto">
          <a:xfrm>
            <a:off x="4513263" y="5667375"/>
            <a:ext cx="4762" cy="6350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a-IR"/>
          </a:p>
        </p:txBody>
      </p:sp>
      <p:sp>
        <p:nvSpPr>
          <p:cNvPr id="1059" name="Line 62"/>
          <p:cNvSpPr>
            <a:spLocks noChangeShapeType="1"/>
          </p:cNvSpPr>
          <p:nvPr/>
        </p:nvSpPr>
        <p:spPr bwMode="auto">
          <a:xfrm>
            <a:off x="4513263" y="5667375"/>
            <a:ext cx="4762" cy="1588"/>
          </a:xfrm>
          <a:prstGeom prst="line">
            <a:avLst/>
          </a:prstGeom>
          <a:noFill/>
          <a:ln w="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60" name="Line 63"/>
          <p:cNvSpPr>
            <a:spLocks noChangeShapeType="1"/>
          </p:cNvSpPr>
          <p:nvPr/>
        </p:nvSpPr>
        <p:spPr bwMode="auto">
          <a:xfrm>
            <a:off x="4513263" y="5667375"/>
            <a:ext cx="1587" cy="6350"/>
          </a:xfrm>
          <a:prstGeom prst="line">
            <a:avLst/>
          </a:prstGeom>
          <a:noFill/>
          <a:ln w="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61" name="Rectangle 80"/>
          <p:cNvSpPr>
            <a:spLocks noChangeArrowheads="1"/>
          </p:cNvSpPr>
          <p:nvPr/>
        </p:nvSpPr>
        <p:spPr bwMode="auto">
          <a:xfrm>
            <a:off x="6035675" y="5667375"/>
            <a:ext cx="6350" cy="6350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a-IR"/>
          </a:p>
        </p:txBody>
      </p:sp>
      <p:sp>
        <p:nvSpPr>
          <p:cNvPr id="1062" name="Line 81"/>
          <p:cNvSpPr>
            <a:spLocks noChangeShapeType="1"/>
          </p:cNvSpPr>
          <p:nvPr/>
        </p:nvSpPr>
        <p:spPr bwMode="auto">
          <a:xfrm>
            <a:off x="6035675" y="5667375"/>
            <a:ext cx="6350" cy="1588"/>
          </a:xfrm>
          <a:prstGeom prst="line">
            <a:avLst/>
          </a:prstGeom>
          <a:noFill/>
          <a:ln w="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63" name="Line 82"/>
          <p:cNvSpPr>
            <a:spLocks noChangeShapeType="1"/>
          </p:cNvSpPr>
          <p:nvPr/>
        </p:nvSpPr>
        <p:spPr bwMode="auto">
          <a:xfrm>
            <a:off x="6035675" y="5667375"/>
            <a:ext cx="1588" cy="6350"/>
          </a:xfrm>
          <a:prstGeom prst="line">
            <a:avLst/>
          </a:prstGeom>
          <a:noFill/>
          <a:ln w="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64" name="Rectangle 83"/>
          <p:cNvSpPr>
            <a:spLocks noChangeArrowheads="1"/>
          </p:cNvSpPr>
          <p:nvPr/>
        </p:nvSpPr>
        <p:spPr bwMode="auto">
          <a:xfrm>
            <a:off x="6035675" y="5667375"/>
            <a:ext cx="6350" cy="6350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a-IR"/>
          </a:p>
        </p:txBody>
      </p:sp>
      <p:sp>
        <p:nvSpPr>
          <p:cNvPr id="1065" name="Line 84"/>
          <p:cNvSpPr>
            <a:spLocks noChangeShapeType="1"/>
          </p:cNvSpPr>
          <p:nvPr/>
        </p:nvSpPr>
        <p:spPr bwMode="auto">
          <a:xfrm>
            <a:off x="6035675" y="5667375"/>
            <a:ext cx="6350" cy="1588"/>
          </a:xfrm>
          <a:prstGeom prst="line">
            <a:avLst/>
          </a:prstGeom>
          <a:noFill/>
          <a:ln w="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67" name="Rectangle 91"/>
          <p:cNvSpPr>
            <a:spLocks noChangeArrowheads="1"/>
          </p:cNvSpPr>
          <p:nvPr/>
        </p:nvSpPr>
        <p:spPr bwMode="auto">
          <a:xfrm>
            <a:off x="914400" y="228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justLow" rtl="1"/>
            <a:r>
              <a:rPr lang="ar-SA" sz="4400" dirty="0">
                <a:solidFill>
                  <a:schemeClr val="tx2"/>
                </a:solidFill>
                <a:latin typeface="Times New Roman" pitchFamily="18" charset="0"/>
                <a:cs typeface="B Titr" pitchFamily="2" charset="-78"/>
              </a:rPr>
              <a:t>مطالعه همگروهي  </a:t>
            </a:r>
            <a:r>
              <a:rPr lang="en-US" sz="4400" dirty="0">
                <a:solidFill>
                  <a:schemeClr val="tx2"/>
                </a:solidFill>
                <a:latin typeface="Times New Roman" pitchFamily="18" charset="0"/>
                <a:cs typeface="B Titr" pitchFamily="2" charset="-78"/>
              </a:rPr>
              <a:t>Cohort </a:t>
            </a:r>
          </a:p>
        </p:txBody>
      </p:sp>
      <p:grpSp>
        <p:nvGrpSpPr>
          <p:cNvPr id="1068" name="Group 102"/>
          <p:cNvGrpSpPr>
            <a:grpSpLocks/>
          </p:cNvGrpSpPr>
          <p:nvPr/>
        </p:nvGrpSpPr>
        <p:grpSpPr bwMode="auto">
          <a:xfrm>
            <a:off x="762000" y="1371600"/>
            <a:ext cx="6829425" cy="3459163"/>
            <a:chOff x="254" y="1421"/>
            <a:chExt cx="4302" cy="2179"/>
          </a:xfrm>
        </p:grpSpPr>
        <p:sp>
          <p:nvSpPr>
            <p:cNvPr id="1080" name="Rectangle 2"/>
            <p:cNvSpPr>
              <a:spLocks noChangeArrowheads="1"/>
            </p:cNvSpPr>
            <p:nvPr/>
          </p:nvSpPr>
          <p:spPr bwMode="auto">
            <a:xfrm>
              <a:off x="2505" y="1421"/>
              <a:ext cx="780" cy="259"/>
            </a:xfrm>
            <a:prstGeom prst="rect">
              <a:avLst/>
            </a:prstGeom>
            <a:solidFill>
              <a:srgbClr val="D600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2700">
                  <a:solidFill>
                    <a:srgbClr val="FFFF00"/>
                  </a:solidFill>
                  <a:latin typeface="Arial" charset="0"/>
                </a:rPr>
                <a:t>Disease</a:t>
              </a:r>
              <a:endParaRPr lang="en-US">
                <a:solidFill>
                  <a:srgbClr val="FFFF00"/>
                </a:solidFill>
              </a:endParaRPr>
            </a:p>
          </p:txBody>
        </p:sp>
        <p:sp>
          <p:nvSpPr>
            <p:cNvPr id="1081" name="Rectangle 3"/>
            <p:cNvSpPr>
              <a:spLocks noChangeArrowheads="1"/>
            </p:cNvSpPr>
            <p:nvPr/>
          </p:nvSpPr>
          <p:spPr bwMode="auto">
            <a:xfrm>
              <a:off x="2207" y="1872"/>
              <a:ext cx="372" cy="259"/>
            </a:xfrm>
            <a:prstGeom prst="rect">
              <a:avLst/>
            </a:prstGeom>
            <a:solidFill>
              <a:srgbClr val="D600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2700">
                  <a:solidFill>
                    <a:srgbClr val="FFFF00"/>
                  </a:solidFill>
                  <a:latin typeface="Arial" charset="0"/>
                </a:rPr>
                <a:t>Yes</a:t>
              </a:r>
              <a:endParaRPr lang="en-US"/>
            </a:p>
          </p:txBody>
        </p:sp>
        <p:sp>
          <p:nvSpPr>
            <p:cNvPr id="1082" name="Rectangle 4"/>
            <p:cNvSpPr>
              <a:spLocks noChangeArrowheads="1"/>
            </p:cNvSpPr>
            <p:nvPr/>
          </p:nvSpPr>
          <p:spPr bwMode="auto">
            <a:xfrm>
              <a:off x="3211" y="1872"/>
              <a:ext cx="276" cy="259"/>
            </a:xfrm>
            <a:prstGeom prst="rect">
              <a:avLst/>
            </a:prstGeom>
            <a:solidFill>
              <a:srgbClr val="D600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2700">
                  <a:solidFill>
                    <a:srgbClr val="FFFF00"/>
                  </a:solidFill>
                  <a:latin typeface="Arial" charset="0"/>
                </a:rPr>
                <a:t>No</a:t>
              </a:r>
              <a:endParaRPr lang="en-US"/>
            </a:p>
          </p:txBody>
        </p:sp>
        <p:sp>
          <p:nvSpPr>
            <p:cNvPr id="1083" name="Rectangle 5"/>
            <p:cNvSpPr>
              <a:spLocks noChangeArrowheads="1"/>
            </p:cNvSpPr>
            <p:nvPr/>
          </p:nvSpPr>
          <p:spPr bwMode="auto">
            <a:xfrm>
              <a:off x="4076" y="1872"/>
              <a:ext cx="480" cy="259"/>
            </a:xfrm>
            <a:prstGeom prst="rect">
              <a:avLst/>
            </a:prstGeom>
            <a:solidFill>
              <a:srgbClr val="0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2700">
                  <a:solidFill>
                    <a:srgbClr val="FFFF00"/>
                  </a:solidFill>
                  <a:latin typeface="Arial" charset="0"/>
                </a:rPr>
                <a:t>Total</a:t>
              </a:r>
              <a:endParaRPr lang="en-US"/>
            </a:p>
          </p:txBody>
        </p:sp>
        <p:sp>
          <p:nvSpPr>
            <p:cNvPr id="1084" name="Rectangle 6"/>
            <p:cNvSpPr>
              <a:spLocks noChangeArrowheads="1"/>
            </p:cNvSpPr>
            <p:nvPr/>
          </p:nvSpPr>
          <p:spPr bwMode="auto">
            <a:xfrm>
              <a:off x="1255" y="2526"/>
              <a:ext cx="372" cy="259"/>
            </a:xfrm>
            <a:prstGeom prst="rect">
              <a:avLst/>
            </a:prstGeom>
            <a:solidFill>
              <a:srgbClr val="006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2700">
                  <a:solidFill>
                    <a:srgbClr val="FFFF00"/>
                  </a:solidFill>
                  <a:latin typeface="Arial" charset="0"/>
                </a:rPr>
                <a:t>Yes</a:t>
              </a:r>
              <a:endParaRPr lang="en-US"/>
            </a:p>
          </p:txBody>
        </p:sp>
        <p:grpSp>
          <p:nvGrpSpPr>
            <p:cNvPr id="1085" name="Group 7"/>
            <p:cNvGrpSpPr>
              <a:grpSpLocks/>
            </p:cNvGrpSpPr>
            <p:nvPr/>
          </p:nvGrpSpPr>
          <p:grpSpPr bwMode="auto">
            <a:xfrm>
              <a:off x="2304" y="2448"/>
              <a:ext cx="1079" cy="259"/>
              <a:chOff x="2309" y="2497"/>
              <a:chExt cx="1079" cy="259"/>
            </a:xfrm>
          </p:grpSpPr>
          <p:sp>
            <p:nvSpPr>
              <p:cNvPr id="1107" name="Rectangle 8"/>
              <p:cNvSpPr>
                <a:spLocks noChangeArrowheads="1"/>
              </p:cNvSpPr>
              <p:nvPr/>
            </p:nvSpPr>
            <p:spPr bwMode="auto">
              <a:xfrm>
                <a:off x="2309" y="2497"/>
                <a:ext cx="120" cy="2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a</a:t>
                </a:r>
                <a:endParaRPr lang="en-US"/>
              </a:p>
            </p:txBody>
          </p:sp>
          <p:sp>
            <p:nvSpPr>
              <p:cNvPr id="1108" name="Rectangle 9"/>
              <p:cNvSpPr>
                <a:spLocks noChangeArrowheads="1"/>
              </p:cNvSpPr>
              <p:nvPr/>
            </p:nvSpPr>
            <p:spPr bwMode="auto">
              <a:xfrm>
                <a:off x="3268" y="2497"/>
                <a:ext cx="120" cy="2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b</a:t>
                </a:r>
                <a:endParaRPr lang="en-US"/>
              </a:p>
            </p:txBody>
          </p:sp>
        </p:grpSp>
        <p:sp>
          <p:nvSpPr>
            <p:cNvPr id="1086" name="Rectangle 10"/>
            <p:cNvSpPr>
              <a:spLocks noChangeArrowheads="1"/>
            </p:cNvSpPr>
            <p:nvPr/>
          </p:nvSpPr>
          <p:spPr bwMode="auto">
            <a:xfrm>
              <a:off x="4128" y="2448"/>
              <a:ext cx="366" cy="259"/>
            </a:xfrm>
            <a:prstGeom prst="rect">
              <a:avLst/>
            </a:prstGeom>
            <a:solidFill>
              <a:srgbClr val="0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2700">
                  <a:solidFill>
                    <a:srgbClr val="FFFF00"/>
                  </a:solidFill>
                  <a:latin typeface="Arial" charset="0"/>
                </a:rPr>
                <a:t>a+b</a:t>
              </a:r>
              <a:endParaRPr lang="en-US">
                <a:solidFill>
                  <a:srgbClr val="FFFF00"/>
                </a:solidFill>
              </a:endParaRPr>
            </a:p>
          </p:txBody>
        </p:sp>
        <p:sp>
          <p:nvSpPr>
            <p:cNvPr id="1087" name="Rectangle 36"/>
            <p:cNvSpPr>
              <a:spLocks noChangeArrowheads="1"/>
            </p:cNvSpPr>
            <p:nvPr/>
          </p:nvSpPr>
          <p:spPr bwMode="auto">
            <a:xfrm>
              <a:off x="1299" y="3179"/>
              <a:ext cx="276" cy="259"/>
            </a:xfrm>
            <a:prstGeom prst="rect">
              <a:avLst/>
            </a:prstGeom>
            <a:solidFill>
              <a:srgbClr val="006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2700">
                  <a:solidFill>
                    <a:srgbClr val="FFFF00"/>
                  </a:solidFill>
                  <a:latin typeface="Arial" charset="0"/>
                </a:rPr>
                <a:t>No</a:t>
              </a:r>
              <a:endParaRPr lang="en-US"/>
            </a:p>
          </p:txBody>
        </p:sp>
        <p:grpSp>
          <p:nvGrpSpPr>
            <p:cNvPr id="1088" name="Group 37"/>
            <p:cNvGrpSpPr>
              <a:grpSpLocks/>
            </p:cNvGrpSpPr>
            <p:nvPr/>
          </p:nvGrpSpPr>
          <p:grpSpPr bwMode="auto">
            <a:xfrm>
              <a:off x="2304" y="3120"/>
              <a:ext cx="1073" cy="259"/>
              <a:chOff x="2315" y="3150"/>
              <a:chExt cx="1073" cy="259"/>
            </a:xfrm>
          </p:grpSpPr>
          <p:sp>
            <p:nvSpPr>
              <p:cNvPr id="1105" name="Rectangle 38"/>
              <p:cNvSpPr>
                <a:spLocks noChangeArrowheads="1"/>
              </p:cNvSpPr>
              <p:nvPr/>
            </p:nvSpPr>
            <p:spPr bwMode="auto">
              <a:xfrm>
                <a:off x="2315" y="3150"/>
                <a:ext cx="108" cy="2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c</a:t>
                </a:r>
                <a:endParaRPr lang="en-US"/>
              </a:p>
            </p:txBody>
          </p:sp>
          <p:sp>
            <p:nvSpPr>
              <p:cNvPr id="1106" name="Rectangle 39"/>
              <p:cNvSpPr>
                <a:spLocks noChangeArrowheads="1"/>
              </p:cNvSpPr>
              <p:nvPr/>
            </p:nvSpPr>
            <p:spPr bwMode="auto">
              <a:xfrm>
                <a:off x="3268" y="3150"/>
                <a:ext cx="120" cy="2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d</a:t>
                </a:r>
                <a:endParaRPr lang="en-US"/>
              </a:p>
            </p:txBody>
          </p:sp>
        </p:grpSp>
        <p:sp>
          <p:nvSpPr>
            <p:cNvPr id="1089" name="Rectangle 40"/>
            <p:cNvSpPr>
              <a:spLocks noChangeArrowheads="1"/>
            </p:cNvSpPr>
            <p:nvPr/>
          </p:nvSpPr>
          <p:spPr bwMode="auto">
            <a:xfrm>
              <a:off x="4134" y="3179"/>
              <a:ext cx="354" cy="259"/>
            </a:xfrm>
            <a:prstGeom prst="rect">
              <a:avLst/>
            </a:prstGeom>
            <a:solidFill>
              <a:srgbClr val="0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2700">
                  <a:solidFill>
                    <a:srgbClr val="FFFF00"/>
                  </a:solidFill>
                  <a:latin typeface="Arial" charset="0"/>
                </a:rPr>
                <a:t>c+d</a:t>
              </a:r>
              <a:endParaRPr lang="en-US">
                <a:solidFill>
                  <a:srgbClr val="FFFF00"/>
                </a:solidFill>
              </a:endParaRPr>
            </a:p>
          </p:txBody>
        </p:sp>
        <p:grpSp>
          <p:nvGrpSpPr>
            <p:cNvPr id="1090" name="Group 66"/>
            <p:cNvGrpSpPr>
              <a:grpSpLocks/>
            </p:cNvGrpSpPr>
            <p:nvPr/>
          </p:nvGrpSpPr>
          <p:grpSpPr bwMode="auto">
            <a:xfrm>
              <a:off x="1898" y="2290"/>
              <a:ext cx="1919" cy="1310"/>
              <a:chOff x="1884" y="2261"/>
              <a:chExt cx="1919" cy="1310"/>
            </a:xfrm>
          </p:grpSpPr>
          <p:sp>
            <p:nvSpPr>
              <p:cNvPr id="1092" name="Line 67"/>
              <p:cNvSpPr>
                <a:spLocks noChangeShapeType="1"/>
              </p:cNvSpPr>
              <p:nvPr/>
            </p:nvSpPr>
            <p:spPr bwMode="auto">
              <a:xfrm>
                <a:off x="1887" y="2915"/>
                <a:ext cx="956" cy="1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1093" name="Group 68"/>
              <p:cNvGrpSpPr>
                <a:grpSpLocks/>
              </p:cNvGrpSpPr>
              <p:nvPr/>
            </p:nvGrpSpPr>
            <p:grpSpPr bwMode="auto">
              <a:xfrm>
                <a:off x="1884" y="2261"/>
                <a:ext cx="1919" cy="1310"/>
                <a:chOff x="1884" y="2261"/>
                <a:chExt cx="1919" cy="1310"/>
              </a:xfrm>
            </p:grpSpPr>
            <p:sp>
              <p:nvSpPr>
                <p:cNvPr id="1094" name="Line 69"/>
                <p:cNvSpPr>
                  <a:spLocks noChangeShapeType="1"/>
                </p:cNvSpPr>
                <p:nvPr/>
              </p:nvSpPr>
              <p:spPr bwMode="auto">
                <a:xfrm>
                  <a:off x="1887" y="2261"/>
                  <a:ext cx="955" cy="1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95" name="Line 70"/>
                <p:cNvSpPr>
                  <a:spLocks noChangeShapeType="1"/>
                </p:cNvSpPr>
                <p:nvPr/>
              </p:nvSpPr>
              <p:spPr bwMode="auto">
                <a:xfrm>
                  <a:off x="2846" y="2261"/>
                  <a:ext cx="955" cy="1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96" name="Line 71"/>
                <p:cNvSpPr>
                  <a:spLocks noChangeShapeType="1"/>
                </p:cNvSpPr>
                <p:nvPr/>
              </p:nvSpPr>
              <p:spPr bwMode="auto">
                <a:xfrm>
                  <a:off x="1884" y="2265"/>
                  <a:ext cx="1" cy="65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97" name="Line 72"/>
                <p:cNvSpPr>
                  <a:spLocks noChangeShapeType="1"/>
                </p:cNvSpPr>
                <p:nvPr/>
              </p:nvSpPr>
              <p:spPr bwMode="auto">
                <a:xfrm>
                  <a:off x="2843" y="2265"/>
                  <a:ext cx="1" cy="65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98" name="Line 73"/>
                <p:cNvSpPr>
                  <a:spLocks noChangeShapeType="1"/>
                </p:cNvSpPr>
                <p:nvPr/>
              </p:nvSpPr>
              <p:spPr bwMode="auto">
                <a:xfrm>
                  <a:off x="3802" y="2265"/>
                  <a:ext cx="1" cy="65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99" name="Line 74"/>
                <p:cNvSpPr>
                  <a:spLocks noChangeShapeType="1"/>
                </p:cNvSpPr>
                <p:nvPr/>
              </p:nvSpPr>
              <p:spPr bwMode="auto">
                <a:xfrm>
                  <a:off x="2846" y="2915"/>
                  <a:ext cx="956" cy="1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100" name="Line 75"/>
                <p:cNvSpPr>
                  <a:spLocks noChangeShapeType="1"/>
                </p:cNvSpPr>
                <p:nvPr/>
              </p:nvSpPr>
              <p:spPr bwMode="auto">
                <a:xfrm>
                  <a:off x="1884" y="2919"/>
                  <a:ext cx="1" cy="651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101" name="Line 76"/>
                <p:cNvSpPr>
                  <a:spLocks noChangeShapeType="1"/>
                </p:cNvSpPr>
                <p:nvPr/>
              </p:nvSpPr>
              <p:spPr bwMode="auto">
                <a:xfrm>
                  <a:off x="1887" y="3570"/>
                  <a:ext cx="956" cy="1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102" name="Line 77"/>
                <p:cNvSpPr>
                  <a:spLocks noChangeShapeType="1"/>
                </p:cNvSpPr>
                <p:nvPr/>
              </p:nvSpPr>
              <p:spPr bwMode="auto">
                <a:xfrm>
                  <a:off x="2843" y="2919"/>
                  <a:ext cx="1" cy="651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103" name="Line 78"/>
                <p:cNvSpPr>
                  <a:spLocks noChangeShapeType="1"/>
                </p:cNvSpPr>
                <p:nvPr/>
              </p:nvSpPr>
              <p:spPr bwMode="auto">
                <a:xfrm>
                  <a:off x="2846" y="3570"/>
                  <a:ext cx="956" cy="1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104" name="Line 79"/>
                <p:cNvSpPr>
                  <a:spLocks noChangeShapeType="1"/>
                </p:cNvSpPr>
                <p:nvPr/>
              </p:nvSpPr>
              <p:spPr bwMode="auto">
                <a:xfrm>
                  <a:off x="3802" y="2919"/>
                  <a:ext cx="1" cy="651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  <p:sp>
          <p:nvSpPr>
            <p:cNvPr id="1091" name="Rectangle 92"/>
            <p:cNvSpPr>
              <a:spLocks noChangeArrowheads="1"/>
            </p:cNvSpPr>
            <p:nvPr/>
          </p:nvSpPr>
          <p:spPr bwMode="auto">
            <a:xfrm>
              <a:off x="254" y="2861"/>
              <a:ext cx="912" cy="259"/>
            </a:xfrm>
            <a:prstGeom prst="rect">
              <a:avLst/>
            </a:prstGeom>
            <a:solidFill>
              <a:srgbClr val="006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2700">
                  <a:solidFill>
                    <a:srgbClr val="FFFF00"/>
                  </a:solidFill>
                  <a:latin typeface="Arial" charset="0"/>
                </a:rPr>
                <a:t>Exposure</a:t>
              </a:r>
              <a:endParaRPr lang="en-US">
                <a:solidFill>
                  <a:srgbClr val="FFFF00"/>
                </a:solidFill>
              </a:endParaRPr>
            </a:p>
          </p:txBody>
        </p:sp>
      </p:grpSp>
      <p:grpSp>
        <p:nvGrpSpPr>
          <p:cNvPr id="8" name="Group 94"/>
          <p:cNvGrpSpPr>
            <a:grpSpLocks/>
          </p:cNvGrpSpPr>
          <p:nvPr/>
        </p:nvGrpSpPr>
        <p:grpSpPr bwMode="auto">
          <a:xfrm>
            <a:off x="3733800" y="2819400"/>
            <a:ext cx="4114800" cy="990600"/>
            <a:chOff x="2112" y="2256"/>
            <a:chExt cx="2592" cy="624"/>
          </a:xfrm>
        </p:grpSpPr>
        <p:sp>
          <p:nvSpPr>
            <p:cNvPr id="1077" name="Oval 95"/>
            <p:cNvSpPr>
              <a:spLocks noChangeArrowheads="1"/>
            </p:cNvSpPr>
            <p:nvPr/>
          </p:nvSpPr>
          <p:spPr bwMode="auto">
            <a:xfrm>
              <a:off x="2112" y="2304"/>
              <a:ext cx="528" cy="576"/>
            </a:xfrm>
            <a:prstGeom prst="ellipse">
              <a:avLst/>
            </a:prstGeom>
            <a:noFill/>
            <a:ln w="7620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078" name="Oval 96"/>
            <p:cNvSpPr>
              <a:spLocks noChangeArrowheads="1"/>
            </p:cNvSpPr>
            <p:nvPr/>
          </p:nvSpPr>
          <p:spPr bwMode="auto">
            <a:xfrm>
              <a:off x="3840" y="2352"/>
              <a:ext cx="864" cy="432"/>
            </a:xfrm>
            <a:prstGeom prst="ellipse">
              <a:avLst/>
            </a:prstGeom>
            <a:noFill/>
            <a:ln w="7620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079" name="Line 97"/>
            <p:cNvSpPr>
              <a:spLocks noChangeShapeType="1"/>
            </p:cNvSpPr>
            <p:nvPr/>
          </p:nvSpPr>
          <p:spPr bwMode="auto">
            <a:xfrm rot="1957434" flipH="1">
              <a:off x="2736" y="2256"/>
              <a:ext cx="1008" cy="624"/>
            </a:xfrm>
            <a:prstGeom prst="line">
              <a:avLst/>
            </a:prstGeom>
            <a:noFill/>
            <a:ln w="7620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9" name="Group 98"/>
          <p:cNvGrpSpPr>
            <a:grpSpLocks/>
          </p:cNvGrpSpPr>
          <p:nvPr/>
        </p:nvGrpSpPr>
        <p:grpSpPr bwMode="auto">
          <a:xfrm>
            <a:off x="3733800" y="3886200"/>
            <a:ext cx="4114800" cy="990600"/>
            <a:chOff x="2112" y="2915"/>
            <a:chExt cx="2592" cy="624"/>
          </a:xfrm>
        </p:grpSpPr>
        <p:sp>
          <p:nvSpPr>
            <p:cNvPr id="1074" name="Oval 99"/>
            <p:cNvSpPr>
              <a:spLocks noChangeArrowheads="1"/>
            </p:cNvSpPr>
            <p:nvPr/>
          </p:nvSpPr>
          <p:spPr bwMode="auto">
            <a:xfrm>
              <a:off x="2112" y="2928"/>
              <a:ext cx="528" cy="576"/>
            </a:xfrm>
            <a:prstGeom prst="ellipse">
              <a:avLst/>
            </a:prstGeom>
            <a:noFill/>
            <a:ln w="76200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075" name="Oval 100"/>
            <p:cNvSpPr>
              <a:spLocks noChangeArrowheads="1"/>
            </p:cNvSpPr>
            <p:nvPr/>
          </p:nvSpPr>
          <p:spPr bwMode="auto">
            <a:xfrm>
              <a:off x="3840" y="3024"/>
              <a:ext cx="864" cy="432"/>
            </a:xfrm>
            <a:prstGeom prst="ellipse">
              <a:avLst/>
            </a:prstGeom>
            <a:noFill/>
            <a:ln w="76200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076" name="Line 101"/>
            <p:cNvSpPr>
              <a:spLocks noChangeShapeType="1"/>
            </p:cNvSpPr>
            <p:nvPr/>
          </p:nvSpPr>
          <p:spPr bwMode="auto">
            <a:xfrm rot="1957434" flipH="1">
              <a:off x="2739" y="2915"/>
              <a:ext cx="1008" cy="624"/>
            </a:xfrm>
            <a:prstGeom prst="line">
              <a:avLst/>
            </a:prstGeom>
            <a:noFill/>
            <a:ln w="76200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0531" name="Rectangle 123"/>
          <p:cNvSpPr>
            <a:spLocks noChangeArrowheads="1"/>
          </p:cNvSpPr>
          <p:nvPr/>
        </p:nvSpPr>
        <p:spPr bwMode="auto">
          <a:xfrm>
            <a:off x="4572000" y="5357813"/>
            <a:ext cx="3381375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ar-SA" sz="3200"/>
              <a:t>بروز در مواجهه يافته</a:t>
            </a:r>
            <a:r>
              <a:rPr lang="en-US" sz="3200"/>
              <a:t> = </a:t>
            </a:r>
            <a:endParaRPr lang="en-US" sz="3200" b="1"/>
          </a:p>
        </p:txBody>
      </p:sp>
      <p:graphicFrame>
        <p:nvGraphicFramePr>
          <p:cNvPr id="95" name="Object 2"/>
          <p:cNvGraphicFramePr>
            <a:graphicFrameLocks noChangeAspect="1"/>
          </p:cNvGraphicFramePr>
          <p:nvPr/>
        </p:nvGraphicFramePr>
        <p:xfrm>
          <a:off x="7786688" y="5072063"/>
          <a:ext cx="1154112" cy="1233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0" name="Equation" r:id="rId3" imgW="368280" imgH="393480" progId="Equation.3">
                  <p:embed/>
                </p:oleObj>
              </mc:Choice>
              <mc:Fallback>
                <p:oleObj name="Equation" r:id="rId3" imgW="368280" imgH="393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786688" y="5072063"/>
                        <a:ext cx="1154112" cy="12334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6" name="Rectangle 126"/>
          <p:cNvSpPr>
            <a:spLocks noChangeArrowheads="1"/>
          </p:cNvSpPr>
          <p:nvPr/>
        </p:nvSpPr>
        <p:spPr bwMode="auto">
          <a:xfrm>
            <a:off x="0" y="5143500"/>
            <a:ext cx="4343400" cy="12192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fa-IR"/>
          </a:p>
        </p:txBody>
      </p:sp>
      <p:sp>
        <p:nvSpPr>
          <p:cNvPr id="97" name="Rectangle 123"/>
          <p:cNvSpPr>
            <a:spLocks noChangeArrowheads="1"/>
          </p:cNvSpPr>
          <p:nvPr/>
        </p:nvSpPr>
        <p:spPr bwMode="auto">
          <a:xfrm>
            <a:off x="0" y="5395913"/>
            <a:ext cx="3381375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ar-SA" sz="3200"/>
              <a:t>بروز در مواجهه </a:t>
            </a:r>
            <a:r>
              <a:rPr lang="fa-IR" sz="3200"/>
              <a:t>ن</a:t>
            </a:r>
            <a:r>
              <a:rPr lang="ar-SA" sz="3200"/>
              <a:t>يافته</a:t>
            </a:r>
            <a:r>
              <a:rPr lang="en-US" sz="3200"/>
              <a:t> = </a:t>
            </a:r>
            <a:endParaRPr lang="en-US" sz="3200" b="1"/>
          </a:p>
        </p:txBody>
      </p:sp>
      <p:graphicFrame>
        <p:nvGraphicFramePr>
          <p:cNvPr id="98" name="Object 3"/>
          <p:cNvGraphicFramePr>
            <a:graphicFrameLocks noChangeAspect="1"/>
          </p:cNvGraphicFramePr>
          <p:nvPr/>
        </p:nvGraphicFramePr>
        <p:xfrm>
          <a:off x="3214688" y="5110163"/>
          <a:ext cx="1154112" cy="1233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1" name="Equation" r:id="rId5" imgW="368280" imgH="393480" progId="Equation.3">
                  <p:embed/>
                </p:oleObj>
              </mc:Choice>
              <mc:Fallback>
                <p:oleObj name="Equation" r:id="rId5" imgW="368280" imgH="393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14688" y="5110163"/>
                        <a:ext cx="1154112" cy="12334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34453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654" grpId="0" animBg="1"/>
      <p:bldP spid="96" grpId="0" animBg="1"/>
      <p:bldP spid="9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8"/>
          <p:cNvSpPr>
            <a:spLocks noGrp="1" noChangeArrowheads="1"/>
          </p:cNvSpPr>
          <p:nvPr>
            <p:ph type="title"/>
          </p:nvPr>
        </p:nvSpPr>
        <p:spPr>
          <a:xfrm>
            <a:off x="914400" y="533400"/>
            <a:ext cx="7772400" cy="685800"/>
          </a:xfrm>
          <a:noFill/>
        </p:spPr>
        <p:txBody>
          <a:bodyPr>
            <a:normAutofit/>
          </a:bodyPr>
          <a:lstStyle/>
          <a:p>
            <a:pPr marL="838200" indent="-838200" algn="r" rtl="1" eaLnBrk="1" hangingPunct="1"/>
            <a:r>
              <a:rPr lang="ar-SA" dirty="0" smtClean="0">
                <a:latin typeface="Times New Roman" pitchFamily="18" charset="0"/>
                <a:cs typeface="B Titr" pitchFamily="2" charset="-78"/>
              </a:rPr>
              <a:t>خطر نسبي    (</a:t>
            </a:r>
            <a:r>
              <a:rPr lang="en-US" dirty="0" smtClean="0">
                <a:latin typeface="Times New Roman" pitchFamily="18" charset="0"/>
                <a:cs typeface="B Titr" pitchFamily="2" charset="-78"/>
              </a:rPr>
              <a:t>Relative Risk</a:t>
            </a:r>
            <a:r>
              <a:rPr lang="ar-SA" dirty="0" smtClean="0">
                <a:latin typeface="Times New Roman" pitchFamily="18" charset="0"/>
                <a:cs typeface="B Titr" pitchFamily="2" charset="-78"/>
              </a:rPr>
              <a:t>)</a:t>
            </a:r>
            <a:endParaRPr lang="en-US" dirty="0" smtClean="0">
              <a:latin typeface="Times New Roman" pitchFamily="18" charset="0"/>
              <a:cs typeface="B Titr" pitchFamily="2" charset="-78"/>
            </a:endParaRPr>
          </a:p>
        </p:txBody>
      </p:sp>
      <p:sp>
        <p:nvSpPr>
          <p:cNvPr id="26626" name="Rectangle 2"/>
          <p:cNvSpPr>
            <a:spLocks noGrp="1" noChangeArrowheads="1"/>
          </p:cNvSpPr>
          <p:nvPr>
            <p:ph idx="1"/>
          </p:nvPr>
        </p:nvSpPr>
        <p:spPr>
          <a:xfrm>
            <a:off x="1066800" y="2286000"/>
            <a:ext cx="6781800" cy="3352800"/>
          </a:xfrm>
        </p:spPr>
        <p:txBody>
          <a:bodyPr/>
          <a:lstStyle/>
          <a:p>
            <a:pPr marL="609600" indent="-609600" algn="justLow" rtl="1" eaLnBrk="1" hangingPunct="1">
              <a:buFont typeface="Wingdings" pitchFamily="2" charset="2"/>
              <a:buChar char="Ø"/>
            </a:pPr>
            <a:r>
              <a:rPr lang="ar-SA" dirty="0" smtClean="0">
                <a:cs typeface="B Nazanin" pitchFamily="2" charset="-78"/>
              </a:rPr>
              <a:t>نسبت بروز بيماري در بين مواجهه يافته به بروز بيماري در بين مواجهه نيافته</a:t>
            </a:r>
          </a:p>
          <a:p>
            <a:pPr marL="609600" indent="-609600" algn="justLow" rtl="1" eaLnBrk="1" hangingPunct="1">
              <a:buFont typeface="Wingdings" pitchFamily="2" charset="2"/>
              <a:buChar char="Ø"/>
            </a:pPr>
            <a:endParaRPr lang="ar-SA" dirty="0" smtClean="0">
              <a:cs typeface="B Nazanin" pitchFamily="2" charset="-78"/>
            </a:endParaRPr>
          </a:p>
          <a:p>
            <a:pPr marL="609600" indent="-609600" algn="justLow" rtl="1" eaLnBrk="1" hangingPunct="1">
              <a:buFont typeface="Wingdings" pitchFamily="2" charset="2"/>
              <a:buChar char="Ø"/>
            </a:pPr>
            <a:r>
              <a:rPr lang="ar-SA" dirty="0" smtClean="0">
                <a:cs typeface="B Nazanin" pitchFamily="2" charset="-78"/>
              </a:rPr>
              <a:t>خطر نسبي شاخصي براي بيان توان ارتباط, بين پيامد و علت مفروض مي باشد.</a:t>
            </a:r>
            <a:endParaRPr lang="en-US" dirty="0" smtClean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599616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6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6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 build="p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2"/>
          <p:cNvSpPr>
            <a:spLocks noChangeArrowheads="1"/>
          </p:cNvSpPr>
          <p:nvPr/>
        </p:nvSpPr>
        <p:spPr bwMode="auto">
          <a:xfrm>
            <a:off x="2989263" y="3589338"/>
            <a:ext cx="1587" cy="6350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a-IR"/>
          </a:p>
        </p:txBody>
      </p:sp>
      <p:sp>
        <p:nvSpPr>
          <p:cNvPr id="2052" name="Line 3"/>
          <p:cNvSpPr>
            <a:spLocks noChangeShapeType="1"/>
          </p:cNvSpPr>
          <p:nvPr/>
        </p:nvSpPr>
        <p:spPr bwMode="auto">
          <a:xfrm>
            <a:off x="2989263" y="3589338"/>
            <a:ext cx="1587" cy="6350"/>
          </a:xfrm>
          <a:prstGeom prst="line">
            <a:avLst/>
          </a:prstGeom>
          <a:noFill/>
          <a:ln w="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53" name="Rectangle 4"/>
          <p:cNvSpPr>
            <a:spLocks noChangeArrowheads="1"/>
          </p:cNvSpPr>
          <p:nvPr/>
        </p:nvSpPr>
        <p:spPr bwMode="auto">
          <a:xfrm>
            <a:off x="4511675" y="3589338"/>
            <a:ext cx="4763" cy="6350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a-IR"/>
          </a:p>
        </p:txBody>
      </p:sp>
      <p:sp>
        <p:nvSpPr>
          <p:cNvPr id="2054" name="Line 5"/>
          <p:cNvSpPr>
            <a:spLocks noChangeShapeType="1"/>
          </p:cNvSpPr>
          <p:nvPr/>
        </p:nvSpPr>
        <p:spPr bwMode="auto">
          <a:xfrm>
            <a:off x="4511675" y="3589338"/>
            <a:ext cx="4763" cy="1587"/>
          </a:xfrm>
          <a:prstGeom prst="line">
            <a:avLst/>
          </a:prstGeom>
          <a:noFill/>
          <a:ln w="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55" name="Line 6"/>
          <p:cNvSpPr>
            <a:spLocks noChangeShapeType="1"/>
          </p:cNvSpPr>
          <p:nvPr/>
        </p:nvSpPr>
        <p:spPr bwMode="auto">
          <a:xfrm>
            <a:off x="4511675" y="3589338"/>
            <a:ext cx="1588" cy="6350"/>
          </a:xfrm>
          <a:prstGeom prst="line">
            <a:avLst/>
          </a:prstGeom>
          <a:noFill/>
          <a:ln w="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56" name="Rectangle 7"/>
          <p:cNvSpPr>
            <a:spLocks noChangeArrowheads="1"/>
          </p:cNvSpPr>
          <p:nvPr/>
        </p:nvSpPr>
        <p:spPr bwMode="auto">
          <a:xfrm>
            <a:off x="4513263" y="3589338"/>
            <a:ext cx="4762" cy="6350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a-IR"/>
          </a:p>
        </p:txBody>
      </p:sp>
      <p:sp>
        <p:nvSpPr>
          <p:cNvPr id="2057" name="Line 8"/>
          <p:cNvSpPr>
            <a:spLocks noChangeShapeType="1"/>
          </p:cNvSpPr>
          <p:nvPr/>
        </p:nvSpPr>
        <p:spPr bwMode="auto">
          <a:xfrm>
            <a:off x="4513263" y="3589338"/>
            <a:ext cx="4762" cy="1587"/>
          </a:xfrm>
          <a:prstGeom prst="line">
            <a:avLst/>
          </a:prstGeom>
          <a:noFill/>
          <a:ln w="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58" name="Line 9"/>
          <p:cNvSpPr>
            <a:spLocks noChangeShapeType="1"/>
          </p:cNvSpPr>
          <p:nvPr/>
        </p:nvSpPr>
        <p:spPr bwMode="auto">
          <a:xfrm>
            <a:off x="4513263" y="3589338"/>
            <a:ext cx="1587" cy="6350"/>
          </a:xfrm>
          <a:prstGeom prst="line">
            <a:avLst/>
          </a:prstGeom>
          <a:noFill/>
          <a:ln w="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59" name="Rectangle 10"/>
          <p:cNvSpPr>
            <a:spLocks noChangeArrowheads="1"/>
          </p:cNvSpPr>
          <p:nvPr/>
        </p:nvSpPr>
        <p:spPr bwMode="auto">
          <a:xfrm>
            <a:off x="6034088" y="3589338"/>
            <a:ext cx="6350" cy="6350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a-IR"/>
          </a:p>
        </p:txBody>
      </p:sp>
      <p:sp>
        <p:nvSpPr>
          <p:cNvPr id="2060" name="Line 11"/>
          <p:cNvSpPr>
            <a:spLocks noChangeShapeType="1"/>
          </p:cNvSpPr>
          <p:nvPr/>
        </p:nvSpPr>
        <p:spPr bwMode="auto">
          <a:xfrm>
            <a:off x="6034088" y="3589338"/>
            <a:ext cx="6350" cy="1587"/>
          </a:xfrm>
          <a:prstGeom prst="line">
            <a:avLst/>
          </a:prstGeom>
          <a:noFill/>
          <a:ln w="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61" name="Line 12"/>
          <p:cNvSpPr>
            <a:spLocks noChangeShapeType="1"/>
          </p:cNvSpPr>
          <p:nvPr/>
        </p:nvSpPr>
        <p:spPr bwMode="auto">
          <a:xfrm>
            <a:off x="6034088" y="3589338"/>
            <a:ext cx="1587" cy="6350"/>
          </a:xfrm>
          <a:prstGeom prst="line">
            <a:avLst/>
          </a:prstGeom>
          <a:noFill/>
          <a:ln w="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62" name="Rectangle 13"/>
          <p:cNvSpPr>
            <a:spLocks noChangeArrowheads="1"/>
          </p:cNvSpPr>
          <p:nvPr/>
        </p:nvSpPr>
        <p:spPr bwMode="auto">
          <a:xfrm>
            <a:off x="6035675" y="3589338"/>
            <a:ext cx="6350" cy="6350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a-IR"/>
          </a:p>
        </p:txBody>
      </p:sp>
      <p:sp>
        <p:nvSpPr>
          <p:cNvPr id="2063" name="Line 14"/>
          <p:cNvSpPr>
            <a:spLocks noChangeShapeType="1"/>
          </p:cNvSpPr>
          <p:nvPr/>
        </p:nvSpPr>
        <p:spPr bwMode="auto">
          <a:xfrm>
            <a:off x="6035675" y="3589338"/>
            <a:ext cx="6350" cy="1587"/>
          </a:xfrm>
          <a:prstGeom prst="line">
            <a:avLst/>
          </a:prstGeom>
          <a:noFill/>
          <a:ln w="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64" name="Line 15"/>
          <p:cNvSpPr>
            <a:spLocks noChangeShapeType="1"/>
          </p:cNvSpPr>
          <p:nvPr/>
        </p:nvSpPr>
        <p:spPr bwMode="auto">
          <a:xfrm>
            <a:off x="6035675" y="3589338"/>
            <a:ext cx="1588" cy="6350"/>
          </a:xfrm>
          <a:prstGeom prst="line">
            <a:avLst/>
          </a:prstGeom>
          <a:noFill/>
          <a:ln w="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65" name="Rectangle 16"/>
          <p:cNvSpPr>
            <a:spLocks noChangeArrowheads="1"/>
          </p:cNvSpPr>
          <p:nvPr/>
        </p:nvSpPr>
        <p:spPr bwMode="auto">
          <a:xfrm>
            <a:off x="6035675" y="3589338"/>
            <a:ext cx="6350" cy="6350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a-IR"/>
          </a:p>
        </p:txBody>
      </p:sp>
      <p:sp>
        <p:nvSpPr>
          <p:cNvPr id="2066" name="Line 17"/>
          <p:cNvSpPr>
            <a:spLocks noChangeShapeType="1"/>
          </p:cNvSpPr>
          <p:nvPr/>
        </p:nvSpPr>
        <p:spPr bwMode="auto">
          <a:xfrm>
            <a:off x="6035675" y="3589338"/>
            <a:ext cx="6350" cy="1587"/>
          </a:xfrm>
          <a:prstGeom prst="line">
            <a:avLst/>
          </a:prstGeom>
          <a:noFill/>
          <a:ln w="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67" name="Line 18"/>
          <p:cNvSpPr>
            <a:spLocks noChangeShapeType="1"/>
          </p:cNvSpPr>
          <p:nvPr/>
        </p:nvSpPr>
        <p:spPr bwMode="auto">
          <a:xfrm>
            <a:off x="6035675" y="3589338"/>
            <a:ext cx="1588" cy="6350"/>
          </a:xfrm>
          <a:prstGeom prst="line">
            <a:avLst/>
          </a:prstGeom>
          <a:noFill/>
          <a:ln w="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68" name="Rectangle 19"/>
          <p:cNvSpPr>
            <a:spLocks noChangeArrowheads="1"/>
          </p:cNvSpPr>
          <p:nvPr/>
        </p:nvSpPr>
        <p:spPr bwMode="auto">
          <a:xfrm>
            <a:off x="2990850" y="4627563"/>
            <a:ext cx="4763" cy="6350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a-IR"/>
          </a:p>
        </p:txBody>
      </p:sp>
      <p:sp>
        <p:nvSpPr>
          <p:cNvPr id="2069" name="Line 20"/>
          <p:cNvSpPr>
            <a:spLocks noChangeShapeType="1"/>
          </p:cNvSpPr>
          <p:nvPr/>
        </p:nvSpPr>
        <p:spPr bwMode="auto">
          <a:xfrm>
            <a:off x="2990850" y="4627563"/>
            <a:ext cx="4763" cy="1587"/>
          </a:xfrm>
          <a:prstGeom prst="line">
            <a:avLst/>
          </a:prstGeom>
          <a:noFill/>
          <a:ln w="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70" name="Rectangle 21"/>
          <p:cNvSpPr>
            <a:spLocks noChangeArrowheads="1"/>
          </p:cNvSpPr>
          <p:nvPr/>
        </p:nvSpPr>
        <p:spPr bwMode="auto">
          <a:xfrm>
            <a:off x="4513263" y="4627563"/>
            <a:ext cx="4762" cy="6350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a-IR"/>
          </a:p>
        </p:txBody>
      </p:sp>
      <p:sp>
        <p:nvSpPr>
          <p:cNvPr id="2071" name="Line 22"/>
          <p:cNvSpPr>
            <a:spLocks noChangeShapeType="1"/>
          </p:cNvSpPr>
          <p:nvPr/>
        </p:nvSpPr>
        <p:spPr bwMode="auto">
          <a:xfrm>
            <a:off x="4513263" y="4627563"/>
            <a:ext cx="4762" cy="1587"/>
          </a:xfrm>
          <a:prstGeom prst="line">
            <a:avLst/>
          </a:prstGeom>
          <a:noFill/>
          <a:ln w="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72" name="Line 23"/>
          <p:cNvSpPr>
            <a:spLocks noChangeShapeType="1"/>
          </p:cNvSpPr>
          <p:nvPr/>
        </p:nvSpPr>
        <p:spPr bwMode="auto">
          <a:xfrm>
            <a:off x="4513263" y="4627563"/>
            <a:ext cx="1587" cy="6350"/>
          </a:xfrm>
          <a:prstGeom prst="line">
            <a:avLst/>
          </a:prstGeom>
          <a:noFill/>
          <a:ln w="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73" name="Rectangle 24"/>
          <p:cNvSpPr>
            <a:spLocks noChangeArrowheads="1"/>
          </p:cNvSpPr>
          <p:nvPr/>
        </p:nvSpPr>
        <p:spPr bwMode="auto">
          <a:xfrm>
            <a:off x="6035675" y="4627563"/>
            <a:ext cx="6350" cy="6350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a-IR"/>
          </a:p>
        </p:txBody>
      </p:sp>
      <p:sp>
        <p:nvSpPr>
          <p:cNvPr id="2074" name="Line 25"/>
          <p:cNvSpPr>
            <a:spLocks noChangeShapeType="1"/>
          </p:cNvSpPr>
          <p:nvPr/>
        </p:nvSpPr>
        <p:spPr bwMode="auto">
          <a:xfrm>
            <a:off x="6035675" y="4627563"/>
            <a:ext cx="6350" cy="1587"/>
          </a:xfrm>
          <a:prstGeom prst="line">
            <a:avLst/>
          </a:prstGeom>
          <a:noFill/>
          <a:ln w="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75" name="Rectangle 26"/>
          <p:cNvSpPr>
            <a:spLocks noChangeArrowheads="1"/>
          </p:cNvSpPr>
          <p:nvPr/>
        </p:nvSpPr>
        <p:spPr bwMode="auto">
          <a:xfrm>
            <a:off x="2990850" y="5667375"/>
            <a:ext cx="4763" cy="6350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a-IR"/>
          </a:p>
        </p:txBody>
      </p:sp>
      <p:sp>
        <p:nvSpPr>
          <p:cNvPr id="2076" name="Line 27"/>
          <p:cNvSpPr>
            <a:spLocks noChangeShapeType="1"/>
          </p:cNvSpPr>
          <p:nvPr/>
        </p:nvSpPr>
        <p:spPr bwMode="auto">
          <a:xfrm>
            <a:off x="2990850" y="5667375"/>
            <a:ext cx="4763" cy="1588"/>
          </a:xfrm>
          <a:prstGeom prst="line">
            <a:avLst/>
          </a:prstGeom>
          <a:noFill/>
          <a:ln w="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77" name="Line 28"/>
          <p:cNvSpPr>
            <a:spLocks noChangeShapeType="1"/>
          </p:cNvSpPr>
          <p:nvPr/>
        </p:nvSpPr>
        <p:spPr bwMode="auto">
          <a:xfrm>
            <a:off x="2990850" y="5667375"/>
            <a:ext cx="1588" cy="6350"/>
          </a:xfrm>
          <a:prstGeom prst="line">
            <a:avLst/>
          </a:prstGeom>
          <a:noFill/>
          <a:ln w="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78" name="Rectangle 29"/>
          <p:cNvSpPr>
            <a:spLocks noChangeArrowheads="1"/>
          </p:cNvSpPr>
          <p:nvPr/>
        </p:nvSpPr>
        <p:spPr bwMode="auto">
          <a:xfrm>
            <a:off x="2990850" y="5667375"/>
            <a:ext cx="4763" cy="6350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a-IR"/>
          </a:p>
        </p:txBody>
      </p:sp>
      <p:sp>
        <p:nvSpPr>
          <p:cNvPr id="2079" name="Line 30"/>
          <p:cNvSpPr>
            <a:spLocks noChangeShapeType="1"/>
          </p:cNvSpPr>
          <p:nvPr/>
        </p:nvSpPr>
        <p:spPr bwMode="auto">
          <a:xfrm>
            <a:off x="2990850" y="5667375"/>
            <a:ext cx="4763" cy="1588"/>
          </a:xfrm>
          <a:prstGeom prst="line">
            <a:avLst/>
          </a:prstGeom>
          <a:noFill/>
          <a:ln w="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80" name="Rectangle 31"/>
          <p:cNvSpPr>
            <a:spLocks noChangeArrowheads="1"/>
          </p:cNvSpPr>
          <p:nvPr/>
        </p:nvSpPr>
        <p:spPr bwMode="auto">
          <a:xfrm>
            <a:off x="4513263" y="5667375"/>
            <a:ext cx="4762" cy="6350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a-IR"/>
          </a:p>
        </p:txBody>
      </p:sp>
      <p:sp>
        <p:nvSpPr>
          <p:cNvPr id="2081" name="Line 32"/>
          <p:cNvSpPr>
            <a:spLocks noChangeShapeType="1"/>
          </p:cNvSpPr>
          <p:nvPr/>
        </p:nvSpPr>
        <p:spPr bwMode="auto">
          <a:xfrm>
            <a:off x="4513263" y="5667375"/>
            <a:ext cx="4762" cy="1588"/>
          </a:xfrm>
          <a:prstGeom prst="line">
            <a:avLst/>
          </a:prstGeom>
          <a:noFill/>
          <a:ln w="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82" name="Line 33"/>
          <p:cNvSpPr>
            <a:spLocks noChangeShapeType="1"/>
          </p:cNvSpPr>
          <p:nvPr/>
        </p:nvSpPr>
        <p:spPr bwMode="auto">
          <a:xfrm>
            <a:off x="4513263" y="5667375"/>
            <a:ext cx="1587" cy="6350"/>
          </a:xfrm>
          <a:prstGeom prst="line">
            <a:avLst/>
          </a:prstGeom>
          <a:noFill/>
          <a:ln w="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83" name="Rectangle 34"/>
          <p:cNvSpPr>
            <a:spLocks noChangeArrowheads="1"/>
          </p:cNvSpPr>
          <p:nvPr/>
        </p:nvSpPr>
        <p:spPr bwMode="auto">
          <a:xfrm>
            <a:off x="6035675" y="5667375"/>
            <a:ext cx="6350" cy="6350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a-IR"/>
          </a:p>
        </p:txBody>
      </p:sp>
      <p:sp>
        <p:nvSpPr>
          <p:cNvPr id="2084" name="Line 35"/>
          <p:cNvSpPr>
            <a:spLocks noChangeShapeType="1"/>
          </p:cNvSpPr>
          <p:nvPr/>
        </p:nvSpPr>
        <p:spPr bwMode="auto">
          <a:xfrm>
            <a:off x="6035675" y="5667375"/>
            <a:ext cx="6350" cy="1588"/>
          </a:xfrm>
          <a:prstGeom prst="line">
            <a:avLst/>
          </a:prstGeom>
          <a:noFill/>
          <a:ln w="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85" name="Line 36"/>
          <p:cNvSpPr>
            <a:spLocks noChangeShapeType="1"/>
          </p:cNvSpPr>
          <p:nvPr/>
        </p:nvSpPr>
        <p:spPr bwMode="auto">
          <a:xfrm>
            <a:off x="6035675" y="5667375"/>
            <a:ext cx="1588" cy="6350"/>
          </a:xfrm>
          <a:prstGeom prst="line">
            <a:avLst/>
          </a:prstGeom>
          <a:noFill/>
          <a:ln w="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86" name="Rectangle 37"/>
          <p:cNvSpPr>
            <a:spLocks noChangeArrowheads="1"/>
          </p:cNvSpPr>
          <p:nvPr/>
        </p:nvSpPr>
        <p:spPr bwMode="auto">
          <a:xfrm>
            <a:off x="6035675" y="5667375"/>
            <a:ext cx="6350" cy="6350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a-IR"/>
          </a:p>
        </p:txBody>
      </p:sp>
      <p:sp>
        <p:nvSpPr>
          <p:cNvPr id="2087" name="Line 38"/>
          <p:cNvSpPr>
            <a:spLocks noChangeShapeType="1"/>
          </p:cNvSpPr>
          <p:nvPr/>
        </p:nvSpPr>
        <p:spPr bwMode="auto">
          <a:xfrm>
            <a:off x="6035675" y="5667375"/>
            <a:ext cx="6350" cy="1588"/>
          </a:xfrm>
          <a:prstGeom prst="line">
            <a:avLst/>
          </a:prstGeom>
          <a:noFill/>
          <a:ln w="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89" name="Rectangle 44"/>
          <p:cNvSpPr>
            <a:spLocks noChangeArrowheads="1"/>
          </p:cNvSpPr>
          <p:nvPr/>
        </p:nvSpPr>
        <p:spPr bwMode="auto">
          <a:xfrm>
            <a:off x="914400" y="228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r" rtl="1"/>
            <a:r>
              <a:rPr lang="ar-SA" sz="4400" dirty="0">
                <a:solidFill>
                  <a:schemeClr val="tx2"/>
                </a:solidFill>
                <a:latin typeface="Times New Roman" pitchFamily="18" charset="0"/>
                <a:cs typeface="B Titr" pitchFamily="2" charset="-78"/>
              </a:rPr>
              <a:t>مطالعه همگروهي  </a:t>
            </a:r>
            <a:r>
              <a:rPr lang="en-US" sz="4400" dirty="0">
                <a:solidFill>
                  <a:schemeClr val="tx2"/>
                </a:solidFill>
                <a:latin typeface="Times New Roman" pitchFamily="18" charset="0"/>
                <a:cs typeface="B Titr" pitchFamily="2" charset="-78"/>
              </a:rPr>
              <a:t>Cohort </a:t>
            </a:r>
          </a:p>
        </p:txBody>
      </p:sp>
      <p:grpSp>
        <p:nvGrpSpPr>
          <p:cNvPr id="2090" name="Group 45"/>
          <p:cNvGrpSpPr>
            <a:grpSpLocks/>
          </p:cNvGrpSpPr>
          <p:nvPr/>
        </p:nvGrpSpPr>
        <p:grpSpPr bwMode="auto">
          <a:xfrm>
            <a:off x="762000" y="1447800"/>
            <a:ext cx="6829425" cy="3459163"/>
            <a:chOff x="254" y="1421"/>
            <a:chExt cx="4302" cy="2179"/>
          </a:xfrm>
        </p:grpSpPr>
        <p:sp>
          <p:nvSpPr>
            <p:cNvPr id="2102" name="Rectangle 46"/>
            <p:cNvSpPr>
              <a:spLocks noChangeArrowheads="1"/>
            </p:cNvSpPr>
            <p:nvPr/>
          </p:nvSpPr>
          <p:spPr bwMode="auto">
            <a:xfrm>
              <a:off x="2505" y="1421"/>
              <a:ext cx="780" cy="259"/>
            </a:xfrm>
            <a:prstGeom prst="rect">
              <a:avLst/>
            </a:prstGeom>
            <a:solidFill>
              <a:srgbClr val="D600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2700">
                  <a:solidFill>
                    <a:srgbClr val="FFFF00"/>
                  </a:solidFill>
                  <a:latin typeface="Arial" charset="0"/>
                </a:rPr>
                <a:t>Disease</a:t>
              </a:r>
              <a:endParaRPr lang="en-US">
                <a:solidFill>
                  <a:srgbClr val="FFFF00"/>
                </a:solidFill>
              </a:endParaRPr>
            </a:p>
          </p:txBody>
        </p:sp>
        <p:sp>
          <p:nvSpPr>
            <p:cNvPr id="2103" name="Rectangle 47"/>
            <p:cNvSpPr>
              <a:spLocks noChangeArrowheads="1"/>
            </p:cNvSpPr>
            <p:nvPr/>
          </p:nvSpPr>
          <p:spPr bwMode="auto">
            <a:xfrm>
              <a:off x="2207" y="1872"/>
              <a:ext cx="372" cy="259"/>
            </a:xfrm>
            <a:prstGeom prst="rect">
              <a:avLst/>
            </a:prstGeom>
            <a:solidFill>
              <a:srgbClr val="D600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2700">
                  <a:solidFill>
                    <a:srgbClr val="FFFF00"/>
                  </a:solidFill>
                  <a:latin typeface="Arial" charset="0"/>
                </a:rPr>
                <a:t>Yes</a:t>
              </a:r>
              <a:endParaRPr lang="en-US"/>
            </a:p>
          </p:txBody>
        </p:sp>
        <p:sp>
          <p:nvSpPr>
            <p:cNvPr id="2104" name="Rectangle 48"/>
            <p:cNvSpPr>
              <a:spLocks noChangeArrowheads="1"/>
            </p:cNvSpPr>
            <p:nvPr/>
          </p:nvSpPr>
          <p:spPr bwMode="auto">
            <a:xfrm>
              <a:off x="3211" y="1872"/>
              <a:ext cx="276" cy="259"/>
            </a:xfrm>
            <a:prstGeom prst="rect">
              <a:avLst/>
            </a:prstGeom>
            <a:solidFill>
              <a:srgbClr val="D600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2700">
                  <a:solidFill>
                    <a:srgbClr val="FFFF00"/>
                  </a:solidFill>
                  <a:latin typeface="Arial" charset="0"/>
                </a:rPr>
                <a:t>No</a:t>
              </a:r>
              <a:endParaRPr lang="en-US"/>
            </a:p>
          </p:txBody>
        </p:sp>
        <p:sp>
          <p:nvSpPr>
            <p:cNvPr id="2105" name="Rectangle 49"/>
            <p:cNvSpPr>
              <a:spLocks noChangeArrowheads="1"/>
            </p:cNvSpPr>
            <p:nvPr/>
          </p:nvSpPr>
          <p:spPr bwMode="auto">
            <a:xfrm>
              <a:off x="4076" y="1872"/>
              <a:ext cx="480" cy="259"/>
            </a:xfrm>
            <a:prstGeom prst="rect">
              <a:avLst/>
            </a:prstGeom>
            <a:solidFill>
              <a:srgbClr val="0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2700">
                  <a:solidFill>
                    <a:srgbClr val="FFFF00"/>
                  </a:solidFill>
                  <a:latin typeface="Arial" charset="0"/>
                </a:rPr>
                <a:t>Total</a:t>
              </a:r>
              <a:endParaRPr lang="en-US"/>
            </a:p>
          </p:txBody>
        </p:sp>
        <p:sp>
          <p:nvSpPr>
            <p:cNvPr id="2106" name="Rectangle 50"/>
            <p:cNvSpPr>
              <a:spLocks noChangeArrowheads="1"/>
            </p:cNvSpPr>
            <p:nvPr/>
          </p:nvSpPr>
          <p:spPr bwMode="auto">
            <a:xfrm>
              <a:off x="1255" y="2526"/>
              <a:ext cx="372" cy="259"/>
            </a:xfrm>
            <a:prstGeom prst="rect">
              <a:avLst/>
            </a:prstGeom>
            <a:solidFill>
              <a:srgbClr val="006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2700">
                  <a:solidFill>
                    <a:srgbClr val="FFFF00"/>
                  </a:solidFill>
                  <a:latin typeface="Arial" charset="0"/>
                </a:rPr>
                <a:t>Yes</a:t>
              </a:r>
              <a:endParaRPr lang="en-US"/>
            </a:p>
          </p:txBody>
        </p:sp>
        <p:grpSp>
          <p:nvGrpSpPr>
            <p:cNvPr id="2107" name="Group 51"/>
            <p:cNvGrpSpPr>
              <a:grpSpLocks/>
            </p:cNvGrpSpPr>
            <p:nvPr/>
          </p:nvGrpSpPr>
          <p:grpSpPr bwMode="auto">
            <a:xfrm>
              <a:off x="2304" y="2448"/>
              <a:ext cx="1079" cy="259"/>
              <a:chOff x="2309" y="2497"/>
              <a:chExt cx="1079" cy="259"/>
            </a:xfrm>
          </p:grpSpPr>
          <p:sp>
            <p:nvSpPr>
              <p:cNvPr id="2129" name="Rectangle 52"/>
              <p:cNvSpPr>
                <a:spLocks noChangeArrowheads="1"/>
              </p:cNvSpPr>
              <p:nvPr/>
            </p:nvSpPr>
            <p:spPr bwMode="auto">
              <a:xfrm>
                <a:off x="2309" y="2497"/>
                <a:ext cx="120" cy="2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a</a:t>
                </a:r>
                <a:endParaRPr lang="en-US"/>
              </a:p>
            </p:txBody>
          </p:sp>
          <p:sp>
            <p:nvSpPr>
              <p:cNvPr id="2130" name="Rectangle 53"/>
              <p:cNvSpPr>
                <a:spLocks noChangeArrowheads="1"/>
              </p:cNvSpPr>
              <p:nvPr/>
            </p:nvSpPr>
            <p:spPr bwMode="auto">
              <a:xfrm>
                <a:off x="3268" y="2497"/>
                <a:ext cx="120" cy="2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b</a:t>
                </a:r>
                <a:endParaRPr lang="en-US"/>
              </a:p>
            </p:txBody>
          </p:sp>
        </p:grpSp>
        <p:sp>
          <p:nvSpPr>
            <p:cNvPr id="2108" name="Rectangle 54"/>
            <p:cNvSpPr>
              <a:spLocks noChangeArrowheads="1"/>
            </p:cNvSpPr>
            <p:nvPr/>
          </p:nvSpPr>
          <p:spPr bwMode="auto">
            <a:xfrm>
              <a:off x="4128" y="2448"/>
              <a:ext cx="366" cy="259"/>
            </a:xfrm>
            <a:prstGeom prst="rect">
              <a:avLst/>
            </a:prstGeom>
            <a:solidFill>
              <a:srgbClr val="0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2700">
                  <a:solidFill>
                    <a:srgbClr val="FFFF00"/>
                  </a:solidFill>
                  <a:latin typeface="Arial" charset="0"/>
                </a:rPr>
                <a:t>a+b</a:t>
              </a:r>
              <a:endParaRPr lang="en-US">
                <a:solidFill>
                  <a:srgbClr val="FFFF00"/>
                </a:solidFill>
              </a:endParaRPr>
            </a:p>
          </p:txBody>
        </p:sp>
        <p:sp>
          <p:nvSpPr>
            <p:cNvPr id="2109" name="Rectangle 55"/>
            <p:cNvSpPr>
              <a:spLocks noChangeArrowheads="1"/>
            </p:cNvSpPr>
            <p:nvPr/>
          </p:nvSpPr>
          <p:spPr bwMode="auto">
            <a:xfrm>
              <a:off x="1299" y="3179"/>
              <a:ext cx="276" cy="259"/>
            </a:xfrm>
            <a:prstGeom prst="rect">
              <a:avLst/>
            </a:prstGeom>
            <a:solidFill>
              <a:srgbClr val="006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2700">
                  <a:solidFill>
                    <a:srgbClr val="FFFF00"/>
                  </a:solidFill>
                  <a:latin typeface="Arial" charset="0"/>
                </a:rPr>
                <a:t>No</a:t>
              </a:r>
              <a:endParaRPr lang="en-US"/>
            </a:p>
          </p:txBody>
        </p:sp>
        <p:grpSp>
          <p:nvGrpSpPr>
            <p:cNvPr id="2110" name="Group 56"/>
            <p:cNvGrpSpPr>
              <a:grpSpLocks/>
            </p:cNvGrpSpPr>
            <p:nvPr/>
          </p:nvGrpSpPr>
          <p:grpSpPr bwMode="auto">
            <a:xfrm>
              <a:off x="2304" y="3120"/>
              <a:ext cx="1073" cy="259"/>
              <a:chOff x="2315" y="3150"/>
              <a:chExt cx="1073" cy="259"/>
            </a:xfrm>
          </p:grpSpPr>
          <p:sp>
            <p:nvSpPr>
              <p:cNvPr id="2127" name="Rectangle 57"/>
              <p:cNvSpPr>
                <a:spLocks noChangeArrowheads="1"/>
              </p:cNvSpPr>
              <p:nvPr/>
            </p:nvSpPr>
            <p:spPr bwMode="auto">
              <a:xfrm>
                <a:off x="2315" y="3150"/>
                <a:ext cx="108" cy="2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c</a:t>
                </a:r>
                <a:endParaRPr lang="en-US"/>
              </a:p>
            </p:txBody>
          </p:sp>
          <p:sp>
            <p:nvSpPr>
              <p:cNvPr id="2128" name="Rectangle 58"/>
              <p:cNvSpPr>
                <a:spLocks noChangeArrowheads="1"/>
              </p:cNvSpPr>
              <p:nvPr/>
            </p:nvSpPr>
            <p:spPr bwMode="auto">
              <a:xfrm>
                <a:off x="3268" y="3150"/>
                <a:ext cx="120" cy="2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d</a:t>
                </a:r>
                <a:endParaRPr lang="en-US"/>
              </a:p>
            </p:txBody>
          </p:sp>
        </p:grpSp>
        <p:sp>
          <p:nvSpPr>
            <p:cNvPr id="2111" name="Rectangle 59"/>
            <p:cNvSpPr>
              <a:spLocks noChangeArrowheads="1"/>
            </p:cNvSpPr>
            <p:nvPr/>
          </p:nvSpPr>
          <p:spPr bwMode="auto">
            <a:xfrm>
              <a:off x="4134" y="3179"/>
              <a:ext cx="354" cy="259"/>
            </a:xfrm>
            <a:prstGeom prst="rect">
              <a:avLst/>
            </a:prstGeom>
            <a:solidFill>
              <a:srgbClr val="0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2700">
                  <a:solidFill>
                    <a:srgbClr val="FFFF00"/>
                  </a:solidFill>
                  <a:latin typeface="Arial" charset="0"/>
                </a:rPr>
                <a:t>c+d</a:t>
              </a:r>
              <a:endParaRPr lang="en-US">
                <a:solidFill>
                  <a:srgbClr val="FFFF00"/>
                </a:solidFill>
              </a:endParaRPr>
            </a:p>
          </p:txBody>
        </p:sp>
        <p:grpSp>
          <p:nvGrpSpPr>
            <p:cNvPr id="2112" name="Group 60"/>
            <p:cNvGrpSpPr>
              <a:grpSpLocks/>
            </p:cNvGrpSpPr>
            <p:nvPr/>
          </p:nvGrpSpPr>
          <p:grpSpPr bwMode="auto">
            <a:xfrm>
              <a:off x="1898" y="2290"/>
              <a:ext cx="1919" cy="1310"/>
              <a:chOff x="1884" y="2261"/>
              <a:chExt cx="1919" cy="1310"/>
            </a:xfrm>
          </p:grpSpPr>
          <p:sp>
            <p:nvSpPr>
              <p:cNvPr id="2114" name="Line 61"/>
              <p:cNvSpPr>
                <a:spLocks noChangeShapeType="1"/>
              </p:cNvSpPr>
              <p:nvPr/>
            </p:nvSpPr>
            <p:spPr bwMode="auto">
              <a:xfrm>
                <a:off x="1887" y="2915"/>
                <a:ext cx="956" cy="1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2115" name="Group 62"/>
              <p:cNvGrpSpPr>
                <a:grpSpLocks/>
              </p:cNvGrpSpPr>
              <p:nvPr/>
            </p:nvGrpSpPr>
            <p:grpSpPr bwMode="auto">
              <a:xfrm>
                <a:off x="1884" y="2261"/>
                <a:ext cx="1919" cy="1310"/>
                <a:chOff x="1884" y="2261"/>
                <a:chExt cx="1919" cy="1310"/>
              </a:xfrm>
            </p:grpSpPr>
            <p:sp>
              <p:nvSpPr>
                <p:cNvPr id="2116" name="Line 63"/>
                <p:cNvSpPr>
                  <a:spLocks noChangeShapeType="1"/>
                </p:cNvSpPr>
                <p:nvPr/>
              </p:nvSpPr>
              <p:spPr bwMode="auto">
                <a:xfrm>
                  <a:off x="1887" y="2261"/>
                  <a:ext cx="955" cy="1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17" name="Line 64"/>
                <p:cNvSpPr>
                  <a:spLocks noChangeShapeType="1"/>
                </p:cNvSpPr>
                <p:nvPr/>
              </p:nvSpPr>
              <p:spPr bwMode="auto">
                <a:xfrm>
                  <a:off x="2846" y="2261"/>
                  <a:ext cx="955" cy="1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18" name="Line 65"/>
                <p:cNvSpPr>
                  <a:spLocks noChangeShapeType="1"/>
                </p:cNvSpPr>
                <p:nvPr/>
              </p:nvSpPr>
              <p:spPr bwMode="auto">
                <a:xfrm>
                  <a:off x="1884" y="2265"/>
                  <a:ext cx="1" cy="65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19" name="Line 66"/>
                <p:cNvSpPr>
                  <a:spLocks noChangeShapeType="1"/>
                </p:cNvSpPr>
                <p:nvPr/>
              </p:nvSpPr>
              <p:spPr bwMode="auto">
                <a:xfrm>
                  <a:off x="2843" y="2265"/>
                  <a:ext cx="1" cy="65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20" name="Line 67"/>
                <p:cNvSpPr>
                  <a:spLocks noChangeShapeType="1"/>
                </p:cNvSpPr>
                <p:nvPr/>
              </p:nvSpPr>
              <p:spPr bwMode="auto">
                <a:xfrm>
                  <a:off x="3802" y="2265"/>
                  <a:ext cx="1" cy="65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21" name="Line 68"/>
                <p:cNvSpPr>
                  <a:spLocks noChangeShapeType="1"/>
                </p:cNvSpPr>
                <p:nvPr/>
              </p:nvSpPr>
              <p:spPr bwMode="auto">
                <a:xfrm>
                  <a:off x="2846" y="2915"/>
                  <a:ext cx="956" cy="1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22" name="Line 69"/>
                <p:cNvSpPr>
                  <a:spLocks noChangeShapeType="1"/>
                </p:cNvSpPr>
                <p:nvPr/>
              </p:nvSpPr>
              <p:spPr bwMode="auto">
                <a:xfrm>
                  <a:off x="1884" y="2919"/>
                  <a:ext cx="1" cy="651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23" name="Line 70"/>
                <p:cNvSpPr>
                  <a:spLocks noChangeShapeType="1"/>
                </p:cNvSpPr>
                <p:nvPr/>
              </p:nvSpPr>
              <p:spPr bwMode="auto">
                <a:xfrm>
                  <a:off x="1887" y="3570"/>
                  <a:ext cx="956" cy="1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24" name="Line 71"/>
                <p:cNvSpPr>
                  <a:spLocks noChangeShapeType="1"/>
                </p:cNvSpPr>
                <p:nvPr/>
              </p:nvSpPr>
              <p:spPr bwMode="auto">
                <a:xfrm>
                  <a:off x="2843" y="2919"/>
                  <a:ext cx="1" cy="651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25" name="Line 72"/>
                <p:cNvSpPr>
                  <a:spLocks noChangeShapeType="1"/>
                </p:cNvSpPr>
                <p:nvPr/>
              </p:nvSpPr>
              <p:spPr bwMode="auto">
                <a:xfrm>
                  <a:off x="2846" y="3570"/>
                  <a:ext cx="956" cy="1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26" name="Line 73"/>
                <p:cNvSpPr>
                  <a:spLocks noChangeShapeType="1"/>
                </p:cNvSpPr>
                <p:nvPr/>
              </p:nvSpPr>
              <p:spPr bwMode="auto">
                <a:xfrm>
                  <a:off x="3802" y="2919"/>
                  <a:ext cx="1" cy="651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  <p:sp>
          <p:nvSpPr>
            <p:cNvPr id="2113" name="Rectangle 74"/>
            <p:cNvSpPr>
              <a:spLocks noChangeArrowheads="1"/>
            </p:cNvSpPr>
            <p:nvPr/>
          </p:nvSpPr>
          <p:spPr bwMode="auto">
            <a:xfrm>
              <a:off x="254" y="2861"/>
              <a:ext cx="912" cy="259"/>
            </a:xfrm>
            <a:prstGeom prst="rect">
              <a:avLst/>
            </a:prstGeom>
            <a:solidFill>
              <a:srgbClr val="006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2700">
                  <a:solidFill>
                    <a:srgbClr val="FFFF00"/>
                  </a:solidFill>
                  <a:latin typeface="Arial" charset="0"/>
                </a:rPr>
                <a:t>Exposure</a:t>
              </a:r>
              <a:endParaRPr lang="en-US">
                <a:solidFill>
                  <a:srgbClr val="FFFF00"/>
                </a:solidFill>
              </a:endParaRPr>
            </a:p>
          </p:txBody>
        </p:sp>
      </p:grpSp>
      <p:grpSp>
        <p:nvGrpSpPr>
          <p:cNvPr id="8" name="Group 75"/>
          <p:cNvGrpSpPr>
            <a:grpSpLocks/>
          </p:cNvGrpSpPr>
          <p:nvPr/>
        </p:nvGrpSpPr>
        <p:grpSpPr bwMode="auto">
          <a:xfrm>
            <a:off x="3733800" y="2819400"/>
            <a:ext cx="4114800" cy="990600"/>
            <a:chOff x="2112" y="2256"/>
            <a:chExt cx="2592" cy="624"/>
          </a:xfrm>
        </p:grpSpPr>
        <p:sp>
          <p:nvSpPr>
            <p:cNvPr id="2099" name="Oval 76"/>
            <p:cNvSpPr>
              <a:spLocks noChangeArrowheads="1"/>
            </p:cNvSpPr>
            <p:nvPr/>
          </p:nvSpPr>
          <p:spPr bwMode="auto">
            <a:xfrm>
              <a:off x="2112" y="2304"/>
              <a:ext cx="528" cy="576"/>
            </a:xfrm>
            <a:prstGeom prst="ellipse">
              <a:avLst/>
            </a:prstGeom>
            <a:noFill/>
            <a:ln w="7620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2100" name="Oval 77"/>
            <p:cNvSpPr>
              <a:spLocks noChangeArrowheads="1"/>
            </p:cNvSpPr>
            <p:nvPr/>
          </p:nvSpPr>
          <p:spPr bwMode="auto">
            <a:xfrm>
              <a:off x="3840" y="2352"/>
              <a:ext cx="864" cy="432"/>
            </a:xfrm>
            <a:prstGeom prst="ellipse">
              <a:avLst/>
            </a:prstGeom>
            <a:noFill/>
            <a:ln w="7620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2101" name="Line 78"/>
            <p:cNvSpPr>
              <a:spLocks noChangeShapeType="1"/>
            </p:cNvSpPr>
            <p:nvPr/>
          </p:nvSpPr>
          <p:spPr bwMode="auto">
            <a:xfrm rot="1957434" flipH="1">
              <a:off x="2736" y="2256"/>
              <a:ext cx="1008" cy="624"/>
            </a:xfrm>
            <a:prstGeom prst="line">
              <a:avLst/>
            </a:prstGeom>
            <a:noFill/>
            <a:ln w="7620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9" name="Group 79"/>
          <p:cNvGrpSpPr>
            <a:grpSpLocks/>
          </p:cNvGrpSpPr>
          <p:nvPr/>
        </p:nvGrpSpPr>
        <p:grpSpPr bwMode="auto">
          <a:xfrm>
            <a:off x="3733800" y="3886200"/>
            <a:ext cx="4114800" cy="990600"/>
            <a:chOff x="2112" y="2915"/>
            <a:chExt cx="2592" cy="624"/>
          </a:xfrm>
        </p:grpSpPr>
        <p:sp>
          <p:nvSpPr>
            <p:cNvPr id="2096" name="Oval 80"/>
            <p:cNvSpPr>
              <a:spLocks noChangeArrowheads="1"/>
            </p:cNvSpPr>
            <p:nvPr/>
          </p:nvSpPr>
          <p:spPr bwMode="auto">
            <a:xfrm>
              <a:off x="2112" y="2928"/>
              <a:ext cx="528" cy="576"/>
            </a:xfrm>
            <a:prstGeom prst="ellipse">
              <a:avLst/>
            </a:prstGeom>
            <a:noFill/>
            <a:ln w="76200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2097" name="Oval 81"/>
            <p:cNvSpPr>
              <a:spLocks noChangeArrowheads="1"/>
            </p:cNvSpPr>
            <p:nvPr/>
          </p:nvSpPr>
          <p:spPr bwMode="auto">
            <a:xfrm>
              <a:off x="3840" y="3024"/>
              <a:ext cx="864" cy="432"/>
            </a:xfrm>
            <a:prstGeom prst="ellipse">
              <a:avLst/>
            </a:prstGeom>
            <a:noFill/>
            <a:ln w="76200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2098" name="Line 82"/>
            <p:cNvSpPr>
              <a:spLocks noChangeShapeType="1"/>
            </p:cNvSpPr>
            <p:nvPr/>
          </p:nvSpPr>
          <p:spPr bwMode="auto">
            <a:xfrm rot="1957434" flipH="1">
              <a:off x="2739" y="2915"/>
              <a:ext cx="1008" cy="624"/>
            </a:xfrm>
            <a:prstGeom prst="line">
              <a:avLst/>
            </a:prstGeom>
            <a:noFill/>
            <a:ln w="76200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2575" name="Rectangle 84"/>
          <p:cNvSpPr>
            <a:spLocks noChangeArrowheads="1"/>
          </p:cNvSpPr>
          <p:nvPr/>
        </p:nvSpPr>
        <p:spPr bwMode="auto">
          <a:xfrm>
            <a:off x="3505200" y="5029200"/>
            <a:ext cx="3281363" cy="13906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fa-IR"/>
          </a:p>
        </p:txBody>
      </p:sp>
      <p:graphicFrame>
        <p:nvGraphicFramePr>
          <p:cNvPr id="2050" name="Object 90"/>
          <p:cNvGraphicFramePr>
            <a:graphicFrameLocks noChangeAspect="1"/>
          </p:cNvGraphicFramePr>
          <p:nvPr/>
        </p:nvGraphicFramePr>
        <p:xfrm>
          <a:off x="3571875" y="5072063"/>
          <a:ext cx="2714625" cy="12144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8" name="Equation" r:id="rId3" imgW="952200" imgH="431640" progId="Equation.3">
                  <p:embed/>
                </p:oleObj>
              </mc:Choice>
              <mc:Fallback>
                <p:oleObj name="Equation" r:id="rId3" imgW="952200" imgH="431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71875" y="5072063"/>
                        <a:ext cx="2714625" cy="12144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1" name="Rectangle 90"/>
          <p:cNvSpPr/>
          <p:nvPr/>
        </p:nvSpPr>
        <p:spPr bwMode="auto">
          <a:xfrm>
            <a:off x="4500563" y="5143500"/>
            <a:ext cx="1857375" cy="42862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tlCol="1"/>
          <a:lstStyle/>
          <a:p>
            <a:pPr>
              <a:defRPr/>
            </a:pPr>
            <a:r>
              <a:rPr lang="fa-IR" sz="1800" b="1" dirty="0"/>
              <a:t>بروز در مواجهه یافته</a:t>
            </a:r>
          </a:p>
        </p:txBody>
      </p:sp>
      <p:sp>
        <p:nvSpPr>
          <p:cNvPr id="92" name="Rectangle 91"/>
          <p:cNvSpPr/>
          <p:nvPr/>
        </p:nvSpPr>
        <p:spPr bwMode="auto">
          <a:xfrm>
            <a:off x="4500563" y="5715000"/>
            <a:ext cx="2000250" cy="50006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tlCol="1"/>
          <a:lstStyle/>
          <a:p>
            <a:pPr>
              <a:defRPr/>
            </a:pPr>
            <a:r>
              <a:rPr lang="fa-IR" sz="1800" b="1" dirty="0"/>
              <a:t>بروز در مواجهه نیافته</a:t>
            </a:r>
          </a:p>
        </p:txBody>
      </p:sp>
    </p:spTree>
    <p:extLst>
      <p:ext uri="{BB962C8B-B14F-4D97-AF65-F5344CB8AC3E}">
        <p14:creationId xmlns:p14="http://schemas.microsoft.com/office/powerpoint/2010/main" val="1310262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5" presetClass="exit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8" presetID="5" presetClass="exit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" grpId="0" animBg="1"/>
      <p:bldP spid="92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228600"/>
            <a:ext cx="7543800" cy="1143000"/>
          </a:xfrm>
        </p:spPr>
        <p:txBody>
          <a:bodyPr/>
          <a:lstStyle/>
          <a:p>
            <a:pPr eaLnBrk="1" hangingPunct="1"/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Relative Risk (RR)</a:t>
            </a:r>
          </a:p>
        </p:txBody>
      </p:sp>
      <p:graphicFrame>
        <p:nvGraphicFramePr>
          <p:cNvPr id="35843" name="Group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7033449"/>
              </p:ext>
            </p:extLst>
          </p:nvPr>
        </p:nvGraphicFramePr>
        <p:xfrm>
          <a:off x="1143000" y="2209800"/>
          <a:ext cx="7086600" cy="2911568"/>
        </p:xfrm>
        <a:graphic>
          <a:graphicData uri="http://schemas.openxmlformats.org/drawingml/2006/table">
            <a:tbl>
              <a:tblPr/>
              <a:tblGrid>
                <a:gridCol w="25146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18598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38601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51804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RR&lt;1</a:t>
                      </a:r>
                    </a:p>
                  </a:txBody>
                  <a:tcPr marT="45710" marB="4571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RR=1</a:t>
                      </a:r>
                    </a:p>
                  </a:txBody>
                  <a:tcPr marT="45710" marB="4571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RR&gt;1</a:t>
                      </a:r>
                    </a:p>
                  </a:txBody>
                  <a:tcPr marT="45710" marB="4571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39342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Risk in exposed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less than risk in  </a:t>
                      </a:r>
                      <a:r>
                        <a:rPr kumimoji="0" lang="en-US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nonexposed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(negative association; possibly protective)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0" marB="4571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Risk in exposed equal in          nonexposed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(no association)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0" marB="4571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Risk in exposed greater than risk in  </a:t>
                      </a:r>
                      <a:r>
                        <a:rPr kumimoji="0" lang="en-US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nonexposed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</a:t>
                      </a:r>
                      <a:r>
                        <a:rPr kumimoji="0" lang="en-US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poetive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association; possibly causal)</a:t>
                      </a:r>
                    </a:p>
                  </a:txBody>
                  <a:tcPr marT="45710" marB="4571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20298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Rectangle 8"/>
          <p:cNvSpPr>
            <a:spLocks noGrp="1" noChangeArrowheads="1"/>
          </p:cNvSpPr>
          <p:nvPr>
            <p:ph type="title"/>
          </p:nvPr>
        </p:nvSpPr>
        <p:spPr>
          <a:xfrm>
            <a:off x="914400" y="533400"/>
            <a:ext cx="7772400" cy="685800"/>
          </a:xfrm>
          <a:noFill/>
        </p:spPr>
        <p:txBody>
          <a:bodyPr>
            <a:normAutofit/>
          </a:bodyPr>
          <a:lstStyle/>
          <a:p>
            <a:pPr marL="838200" indent="-838200" algn="r" rtl="1" eaLnBrk="1" hangingPunct="1"/>
            <a:r>
              <a:rPr lang="ar-SA" dirty="0" smtClean="0">
                <a:latin typeface="Times New Roman" pitchFamily="18" charset="0"/>
                <a:cs typeface="B Titr" pitchFamily="2" charset="-78"/>
              </a:rPr>
              <a:t>خطر قابل انتساب    </a:t>
            </a:r>
            <a:r>
              <a:rPr lang="ar-SA" sz="3600" dirty="0" smtClean="0">
                <a:latin typeface="Times New Roman" pitchFamily="18" charset="0"/>
                <a:cs typeface="B Titr" pitchFamily="2" charset="-78"/>
              </a:rPr>
              <a:t>(</a:t>
            </a:r>
            <a:r>
              <a:rPr lang="en-US" sz="3600" dirty="0" smtClean="0">
                <a:latin typeface="Times New Roman" pitchFamily="18" charset="0"/>
                <a:cs typeface="B Titr" pitchFamily="2" charset="-78"/>
              </a:rPr>
              <a:t>Attributable Risk</a:t>
            </a:r>
            <a:r>
              <a:rPr lang="ar-SA" sz="3600" dirty="0" smtClean="0">
                <a:latin typeface="Times New Roman" pitchFamily="18" charset="0"/>
                <a:cs typeface="B Titr" pitchFamily="2" charset="-78"/>
              </a:rPr>
              <a:t>)</a:t>
            </a:r>
            <a:endParaRPr lang="en-US" sz="3600" dirty="0" smtClean="0">
              <a:latin typeface="Times New Roman" pitchFamily="18" charset="0"/>
              <a:cs typeface="B Titr" pitchFamily="2" charset="-78"/>
            </a:endParaRPr>
          </a:p>
        </p:txBody>
      </p:sp>
      <p:sp>
        <p:nvSpPr>
          <p:cNvPr id="28674" name="Rectangle 2"/>
          <p:cNvSpPr>
            <a:spLocks noGrp="1" noChangeArrowheads="1"/>
          </p:cNvSpPr>
          <p:nvPr>
            <p:ph idx="1"/>
          </p:nvPr>
        </p:nvSpPr>
        <p:spPr>
          <a:xfrm>
            <a:off x="1357313" y="1785938"/>
            <a:ext cx="7315200" cy="3352800"/>
          </a:xfrm>
        </p:spPr>
        <p:txBody>
          <a:bodyPr/>
          <a:lstStyle/>
          <a:p>
            <a:pPr marL="609600" indent="-609600" algn="justLow" rtl="1" eaLnBrk="1" hangingPunct="1">
              <a:buFont typeface="Wingdings" pitchFamily="2" charset="2"/>
              <a:buChar char="Ø"/>
            </a:pPr>
            <a:r>
              <a:rPr lang="ar-SA" dirty="0" smtClean="0">
                <a:latin typeface="Times New Roman" pitchFamily="18" charset="0"/>
                <a:cs typeface="B Nazanin" pitchFamily="2" charset="-78"/>
              </a:rPr>
              <a:t>اختلاف بين ميزان هاي بروز بيماري(يا مرگ) بين گروه مواجهه يافته و گروه بدون مواجهه</a:t>
            </a:r>
          </a:p>
          <a:p>
            <a:pPr marL="609600" indent="-609600" algn="justLow" rtl="1" eaLnBrk="1" hangingPunct="1">
              <a:buFont typeface="Wingdings" pitchFamily="2" charset="2"/>
              <a:buChar char="Ø"/>
            </a:pPr>
            <a:endParaRPr lang="ar-SA" dirty="0" smtClean="0">
              <a:latin typeface="Times New Roman" pitchFamily="18" charset="0"/>
              <a:cs typeface="B Nazanin" pitchFamily="2" charset="-78"/>
            </a:endParaRPr>
          </a:p>
          <a:p>
            <a:pPr marL="609600" indent="-609600" algn="justLow" rtl="1" eaLnBrk="1" hangingPunct="1">
              <a:buFont typeface="Wingdings" pitchFamily="2" charset="2"/>
              <a:buChar char="Ø"/>
            </a:pPr>
            <a:r>
              <a:rPr lang="en-US" dirty="0" smtClean="0">
                <a:latin typeface="Times New Roman" pitchFamily="18" charset="0"/>
                <a:cs typeface="B Nazanin" pitchFamily="2" charset="-78"/>
              </a:rPr>
              <a:t>AR</a:t>
            </a:r>
            <a:r>
              <a:rPr lang="ar-SA" dirty="0" smtClean="0">
                <a:latin typeface="Times New Roman" pitchFamily="18" charset="0"/>
                <a:cs typeface="B Nazanin" pitchFamily="2" charset="-78"/>
              </a:rPr>
              <a:t> نشان مي دهد كه بيماري تحت بررسي به چه ميزان قابل انتساب به مواجهه مي باشد.</a:t>
            </a:r>
            <a:endParaRPr lang="en-US" dirty="0" smtClean="0">
              <a:latin typeface="Times New Roman" pitchFamily="18" charset="0"/>
              <a:cs typeface="B Nazanin" pitchFamily="2" charset="-78"/>
            </a:endParaRPr>
          </a:p>
        </p:txBody>
      </p:sp>
      <p:sp>
        <p:nvSpPr>
          <p:cNvPr id="3078" name="Rectangle 15"/>
          <p:cNvSpPr>
            <a:spLocks noChangeArrowheads="1"/>
          </p:cNvSpPr>
          <p:nvPr/>
        </p:nvSpPr>
        <p:spPr bwMode="auto">
          <a:xfrm>
            <a:off x="6172200" y="5410200"/>
            <a:ext cx="1554163" cy="67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endParaRPr lang="fa-IR" sz="3200" b="1"/>
          </a:p>
        </p:txBody>
      </p:sp>
      <p:grpSp>
        <p:nvGrpSpPr>
          <p:cNvPr id="3" name="Group 19"/>
          <p:cNvGrpSpPr>
            <a:grpSpLocks/>
          </p:cNvGrpSpPr>
          <p:nvPr/>
        </p:nvGrpSpPr>
        <p:grpSpPr bwMode="auto">
          <a:xfrm>
            <a:off x="2571750" y="4786313"/>
            <a:ext cx="4429125" cy="1357312"/>
            <a:chOff x="2571736" y="5072074"/>
            <a:chExt cx="4429156" cy="1357322"/>
          </a:xfrm>
        </p:grpSpPr>
        <p:sp>
          <p:nvSpPr>
            <p:cNvPr id="19" name="Rounded Rectangle 18"/>
            <p:cNvSpPr/>
            <p:nvPr/>
          </p:nvSpPr>
          <p:spPr bwMode="auto">
            <a:xfrm>
              <a:off x="2571736" y="5072074"/>
              <a:ext cx="4357719" cy="1357322"/>
            </a:xfrm>
            <a:prstGeom prst="roundRect">
              <a:avLst/>
            </a:prstGeom>
            <a:solidFill>
              <a:schemeClr val="accent2">
                <a:lumMod val="40000"/>
                <a:lumOff val="60000"/>
              </a:schemeClr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rtlCol="1"/>
            <a:lstStyle/>
            <a:p>
              <a:pPr>
                <a:defRPr/>
              </a:pPr>
              <a:endParaRPr lang="fa-IR"/>
            </a:p>
          </p:txBody>
        </p:sp>
        <p:graphicFrame>
          <p:nvGraphicFramePr>
            <p:cNvPr id="3074" name="Object 2"/>
            <p:cNvGraphicFramePr>
              <a:graphicFrameLocks noChangeAspect="1"/>
            </p:cNvGraphicFramePr>
            <p:nvPr/>
          </p:nvGraphicFramePr>
          <p:xfrm>
            <a:off x="2714612" y="5214950"/>
            <a:ext cx="4286280" cy="107157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2" name="Equation" r:id="rId3" imgW="1409400" imgH="469800" progId="Equation.3">
                    <p:embed/>
                  </p:oleObj>
                </mc:Choice>
                <mc:Fallback>
                  <p:oleObj name="Equation" r:id="rId3" imgW="1409400" imgH="469800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714612" y="5214950"/>
                          <a:ext cx="4286280" cy="107157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1453950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6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86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 build="p" autoUpdateAnimBg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0" name="Rectangle 8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772400" cy="1143000"/>
          </a:xfrm>
          <a:noFill/>
        </p:spPr>
        <p:txBody>
          <a:bodyPr/>
          <a:lstStyle/>
          <a:p>
            <a:pPr algn="r" rtl="1" eaLnBrk="1" hangingPunct="1"/>
            <a:r>
              <a:rPr lang="ar-SA" sz="3600" dirty="0" smtClean="0">
                <a:cs typeface="B Titr" pitchFamily="2" charset="-78"/>
              </a:rPr>
              <a:t>مزاياي مطالعه همگروهي</a:t>
            </a:r>
            <a:endParaRPr lang="en-US" sz="3600" dirty="0" smtClean="0">
              <a:cs typeface="B Titr" pitchFamily="2" charset="-78"/>
            </a:endParaRPr>
          </a:p>
        </p:txBody>
      </p:sp>
      <p:sp>
        <p:nvSpPr>
          <p:cNvPr id="29698" name="Rectangle 2"/>
          <p:cNvSpPr>
            <a:spLocks noGrp="1" noChangeArrowheads="1"/>
          </p:cNvSpPr>
          <p:nvPr>
            <p:ph idx="1"/>
          </p:nvPr>
        </p:nvSpPr>
        <p:spPr>
          <a:xfrm>
            <a:off x="1066800" y="1981200"/>
            <a:ext cx="6781800" cy="3352800"/>
          </a:xfrm>
        </p:spPr>
        <p:txBody>
          <a:bodyPr/>
          <a:lstStyle/>
          <a:p>
            <a:pPr marL="609600" indent="-609600" algn="justLow" rtl="1" eaLnBrk="1" hangingPunct="1">
              <a:buFont typeface="Wingdings" pitchFamily="2" charset="2"/>
              <a:buChar char="ü"/>
            </a:pPr>
            <a:r>
              <a:rPr lang="ar-SA" dirty="0" smtClean="0">
                <a:cs typeface="B Nazanin" pitchFamily="2" charset="-78"/>
              </a:rPr>
              <a:t>مطالعه همزمان چند پيامد مرتبط با مواجهه</a:t>
            </a:r>
          </a:p>
          <a:p>
            <a:pPr marL="609600" indent="-609600" algn="justLow" rtl="1" eaLnBrk="1" hangingPunct="1">
              <a:buFont typeface="Wingdings" pitchFamily="2" charset="2"/>
              <a:buChar char="ü"/>
            </a:pPr>
            <a:r>
              <a:rPr lang="ar-SA" dirty="0" smtClean="0">
                <a:cs typeface="B Nazanin" pitchFamily="2" charset="-78"/>
              </a:rPr>
              <a:t>محاسبه ميزان بروز</a:t>
            </a:r>
          </a:p>
          <a:p>
            <a:pPr marL="609600" indent="-609600" algn="justLow" rtl="1" eaLnBrk="1" hangingPunct="1">
              <a:buFont typeface="Wingdings" pitchFamily="2" charset="2"/>
              <a:buChar char="ü"/>
            </a:pPr>
            <a:r>
              <a:rPr lang="ar-SA" dirty="0" smtClean="0">
                <a:cs typeface="B Nazanin" pitchFamily="2" charset="-78"/>
              </a:rPr>
              <a:t>ارائه برآورد مستقيمي از خطر نسبي</a:t>
            </a:r>
          </a:p>
          <a:p>
            <a:pPr marL="609600" indent="-609600" algn="justLow" rtl="1" eaLnBrk="1" hangingPunct="1">
              <a:buFont typeface="Wingdings" pitchFamily="2" charset="2"/>
              <a:buChar char="ü"/>
            </a:pPr>
            <a:r>
              <a:rPr lang="ar-SA" dirty="0" smtClean="0">
                <a:cs typeface="B Nazanin" pitchFamily="2" charset="-78"/>
              </a:rPr>
              <a:t>محاسبه نسبت هاي مقدار- پاسخ</a:t>
            </a:r>
          </a:p>
          <a:p>
            <a:pPr marL="609600" indent="-609600" algn="justLow" rtl="1" eaLnBrk="1" hangingPunct="1">
              <a:buFont typeface="Wingdings" pitchFamily="2" charset="2"/>
              <a:buChar char="ü"/>
            </a:pPr>
            <a:r>
              <a:rPr lang="ar-SA" dirty="0" smtClean="0">
                <a:cs typeface="B Nazanin" pitchFamily="2" charset="-78"/>
              </a:rPr>
              <a:t>به حداقل رسيدن تورش ها</a:t>
            </a:r>
          </a:p>
        </p:txBody>
      </p:sp>
    </p:spTree>
    <p:extLst>
      <p:ext uri="{BB962C8B-B14F-4D97-AF65-F5344CB8AC3E}">
        <p14:creationId xmlns:p14="http://schemas.microsoft.com/office/powerpoint/2010/main" val="1564025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6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6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6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96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96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96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96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96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96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96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8" grpId="0" build="p" autoUpdateAnimBg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4" name="Rectangle 8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772400" cy="1143000"/>
          </a:xfrm>
          <a:noFill/>
        </p:spPr>
        <p:txBody>
          <a:bodyPr/>
          <a:lstStyle/>
          <a:p>
            <a:pPr algn="r" rtl="1" eaLnBrk="1" hangingPunct="1"/>
            <a:r>
              <a:rPr lang="ar-SA" sz="3600" dirty="0" smtClean="0">
                <a:cs typeface="B Titr" pitchFamily="2" charset="-78"/>
              </a:rPr>
              <a:t>معايب مطالعه همگروهي</a:t>
            </a:r>
            <a:endParaRPr lang="en-US" sz="3600" dirty="0" smtClean="0">
              <a:cs typeface="B Titr" pitchFamily="2" charset="-78"/>
            </a:endParaRPr>
          </a:p>
        </p:txBody>
      </p:sp>
      <p:sp>
        <p:nvSpPr>
          <p:cNvPr id="30722" name="Rectangle 2"/>
          <p:cNvSpPr>
            <a:spLocks noGrp="1" noChangeArrowheads="1"/>
          </p:cNvSpPr>
          <p:nvPr>
            <p:ph idx="1"/>
          </p:nvPr>
        </p:nvSpPr>
        <p:spPr>
          <a:xfrm>
            <a:off x="1219200" y="1524000"/>
            <a:ext cx="6781800" cy="4724400"/>
          </a:xfrm>
        </p:spPr>
        <p:txBody>
          <a:bodyPr/>
          <a:lstStyle/>
          <a:p>
            <a:pPr marL="609600" indent="-609600" algn="justLow" rtl="1" eaLnBrk="1" hangingPunct="1">
              <a:lnSpc>
                <a:spcPct val="90000"/>
              </a:lnSpc>
              <a:buFont typeface="Wingdings" pitchFamily="2" charset="2"/>
              <a:buChar char="ü"/>
            </a:pPr>
            <a:r>
              <a:rPr lang="ar-SA" sz="2800" dirty="0" smtClean="0">
                <a:cs typeface="B Nazanin" pitchFamily="2" charset="-78"/>
              </a:rPr>
              <a:t>درگير نمودن تعداد زيادي از افراد</a:t>
            </a:r>
          </a:p>
          <a:p>
            <a:pPr marL="609600" indent="-609600" algn="justLow" rtl="1" eaLnBrk="1" hangingPunct="1">
              <a:lnSpc>
                <a:spcPct val="90000"/>
              </a:lnSpc>
              <a:buFont typeface="Wingdings" pitchFamily="2" charset="2"/>
              <a:buChar char="ü"/>
            </a:pPr>
            <a:r>
              <a:rPr lang="ar-SA" sz="2800" dirty="0" smtClean="0">
                <a:cs typeface="B Nazanin" pitchFamily="2" charset="-78"/>
              </a:rPr>
              <a:t>زمان زياد</a:t>
            </a:r>
          </a:p>
          <a:p>
            <a:pPr marL="609600" indent="-609600" algn="justLow" rtl="1" eaLnBrk="1" hangingPunct="1">
              <a:lnSpc>
                <a:spcPct val="90000"/>
              </a:lnSpc>
              <a:buFont typeface="Wingdings" pitchFamily="2" charset="2"/>
              <a:buChar char="ü"/>
            </a:pPr>
            <a:r>
              <a:rPr lang="ar-SA" sz="2800" dirty="0" smtClean="0">
                <a:cs typeface="B Nazanin" pitchFamily="2" charset="-78"/>
              </a:rPr>
              <a:t>مشكلات خاص اجرايي</a:t>
            </a:r>
          </a:p>
          <a:p>
            <a:pPr marL="609600" indent="-609600" algn="justLow" rtl="1" eaLnBrk="1" hangingPunct="1">
              <a:lnSpc>
                <a:spcPct val="90000"/>
              </a:lnSpc>
              <a:buFont typeface="Wingdings" pitchFamily="2" charset="2"/>
              <a:buChar char="ü"/>
            </a:pPr>
            <a:r>
              <a:rPr lang="ar-SA" sz="2800" dirty="0" smtClean="0">
                <a:cs typeface="B Nazanin" pitchFamily="2" charset="-78"/>
              </a:rPr>
              <a:t>ريزش افراد شركت كننده</a:t>
            </a:r>
          </a:p>
          <a:p>
            <a:pPr marL="609600" indent="-609600" algn="justLow" rtl="1" eaLnBrk="1" hangingPunct="1">
              <a:lnSpc>
                <a:spcPct val="90000"/>
              </a:lnSpc>
              <a:buFont typeface="Wingdings" pitchFamily="2" charset="2"/>
              <a:buChar char="ü"/>
            </a:pPr>
            <a:r>
              <a:rPr lang="ar-SA" sz="2800" dirty="0" smtClean="0">
                <a:cs typeface="B Nazanin" pitchFamily="2" charset="-78"/>
              </a:rPr>
              <a:t>مشكل بودن انتخاب گروه مواجهه يافته و بدون مواجهه</a:t>
            </a:r>
          </a:p>
          <a:p>
            <a:pPr marL="609600" indent="-609600" algn="justLow" rtl="1" eaLnBrk="1" hangingPunct="1">
              <a:lnSpc>
                <a:spcPct val="90000"/>
              </a:lnSpc>
              <a:buFont typeface="Wingdings" pitchFamily="2" charset="2"/>
              <a:buChar char="ü"/>
            </a:pPr>
            <a:r>
              <a:rPr lang="ar-SA" sz="2800" dirty="0" smtClean="0">
                <a:cs typeface="B Nazanin" pitchFamily="2" charset="-78"/>
              </a:rPr>
              <a:t>تغيير در روش هاي استاندارد يا معيارهاي تشخيصي</a:t>
            </a:r>
          </a:p>
          <a:p>
            <a:pPr marL="609600" indent="-609600" algn="justLow" rtl="1" eaLnBrk="1" hangingPunct="1">
              <a:lnSpc>
                <a:spcPct val="90000"/>
              </a:lnSpc>
              <a:buFont typeface="Wingdings" pitchFamily="2" charset="2"/>
              <a:buChar char="ü"/>
            </a:pPr>
            <a:r>
              <a:rPr lang="ar-SA" sz="2800" dirty="0" smtClean="0">
                <a:cs typeface="B Nazanin" pitchFamily="2" charset="-78"/>
              </a:rPr>
              <a:t>گران بودن</a:t>
            </a:r>
          </a:p>
          <a:p>
            <a:pPr marL="609600" indent="-609600" algn="justLow" rtl="1" eaLnBrk="1" hangingPunct="1">
              <a:lnSpc>
                <a:spcPct val="90000"/>
              </a:lnSpc>
              <a:buFont typeface="Wingdings" pitchFamily="2" charset="2"/>
              <a:buChar char="ü"/>
            </a:pPr>
            <a:r>
              <a:rPr lang="ar-SA" sz="2800" dirty="0" smtClean="0">
                <a:cs typeface="B Nazanin" pitchFamily="2" charset="-78"/>
              </a:rPr>
              <a:t>تاثير مطالعه بر رفتار شركت كنندگان</a:t>
            </a:r>
          </a:p>
          <a:p>
            <a:pPr marL="609600" indent="-609600" algn="justLow" rtl="1" eaLnBrk="1" hangingPunct="1">
              <a:lnSpc>
                <a:spcPct val="90000"/>
              </a:lnSpc>
              <a:buFont typeface="Wingdings" pitchFamily="2" charset="2"/>
              <a:buChar char="ü"/>
            </a:pPr>
            <a:r>
              <a:rPr lang="ar-SA" sz="2800" dirty="0" smtClean="0">
                <a:cs typeface="B Nazanin" pitchFamily="2" charset="-78"/>
              </a:rPr>
              <a:t>وجود ملاحظات اخلاقي</a:t>
            </a:r>
          </a:p>
        </p:txBody>
      </p:sp>
    </p:spTree>
    <p:extLst>
      <p:ext uri="{BB962C8B-B14F-4D97-AF65-F5344CB8AC3E}">
        <p14:creationId xmlns:p14="http://schemas.microsoft.com/office/powerpoint/2010/main" val="2474824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7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7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7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7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07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07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07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07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072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072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072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072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 build="p" autoUpdateAnimBg="0"/>
    </p:bldLst>
  </p:timing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647252"/>
      </a:dk2>
      <a:lt2>
        <a:srgbClr val="EAE8CF"/>
      </a:lt2>
      <a:accent1>
        <a:srgbClr val="E78712"/>
      </a:accent1>
      <a:accent2>
        <a:srgbClr val="B73C26"/>
      </a:accent2>
      <a:accent3>
        <a:srgbClr val="865331"/>
      </a:accent3>
      <a:accent4>
        <a:srgbClr val="B38648"/>
      </a:accent4>
      <a:accent5>
        <a:srgbClr val="BBB473"/>
      </a:accent5>
      <a:accent6>
        <a:srgbClr val="849276"/>
      </a:accent6>
      <a:hlink>
        <a:srgbClr val="FDAB2A"/>
      </a:hlink>
      <a:folHlink>
        <a:srgbClr val="CCB182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54F6613E-5ED7-40ED-90A8-F639BE712C0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2230</TotalTime>
  <Words>1192</Words>
  <Application>Microsoft Office PowerPoint</Application>
  <PresentationFormat>On-screen Show (4:3)</PresentationFormat>
  <Paragraphs>225</Paragraphs>
  <Slides>31</Slides>
  <Notes>8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3" baseType="lpstr">
      <vt:lpstr>Wisp</vt:lpstr>
      <vt:lpstr>Equation</vt:lpstr>
      <vt:lpstr>PowerPoint Presentation</vt:lpstr>
      <vt:lpstr>مطالعات اپيدميولوژيك</vt:lpstr>
      <vt:lpstr>PowerPoint Presentation</vt:lpstr>
      <vt:lpstr>انواع مطالعات </vt:lpstr>
      <vt:lpstr>مطالعات بنیادی  و کاربردی</vt:lpstr>
      <vt:lpstr>مطالعات فردی و مطالعات اکولوژیک</vt:lpstr>
      <vt:lpstr>مطالعات اولیه و ثانویه</vt:lpstr>
      <vt:lpstr>مطالعات مشاهده ای و مداخله ای </vt:lpstr>
      <vt:lpstr>مطالعات توصیفی و تحلیل</vt:lpstr>
      <vt:lpstr>مطالعات مقطعی و مطالعات طولی</vt:lpstr>
      <vt:lpstr>PowerPoint Presentation</vt:lpstr>
      <vt:lpstr>اهداف درس</vt:lpstr>
      <vt:lpstr>PowerPoint Presentation</vt:lpstr>
      <vt:lpstr>PowerPoint Presentation</vt:lpstr>
      <vt:lpstr>PowerPoint Presentation</vt:lpstr>
      <vt:lpstr>مشخصات مطالعه همگروهي</vt:lpstr>
      <vt:lpstr>اجزاء يك مطالعه همگروهي</vt:lpstr>
      <vt:lpstr>انتخاب افراد مورد مطالعه</vt:lpstr>
      <vt:lpstr>به دست آوردن داده در مورد مواجهه</vt:lpstr>
      <vt:lpstr>انتخاب گروه مقايسه</vt:lpstr>
      <vt:lpstr>پيگيري</vt:lpstr>
      <vt:lpstr>تجزيه و تحليل</vt:lpstr>
      <vt:lpstr>PowerPoint Presentation</vt:lpstr>
      <vt:lpstr>PowerPoint Presentation</vt:lpstr>
      <vt:lpstr>PowerPoint Presentation</vt:lpstr>
      <vt:lpstr>خطر نسبي    (Relative Risk)</vt:lpstr>
      <vt:lpstr>PowerPoint Presentation</vt:lpstr>
      <vt:lpstr>Relative Risk (RR)</vt:lpstr>
      <vt:lpstr>خطر قابل انتساب    (Attributable Risk)</vt:lpstr>
      <vt:lpstr>مزاياي مطالعه همگروهي</vt:lpstr>
      <vt:lpstr>معايب مطالعه همگروهي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اپیدمیولوژی واکسیناسیون</dc:title>
  <dc:creator>user</dc:creator>
  <cp:lastModifiedBy>Windows User</cp:lastModifiedBy>
  <cp:revision>162</cp:revision>
  <dcterms:created xsi:type="dcterms:W3CDTF">2011-06-11T15:26:33Z</dcterms:created>
  <dcterms:modified xsi:type="dcterms:W3CDTF">2020-04-24T11:30:41Z</dcterms:modified>
</cp:coreProperties>
</file>