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68" r:id="rId2"/>
    <p:sldId id="257" r:id="rId3"/>
    <p:sldId id="256"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5EDD5FB-A9B0-4C56-B27A-31123243A68A}" type="datetimeFigureOut">
              <a:rPr lang="fa-IR" smtClean="0"/>
              <a:pPr/>
              <a:t>28/08/1441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CA2C9A3-9C70-473E-94CC-D89B4A24FCE9}"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5EDD5FB-A9B0-4C56-B27A-31123243A68A}" type="datetimeFigureOut">
              <a:rPr lang="fa-IR" smtClean="0"/>
              <a:pPr/>
              <a:t>28/08/1441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2CA2C9A3-9C70-473E-94CC-D89B4A24FCE9}"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299875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54758"/>
          </a:xfrm>
          <a:solidFill>
            <a:schemeClr val="bg1"/>
          </a:solidFill>
          <a:ln w="76200">
            <a:solidFill>
              <a:srgbClr val="FF0000"/>
            </a:solidFill>
          </a:ln>
        </p:spPr>
        <p:txBody>
          <a:bodyPr>
            <a:normAutofit/>
          </a:bodyPr>
          <a:lstStyle/>
          <a:p>
            <a:pPr algn="r"/>
            <a:r>
              <a:rPr lang="fa-IR" sz="2800" b="1" dirty="0" smtClean="0">
                <a:solidFill>
                  <a:srgbClr val="FF0000"/>
                </a:solidFill>
                <a:cs typeface="B Badr" pitchFamily="2" charset="-78"/>
              </a:rPr>
              <a:t>مضارع منصوب </a:t>
            </a:r>
            <a:r>
              <a:rPr lang="fa-IR" sz="2800" b="1" dirty="0" smtClean="0">
                <a:cs typeface="B Badr" pitchFamily="2" charset="-78"/>
              </a:rPr>
              <a:t/>
            </a:r>
            <a:br>
              <a:rPr lang="fa-IR" sz="2800" b="1" dirty="0" smtClean="0">
                <a:cs typeface="B Badr" pitchFamily="2" charset="-78"/>
              </a:rPr>
            </a:br>
            <a:r>
              <a:rPr lang="fa-IR" sz="2400" b="1" dirty="0" smtClean="0">
                <a:cs typeface="B Badr" pitchFamily="2" charset="-78"/>
              </a:rPr>
              <a:t>                                                   اصلی : حرکت فتحه  َ   ؛    مانند: لن یذهب</a:t>
            </a:r>
            <a:br>
              <a:rPr lang="fa-IR" sz="2400" b="1" dirty="0" smtClean="0">
                <a:cs typeface="B Badr" pitchFamily="2" charset="-78"/>
              </a:rPr>
            </a:br>
            <a:r>
              <a:rPr lang="fa-IR" sz="2800" b="1" dirty="0" smtClean="0">
                <a:cs typeface="B Badr" pitchFamily="2" charset="-78"/>
              </a:rPr>
              <a:t>                            </a:t>
            </a:r>
            <a:r>
              <a:rPr lang="fa-IR" sz="2400" b="1" dirty="0" smtClean="0">
                <a:cs typeface="B Badr" pitchFamily="2" charset="-78"/>
              </a:rPr>
              <a:t>ظاهری</a:t>
            </a:r>
            <a:br>
              <a:rPr lang="fa-IR" sz="2400" b="1" dirty="0" smtClean="0">
                <a:cs typeface="B Badr" pitchFamily="2" charset="-78"/>
              </a:rPr>
            </a:br>
            <a:r>
              <a:rPr lang="fa-IR" sz="2400" b="1" dirty="0" smtClean="0">
                <a:cs typeface="B Badr" pitchFamily="2" charset="-78"/>
              </a:rPr>
              <a:t>علائم نصب مضارع                           فرعی : حذف </a:t>
            </a:r>
            <a:r>
              <a:rPr lang="fa-IR" sz="2400" b="1" u="sng" dirty="0" smtClean="0">
                <a:cs typeface="B Badr" pitchFamily="2" charset="-78"/>
              </a:rPr>
              <a:t> ن  </a:t>
            </a:r>
            <a:r>
              <a:rPr lang="fa-IR" sz="2400" b="1" dirty="0" smtClean="0">
                <a:cs typeface="B Badr" pitchFamily="2" charset="-78"/>
              </a:rPr>
              <a:t>اعراب ؛   مانند: لن یذهبوا</a:t>
            </a:r>
            <a:br>
              <a:rPr lang="fa-IR" sz="2400" b="1" dirty="0" smtClean="0">
                <a:cs typeface="B Badr" pitchFamily="2" charset="-78"/>
              </a:rPr>
            </a:b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                                محلی : در دو صیغه 6و 12 مضارع      مانند: لن یذهبنَ </a:t>
            </a:r>
            <a:br>
              <a:rPr lang="fa-IR" sz="2400" b="1" dirty="0" smtClean="0">
                <a:cs typeface="B Badr" pitchFamily="2" charset="-78"/>
              </a:rPr>
            </a:b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                              1) حروف ناصبه : </a:t>
            </a:r>
            <a:r>
              <a:rPr lang="fa-IR" sz="2400" b="1" u="sng" dirty="0" smtClean="0">
                <a:cs typeface="B Badr" pitchFamily="2" charset="-78"/>
              </a:rPr>
              <a:t>أن</a:t>
            </a:r>
            <a:r>
              <a:rPr lang="fa-IR" sz="2400" b="1" u="sng" dirty="0" smtClean="0">
                <a:latin typeface="Times New Roman"/>
                <a:cs typeface="Times New Roman"/>
              </a:rPr>
              <a:t>ْ</a:t>
            </a:r>
            <a:r>
              <a:rPr lang="fa-IR" sz="2400" b="1" dirty="0" smtClean="0">
                <a:cs typeface="B Badr" pitchFamily="2" charset="-78"/>
              </a:rPr>
              <a:t> ، </a:t>
            </a:r>
            <a:r>
              <a:rPr lang="fa-IR" sz="2400" b="1" u="sng" dirty="0" smtClean="0">
                <a:cs typeface="B Badr" pitchFamily="2" charset="-78"/>
              </a:rPr>
              <a:t>لن</a:t>
            </a:r>
            <a:r>
              <a:rPr lang="fa-IR" sz="2400" b="1" dirty="0" smtClean="0">
                <a:cs typeface="B Badr" pitchFamily="2" charset="-78"/>
              </a:rPr>
              <a:t> ، </a:t>
            </a:r>
            <a:r>
              <a:rPr lang="fa-IR" sz="2400" b="1" u="sng" dirty="0" smtClean="0">
                <a:cs typeface="B Badr" pitchFamily="2" charset="-78"/>
              </a:rPr>
              <a:t>کی</a:t>
            </a:r>
            <a:r>
              <a:rPr lang="fa-IR" sz="2400" b="1" dirty="0" smtClean="0">
                <a:cs typeface="B Badr" pitchFamily="2" charset="-78"/>
              </a:rPr>
              <a:t> ، </a:t>
            </a:r>
            <a:r>
              <a:rPr lang="fa-IR" sz="2400" b="1" u="sng" dirty="0" smtClean="0">
                <a:cs typeface="B Badr" pitchFamily="2" charset="-78"/>
              </a:rPr>
              <a:t>حتی</a:t>
            </a:r>
            <a:r>
              <a:rPr lang="fa-IR" sz="2400" b="1" dirty="0" smtClean="0">
                <a:cs typeface="B Badr" pitchFamily="2" charset="-78"/>
              </a:rPr>
              <a:t> ، </a:t>
            </a:r>
            <a:r>
              <a:rPr lang="fa-IR" sz="2400" b="1" u="sng" dirty="0" smtClean="0">
                <a:cs typeface="B Badr" pitchFamily="2" charset="-78"/>
              </a:rPr>
              <a:t>لِ </a:t>
            </a: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علت نصب مضارع                            </a:t>
            </a:r>
            <a:r>
              <a:rPr lang="fa-IR" sz="2000" b="1" dirty="0" smtClean="0">
                <a:cs typeface="B Badr" pitchFamily="2" charset="-78"/>
              </a:rPr>
              <a:t>که  هرگز  تا    تا اینکه  تا، برای اینکه</a:t>
            </a: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                              2) معطوف شدن به یک مضارع منصوب </a:t>
            </a:r>
            <a:br>
              <a:rPr lang="fa-IR" sz="2400" b="1" dirty="0" smtClean="0">
                <a:cs typeface="B Badr" pitchFamily="2" charset="-78"/>
              </a:rPr>
            </a:br>
            <a:r>
              <a:rPr lang="fa-IR" sz="2400" b="1" dirty="0" smtClean="0">
                <a:cs typeface="B Badr" pitchFamily="2" charset="-78"/>
              </a:rPr>
              <a:t>                                 مانند: إنّا نسعی حتی </a:t>
            </a:r>
            <a:r>
              <a:rPr lang="fa-IR" sz="2400" b="1" u="sng" dirty="0" smtClean="0">
                <a:cs typeface="B Badr" pitchFamily="2" charset="-78"/>
              </a:rPr>
              <a:t>ننجحَ</a:t>
            </a:r>
            <a:r>
              <a:rPr lang="fa-IR" sz="2400" b="1" dirty="0" smtClean="0">
                <a:cs typeface="B Badr" pitchFamily="2" charset="-78"/>
              </a:rPr>
              <a:t> و </a:t>
            </a:r>
            <a:r>
              <a:rPr lang="fa-IR" sz="2400" b="1" u="sng" dirty="0" smtClean="0">
                <a:cs typeface="B Badr" pitchFamily="2" charset="-78"/>
              </a:rPr>
              <a:t>نصِلَ</a:t>
            </a:r>
            <a:r>
              <a:rPr lang="fa-IR" sz="2400" b="1" dirty="0" smtClean="0">
                <a:cs typeface="B Badr" pitchFamily="2" charset="-78"/>
              </a:rPr>
              <a:t> الی آ مالنا </a:t>
            </a:r>
            <a:br>
              <a:rPr lang="fa-IR" sz="2400" b="1" dirty="0" smtClean="0">
                <a:cs typeface="B Badr" pitchFamily="2" charset="-78"/>
              </a:rPr>
            </a:br>
            <a:r>
              <a:rPr lang="fa-IR" sz="2000" b="1" dirty="0" smtClean="0">
                <a:cs typeface="B Badr" pitchFamily="2" charset="-78"/>
              </a:rPr>
              <a:t>                                                    منصوب باحرف ناصبه  معطوف و منصوب  </a:t>
            </a:r>
            <a:br>
              <a:rPr lang="fa-IR" sz="2000" b="1" dirty="0" smtClean="0">
                <a:cs typeface="B Badr" pitchFamily="2" charset="-78"/>
              </a:rPr>
            </a:br>
            <a:r>
              <a:rPr lang="fa-IR" sz="2400" b="1" dirty="0" smtClean="0">
                <a:solidFill>
                  <a:srgbClr val="FF0000"/>
                </a:solidFill>
                <a:cs typeface="B Badr" pitchFamily="2" charset="-78"/>
              </a:rPr>
              <a:t>ترجمه :</a:t>
            </a: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1- لن + مضارع : آینده منفی                         مانند ؛  لن یذهبَ :  هرگز نخواهد رفت . </a:t>
            </a:r>
            <a:br>
              <a:rPr lang="fa-IR" sz="2400" b="1" dirty="0" smtClean="0">
                <a:cs typeface="B Badr" pitchFamily="2" charset="-78"/>
              </a:rPr>
            </a:br>
            <a:r>
              <a:rPr lang="fa-IR" sz="2400" b="1" dirty="0" smtClean="0">
                <a:cs typeface="B Badr" pitchFamily="2" charset="-78"/>
              </a:rPr>
              <a:t>2- سایر حروف ناصبه + مضارع: مضارع التزامی مانند ؛  أن</a:t>
            </a:r>
            <a:r>
              <a:rPr lang="fa-IR" sz="2400" b="1" dirty="0" smtClean="0">
                <a:latin typeface="Times New Roman"/>
                <a:cs typeface="Times New Roman"/>
              </a:rPr>
              <a:t>ْ</a:t>
            </a:r>
            <a:r>
              <a:rPr lang="fa-IR" sz="2400" b="1" dirty="0" smtClean="0">
                <a:cs typeface="B Badr" pitchFamily="2" charset="-78"/>
              </a:rPr>
              <a:t> یذهبَ :   که برود .</a:t>
            </a:r>
            <a:endParaRPr lang="fa-IR" sz="2400" b="1" dirty="0">
              <a:cs typeface="B Badr" pitchFamily="2" charset="-78"/>
            </a:endParaRPr>
          </a:p>
        </p:txBody>
      </p:sp>
      <p:cxnSp>
        <p:nvCxnSpPr>
          <p:cNvPr id="4" name="Straight Connector 3"/>
          <p:cNvCxnSpPr/>
          <p:nvPr/>
        </p:nvCxnSpPr>
        <p:spPr>
          <a:xfrm rot="5400000">
            <a:off x="6179355" y="2107397"/>
            <a:ext cx="121444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5400000">
            <a:off x="5143504" y="1571612"/>
            <a:ext cx="85725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6393669" y="3821909"/>
            <a:ext cx="78581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10800000">
            <a:off x="6429388" y="1500174"/>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0800000">
            <a:off x="6429388" y="2714620"/>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0800000">
            <a:off x="5214942" y="1142984"/>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10800000">
            <a:off x="5143504" y="2000240"/>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10800000">
            <a:off x="6500826" y="3429000"/>
            <a:ext cx="28575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10800000">
            <a:off x="6500826" y="4214818"/>
            <a:ext cx="28575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97634"/>
          </a:xfrm>
          <a:solidFill>
            <a:schemeClr val="bg1"/>
          </a:solidFill>
          <a:ln w="76200">
            <a:solidFill>
              <a:srgbClr val="FFFF00"/>
            </a:solidFill>
          </a:ln>
        </p:spPr>
        <p:txBody>
          <a:bodyPr>
            <a:normAutofit fontScale="90000"/>
          </a:bodyPr>
          <a:lstStyle/>
          <a:p>
            <a:pPr algn="r"/>
            <a:r>
              <a:rPr lang="fa-IR" sz="2800" b="1" dirty="0" smtClean="0">
                <a:cs typeface="B Badr" pitchFamily="2" charset="-78"/>
              </a:rPr>
              <a:t/>
            </a:r>
            <a:br>
              <a:rPr lang="fa-IR" sz="2800" b="1" dirty="0" smtClean="0">
                <a:cs typeface="B Badr" pitchFamily="2" charset="-78"/>
              </a:rPr>
            </a:br>
            <a:r>
              <a:rPr lang="fa-IR" sz="2800" b="1" dirty="0" smtClean="0">
                <a:solidFill>
                  <a:srgbClr val="FF0000"/>
                </a:solidFill>
                <a:cs typeface="B Badr" pitchFamily="2" charset="-78"/>
              </a:rPr>
              <a:t>اعراب فعل مضارع</a:t>
            </a:r>
            <a:r>
              <a:rPr lang="fa-IR" sz="2800" b="1" dirty="0" smtClean="0">
                <a:cs typeface="B Badr" pitchFamily="2" charset="-78"/>
              </a:rPr>
              <a:t/>
            </a:r>
            <a:br>
              <a:rPr lang="fa-IR" sz="2800" b="1" dirty="0" smtClean="0">
                <a:cs typeface="B Badr" pitchFamily="2" charset="-78"/>
              </a:rPr>
            </a:br>
            <a:r>
              <a:rPr lang="fa-IR" sz="2800" b="1" dirty="0" smtClean="0">
                <a:cs typeface="B Badr" pitchFamily="2" charset="-78"/>
              </a:rPr>
              <a:t>                                 </a:t>
            </a:r>
            <a:r>
              <a:rPr lang="fa-IR" sz="2400" b="1" dirty="0" smtClean="0">
                <a:cs typeface="B Badr" pitchFamily="2" charset="-78"/>
              </a:rPr>
              <a:t>به اعراب اصلی : ( مرفوع با ضمه </a:t>
            </a:r>
            <a:r>
              <a:rPr lang="fa-IR" sz="2400" b="1" u="sng" dirty="0" smtClean="0">
                <a:cs typeface="B Badr" pitchFamily="2" charset="-78"/>
              </a:rPr>
              <a:t> </a:t>
            </a:r>
            <a:r>
              <a:rPr lang="fa-IR" sz="2400" b="1" dirty="0" smtClean="0">
                <a:cs typeface="B Badr" pitchFamily="2" charset="-78"/>
              </a:rPr>
              <a:t>ُ  )</a:t>
            </a:r>
            <a:r>
              <a:rPr lang="fa-IR" sz="2800" b="1" dirty="0" smtClean="0">
                <a:cs typeface="B Badr" pitchFamily="2" charset="-78"/>
              </a:rPr>
              <a:t/>
            </a:r>
            <a:br>
              <a:rPr lang="fa-IR" sz="2800" b="1" dirty="0" smtClean="0">
                <a:cs typeface="B Badr" pitchFamily="2" charset="-78"/>
              </a:rPr>
            </a:br>
            <a:r>
              <a:rPr lang="fa-IR" sz="2800" b="1" dirty="0" smtClean="0">
                <a:solidFill>
                  <a:srgbClr val="0070C0"/>
                </a:solidFill>
                <a:cs typeface="B Badr" pitchFamily="2" charset="-78"/>
              </a:rPr>
              <a:t>                                 یذهبُ ، تذهبُ ، اذهبُ ، نذهبُ </a:t>
            </a:r>
            <a:r>
              <a:rPr lang="fa-IR" sz="2800" b="1" dirty="0" smtClean="0">
                <a:cs typeface="B Badr" pitchFamily="2" charset="-78"/>
              </a:rPr>
              <a:t/>
            </a:r>
            <a:br>
              <a:rPr lang="fa-IR" sz="2800" b="1" dirty="0" smtClean="0">
                <a:cs typeface="B Badr" pitchFamily="2" charset="-78"/>
              </a:rPr>
            </a:br>
            <a:r>
              <a:rPr lang="fa-IR" sz="2800" b="1" dirty="0" smtClean="0">
                <a:cs typeface="B Badr" pitchFamily="2" charset="-78"/>
              </a:rPr>
              <a:t/>
            </a:r>
            <a:br>
              <a:rPr lang="fa-IR" sz="2800" b="1" dirty="0" smtClean="0">
                <a:cs typeface="B Badr" pitchFamily="2" charset="-78"/>
              </a:rPr>
            </a:br>
            <a:r>
              <a:rPr lang="fa-IR" sz="2400" b="1" dirty="0" smtClean="0">
                <a:cs typeface="B Badr" pitchFamily="2" charset="-78"/>
              </a:rPr>
              <a:t>مضارع در حالت رفعی          به اعراب فرعی ( مرفوع به ثبوت </a:t>
            </a:r>
            <a:r>
              <a:rPr lang="fa-IR" sz="2400" b="1" u="sng" dirty="0" smtClean="0">
                <a:cs typeface="B Badr" pitchFamily="2" charset="-78"/>
              </a:rPr>
              <a:t>ن </a:t>
            </a:r>
            <a:r>
              <a:rPr lang="fa-IR" sz="2400" b="1" dirty="0" smtClean="0">
                <a:cs typeface="B Badr" pitchFamily="2" charset="-78"/>
              </a:rPr>
              <a:t>)</a:t>
            </a:r>
            <a:r>
              <a:rPr lang="fa-IR" sz="2400" b="1" u="sng" dirty="0" smtClean="0">
                <a:cs typeface="B Badr" pitchFamily="2" charset="-78"/>
              </a:rPr>
              <a:t/>
            </a:r>
            <a:br>
              <a:rPr lang="fa-IR" sz="2400" b="1" u="sng" dirty="0" smtClean="0">
                <a:cs typeface="B Badr" pitchFamily="2" charset="-78"/>
              </a:rPr>
            </a:br>
            <a:r>
              <a:rPr lang="fa-IR" sz="2400" b="1" dirty="0" smtClean="0">
                <a:cs typeface="B Badr" pitchFamily="2" charset="-78"/>
              </a:rPr>
              <a:t>                                     </a:t>
            </a:r>
            <a:r>
              <a:rPr lang="fa-IR" sz="2400" b="1" dirty="0" smtClean="0">
                <a:solidFill>
                  <a:srgbClr val="0070C0"/>
                </a:solidFill>
                <a:cs typeface="B Badr" pitchFamily="2" charset="-78"/>
              </a:rPr>
              <a:t>یذهبانِ ، تذهبانِ ، یذهبون ، تذهبون ، تذهبین</a:t>
            </a: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                                     به اعراب محلی ( در دو صیغه 6و 12 )</a:t>
            </a:r>
            <a:br>
              <a:rPr lang="fa-IR" sz="2400" b="1" dirty="0" smtClean="0">
                <a:cs typeface="B Badr" pitchFamily="2" charset="-78"/>
              </a:rPr>
            </a:br>
            <a:r>
              <a:rPr lang="fa-IR" sz="2400" b="1" dirty="0" smtClean="0">
                <a:solidFill>
                  <a:srgbClr val="0070C0"/>
                </a:solidFill>
                <a:cs typeface="B Badr" pitchFamily="2" charset="-78"/>
              </a:rPr>
              <a:t>                                     یذهبنَ ، تذهبنَ </a:t>
            </a: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                                    منصوب با فتحه :                           </a:t>
            </a:r>
            <a:r>
              <a:rPr lang="fa-IR" sz="2400" b="1" dirty="0" smtClean="0">
                <a:solidFill>
                  <a:srgbClr val="0070C0"/>
                </a:solidFill>
                <a:cs typeface="B Badr" pitchFamily="2" charset="-78"/>
              </a:rPr>
              <a:t>أن یذهبَ </a:t>
            </a: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مضارع در حالت نصب </a:t>
            </a:r>
            <a:br>
              <a:rPr lang="fa-IR" sz="2400" b="1" dirty="0" smtClean="0">
                <a:cs typeface="B Badr" pitchFamily="2" charset="-78"/>
              </a:rPr>
            </a:br>
            <a:r>
              <a:rPr lang="fa-IR" sz="2400" b="1" dirty="0" smtClean="0">
                <a:cs typeface="B Badr" pitchFamily="2" charset="-78"/>
              </a:rPr>
              <a:t>                                   منصوب با حذف </a:t>
            </a:r>
            <a:r>
              <a:rPr lang="fa-IR" sz="2400" b="1" u="sng" dirty="0" smtClean="0">
                <a:cs typeface="B Badr" pitchFamily="2" charset="-78"/>
              </a:rPr>
              <a:t>ن</a:t>
            </a:r>
            <a:r>
              <a:rPr lang="fa-IR" sz="2400" b="1" dirty="0" smtClean="0">
                <a:cs typeface="B Badr" pitchFamily="2" charset="-78"/>
              </a:rPr>
              <a:t> :                       </a:t>
            </a:r>
            <a:r>
              <a:rPr lang="fa-IR" sz="2400" b="1" dirty="0" smtClean="0">
                <a:solidFill>
                  <a:srgbClr val="0070C0"/>
                </a:solidFill>
                <a:cs typeface="B Badr" pitchFamily="2" charset="-78"/>
              </a:rPr>
              <a:t>أن یذهبوا</a:t>
            </a: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علت نصب مضارع     حروف ناصبه     أن ، لن ، کی ، حتّی ، لِ </a:t>
            </a:r>
            <a:br>
              <a:rPr lang="fa-IR" sz="2400" b="1" dirty="0" smtClean="0">
                <a:cs typeface="B Badr" pitchFamily="2" charset="-78"/>
              </a:rPr>
            </a:br>
            <a:r>
              <a:rPr lang="fa-IR" sz="2400" b="1" dirty="0" smtClean="0">
                <a:cs typeface="B Badr" pitchFamily="2" charset="-78"/>
              </a:rPr>
              <a:t>                                  مجزوم با حرکت سکون :                    </a:t>
            </a:r>
            <a:r>
              <a:rPr lang="fa-IR" sz="2400" b="1" dirty="0" smtClean="0">
                <a:solidFill>
                  <a:srgbClr val="0070C0"/>
                </a:solidFill>
                <a:cs typeface="B Badr" pitchFamily="2" charset="-78"/>
              </a:rPr>
              <a:t>لم یذهب</a:t>
            </a:r>
            <a:r>
              <a:rPr lang="fa-IR" sz="2400" b="1" dirty="0" smtClean="0">
                <a:solidFill>
                  <a:srgbClr val="0070C0"/>
                </a:solidFill>
                <a:latin typeface="Times New Roman"/>
                <a:cs typeface="Times New Roman"/>
              </a:rPr>
              <a:t>ْ</a:t>
            </a:r>
            <a:r>
              <a:rPr lang="fa-IR" sz="2400" b="1" dirty="0" smtClean="0">
                <a:solidFill>
                  <a:srgbClr val="0070C0"/>
                </a:solidFill>
                <a:cs typeface="B Badr" pitchFamily="2" charset="-78"/>
              </a:rPr>
              <a:t> </a:t>
            </a: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مضارع در حالت جزم       مجزوم با حذف ن :                           </a:t>
            </a:r>
            <a:r>
              <a:rPr lang="fa-IR" sz="2400" b="1" dirty="0" smtClean="0">
                <a:solidFill>
                  <a:srgbClr val="0070C0"/>
                </a:solidFill>
                <a:cs typeface="B Badr" pitchFamily="2" charset="-78"/>
              </a:rPr>
              <a:t>لم یذهبوا </a:t>
            </a:r>
            <a:r>
              <a:rPr lang="fa-IR" sz="2400" b="1" dirty="0" smtClean="0">
                <a:cs typeface="B Badr" pitchFamily="2" charset="-78"/>
              </a:rPr>
              <a:t/>
            </a:r>
            <a:br>
              <a:rPr lang="fa-IR" sz="2400" b="1" dirty="0" smtClean="0">
                <a:cs typeface="B Badr" pitchFamily="2" charset="-78"/>
              </a:rPr>
            </a:br>
            <a:r>
              <a:rPr lang="fa-IR" sz="2400" b="1" dirty="0" smtClean="0">
                <a:cs typeface="B Badr" pitchFamily="2" charset="-78"/>
              </a:rPr>
              <a:t>                                  مجزوم با حذف حرف عله :                  </a:t>
            </a:r>
            <a:r>
              <a:rPr lang="fa-IR" sz="2400" b="1" dirty="0" smtClean="0">
                <a:solidFill>
                  <a:srgbClr val="0070C0"/>
                </a:solidFill>
                <a:cs typeface="B Badr" pitchFamily="2" charset="-78"/>
              </a:rPr>
              <a:t>لم یهدِ  </a:t>
            </a:r>
            <a:r>
              <a:rPr lang="fa-IR" sz="2400" b="1" dirty="0" smtClean="0">
                <a:cs typeface="B Badr" pitchFamily="2" charset="-78"/>
              </a:rPr>
              <a:t/>
            </a:r>
            <a:br>
              <a:rPr lang="fa-IR" sz="2400" b="1" dirty="0" smtClean="0">
                <a:cs typeface="B Badr" pitchFamily="2" charset="-78"/>
              </a:rPr>
            </a:br>
            <a:r>
              <a:rPr lang="fa-IR" sz="2700" b="1" dirty="0" smtClean="0">
                <a:cs typeface="B Badr" pitchFamily="2" charset="-78"/>
              </a:rPr>
              <a:t>علت جزم مضارع </a:t>
            </a:r>
            <a:r>
              <a:rPr lang="fa-IR" sz="2400" b="1" dirty="0" smtClean="0">
                <a:cs typeface="B Badr" pitchFamily="2" charset="-78"/>
              </a:rPr>
              <a:t>: 1- لِ ( امر )      2- لا ( نهی )     3- لَم</a:t>
            </a:r>
            <a:r>
              <a:rPr lang="fa-IR" sz="2400" b="1" dirty="0" smtClean="0">
                <a:latin typeface="Times New Roman"/>
                <a:cs typeface="Times New Roman"/>
              </a:rPr>
              <a:t>ْ</a:t>
            </a:r>
            <a:r>
              <a:rPr lang="fa-IR" sz="2400" b="1" dirty="0" smtClean="0">
                <a:cs typeface="B Badr" pitchFamily="2" charset="-78"/>
              </a:rPr>
              <a:t> و لمّا     4- ادوات شرط </a:t>
            </a:r>
            <a:br>
              <a:rPr lang="fa-IR" sz="2400" b="1" dirty="0" smtClean="0">
                <a:cs typeface="B Badr" pitchFamily="2" charset="-78"/>
              </a:rPr>
            </a:br>
            <a:r>
              <a:rPr lang="fa-IR" sz="2400" b="1" dirty="0" smtClean="0">
                <a:cs typeface="B Badr" pitchFamily="2" charset="-78"/>
              </a:rPr>
              <a:t>     </a:t>
            </a:r>
            <a:endParaRPr lang="fa-IR" sz="2800" b="1" u="sng" dirty="0">
              <a:cs typeface="B Badr" pitchFamily="2" charset="-78"/>
            </a:endParaRPr>
          </a:p>
        </p:txBody>
      </p:sp>
      <p:cxnSp>
        <p:nvCxnSpPr>
          <p:cNvPr id="4" name="Straight Connector 3"/>
          <p:cNvCxnSpPr/>
          <p:nvPr/>
        </p:nvCxnSpPr>
        <p:spPr>
          <a:xfrm rot="5400000">
            <a:off x="5643173" y="1929199"/>
            <a:ext cx="200105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6393669" y="4321975"/>
            <a:ext cx="64294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5400000">
            <a:off x="6357950" y="5643578"/>
            <a:ext cx="71438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10800000">
            <a:off x="6357950" y="928670"/>
            <a:ext cx="28575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10800000">
            <a:off x="6357950" y="2071678"/>
            <a:ext cx="28575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10800000">
            <a:off x="6286512" y="2928934"/>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10800000">
            <a:off x="6357950" y="4000504"/>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10800000">
            <a:off x="6357950" y="4643446"/>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10800000">
            <a:off x="6429388" y="5286388"/>
            <a:ext cx="28575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10800000">
            <a:off x="6429388" y="5643578"/>
            <a:ext cx="28575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rot="10800000">
            <a:off x="6429388" y="6000768"/>
            <a:ext cx="28575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rot="10800000">
            <a:off x="3214678" y="4000504"/>
            <a:ext cx="150019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10800000">
            <a:off x="3214678" y="4643446"/>
            <a:ext cx="135732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rot="10800000">
            <a:off x="3214678" y="5357826"/>
            <a:ext cx="100013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rot="10800000">
            <a:off x="3214678" y="5715016"/>
            <a:ext cx="150019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rot="10800000">
            <a:off x="3214678" y="6000768"/>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11882"/>
          </a:xfrm>
          <a:ln w="76200">
            <a:solidFill>
              <a:srgbClr val="3333FF"/>
            </a:solidFill>
          </a:ln>
        </p:spPr>
        <p:txBody>
          <a:bodyPr>
            <a:normAutofit/>
          </a:bodyPr>
          <a:lstStyle/>
          <a:p>
            <a:pPr algn="r"/>
            <a:r>
              <a:rPr lang="fa-IR" sz="3200" b="1" dirty="0" smtClean="0">
                <a:solidFill>
                  <a:srgbClr val="FF0000"/>
                </a:solidFill>
                <a:cs typeface="B Badr" pitchFamily="2" charset="-78"/>
              </a:rPr>
              <a:t>علائم جزم مضارع</a:t>
            </a:r>
            <a:r>
              <a:rPr lang="fa-IR" sz="3200" b="1" dirty="0" smtClean="0">
                <a:cs typeface="B Badr" pitchFamily="2" charset="-78"/>
              </a:rPr>
              <a:t/>
            </a:r>
            <a:br>
              <a:rPr lang="fa-IR" sz="3200" b="1" dirty="0" smtClean="0">
                <a:cs typeface="B Badr" pitchFamily="2" charset="-78"/>
              </a:rPr>
            </a:br>
            <a:r>
              <a:rPr lang="fa-IR" sz="3200" b="1" dirty="0">
                <a:cs typeface="B Badr" pitchFamily="2" charset="-78"/>
              </a:rPr>
              <a:t/>
            </a:r>
            <a:br>
              <a:rPr lang="fa-IR" sz="3200" b="1" dirty="0">
                <a:cs typeface="B Badr" pitchFamily="2" charset="-78"/>
              </a:rPr>
            </a:br>
            <a:r>
              <a:rPr lang="fa-IR" sz="2800" b="1" dirty="0" smtClean="0">
                <a:cs typeface="B Badr" pitchFamily="2" charset="-78"/>
              </a:rPr>
              <a:t>                                                                      لم یذهب</a:t>
            </a:r>
            <a:br>
              <a:rPr lang="fa-IR" sz="2800" b="1" dirty="0" smtClean="0">
                <a:cs typeface="B Badr" pitchFamily="2" charset="-78"/>
              </a:rPr>
            </a:br>
            <a:r>
              <a:rPr lang="fa-IR" sz="2800" b="1" dirty="0" smtClean="0">
                <a:cs typeface="B Badr" pitchFamily="2" charset="-78"/>
              </a:rPr>
              <a:t>1- حرکت سکون                             یذهبُ  </a:t>
            </a:r>
            <a:br>
              <a:rPr lang="fa-IR" sz="2800" b="1" dirty="0" smtClean="0">
                <a:cs typeface="B Badr" pitchFamily="2" charset="-78"/>
              </a:rPr>
            </a:br>
            <a:r>
              <a:rPr lang="fa-IR" sz="2800" b="1" dirty="0">
                <a:cs typeface="B Badr" pitchFamily="2" charset="-78"/>
              </a:rPr>
              <a:t> </a:t>
            </a:r>
            <a:r>
              <a:rPr lang="fa-IR" sz="2800" b="1" dirty="0" smtClean="0">
                <a:cs typeface="B Badr" pitchFamily="2" charset="-78"/>
              </a:rPr>
              <a:t>                                                                     لم یذهبِ الملّمُ</a:t>
            </a:r>
            <a:br>
              <a:rPr lang="fa-IR" sz="2800" b="1" dirty="0" smtClean="0">
                <a:cs typeface="B Badr" pitchFamily="2" charset="-78"/>
              </a:rPr>
            </a:br>
            <a:r>
              <a:rPr lang="fa-IR" sz="2800" b="1" dirty="0" smtClean="0">
                <a:cs typeface="B Badr" pitchFamily="2" charset="-78"/>
              </a:rPr>
              <a:t>2- حذف </a:t>
            </a:r>
            <a:r>
              <a:rPr lang="fa-IR" sz="2800" b="1" u="sng" dirty="0" smtClean="0">
                <a:cs typeface="B Badr" pitchFamily="2" charset="-78"/>
              </a:rPr>
              <a:t>ن</a:t>
            </a:r>
            <a:r>
              <a:rPr lang="fa-IR" sz="2800" b="1" dirty="0" smtClean="0">
                <a:cs typeface="B Badr" pitchFamily="2" charset="-78"/>
              </a:rPr>
              <a:t> اعراب                           یرجعون          نهی : لا یرجعوا</a:t>
            </a:r>
            <a:br>
              <a:rPr lang="fa-IR" sz="2800" b="1" dirty="0" smtClean="0">
                <a:cs typeface="B Badr" pitchFamily="2" charset="-78"/>
              </a:rPr>
            </a:br>
            <a:r>
              <a:rPr lang="fa-IR" sz="2800" b="1" dirty="0" smtClean="0">
                <a:cs typeface="B Badr" pitchFamily="2" charset="-78"/>
              </a:rPr>
              <a:t>3- حذف حرف عله :                        یدعو             لم یدعُ</a:t>
            </a:r>
            <a:br>
              <a:rPr lang="fa-IR" sz="2800" b="1" dirty="0" smtClean="0">
                <a:cs typeface="B Badr" pitchFamily="2" charset="-78"/>
              </a:rPr>
            </a:br>
            <a:r>
              <a:rPr lang="fa-IR" sz="2800" b="1" dirty="0">
                <a:cs typeface="B Badr" pitchFamily="2" charset="-78"/>
              </a:rPr>
              <a:t> </a:t>
            </a:r>
            <a:r>
              <a:rPr lang="fa-IR" sz="2800" b="1" dirty="0" smtClean="0">
                <a:cs typeface="B Badr" pitchFamily="2" charset="-78"/>
              </a:rPr>
              <a:t>   ( </a:t>
            </a:r>
            <a:r>
              <a:rPr lang="fa-IR" sz="1800" b="1" dirty="0" smtClean="0">
                <a:cs typeface="B Badr" pitchFamily="2" charset="-78"/>
              </a:rPr>
              <a:t>معتل ناقص در صیغه های 14و13و7و4و1 )              </a:t>
            </a:r>
            <a:r>
              <a:rPr lang="fa-IR" sz="2800" b="1" dirty="0" smtClean="0">
                <a:cs typeface="B Badr" pitchFamily="2" charset="-78"/>
              </a:rPr>
              <a:t>یرضی           لم یرضَ</a:t>
            </a:r>
            <a:br>
              <a:rPr lang="fa-IR" sz="2800" b="1" dirty="0" smtClean="0">
                <a:cs typeface="B Badr" pitchFamily="2" charset="-78"/>
              </a:rPr>
            </a:br>
            <a:r>
              <a:rPr lang="fa-IR" sz="2800" b="1" dirty="0">
                <a:cs typeface="B Badr" pitchFamily="2" charset="-78"/>
              </a:rPr>
              <a:t> </a:t>
            </a:r>
            <a:r>
              <a:rPr lang="fa-IR" sz="2800" b="1" dirty="0" smtClean="0">
                <a:cs typeface="B Badr" pitchFamily="2" charset="-78"/>
              </a:rPr>
              <a:t>                                                  یمشی            لم یمشِ</a:t>
            </a:r>
            <a:br>
              <a:rPr lang="fa-IR" sz="2800" b="1" dirty="0" smtClean="0">
                <a:cs typeface="B Badr" pitchFamily="2" charset="-78"/>
              </a:rPr>
            </a:br>
            <a:r>
              <a:rPr lang="fa-IR" sz="2800" b="1" dirty="0">
                <a:cs typeface="B Badr" pitchFamily="2" charset="-78"/>
              </a:rPr>
              <a:t/>
            </a:r>
            <a:br>
              <a:rPr lang="fa-IR" sz="2800" b="1" dirty="0">
                <a:cs typeface="B Badr" pitchFamily="2" charset="-78"/>
              </a:rPr>
            </a:br>
            <a:r>
              <a:rPr lang="fa-IR" sz="2800" b="1" dirty="0" smtClean="0">
                <a:cs typeface="B Badr" pitchFamily="2" charset="-78"/>
              </a:rPr>
              <a:t>مضارع ها</a:t>
            </a:r>
            <a:br>
              <a:rPr lang="fa-IR" sz="2800" b="1" dirty="0" smtClean="0">
                <a:cs typeface="B Badr" pitchFamily="2" charset="-78"/>
              </a:rPr>
            </a:br>
            <a:r>
              <a:rPr lang="fa-IR" sz="2800" b="1" dirty="0" smtClean="0">
                <a:cs typeface="B Badr" pitchFamily="2" charset="-78"/>
              </a:rPr>
              <a:t>* در جمع مؤنث تغییر نمی کنند :       یذهبنَ            لم یذهبنَ</a:t>
            </a:r>
            <a:endParaRPr lang="fa-IR" sz="2800" b="1" dirty="0">
              <a:cs typeface="B Badr" pitchFamily="2" charset="-78"/>
            </a:endParaRPr>
          </a:p>
        </p:txBody>
      </p:sp>
      <p:cxnSp>
        <p:nvCxnSpPr>
          <p:cNvPr id="4" name="Straight Arrow Connector 3"/>
          <p:cNvCxnSpPr/>
          <p:nvPr/>
        </p:nvCxnSpPr>
        <p:spPr>
          <a:xfrm rot="10800000">
            <a:off x="2857488" y="1857364"/>
            <a:ext cx="785818" cy="35719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rot="10800000" flipV="1">
            <a:off x="2857488" y="2214554"/>
            <a:ext cx="785818" cy="42862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rot="10800000">
            <a:off x="2928926" y="3143248"/>
            <a:ext cx="5715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10800000">
            <a:off x="2928926" y="3500438"/>
            <a:ext cx="92869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10800000">
            <a:off x="2928926" y="4000504"/>
            <a:ext cx="785818"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0800000">
            <a:off x="2928926" y="4429132"/>
            <a:ext cx="785818"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0800000">
            <a:off x="2928926" y="5715016"/>
            <a:ext cx="85725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83320"/>
          </a:xfrm>
          <a:ln w="76200">
            <a:solidFill>
              <a:srgbClr val="7030A0"/>
            </a:solidFill>
          </a:ln>
        </p:spPr>
        <p:txBody>
          <a:bodyPr>
            <a:normAutofit fontScale="90000"/>
          </a:bodyPr>
          <a:lstStyle/>
          <a:p>
            <a:pPr algn="r"/>
            <a:r>
              <a:rPr lang="fa-IR" sz="3200" b="1" dirty="0" smtClean="0">
                <a:solidFill>
                  <a:srgbClr val="FF0000"/>
                </a:solidFill>
                <a:cs typeface="B Badr" pitchFamily="2" charset="-78"/>
              </a:rPr>
              <a:t>دلایل جزم مضارع</a:t>
            </a:r>
            <a:r>
              <a:rPr lang="fa-IR" sz="3200" b="1" dirty="0" smtClean="0">
                <a:cs typeface="B Badr" pitchFamily="2" charset="-78"/>
              </a:rPr>
              <a:t/>
            </a:r>
            <a:br>
              <a:rPr lang="fa-IR" sz="3200" b="1" dirty="0" smtClean="0">
                <a:cs typeface="B Badr" pitchFamily="2" charset="-78"/>
              </a:rPr>
            </a:br>
            <a:r>
              <a:rPr lang="fa-IR" sz="3200" b="1" dirty="0" smtClean="0">
                <a:cs typeface="B Badr" pitchFamily="2" charset="-78"/>
              </a:rPr>
              <a:t/>
            </a:r>
            <a:br>
              <a:rPr lang="fa-IR" sz="3200" b="1" dirty="0" smtClean="0">
                <a:cs typeface="B Badr" pitchFamily="2" charset="-78"/>
              </a:rPr>
            </a:br>
            <a:r>
              <a:rPr lang="fa-IR" sz="2800" b="1" dirty="0" smtClean="0">
                <a:cs typeface="B Badr" pitchFamily="2" charset="-78"/>
              </a:rPr>
              <a:t>1- لا نهی              لا تظلموا : ظلم نکنید </a:t>
            </a:r>
            <a:br>
              <a:rPr lang="fa-IR" sz="2800" b="1" dirty="0" smtClean="0">
                <a:cs typeface="B Badr" pitchFamily="2" charset="-78"/>
              </a:rPr>
            </a:br>
            <a:r>
              <a:rPr lang="fa-IR" sz="2800" b="1" dirty="0" smtClean="0">
                <a:cs typeface="B Badr" pitchFamily="2" charset="-78"/>
              </a:rPr>
              <a:t>2- حروف انکار      ( لم . لمّا ) </a:t>
            </a:r>
            <a:br>
              <a:rPr lang="fa-IR" sz="2800" b="1" dirty="0" smtClean="0">
                <a:cs typeface="B Badr" pitchFamily="2" charset="-78"/>
              </a:rPr>
            </a:br>
            <a:r>
              <a:rPr lang="fa-IR" sz="2800" b="1" dirty="0">
                <a:cs typeface="B Badr" pitchFamily="2" charset="-78"/>
              </a:rPr>
              <a:t> </a:t>
            </a:r>
            <a:r>
              <a:rPr lang="fa-IR" sz="2800" b="1" dirty="0" smtClean="0">
                <a:cs typeface="B Badr" pitchFamily="2" charset="-78"/>
              </a:rPr>
              <a:t>                         لَم یعلم   =    ندانست</a:t>
            </a:r>
            <a:br>
              <a:rPr lang="fa-IR" sz="2800" b="1" dirty="0" smtClean="0">
                <a:cs typeface="B Badr" pitchFamily="2" charset="-78"/>
              </a:rPr>
            </a:br>
            <a:r>
              <a:rPr lang="fa-IR" sz="2800" b="1" dirty="0">
                <a:cs typeface="B Badr" pitchFamily="2" charset="-78"/>
              </a:rPr>
              <a:t> </a:t>
            </a:r>
            <a:r>
              <a:rPr lang="fa-IR" sz="2800" b="1" dirty="0" smtClean="0">
                <a:cs typeface="B Badr" pitchFamily="2" charset="-78"/>
              </a:rPr>
              <a:t>                         لمّا یعلم  =    هنوز ندانسته است</a:t>
            </a:r>
            <a:br>
              <a:rPr lang="fa-IR" sz="2800" b="1" dirty="0" smtClean="0">
                <a:cs typeface="B Badr" pitchFamily="2" charset="-78"/>
              </a:rPr>
            </a:br>
            <a:r>
              <a:rPr lang="fa-IR" sz="2800" b="1" dirty="0" smtClean="0">
                <a:cs typeface="B Badr" pitchFamily="2" charset="-78"/>
              </a:rPr>
              <a:t>3- لام امر             لِیعلم     =     باید بداند</a:t>
            </a:r>
            <a:br>
              <a:rPr lang="fa-IR" sz="2800" b="1" dirty="0" smtClean="0">
                <a:cs typeface="B Badr" pitchFamily="2" charset="-78"/>
              </a:rPr>
            </a:br>
            <a:r>
              <a:rPr lang="fa-IR" sz="2000" b="1" dirty="0" smtClean="0">
                <a:cs typeface="B Badr" pitchFamily="2" charset="-78"/>
              </a:rPr>
              <a:t>( برای ساختن فعل امر از مضارع غایب و متکلّم )</a:t>
            </a:r>
            <a:br>
              <a:rPr lang="fa-IR" sz="2000" b="1" dirty="0" smtClean="0">
                <a:cs typeface="B Badr" pitchFamily="2" charset="-78"/>
              </a:rPr>
            </a:br>
            <a:r>
              <a:rPr lang="fa-IR" sz="2800" b="1" dirty="0" smtClean="0">
                <a:cs typeface="B Badr" pitchFamily="2" charset="-78"/>
              </a:rPr>
              <a:t>4- ادوات شرط ( </a:t>
            </a:r>
            <a:r>
              <a:rPr lang="fa-IR" sz="2800" b="1" u="sng" dirty="0" smtClean="0">
                <a:cs typeface="B Badr" pitchFamily="2" charset="-78"/>
              </a:rPr>
              <a:t>إن</a:t>
            </a:r>
            <a:r>
              <a:rPr lang="fa-IR" sz="2800" b="1" dirty="0" smtClean="0">
                <a:cs typeface="B Badr" pitchFamily="2" charset="-78"/>
              </a:rPr>
              <a:t> .    </a:t>
            </a:r>
            <a:r>
              <a:rPr lang="fa-IR" sz="2800" b="1" u="sng" dirty="0" smtClean="0">
                <a:cs typeface="B Badr" pitchFamily="2" charset="-78"/>
              </a:rPr>
              <a:t>مَن </a:t>
            </a:r>
            <a:r>
              <a:rPr lang="fa-IR" sz="2800" b="1" dirty="0" smtClean="0">
                <a:cs typeface="B Badr" pitchFamily="2" charset="-78"/>
              </a:rPr>
              <a:t>.    </a:t>
            </a:r>
            <a:r>
              <a:rPr lang="fa-IR" sz="2800" b="1" u="sng" dirty="0" smtClean="0">
                <a:cs typeface="B Badr" pitchFamily="2" charset="-78"/>
              </a:rPr>
              <a:t> ما </a:t>
            </a:r>
            <a:r>
              <a:rPr lang="fa-IR" sz="2800" b="1" dirty="0" smtClean="0">
                <a:cs typeface="B Badr" pitchFamily="2" charset="-78"/>
              </a:rPr>
              <a:t>و ... ) که 2 فعل را مجزوم می کند .</a:t>
            </a:r>
            <a:br>
              <a:rPr lang="fa-IR" sz="2800" b="1" dirty="0" smtClean="0">
                <a:cs typeface="B Badr" pitchFamily="2" charset="-78"/>
              </a:rPr>
            </a:br>
            <a:r>
              <a:rPr lang="fa-IR" sz="2800" b="1" dirty="0">
                <a:cs typeface="B Badr" pitchFamily="2" charset="-78"/>
              </a:rPr>
              <a:t> </a:t>
            </a:r>
            <a:r>
              <a:rPr lang="fa-IR" sz="2800" b="1" dirty="0" smtClean="0">
                <a:cs typeface="B Badr" pitchFamily="2" charset="-78"/>
              </a:rPr>
              <a:t>                      </a:t>
            </a:r>
            <a:r>
              <a:rPr lang="fa-IR" sz="2400" b="1" dirty="0" smtClean="0">
                <a:cs typeface="B Badr" pitchFamily="2" charset="-78"/>
              </a:rPr>
              <a:t>اگر      هر کس   هر چه</a:t>
            </a:r>
            <a:br>
              <a:rPr lang="fa-IR" sz="2400" b="1" dirty="0" smtClean="0">
                <a:cs typeface="B Badr" pitchFamily="2" charset="-78"/>
              </a:rPr>
            </a:br>
            <a:r>
              <a:rPr lang="fa-IR" sz="2400" b="1" dirty="0">
                <a:cs typeface="B Badr" pitchFamily="2" charset="-78"/>
              </a:rPr>
              <a:t> </a:t>
            </a:r>
            <a:r>
              <a:rPr lang="fa-IR" sz="2400" b="1" dirty="0" smtClean="0">
                <a:cs typeface="B Badr" pitchFamily="2" charset="-78"/>
              </a:rPr>
              <a:t>                            </a:t>
            </a:r>
            <a:r>
              <a:rPr lang="fa-IR" sz="2800" b="1" dirty="0" smtClean="0">
                <a:cs typeface="B Badr" pitchFamily="2" charset="-78"/>
              </a:rPr>
              <a:t>إن   </a:t>
            </a:r>
            <a:r>
              <a:rPr lang="fa-IR" sz="2800" b="1" u="sng" dirty="0" smtClean="0">
                <a:cs typeface="B Badr" pitchFamily="2" charset="-78"/>
              </a:rPr>
              <a:t>تنصروا </a:t>
            </a:r>
            <a:r>
              <a:rPr lang="fa-IR" sz="2800" b="1" dirty="0" smtClean="0">
                <a:cs typeface="B Badr" pitchFamily="2" charset="-78"/>
              </a:rPr>
              <a:t>  اللهَ   </a:t>
            </a:r>
            <a:r>
              <a:rPr lang="fa-IR" sz="2800" b="1" u="sng" dirty="0" smtClean="0">
                <a:cs typeface="B Badr" pitchFamily="2" charset="-78"/>
              </a:rPr>
              <a:t>ینصر</a:t>
            </a:r>
            <a:r>
              <a:rPr lang="fa-IR" sz="2800" b="1" dirty="0" smtClean="0">
                <a:cs typeface="B Badr" pitchFamily="2" charset="-78"/>
              </a:rPr>
              <a:t>کم</a:t>
            </a:r>
            <a:br>
              <a:rPr lang="fa-IR" sz="2800" b="1" dirty="0" smtClean="0">
                <a:cs typeface="B Badr" pitchFamily="2" charset="-78"/>
              </a:rPr>
            </a:br>
            <a:r>
              <a:rPr lang="fa-IR" sz="2000" b="1" dirty="0">
                <a:cs typeface="B Badr" pitchFamily="2" charset="-78"/>
              </a:rPr>
              <a:t> </a:t>
            </a:r>
            <a:r>
              <a:rPr lang="fa-IR" sz="2000" b="1" dirty="0" smtClean="0">
                <a:cs typeface="B Badr" pitchFamily="2" charset="-78"/>
              </a:rPr>
              <a:t>                                          فعل شرط           جواب شرط</a:t>
            </a:r>
            <a:br>
              <a:rPr lang="fa-IR" sz="2000" b="1" dirty="0" smtClean="0">
                <a:cs typeface="B Badr" pitchFamily="2" charset="-78"/>
              </a:rPr>
            </a:br>
            <a:r>
              <a:rPr lang="fa-IR" sz="2000" b="1" dirty="0">
                <a:cs typeface="B Badr" pitchFamily="2" charset="-78"/>
              </a:rPr>
              <a:t> </a:t>
            </a:r>
            <a:r>
              <a:rPr lang="fa-IR" sz="2000" b="1" dirty="0" smtClean="0">
                <a:cs typeface="B Badr" pitchFamily="2" charset="-78"/>
              </a:rPr>
              <a:t>                                          و مجزوم به         و مجزوم به سکون</a:t>
            </a:r>
            <a:br>
              <a:rPr lang="fa-IR" sz="2000" b="1" dirty="0" smtClean="0">
                <a:cs typeface="B Badr" pitchFamily="2" charset="-78"/>
              </a:rPr>
            </a:br>
            <a:r>
              <a:rPr lang="fa-IR" sz="2000" b="1" dirty="0">
                <a:cs typeface="B Badr" pitchFamily="2" charset="-78"/>
              </a:rPr>
              <a:t> </a:t>
            </a:r>
            <a:r>
              <a:rPr lang="fa-IR" sz="2000" b="1" dirty="0" smtClean="0">
                <a:cs typeface="B Badr" pitchFamily="2" charset="-78"/>
              </a:rPr>
              <a:t>                                            حذف ن</a:t>
            </a:r>
            <a:br>
              <a:rPr lang="fa-IR" sz="2000" b="1" dirty="0" smtClean="0">
                <a:cs typeface="B Badr" pitchFamily="2" charset="-78"/>
              </a:rPr>
            </a:br>
            <a:r>
              <a:rPr lang="fa-IR" sz="2800" b="1" dirty="0" smtClean="0">
                <a:cs typeface="B Badr" pitchFamily="2" charset="-78"/>
              </a:rPr>
              <a:t>5-</a:t>
            </a:r>
            <a:r>
              <a:rPr lang="fa-IR" sz="2000" b="1" dirty="0" smtClean="0">
                <a:cs typeface="B Badr" pitchFamily="2" charset="-78"/>
              </a:rPr>
              <a:t> </a:t>
            </a:r>
            <a:r>
              <a:rPr lang="fa-IR" sz="2800" b="1" dirty="0" smtClean="0">
                <a:cs typeface="B Badr" pitchFamily="2" charset="-78"/>
              </a:rPr>
              <a:t>جواب طلب ؛ مضارعی که بعد از فعل امر یا نهی می آید مجزوم می شود :</a:t>
            </a:r>
            <a:br>
              <a:rPr lang="fa-IR" sz="2800" b="1" dirty="0" smtClean="0">
                <a:cs typeface="B Badr" pitchFamily="2" charset="-78"/>
              </a:rPr>
            </a:br>
            <a:r>
              <a:rPr lang="fa-IR" sz="2800" b="1" dirty="0">
                <a:cs typeface="B Badr" pitchFamily="2" charset="-78"/>
              </a:rPr>
              <a:t> </a:t>
            </a:r>
            <a:r>
              <a:rPr lang="fa-IR" sz="2800" b="1" dirty="0" smtClean="0">
                <a:cs typeface="B Badr" pitchFamily="2" charset="-78"/>
              </a:rPr>
              <a:t>		اُدعونی أستجِب لکم                                         </a:t>
            </a:r>
            <a:endParaRPr lang="fa-IR" sz="2400" b="1" dirty="0">
              <a:cs typeface="B Badr" pitchFamily="2" charset="-78"/>
            </a:endParaRPr>
          </a:p>
        </p:txBody>
      </p:sp>
      <p:cxnSp>
        <p:nvCxnSpPr>
          <p:cNvPr id="4" name="Straight Arrow Connector 3"/>
          <p:cNvCxnSpPr/>
          <p:nvPr/>
        </p:nvCxnSpPr>
        <p:spPr>
          <a:xfrm rot="10800000">
            <a:off x="6715140" y="1500174"/>
            <a:ext cx="785818"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rot="10800000">
            <a:off x="6715140" y="3000372"/>
            <a:ext cx="785818"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97634"/>
          </a:xfrm>
          <a:ln w="76200">
            <a:solidFill>
              <a:srgbClr val="00B050"/>
            </a:solidFill>
          </a:ln>
        </p:spPr>
        <p:txBody>
          <a:bodyPr>
            <a:normAutofit/>
          </a:bodyPr>
          <a:lstStyle/>
          <a:p>
            <a:pPr algn="r"/>
            <a:r>
              <a:rPr lang="fa-IR" sz="3200" b="1" dirty="0" smtClean="0">
                <a:solidFill>
                  <a:srgbClr val="FF0000"/>
                </a:solidFill>
                <a:cs typeface="B Badr" pitchFamily="2" charset="-78"/>
              </a:rPr>
              <a:t>جملات شرطی   </a:t>
            </a:r>
            <a:r>
              <a:rPr lang="fa-IR" sz="3200" b="1" dirty="0" smtClean="0">
                <a:cs typeface="B Badr" pitchFamily="2" charset="-78"/>
              </a:rPr>
              <a:t/>
            </a:r>
            <a:br>
              <a:rPr lang="fa-IR" sz="3200" b="1" dirty="0" smtClean="0">
                <a:cs typeface="B Badr" pitchFamily="2" charset="-78"/>
              </a:rPr>
            </a:br>
            <a:r>
              <a:rPr lang="fa-IR" sz="3200" b="1" dirty="0">
                <a:cs typeface="B Badr" pitchFamily="2" charset="-78"/>
              </a:rPr>
              <a:t/>
            </a:r>
            <a:br>
              <a:rPr lang="fa-IR" sz="3200" b="1" dirty="0">
                <a:cs typeface="B Badr" pitchFamily="2" charset="-78"/>
              </a:rPr>
            </a:br>
            <a:r>
              <a:rPr lang="fa-IR" sz="3200" b="1" dirty="0" smtClean="0">
                <a:cs typeface="B Badr" pitchFamily="2" charset="-78"/>
              </a:rPr>
              <a:t>(</a:t>
            </a:r>
            <a:r>
              <a:rPr lang="fa-IR" sz="2800" b="1" dirty="0" smtClean="0">
                <a:cs typeface="B Badr" pitchFamily="2" charset="-78"/>
              </a:rPr>
              <a:t>ما  تفعلونَ  مِن  خیرٍ  یعلمُهُ  اللهُ  )            خطا</a:t>
            </a:r>
            <a:br>
              <a:rPr lang="fa-IR" sz="2800" b="1" dirty="0" smtClean="0">
                <a:cs typeface="B Badr" pitchFamily="2" charset="-78"/>
              </a:rPr>
            </a:br>
            <a:r>
              <a:rPr lang="fa-IR" sz="2800" b="1" dirty="0" smtClean="0">
                <a:cs typeface="B Badr" pitchFamily="2" charset="-78"/>
              </a:rPr>
              <a:t>ترجمه غلط : چیزی که از خیر انجام می دهید خدا آن را می داند .</a:t>
            </a:r>
            <a:br>
              <a:rPr lang="fa-IR" sz="2800" b="1" dirty="0" smtClean="0">
                <a:cs typeface="B Badr" pitchFamily="2" charset="-78"/>
              </a:rPr>
            </a:br>
            <a:r>
              <a:rPr lang="fa-IR" sz="2800" b="1" dirty="0" smtClean="0">
                <a:cs typeface="B Badr" pitchFamily="2" charset="-78"/>
              </a:rPr>
              <a:t/>
            </a:r>
            <a:br>
              <a:rPr lang="fa-IR" sz="2800" b="1" dirty="0" smtClean="0">
                <a:cs typeface="B Badr" pitchFamily="2" charset="-78"/>
              </a:rPr>
            </a:br>
            <a:r>
              <a:rPr lang="fa-IR" sz="2800" b="1" dirty="0" smtClean="0">
                <a:cs typeface="B Badr" pitchFamily="2" charset="-78"/>
              </a:rPr>
              <a:t>ادوات شرط ( إن  .  مَن  .    ما  .  أینما  .  مهما  .  کیفما و ... )</a:t>
            </a:r>
            <a:br>
              <a:rPr lang="fa-IR" sz="2800" b="1" dirty="0" smtClean="0">
                <a:cs typeface="B Badr" pitchFamily="2" charset="-78"/>
              </a:rPr>
            </a:br>
            <a:r>
              <a:rPr lang="fa-IR" sz="2400" b="1" dirty="0">
                <a:cs typeface="B Badr" pitchFamily="2" charset="-78"/>
              </a:rPr>
              <a:t> </a:t>
            </a:r>
            <a:r>
              <a:rPr lang="fa-IR" sz="2400" b="1" dirty="0" smtClean="0">
                <a:cs typeface="B Badr" pitchFamily="2" charset="-78"/>
              </a:rPr>
              <a:t>                   اگر      هر کس  هرچه  هر کجا   هرچه   هر طور</a:t>
            </a:r>
            <a:br>
              <a:rPr lang="fa-IR" sz="2400" b="1" dirty="0" smtClean="0">
                <a:cs typeface="B Badr" pitchFamily="2" charset="-78"/>
              </a:rPr>
            </a:br>
            <a:r>
              <a:rPr lang="fa-IR" sz="2800" b="1" dirty="0" smtClean="0">
                <a:cs typeface="B Badr" pitchFamily="2" charset="-78"/>
              </a:rPr>
              <a:t>باعث جزم دو فعل می شوند .</a:t>
            </a:r>
            <a:br>
              <a:rPr lang="fa-IR" sz="2800" b="1" dirty="0" smtClean="0">
                <a:cs typeface="B Badr" pitchFamily="2" charset="-78"/>
              </a:rPr>
            </a:br>
            <a:r>
              <a:rPr lang="fa-IR" sz="2800" b="1" dirty="0" smtClean="0">
                <a:cs typeface="B Badr" pitchFamily="2" charset="-78"/>
              </a:rPr>
              <a:t/>
            </a:r>
            <a:br>
              <a:rPr lang="fa-IR" sz="2800" b="1" dirty="0" smtClean="0">
                <a:cs typeface="B Badr" pitchFamily="2" charset="-78"/>
              </a:rPr>
            </a:br>
            <a:r>
              <a:rPr lang="fa-IR" sz="2800" b="1" dirty="0" smtClean="0">
                <a:cs typeface="B Badr" pitchFamily="2" charset="-78"/>
              </a:rPr>
              <a:t>( ما تفعلوا مِن خیرٍ یعلمهُ اللهُ ) </a:t>
            </a:r>
            <a:br>
              <a:rPr lang="fa-IR" sz="2800" b="1" dirty="0" smtClean="0">
                <a:cs typeface="B Badr" pitchFamily="2" charset="-78"/>
              </a:rPr>
            </a:br>
            <a:r>
              <a:rPr lang="fa-IR" sz="2400" b="1" dirty="0">
                <a:cs typeface="B Badr" pitchFamily="2" charset="-78"/>
              </a:rPr>
              <a:t> </a:t>
            </a:r>
            <a:r>
              <a:rPr lang="fa-IR" sz="2400" b="1" dirty="0" smtClean="0">
                <a:cs typeface="B Badr" pitchFamily="2" charset="-78"/>
              </a:rPr>
              <a:t>     فعل شرط          جواب شرط</a:t>
            </a:r>
            <a:br>
              <a:rPr lang="fa-IR" sz="2400" b="1" dirty="0" smtClean="0">
                <a:cs typeface="B Badr" pitchFamily="2" charset="-78"/>
              </a:rPr>
            </a:br>
            <a:r>
              <a:rPr lang="fa-IR" sz="2400" b="1" dirty="0">
                <a:cs typeface="B Badr" pitchFamily="2" charset="-78"/>
              </a:rPr>
              <a:t> </a:t>
            </a:r>
            <a:r>
              <a:rPr lang="fa-IR" sz="2400" b="1" dirty="0" smtClean="0">
                <a:cs typeface="B Badr" pitchFamily="2" charset="-78"/>
              </a:rPr>
              <a:t>      مجزوم                مجزوم</a:t>
            </a:r>
            <a:br>
              <a:rPr lang="fa-IR" sz="2400" b="1" dirty="0" smtClean="0">
                <a:cs typeface="B Badr" pitchFamily="2" charset="-78"/>
              </a:rPr>
            </a:br>
            <a:r>
              <a:rPr lang="fa-IR" sz="2400" b="1" dirty="0" smtClean="0">
                <a:cs typeface="B Badr" pitchFamily="2" charset="-78"/>
              </a:rPr>
              <a:t/>
            </a:r>
            <a:br>
              <a:rPr lang="fa-IR" sz="2400" b="1" dirty="0" smtClean="0">
                <a:cs typeface="B Badr" pitchFamily="2" charset="-78"/>
              </a:rPr>
            </a:br>
            <a:r>
              <a:rPr lang="fa-IR" sz="2800" b="1" dirty="0" smtClean="0">
                <a:cs typeface="B Badr" pitchFamily="2" charset="-78"/>
              </a:rPr>
              <a:t>هر چه از خیر انجام دهید خدا آن را می داند .</a:t>
            </a:r>
            <a:endParaRPr lang="fa-IR" sz="3200" b="1" dirty="0">
              <a:cs typeface="B Badr" pitchFamily="2" charset="-78"/>
            </a:endParaRPr>
          </a:p>
        </p:txBody>
      </p:sp>
    </p:spTree>
  </p:cSld>
  <p:clrMapOvr>
    <a:masterClrMapping/>
  </p:clrMapOvr>
  <p:transition spd="med">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26196"/>
          </a:xfrm>
          <a:ln w="76200">
            <a:solidFill>
              <a:srgbClr val="FF0066"/>
            </a:solidFill>
          </a:ln>
        </p:spPr>
        <p:txBody>
          <a:bodyPr>
            <a:normAutofit/>
          </a:bodyPr>
          <a:lstStyle/>
          <a:p>
            <a:pPr algn="r"/>
            <a:r>
              <a:rPr lang="fa-IR" sz="2800" b="1" dirty="0" smtClean="0">
                <a:cs typeface="B Badr" pitchFamily="2" charset="-78"/>
              </a:rPr>
              <a:t>ادوات شرط بر سر ماضی ها نیز وارد می شوند ولی جزم آنها محلی است.</a:t>
            </a:r>
            <a:br>
              <a:rPr lang="fa-IR" sz="2800" b="1" dirty="0" smtClean="0">
                <a:cs typeface="B Badr" pitchFamily="2" charset="-78"/>
              </a:rPr>
            </a:br>
            <a:r>
              <a:rPr lang="fa-IR" sz="2800" b="1" dirty="0">
                <a:cs typeface="B Badr" pitchFamily="2" charset="-78"/>
              </a:rPr>
              <a:t/>
            </a:r>
            <a:br>
              <a:rPr lang="fa-IR" sz="2800" b="1" dirty="0">
                <a:cs typeface="B Badr" pitchFamily="2" charset="-78"/>
              </a:rPr>
            </a:br>
            <a:r>
              <a:rPr lang="fa-IR" sz="2800" b="1" dirty="0" smtClean="0">
                <a:cs typeface="B Badr" pitchFamily="2" charset="-78"/>
              </a:rPr>
              <a:t>جمله غلط :       مَن </a:t>
            </a:r>
            <a:r>
              <a:rPr lang="fa-IR" sz="2800" b="1" u="sng" dirty="0" smtClean="0">
                <a:cs typeface="B Badr" pitchFamily="2" charset="-78"/>
              </a:rPr>
              <a:t>صَبَر</a:t>
            </a:r>
            <a:r>
              <a:rPr lang="fa-IR" sz="2800" b="1" dirty="0" smtClean="0">
                <a:cs typeface="B Badr" pitchFamily="2" charset="-78"/>
              </a:rPr>
              <a:t> </a:t>
            </a:r>
            <a:r>
              <a:rPr lang="fa-IR" sz="2800" b="1" u="sng" dirty="0" smtClean="0">
                <a:cs typeface="B Badr" pitchFamily="2" charset="-78"/>
              </a:rPr>
              <a:t>ظَفَر</a:t>
            </a:r>
            <a:r>
              <a:rPr lang="fa-IR" sz="2800" b="1" dirty="0" smtClean="0">
                <a:cs typeface="B Badr" pitchFamily="2" charset="-78"/>
              </a:rPr>
              <a:t/>
            </a:r>
            <a:br>
              <a:rPr lang="fa-IR" sz="2800" b="1" dirty="0" smtClean="0">
                <a:cs typeface="B Badr" pitchFamily="2" charset="-78"/>
              </a:rPr>
            </a:br>
            <a:r>
              <a:rPr lang="fa-IR" sz="2800" b="1" dirty="0" smtClean="0">
                <a:cs typeface="B Badr" pitchFamily="2" charset="-78"/>
              </a:rPr>
              <a:t>ترجمه غلط :     کسی که شکیبائی کرد پیروز شد </a:t>
            </a:r>
            <a:br>
              <a:rPr lang="fa-IR" sz="2800" b="1" dirty="0" smtClean="0">
                <a:cs typeface="B Badr" pitchFamily="2" charset="-78"/>
              </a:rPr>
            </a:br>
            <a:r>
              <a:rPr lang="fa-IR" sz="2800" b="1" dirty="0">
                <a:cs typeface="B Badr" pitchFamily="2" charset="-78"/>
              </a:rPr>
              <a:t/>
            </a:r>
            <a:br>
              <a:rPr lang="fa-IR" sz="2800" b="1" dirty="0">
                <a:cs typeface="B Badr" pitchFamily="2" charset="-78"/>
              </a:rPr>
            </a:br>
            <a:r>
              <a:rPr lang="fa-IR" sz="2800" b="1" dirty="0" smtClean="0">
                <a:cs typeface="B Badr" pitchFamily="2" charset="-78"/>
              </a:rPr>
              <a:t>جمله درست :    مَن     </a:t>
            </a:r>
            <a:r>
              <a:rPr lang="fa-IR" sz="2800" b="1" u="sng" dirty="0" smtClean="0">
                <a:cs typeface="B Badr" pitchFamily="2" charset="-78"/>
              </a:rPr>
              <a:t>صَبَرَ </a:t>
            </a:r>
            <a:r>
              <a:rPr lang="fa-IR" sz="2800" b="1" dirty="0" smtClean="0">
                <a:cs typeface="B Badr" pitchFamily="2" charset="-78"/>
              </a:rPr>
              <a:t>    </a:t>
            </a:r>
            <a:r>
              <a:rPr lang="fa-IR" sz="2800" b="1" u="sng" dirty="0" smtClean="0">
                <a:cs typeface="B Badr" pitchFamily="2" charset="-78"/>
              </a:rPr>
              <a:t>ظَفَرَ </a:t>
            </a:r>
            <a:r>
              <a:rPr lang="fa-IR" sz="2800" b="1" dirty="0" smtClean="0">
                <a:cs typeface="B Badr" pitchFamily="2" charset="-78"/>
              </a:rPr>
              <a:t/>
            </a:r>
            <a:br>
              <a:rPr lang="fa-IR" sz="2800" b="1" dirty="0" smtClean="0">
                <a:cs typeface="B Badr" pitchFamily="2" charset="-78"/>
              </a:rPr>
            </a:br>
            <a:r>
              <a:rPr lang="fa-IR" sz="2400" b="1" dirty="0">
                <a:cs typeface="B Badr" pitchFamily="2" charset="-78"/>
              </a:rPr>
              <a:t> </a:t>
            </a:r>
            <a:r>
              <a:rPr lang="fa-IR" sz="2400" b="1" dirty="0" smtClean="0">
                <a:cs typeface="B Badr" pitchFamily="2" charset="-78"/>
              </a:rPr>
              <a:t>                               فعل شرط  جواب شرط </a:t>
            </a:r>
            <a:br>
              <a:rPr lang="fa-IR" sz="2400" b="1" dirty="0" smtClean="0">
                <a:cs typeface="B Badr" pitchFamily="2" charset="-78"/>
              </a:rPr>
            </a:br>
            <a:r>
              <a:rPr lang="fa-IR" sz="2400" b="1" dirty="0">
                <a:cs typeface="B Badr" pitchFamily="2" charset="-78"/>
              </a:rPr>
              <a:t> </a:t>
            </a:r>
            <a:r>
              <a:rPr lang="fa-IR" sz="2400" b="1" dirty="0" smtClean="0">
                <a:cs typeface="B Badr" pitchFamily="2" charset="-78"/>
              </a:rPr>
              <a:t>                                  محلاً          محلاً</a:t>
            </a:r>
            <a:br>
              <a:rPr lang="fa-IR" sz="2400" b="1" dirty="0" smtClean="0">
                <a:cs typeface="B Badr" pitchFamily="2" charset="-78"/>
              </a:rPr>
            </a:br>
            <a:r>
              <a:rPr lang="fa-IR" sz="2400" b="1" dirty="0">
                <a:cs typeface="B Badr" pitchFamily="2" charset="-78"/>
              </a:rPr>
              <a:t> </a:t>
            </a:r>
            <a:r>
              <a:rPr lang="fa-IR" sz="2400" b="1" dirty="0" smtClean="0">
                <a:cs typeface="B Badr" pitchFamily="2" charset="-78"/>
              </a:rPr>
              <a:t>                                  مجزوم      مجزوم</a:t>
            </a:r>
            <a:br>
              <a:rPr lang="fa-IR" sz="2400" b="1" dirty="0" smtClean="0">
                <a:cs typeface="B Badr" pitchFamily="2" charset="-78"/>
              </a:rPr>
            </a:br>
            <a:r>
              <a:rPr lang="fa-IR" sz="2800" b="1" dirty="0" smtClean="0">
                <a:cs typeface="B Badr" pitchFamily="2" charset="-78"/>
              </a:rPr>
              <a:t>ترجمه درست :  هر کس شکیبائی کند پیروز می شود </a:t>
            </a:r>
            <a:br>
              <a:rPr lang="fa-IR" sz="2800" b="1" dirty="0" smtClean="0">
                <a:cs typeface="B Badr" pitchFamily="2" charset="-78"/>
              </a:rPr>
            </a:br>
            <a:endParaRPr lang="fa-IR" sz="2800" b="1" dirty="0">
              <a:cs typeface="B Badr" pitchFamily="2" charset="-78"/>
            </a:endParaRPr>
          </a:p>
        </p:txBody>
      </p:sp>
    </p:spTree>
  </p:cSld>
  <p:clrMapOvr>
    <a:masterClrMapping/>
  </p:clrMapOvr>
  <p:transition spd="med">
    <p:check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78698"/>
          </a:xfrm>
        </p:spPr>
        <p:txBody>
          <a:bodyPr/>
          <a:lstStyle/>
          <a:p>
            <a:pPr algn="r"/>
            <a:r>
              <a:rPr lang="fa-IR" sz="3600" dirty="0" smtClean="0"/>
              <a:t>عیّن الخطأ فی اسلوب الشرط</a:t>
            </a:r>
            <a:br>
              <a:rPr lang="fa-IR" sz="3600" dirty="0" smtClean="0"/>
            </a:br>
            <a:r>
              <a:rPr lang="en-US" sz="3600" dirty="0" smtClean="0"/>
              <a:t/>
            </a:r>
            <a:br>
              <a:rPr lang="en-US" sz="3600" dirty="0" smtClean="0"/>
            </a:br>
            <a:r>
              <a:rPr lang="fa-IR" sz="3600" dirty="0" smtClean="0"/>
              <a:t>1) من دعا الله بالتضرّع استجاب له دعواته </a:t>
            </a:r>
            <a:br>
              <a:rPr lang="fa-IR" sz="3600" dirty="0" smtClean="0"/>
            </a:br>
            <a:r>
              <a:rPr lang="fa-IR" sz="3600" dirty="0" smtClean="0"/>
              <a:t>2) إن یذهب التلامیذ الی المکتبة یجدون هناک کتبا قیّمة</a:t>
            </a:r>
            <a:r>
              <a:rPr lang="en-US" sz="3600" dirty="0" smtClean="0"/>
              <a:t/>
            </a:r>
            <a:br>
              <a:rPr lang="en-US" sz="3600" dirty="0" smtClean="0"/>
            </a:br>
            <a:r>
              <a:rPr lang="fa-IR" sz="3600" dirty="0" smtClean="0"/>
              <a:t>3) إن تُجالسا الابرار و المتّقین تتقرّبا الی الله</a:t>
            </a:r>
            <a:br>
              <a:rPr lang="fa-IR" sz="3600" dirty="0" smtClean="0"/>
            </a:br>
            <a:r>
              <a:rPr lang="fa-IR" sz="3600" dirty="0" smtClean="0"/>
              <a:t>4) من یعفُ عن سیّئات النّاس یعف الله عنه أیضاً</a:t>
            </a:r>
            <a:r>
              <a:rPr lang="en-US" dirty="0" smtClean="0"/>
              <a:t/>
            </a:r>
            <a:br>
              <a:rPr lang="en-US" dirty="0" smtClean="0"/>
            </a:br>
            <a:endParaRPr lang="fa-I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62674"/>
          </a:xfrm>
        </p:spPr>
        <p:txBody>
          <a:bodyPr>
            <a:normAutofit/>
          </a:bodyPr>
          <a:lstStyle/>
          <a:p>
            <a:pPr algn="r"/>
            <a:r>
              <a:rPr lang="fa-IR" sz="3200" dirty="0" smtClean="0"/>
              <a:t>عیّن الفعل منصوباً </a:t>
            </a:r>
            <a:br>
              <a:rPr lang="fa-IR" sz="3200" dirty="0" smtClean="0"/>
            </a:br>
            <a:r>
              <a:rPr lang="en-US" sz="3200" dirty="0" smtClean="0"/>
              <a:t/>
            </a:r>
            <a:br>
              <a:rPr lang="en-US" sz="3200" dirty="0" smtClean="0"/>
            </a:br>
            <a:r>
              <a:rPr lang="fa-IR" sz="3200" dirty="0" smtClean="0"/>
              <a:t>1) ان الاعداء هجموا علی اراضینا ،فلنُقاتلهم </a:t>
            </a:r>
            <a:br>
              <a:rPr lang="fa-IR" sz="3200" dirty="0" smtClean="0"/>
            </a:br>
            <a:r>
              <a:rPr lang="fa-IR" sz="3200" dirty="0" smtClean="0"/>
              <a:t>2) یذهب المسلمون الی مکة المکرمة لحجّ بیت الله الحرام</a:t>
            </a:r>
            <a:r>
              <a:rPr lang="en-US" sz="3200" dirty="0" smtClean="0"/>
              <a:t/>
            </a:r>
            <a:br>
              <a:rPr lang="en-US" sz="3200" dirty="0" smtClean="0"/>
            </a:br>
            <a:r>
              <a:rPr lang="fa-IR" sz="3200" dirty="0" smtClean="0"/>
              <a:t>3) جلس المدعوّون حول المائدة لتناول الطعام</a:t>
            </a:r>
            <a:br>
              <a:rPr lang="fa-IR" sz="3200" dirty="0" smtClean="0"/>
            </a:br>
            <a:r>
              <a:rPr lang="fa-IR" sz="3200" dirty="0" smtClean="0"/>
              <a:t>4) تعمل هؤلاء الطالبات بأحکام القرآن لیغفر الله ذنوبهنّ</a:t>
            </a:r>
            <a:r>
              <a:rPr lang="en-US" sz="3200" dirty="0" smtClean="0"/>
              <a:t/>
            </a:r>
            <a:br>
              <a:rPr lang="en-US" sz="3200" dirty="0" smtClean="0"/>
            </a:br>
            <a:r>
              <a:rPr lang="fa-IR" sz="3200" dirty="0" smtClean="0"/>
              <a:t> </a:t>
            </a:r>
            <a:r>
              <a:rPr lang="en-US" dirty="0" smtClean="0"/>
              <a:t/>
            </a:r>
            <a:br>
              <a:rPr lang="en-US" dirty="0" smtClean="0"/>
            </a:br>
            <a:endParaRPr lang="fa-I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22714"/>
          </a:xfrm>
        </p:spPr>
        <p:txBody>
          <a:bodyPr>
            <a:normAutofit/>
          </a:bodyPr>
          <a:lstStyle/>
          <a:p>
            <a:pPr algn="r"/>
            <a:r>
              <a:rPr lang="fa-IR" sz="3600" dirty="0" smtClean="0"/>
              <a:t>« </a:t>
            </a:r>
            <a:r>
              <a:rPr lang="fa-IR" sz="2400" dirty="0" smtClean="0"/>
              <a:t>لمّا دخلنا الصفّ قلت </a:t>
            </a:r>
            <a:r>
              <a:rPr lang="fa-IR" sz="2400" u="sng" dirty="0" smtClean="0"/>
              <a:t>لصدیقی</a:t>
            </a:r>
            <a:r>
              <a:rPr lang="fa-IR" sz="2400" dirty="0" smtClean="0"/>
              <a:t> </a:t>
            </a:r>
            <a:r>
              <a:rPr lang="fa-IR" sz="2400" u="sng" dirty="0" smtClean="0"/>
              <a:t>لنجلس </a:t>
            </a:r>
            <a:r>
              <a:rPr lang="fa-IR" sz="2400" dirty="0" smtClean="0"/>
              <a:t>فی الامام </a:t>
            </a:r>
            <a:r>
              <a:rPr lang="fa-IR" sz="2400" u="sng" dirty="0" smtClean="0"/>
              <a:t>لنسمع </a:t>
            </a:r>
            <a:r>
              <a:rPr lang="fa-IR" sz="2400" dirty="0" smtClean="0"/>
              <a:t>کلام الاستاذ جیّداً »</a:t>
            </a:r>
            <a:br>
              <a:rPr lang="fa-IR" sz="2400" dirty="0" smtClean="0"/>
            </a:br>
            <a:r>
              <a:rPr lang="fa-IR" sz="2400" dirty="0" smtClean="0"/>
              <a:t> عیّن الصحیح فی نوع اللامات</a:t>
            </a:r>
            <a:r>
              <a:rPr lang="en-US" sz="2400" dirty="0" smtClean="0"/>
              <a:t/>
            </a:r>
            <a:br>
              <a:rPr lang="en-US" sz="2400" dirty="0" smtClean="0"/>
            </a:br>
            <a:r>
              <a:rPr lang="en-US" sz="3600" dirty="0" smtClean="0"/>
              <a:t/>
            </a:r>
            <a:br>
              <a:rPr lang="en-US" sz="3600" dirty="0" smtClean="0"/>
            </a:br>
            <a:r>
              <a:rPr lang="fa-IR" sz="3600" dirty="0" smtClean="0"/>
              <a:t>1) جارّة / جازمة / ناصبة                                   2) ناصبة / جازمة / حرف الجرّ  </a:t>
            </a:r>
            <a:r>
              <a:rPr lang="en-US" sz="3600" dirty="0" smtClean="0"/>
              <a:t/>
            </a:r>
            <a:br>
              <a:rPr lang="en-US" sz="3600" dirty="0" smtClean="0"/>
            </a:br>
            <a:r>
              <a:rPr lang="fa-IR" sz="3600" dirty="0" smtClean="0"/>
              <a:t> 3) جارّة / ناصبة / لام الامر                               4) حرف الجرّ / لام الامر / جازمة </a:t>
            </a:r>
            <a:r>
              <a:rPr lang="en-US" sz="3600" dirty="0" smtClean="0"/>
              <a:t/>
            </a:r>
            <a:br>
              <a:rPr lang="en-US" sz="3600" dirty="0" smtClean="0"/>
            </a:br>
            <a:endParaRPr lang="fa-IR" sz="36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706"/>
          </a:xfrm>
        </p:spPr>
        <p:txBody>
          <a:bodyPr/>
          <a:lstStyle/>
          <a:p>
            <a:pPr algn="r"/>
            <a:r>
              <a:rPr lang="fa-IR" b="1" dirty="0" smtClean="0"/>
              <a:t>عیّن الصحیح ( فی الشّرط و جوابه )</a:t>
            </a:r>
            <a:r>
              <a:rPr lang="en-US" b="1" smtClean="0"/>
              <a:t/>
            </a:r>
            <a:br>
              <a:rPr lang="en-US" b="1" smtClean="0"/>
            </a:br>
            <a:r>
              <a:rPr lang="en-US" dirty="0" smtClean="0"/>
              <a:t/>
            </a:r>
            <a:br>
              <a:rPr lang="en-US" dirty="0" smtClean="0"/>
            </a:br>
            <a:r>
              <a:rPr lang="fa-IR" sz="4000" b="1" dirty="0" smtClean="0"/>
              <a:t>1)إن تستفید من الوقت لا یضیع عمرک !                                                2)متی ترجعی إلی بیتک اُکتبی وظائفک !</a:t>
            </a:r>
            <a:r>
              <a:rPr lang="en-US" sz="4000" dirty="0" smtClean="0"/>
              <a:t/>
            </a:r>
            <a:br>
              <a:rPr lang="en-US" sz="4000" dirty="0" smtClean="0"/>
            </a:br>
            <a:r>
              <a:rPr lang="fa-IR" sz="4000" b="1" dirty="0" smtClean="0"/>
              <a:t>3)إن تتعلّم فالجهل یزول و یحترمک الناس !                                           4)من یعتمد علی نفسه هو لا یحاکی </a:t>
            </a:r>
            <a:r>
              <a:rPr lang="fa-IR" b="1" dirty="0" smtClean="0"/>
              <a:t>ا</a:t>
            </a:r>
            <a:endParaRPr lang="fa-I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pPr algn="r"/>
            <a:r>
              <a:rPr lang="fa-IR" sz="3600" b="1" dirty="0" smtClean="0"/>
              <a:t>عَیّن المضارع المجزوم و لم یجزم بأدوات الجزم</a:t>
            </a:r>
            <a:br>
              <a:rPr lang="fa-IR" sz="3600" b="1" dirty="0" smtClean="0"/>
            </a:br>
            <a:r>
              <a:rPr lang="en-US" dirty="0" smtClean="0"/>
              <a:t/>
            </a:r>
            <a:br>
              <a:rPr lang="en-US" dirty="0" smtClean="0"/>
            </a:br>
            <a:r>
              <a:rPr lang="fa-IR" sz="2400" dirty="0" smtClean="0"/>
              <a:t>1</a:t>
            </a:r>
            <a:r>
              <a:rPr lang="fa-IR" sz="2800" dirty="0" smtClean="0"/>
              <a:t>) یشاهدنا الصدیق الوفّی فی الشدّة ولکن لم نساعده للوصول الی الراحة</a:t>
            </a:r>
            <a:r>
              <a:rPr lang="en-US" sz="2800" dirty="0" smtClean="0"/>
              <a:t/>
            </a:r>
            <a:br>
              <a:rPr lang="en-US" sz="2800" dirty="0" smtClean="0"/>
            </a:br>
            <a:r>
              <a:rPr lang="fa-IR" sz="2800" dirty="0" smtClean="0"/>
              <a:t>2) قل الحقّ فی حیاتک حتّی تری کیف سخّر العالم لک بأمر الخالق</a:t>
            </a:r>
            <a:r>
              <a:rPr lang="en-US" sz="2800" dirty="0" smtClean="0"/>
              <a:t/>
            </a:r>
            <a:br>
              <a:rPr lang="en-US" sz="2800" dirty="0" smtClean="0"/>
            </a:br>
            <a:r>
              <a:rPr lang="fa-IR" sz="2800" dirty="0" smtClean="0"/>
              <a:t>3) أرنی کلّ ما لدیک من القوة تصل الغایة أقلّ من سبعة ایام</a:t>
            </a:r>
            <a:r>
              <a:rPr lang="en-US" sz="2800" dirty="0" smtClean="0"/>
              <a:t/>
            </a:r>
            <a:br>
              <a:rPr lang="en-US" sz="2800" dirty="0" smtClean="0"/>
            </a:br>
            <a:r>
              <a:rPr lang="fa-IR" sz="2800" dirty="0" smtClean="0"/>
              <a:t>4) من صبر امام المشاکل یمکن له النجاة متوکّلاً علی الله تعالی</a:t>
            </a:r>
            <a:r>
              <a:rPr lang="en-US" sz="2800" dirty="0" smtClean="0"/>
              <a:t/>
            </a:r>
            <a:br>
              <a:rPr lang="en-US" sz="2800" dirty="0" smtClean="0"/>
            </a:br>
            <a:endParaRPr lang="fa-IR"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62674"/>
          </a:xfrm>
        </p:spPr>
        <p:txBody>
          <a:bodyPr>
            <a:normAutofit/>
          </a:bodyPr>
          <a:lstStyle/>
          <a:p>
            <a:pPr algn="r"/>
            <a:r>
              <a:rPr lang="fa-IR" sz="4000" b="1" dirty="0" smtClean="0"/>
              <a:t>عَیّن الصحیح فی اقتران جواب الشرط بالفاء</a:t>
            </a:r>
            <a:r>
              <a:rPr lang="en-US" sz="4000" b="1" dirty="0" smtClean="0"/>
              <a:t/>
            </a:r>
            <a:br>
              <a:rPr lang="en-US" sz="4000" b="1" dirty="0" smtClean="0"/>
            </a:br>
            <a:r>
              <a:rPr lang="en-US" sz="4000" dirty="0" smtClean="0"/>
              <a:t/>
            </a:r>
            <a:br>
              <a:rPr lang="en-US" sz="4000" dirty="0" smtClean="0"/>
            </a:br>
            <a:r>
              <a:rPr lang="fa-IR" sz="4000" dirty="0" smtClean="0"/>
              <a:t>1) متی تصلح سریرتک فتحسن سیرتک</a:t>
            </a:r>
            <a:br>
              <a:rPr lang="fa-IR" sz="4000" dirty="0" smtClean="0"/>
            </a:br>
            <a:r>
              <a:rPr lang="fa-IR" sz="4000" dirty="0" smtClean="0"/>
              <a:t>2) من ضاق صدره فاتسع لسانه.</a:t>
            </a:r>
            <a:r>
              <a:rPr lang="en-US" sz="4000" dirty="0" smtClean="0"/>
              <a:t/>
            </a:r>
            <a:br>
              <a:rPr lang="en-US" sz="4000" dirty="0" smtClean="0"/>
            </a:br>
            <a:r>
              <a:rPr lang="fa-IR" sz="4000" dirty="0" smtClean="0"/>
              <a:t>3) إن تدخل مداخل السوء فدخلت شعر		                                     4) متی تسافر الی شیراز فَزُر (تخت جمشید)</a:t>
            </a:r>
            <a:endParaRPr lang="fa-IR" sz="4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73</Words>
  <Application>Microsoft Office PowerPoint</Application>
  <PresentationFormat>On-screen Show (4:3)</PresentationFormat>
  <Paragraphs>13</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بنام خدا</vt:lpstr>
      <vt:lpstr>مضارع منصوب                                                     اصلی : حرکت فتحه  َ   ؛    مانند: لن یذهب                             ظاهری علائم نصب مضارع                           فرعی : حذف  ن  اعراب ؛   مانند: لن یذهبوا                                  محلی : در دو صیغه 6و 12 مضارع      مانند: لن یذهبنَ                                 1) حروف ناصبه : أنْ ، لن ، کی ، حتی ، لِ  علت نصب مضارع                            که  هرگز  تا    تا اینکه  تا، برای اینکه                               2) معطوف شدن به یک مضارع منصوب                                   مانند: إنّا نسعی حتی ننجحَ و نصِلَ الی آ مالنا                                                      منصوب باحرف ناصبه  معطوف و منصوب   ترجمه : 1- لن + مضارع : آینده منفی                         مانند ؛  لن یذهبَ :  هرگز نخواهد رفت .  2- سایر حروف ناصبه + مضارع: مضارع التزامی مانند ؛  أنْ یذهبَ :   که برود .</vt:lpstr>
      <vt:lpstr> اعراب فعل مضارع                                  به اعراب اصلی : ( مرفوع با ضمه  ُ  )                                  یذهبُ ، تذهبُ ، اذهبُ ، نذهبُ   مضارع در حالت رفعی          به اعراب فرعی ( مرفوع به ثبوت ن )                                      یذهبانِ ، تذهبانِ ، یذهبون ، تذهبون ، تذهبین                                       به اعراب محلی ( در دو صیغه 6و 12 )                                      یذهبنَ ، تذهبنَ                                       منصوب با فتحه :                           أن یذهبَ  مضارع در حالت نصب                                     منصوب با حذف ن :                       أن یذهبوا علت نصب مضارع     حروف ناصبه     أن ، لن ، کی ، حتّی ، لِ                                    مجزوم با حرکت سکون :                    لم یذهبْ  مضارع در حالت جزم       مجزوم با حذف ن :                           لم یذهبوا                                    مجزوم با حذف حرف عله :                  لم یهدِ   علت جزم مضارع : 1- لِ ( امر )      2- لا ( نهی )     3- لَمْ و لمّا     4- ادوات شرط       </vt:lpstr>
      <vt:lpstr>علائم جزم مضارع                                                                        لم یذهب 1- حرکت سکون                             یذهبُ                                                                         لم یذهبِ الملّمُ 2- حذف ن اعراب                           یرجعون          نهی : لا یرجعوا 3- حذف حرف عله :                        یدعو             لم یدعُ     ( معتل ناقص در صیغه های 14و13و7و4و1 )              یرضی           لم یرضَ                                                    یمشی            لم یمشِ  مضارع ها * در جمع مؤنث تغییر نمی کنند :       یذهبنَ            لم یذهبنَ</vt:lpstr>
      <vt:lpstr>دلایل جزم مضارع  1- لا نهی              لا تظلموا : ظلم نکنید  2- حروف انکار      ( لم . لمّا )                            لَم یعلم   =    ندانست                           لمّا یعلم  =    هنوز ندانسته است 3- لام امر             لِیعلم     =     باید بداند ( برای ساختن فعل امر از مضارع غایب و متکلّم ) 4- ادوات شرط ( إن .    مَن .     ما و ... ) که 2 فعل را مجزوم می کند .                        اگر      هر کس   هر چه                              إن   تنصروا   اللهَ   ینصرکم                                            فعل شرط           جواب شرط                                            و مجزوم به         و مجزوم به سکون                                              حذف ن 5- جواب طلب ؛ مضارعی که بعد از فعل امر یا نهی می آید مجزوم می شود :    اُدعونی أستجِب لکم                                         </vt:lpstr>
      <vt:lpstr>جملات شرطی     (ما  تفعلونَ  مِن  خیرٍ  یعلمُهُ  اللهُ  )            خطا ترجمه غلط : چیزی که از خیر انجام می دهید خدا آن را می داند .  ادوات شرط ( إن  .  مَن  .    ما  .  أینما  .  مهما  .  کیفما و ... )                     اگر      هر کس  هرچه  هر کجا   هرچه   هر طور باعث جزم دو فعل می شوند .  ( ما تفعلوا مِن خیرٍ یعلمهُ اللهُ )        فعل شرط          جواب شرط        مجزوم                مجزوم  هر چه از خیر انجام دهید خدا آن را می داند .</vt:lpstr>
      <vt:lpstr>ادوات شرط بر سر ماضی ها نیز وارد می شوند ولی جزم آنها محلی است.  جمله غلط :       مَن صَبَر ظَفَر ترجمه غلط :     کسی که شکیبائی کرد پیروز شد   جمله درست :    مَن     صَبَرَ     ظَفَرَ                                  فعل شرط  جواب شرط                                     محلاً          محلاً                                    مجزوم      مجزوم ترجمه درست :  هر کس شکیبائی کند پیروز می شود  </vt:lpstr>
      <vt:lpstr>عیّن الخطأ فی اسلوب الشرط  1) من دعا الله بالتضرّع استجاب له دعواته  2) إن یذهب التلامیذ الی المکتبة یجدون هناک کتبا قیّمة 3) إن تُجالسا الابرار و المتّقین تتقرّبا الی الله 4) من یعفُ عن سیّئات النّاس یعف الله عنه أیضاً </vt:lpstr>
      <vt:lpstr>عیّن الفعل منصوباً   1) ان الاعداء هجموا علی اراضینا ،فلنُقاتلهم  2) یذهب المسلمون الی مکة المکرمة لحجّ بیت الله الحرام 3) جلس المدعوّون حول المائدة لتناول الطعام 4) تعمل هؤلاء الطالبات بأحکام القرآن لیغفر الله ذنوبهنّ   </vt:lpstr>
      <vt:lpstr>« لمّا دخلنا الصفّ قلت لصدیقی لنجلس فی الامام لنسمع کلام الاستاذ جیّداً »  عیّن الصحیح فی نوع اللامات  1) جارّة / جازمة / ناصبة                                   2) ناصبة / جازمة / حرف الجرّ    3) جارّة / ناصبة / لام الامر                               4) حرف الجرّ / لام الامر / جازمة  </vt:lpstr>
      <vt:lpstr>عیّن الصحیح ( فی الشّرط و جوابه )  1)إن تستفید من الوقت لا یضیع عمرک !                                                2)متی ترجعی إلی بیتک اُکتبی وظائفک ! 3)إن تتعلّم فالجهل یزول و یحترمک الناس !                                           4)من یعتمد علی نفسه هو لا یحاکی ا</vt:lpstr>
      <vt:lpstr>عَیّن المضارع المجزوم و لم یجزم بأدوات الجزم  1) یشاهدنا الصدیق الوفّی فی الشدّة ولکن لم نساعده للوصول الی الراحة 2) قل الحقّ فی حیاتک حتّی تری کیف سخّر العالم لک بأمر الخالق 3) أرنی کلّ ما لدیک من القوة تصل الغایة أقلّ من سبعة ایام 4) من صبر امام المشاکل یمکن له النجاة متوکّلاً علی الله تعالی </vt:lpstr>
      <vt:lpstr>عَیّن الصحیح فی اقتران جواب الشرط بالفاء  1) متی تصلح سریرتک فتحسن سیرتک 2) من ضاق صدره فاتسع لسانه. 3) إن تدخل مداخل السوء فدخلت شعر                                       4) متی تسافر الی شیراز فَزُر (تخت جمشید)</vt:lpstr>
    </vt:vector>
  </TitlesOfParts>
  <Company>sazgar.com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مضارع منصوب                                                     اصلی : حرکت فتحه  َ   ؛    مانند: لن یذهب                             ظاهری علائم نصب مضارع                           فرعی : حذف  ن  اعراب ؛   مانند: لن یذهبوا                                  محلی : در دو صیغه 6و 12 مضارع      مانند: لن یذهبنَ                                 1) حروف ناصبه : أنْ ، لن ، کی ، حتی ، لِ  علت نصب مضارع                            که  هرگز  تا    تا اینکه  تا، برای اینکه                               2) معطوف شدن به یک مضارع منصوب                                   مانند: إنّا نسعی حتی ننجحَ و نصِلَ الی آ مالنا                                                      منصوب باحرف ناصبه  معطوف و منصوب   ترجمه : 1- لن + مضارع : آینده منفی                         مانند ؛  لن یذهبَ :  هرگز نخواهد رفت .  2- سایر حروف ناصبه + مضارع: مضارع التزامی مانند ؛  أنْ یذهبَ :   که برود .</dc:title>
  <dc:creator>Aria TM</dc:creator>
  <cp:lastModifiedBy>Windows User</cp:lastModifiedBy>
  <cp:revision>17</cp:revision>
  <dcterms:created xsi:type="dcterms:W3CDTF">2012-04-25T19:58:13Z</dcterms:created>
  <dcterms:modified xsi:type="dcterms:W3CDTF">2020-04-21T16:36:22Z</dcterms:modified>
</cp:coreProperties>
</file>