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56" r:id="rId3"/>
    <p:sldId id="257" r:id="rId4"/>
    <p:sldId id="258" r:id="rId5"/>
    <p:sldId id="259" r:id="rId6"/>
    <p:sldId id="260" r:id="rId7"/>
    <p:sldId id="275"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6816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جلسه 12</a:t>
            </a:r>
            <a:endParaRPr lang="fa-IR" dirty="0"/>
          </a:p>
        </p:txBody>
      </p:sp>
      <p:sp>
        <p:nvSpPr>
          <p:cNvPr id="3" name="Subtitle 2"/>
          <p:cNvSpPr>
            <a:spLocks noGrp="1"/>
          </p:cNvSpPr>
          <p:nvPr>
            <p:ph type="subTitle" idx="1"/>
          </p:nvPr>
        </p:nvSpPr>
        <p:spPr/>
        <p:txBody>
          <a:bodyPr>
            <a:normAutofit/>
          </a:bodyPr>
          <a:lstStyle/>
          <a:p>
            <a:pPr rtl="1">
              <a:lnSpc>
                <a:spcPct val="150000"/>
              </a:lnSpc>
              <a:spcAft>
                <a:spcPts val="1000"/>
              </a:spcAft>
            </a:pPr>
            <a:r>
              <a:rPr lang="fa-IR" sz="2800" b="1" dirty="0">
                <a:solidFill>
                  <a:srgbClr val="FF0000"/>
                </a:solidFill>
                <a:ea typeface="Calibri"/>
                <a:cs typeface="B Nazanin"/>
              </a:rPr>
              <a:t>مشکلات بهداشتی کودک سن </a:t>
            </a:r>
            <a:r>
              <a:rPr lang="fa-IR" sz="2800" b="1" dirty="0" smtClean="0">
                <a:solidFill>
                  <a:srgbClr val="FF0000"/>
                </a:solidFill>
                <a:ea typeface="Calibri"/>
                <a:cs typeface="B Nazanin"/>
              </a:rPr>
              <a:t>مدرسه</a:t>
            </a:r>
            <a:endParaRPr lang="fa-IR" sz="2800" dirty="0" smtClean="0">
              <a:solidFill>
                <a:srgbClr val="FF0000"/>
              </a:solidFill>
            </a:endParaRPr>
          </a:p>
        </p:txBody>
      </p:sp>
    </p:spTree>
    <p:extLst>
      <p:ext uri="{BB962C8B-B14F-4D97-AF65-F5344CB8AC3E}">
        <p14:creationId xmlns:p14="http://schemas.microsoft.com/office/powerpoint/2010/main" val="3471775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i="1" dirty="0">
                <a:solidFill>
                  <a:srgbClr val="FF0000"/>
                </a:solidFill>
                <a:ea typeface="Calibri"/>
                <a:cs typeface="B Nazanin"/>
              </a:rPr>
              <a:t>بی اختیاری در دفع ادرار</a:t>
            </a:r>
            <a:r>
              <a:rPr lang="fa-IR" dirty="0">
                <a:solidFill>
                  <a:srgbClr val="FF0000"/>
                </a:solidFill>
                <a:ea typeface="Calibri"/>
                <a:cs typeface="B Nazanin"/>
              </a:rPr>
              <a:t> </a:t>
            </a:r>
            <a:r>
              <a:rPr lang="fa-IR" dirty="0">
                <a:ea typeface="Calibri"/>
                <a:cs typeface="B Nazanin"/>
              </a:rPr>
              <a:t>: </a:t>
            </a:r>
            <a:endParaRPr lang="fa-IR" dirty="0"/>
          </a:p>
        </p:txBody>
      </p:sp>
      <p:sp>
        <p:nvSpPr>
          <p:cNvPr id="3" name="Content Placeholder 2"/>
          <p:cNvSpPr>
            <a:spLocks noGrp="1"/>
          </p:cNvSpPr>
          <p:nvPr>
            <p:ph idx="1"/>
          </p:nvPr>
        </p:nvSpPr>
        <p:spPr/>
        <p:txBody>
          <a:bodyPr>
            <a:normAutofit fontScale="77500" lnSpcReduction="20000"/>
          </a:bodyPr>
          <a:lstStyle/>
          <a:p>
            <a:pPr algn="just" rtl="1">
              <a:lnSpc>
                <a:spcPct val="150000"/>
              </a:lnSpc>
              <a:spcAft>
                <a:spcPts val="1000"/>
              </a:spcAft>
            </a:pPr>
            <a:r>
              <a:rPr lang="fa-IR" dirty="0">
                <a:ea typeface="Calibri"/>
                <a:cs typeface="B Nazanin"/>
              </a:rPr>
              <a:t>بی اختیاری ادرار به دفع عمدی یا غیرعمدی ادرار در تخت یا پوشاک در کودکی که به طور طبیعی کنترل ارادی مثانه را باید کسب کرده باشد. دفع نامناب ادرار بایستی حداقل دوبار در هفته به مدت 3 ماه ادامه داشته باشد و سن تقویمی یا تکاملی کودک حداقل 5 سال باشد و بی اختیاری ادرار از عوارض دارویی یا بیماری خاصی (دیابت) نباشد. به نوع اولیه و ثانویه تقسیم می شود. بی اختیاری در پسران رایج و شب ادراری بین8-6 سالگی متوقف می شود. ممکن است بعضی از این کودکان مشکلات روانی ، تکاملی و حرکتی داشته باشند. رفتار والدین هم مؤثر است.</a:t>
            </a:r>
            <a:endParaRPr lang="en-US" sz="2400" dirty="0">
              <a:ea typeface="Calibri"/>
              <a:cs typeface="Arial"/>
            </a:endParaRPr>
          </a:p>
          <a:p>
            <a:endParaRPr lang="fa-IR" dirty="0"/>
          </a:p>
        </p:txBody>
      </p:sp>
    </p:spTree>
    <p:extLst>
      <p:ext uri="{BB962C8B-B14F-4D97-AF65-F5344CB8AC3E}">
        <p14:creationId xmlns:p14="http://schemas.microsoft.com/office/powerpoint/2010/main" val="4214310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3000" b="1" dirty="0">
                <a:solidFill>
                  <a:prstClr val="black"/>
                </a:solidFill>
                <a:ea typeface="Calibri"/>
                <a:cs typeface="B Nazanin"/>
              </a:rPr>
              <a:t>علل</a:t>
            </a:r>
            <a:r>
              <a:rPr lang="fa-IR" sz="3000" dirty="0">
                <a:solidFill>
                  <a:prstClr val="black"/>
                </a:solidFill>
                <a:ea typeface="Calibri"/>
                <a:cs typeface="B Nazanin"/>
              </a:rPr>
              <a:t> :</a:t>
            </a:r>
            <a:endParaRPr lang="fa-IR" dirty="0"/>
          </a:p>
        </p:txBody>
      </p:sp>
      <p:sp>
        <p:nvSpPr>
          <p:cNvPr id="3" name="Content Placeholder 2"/>
          <p:cNvSpPr>
            <a:spLocks noGrp="1"/>
          </p:cNvSpPr>
          <p:nvPr>
            <p:ph idx="1"/>
          </p:nvPr>
        </p:nvSpPr>
        <p:spPr/>
        <p:txBody>
          <a:bodyPr>
            <a:normAutofit fontScale="85000" lnSpcReduction="10000"/>
          </a:bodyPr>
          <a:lstStyle/>
          <a:p>
            <a:pPr algn="just" rtl="1">
              <a:lnSpc>
                <a:spcPct val="150000"/>
              </a:lnSpc>
              <a:spcAft>
                <a:spcPts val="1000"/>
              </a:spcAft>
            </a:pPr>
            <a:r>
              <a:rPr lang="fa-IR" dirty="0" smtClean="0">
                <a:ea typeface="Calibri"/>
                <a:cs typeface="B Nazanin"/>
              </a:rPr>
              <a:t>علت </a:t>
            </a:r>
            <a:r>
              <a:rPr lang="fa-IR" dirty="0">
                <a:ea typeface="Calibri"/>
                <a:cs typeface="B Nazanin"/>
              </a:rPr>
              <a:t>مشخصی ندارد. عواملی چون طولانی بودن ساعت خواب در شیرخوارگی، تاریخچه مثبت خانوادگی ، تکامل فیزیکی آرام تر در کودکان تا 3 سالگی مطرح است.</a:t>
            </a:r>
            <a:endParaRPr lang="en-US" sz="2400" dirty="0">
              <a:ea typeface="Calibri"/>
              <a:cs typeface="Arial"/>
            </a:endParaRPr>
          </a:p>
          <a:p>
            <a:pPr algn="just" rtl="1">
              <a:lnSpc>
                <a:spcPct val="150000"/>
              </a:lnSpc>
              <a:spcAft>
                <a:spcPts val="1000"/>
              </a:spcAft>
            </a:pPr>
            <a:r>
              <a:rPr lang="fa-IR" dirty="0">
                <a:ea typeface="Calibri"/>
                <a:cs typeface="B Nazanin"/>
              </a:rPr>
              <a:t>علل دیگر نتیجه رفتار قهقرایی ، کم تمرکزی ، بیش فعالی، درگیری کودک در بازی و تئوری خواب ، ظرفیت عملی مثانه ، تئوری پرادراری شبانه ، اختلال فعالیت عضله و تروسر می باشد.</a:t>
            </a:r>
            <a:endParaRPr lang="en-US" sz="2400" dirty="0">
              <a:ea typeface="Calibri"/>
              <a:cs typeface="Arial"/>
            </a:endParaRPr>
          </a:p>
          <a:p>
            <a:endParaRPr lang="fa-IR" dirty="0"/>
          </a:p>
        </p:txBody>
      </p:sp>
    </p:spTree>
    <p:extLst>
      <p:ext uri="{BB962C8B-B14F-4D97-AF65-F5344CB8AC3E}">
        <p14:creationId xmlns:p14="http://schemas.microsoft.com/office/powerpoint/2010/main" val="380766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92500" lnSpcReduction="20000"/>
          </a:bodyPr>
          <a:lstStyle/>
          <a:p>
            <a:pPr algn="just" rtl="1">
              <a:lnSpc>
                <a:spcPct val="150000"/>
              </a:lnSpc>
              <a:spcAft>
                <a:spcPts val="1000"/>
              </a:spcAft>
            </a:pPr>
            <a:r>
              <a:rPr lang="fa-IR" b="1" dirty="0">
                <a:ea typeface="Calibri"/>
                <a:cs typeface="B Nazanin"/>
              </a:rPr>
              <a:t>علائم بالینی</a:t>
            </a:r>
            <a:r>
              <a:rPr lang="fa-IR" dirty="0">
                <a:ea typeface="Calibri"/>
                <a:cs typeface="B Nazanin"/>
              </a:rPr>
              <a:t> : میل شدید فرد به دفع با فوریت و توأم با ناراحتی حاد ، بی قراری و گاهی تکرار ادرار از علائم است.</a:t>
            </a:r>
            <a:endParaRPr lang="en-US" sz="2400" dirty="0">
              <a:ea typeface="Calibri"/>
              <a:cs typeface="Arial"/>
            </a:endParaRPr>
          </a:p>
          <a:p>
            <a:pPr algn="just" rtl="1">
              <a:lnSpc>
                <a:spcPct val="150000"/>
              </a:lnSpc>
              <a:spcAft>
                <a:spcPts val="1000"/>
              </a:spcAft>
            </a:pPr>
            <a:r>
              <a:rPr lang="fa-IR" b="1" dirty="0">
                <a:ea typeface="Calibri"/>
                <a:cs typeface="B Nazanin"/>
              </a:rPr>
              <a:t>تشخیص</a:t>
            </a:r>
            <a:r>
              <a:rPr lang="fa-IR" dirty="0">
                <a:ea typeface="Calibri"/>
                <a:cs typeface="B Nazanin"/>
              </a:rPr>
              <a:t> : معاینه فیزیکی جهت بروز عوامل فیزیکی مثل عفونت ادراری اختلالات آناتومیک ، مشکلات عصبی ، صرع شبانه ، دیابت و . . .</a:t>
            </a:r>
            <a:endParaRPr lang="en-US" sz="2400" dirty="0">
              <a:ea typeface="Calibri"/>
              <a:cs typeface="Arial"/>
            </a:endParaRPr>
          </a:p>
          <a:p>
            <a:pPr algn="just" rtl="1">
              <a:lnSpc>
                <a:spcPct val="150000"/>
              </a:lnSpc>
              <a:spcAft>
                <a:spcPts val="1000"/>
              </a:spcAft>
            </a:pPr>
            <a:r>
              <a:rPr lang="fa-IR" dirty="0">
                <a:ea typeface="Calibri"/>
                <a:cs typeface="B Nazanin"/>
              </a:rPr>
              <a:t>معاینه در جهت ارزیابی تشخیص ظرفیت عملی مثانه </a:t>
            </a:r>
            <a:endParaRPr lang="en-US" sz="2400" dirty="0">
              <a:ea typeface="Calibri"/>
              <a:cs typeface="Arial"/>
            </a:endParaRPr>
          </a:p>
          <a:p>
            <a:pPr algn="just" rtl="1">
              <a:lnSpc>
                <a:spcPct val="150000"/>
              </a:lnSpc>
              <a:spcAft>
                <a:spcPts val="1000"/>
              </a:spcAft>
            </a:pPr>
            <a:r>
              <a:rPr lang="fa-IR" dirty="0" smtClean="0">
                <a:ea typeface="Calibri"/>
                <a:cs typeface="B Nazanin"/>
              </a:rPr>
              <a:t>. </a:t>
            </a:r>
            <a:r>
              <a:rPr lang="fa-IR" dirty="0">
                <a:ea typeface="Calibri"/>
                <a:cs typeface="B Nazanin"/>
              </a:rPr>
              <a:t>حجم مثانه برای نگهداری ادرار شب تا ظرفیت 35-300 میلی متر کافی است. نگرش والدین باید در نظر گرفته شود.</a:t>
            </a:r>
            <a:endParaRPr lang="en-US" sz="2400" dirty="0">
              <a:ea typeface="Calibri"/>
              <a:cs typeface="Arial"/>
            </a:endParaRPr>
          </a:p>
        </p:txBody>
      </p:sp>
    </p:spTree>
    <p:extLst>
      <p:ext uri="{BB962C8B-B14F-4D97-AF65-F5344CB8AC3E}">
        <p14:creationId xmlns:p14="http://schemas.microsoft.com/office/powerpoint/2010/main" val="3637657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1800" b="1" dirty="0">
                <a:solidFill>
                  <a:prstClr val="black"/>
                </a:solidFill>
                <a:ea typeface="Calibri"/>
                <a:cs typeface="B Nazanin"/>
              </a:rPr>
              <a:t>تدابیر درمانی</a:t>
            </a:r>
            <a:r>
              <a:rPr lang="fa-IR" sz="1800" dirty="0">
                <a:solidFill>
                  <a:prstClr val="black"/>
                </a:solidFill>
                <a:ea typeface="Calibri"/>
                <a:cs typeface="B Nazanin"/>
              </a:rPr>
              <a:t> :</a:t>
            </a:r>
            <a:endParaRPr lang="fa-IR" dirty="0"/>
          </a:p>
        </p:txBody>
      </p:sp>
      <p:sp>
        <p:nvSpPr>
          <p:cNvPr id="3" name="Content Placeholder 2"/>
          <p:cNvSpPr>
            <a:spLocks noGrp="1"/>
          </p:cNvSpPr>
          <p:nvPr>
            <p:ph idx="1"/>
          </p:nvPr>
        </p:nvSpPr>
        <p:spPr>
          <a:xfrm>
            <a:off x="457200" y="1143000"/>
            <a:ext cx="8229600" cy="4983163"/>
          </a:xfrm>
        </p:spPr>
        <p:txBody>
          <a:bodyPr>
            <a:noAutofit/>
          </a:bodyPr>
          <a:lstStyle/>
          <a:p>
            <a:pPr algn="just" rtl="1">
              <a:lnSpc>
                <a:spcPct val="150000"/>
              </a:lnSpc>
              <a:spcAft>
                <a:spcPts val="1000"/>
              </a:spcAft>
            </a:pPr>
            <a:r>
              <a:rPr lang="fa-IR" sz="2400" dirty="0" smtClean="0">
                <a:ea typeface="Calibri"/>
                <a:cs typeface="B Nazanin"/>
              </a:rPr>
              <a:t>هیچ </a:t>
            </a:r>
            <a:r>
              <a:rPr lang="fa-IR" sz="2400" dirty="0">
                <a:ea typeface="Calibri"/>
                <a:cs typeface="B Nazanin"/>
              </a:rPr>
              <a:t>روشی به تنهایی مقبولیت ندارد و همیشه بیش از یک روش استفاده می شود. درمان موفقیت آمیز شامل خشک بودن شبانه برای 28-7 شب پیاپی می باشد. </a:t>
            </a:r>
            <a:endParaRPr lang="en-US" sz="2400" dirty="0">
              <a:ea typeface="Calibri"/>
              <a:cs typeface="Arial"/>
            </a:endParaRPr>
          </a:p>
          <a:p>
            <a:pPr algn="just" rtl="1">
              <a:lnSpc>
                <a:spcPct val="150000"/>
              </a:lnSpc>
              <a:spcAft>
                <a:spcPts val="1000"/>
              </a:spcAft>
            </a:pPr>
            <a:r>
              <a:rPr lang="fa-IR" sz="2400" dirty="0">
                <a:ea typeface="Calibri"/>
                <a:cs typeface="B Nazanin"/>
              </a:rPr>
              <a:t>(1) درمان شرطی : تعلیم کودک برای بیدار شدن از نظر دفع ادرار پس از وارد کردن یک محرک است.</a:t>
            </a:r>
            <a:endParaRPr lang="en-US" sz="2400" dirty="0">
              <a:ea typeface="Calibri"/>
              <a:cs typeface="Arial"/>
            </a:endParaRPr>
          </a:p>
          <a:p>
            <a:pPr algn="just" rtl="1">
              <a:lnSpc>
                <a:spcPct val="150000"/>
              </a:lnSpc>
              <a:spcAft>
                <a:spcPts val="1000"/>
              </a:spcAft>
            </a:pPr>
            <a:r>
              <a:rPr lang="fa-IR" sz="2400" dirty="0">
                <a:ea typeface="Calibri"/>
                <a:cs typeface="B Nazanin"/>
              </a:rPr>
              <a:t>(2) آموزش احتباس : با خوردن مایعات زیاد ادرار در حل تحمل نگه می دارد که به منظور منبسط کردن مثانه برای تطابق با زیادی حجم ادرار می باشد. استفاده از ورزش کژل هم مفید است</a:t>
            </a:r>
            <a:r>
              <a:rPr lang="fa-IR" sz="2400" dirty="0" smtClean="0">
                <a:ea typeface="Calibri"/>
                <a:cs typeface="B Nazanin"/>
              </a:rPr>
              <a:t>.</a:t>
            </a:r>
            <a:endParaRPr lang="en-US" sz="2400" dirty="0">
              <a:ea typeface="Calibri"/>
              <a:cs typeface="Arial"/>
            </a:endParaRPr>
          </a:p>
        </p:txBody>
      </p:sp>
    </p:spTree>
    <p:extLst>
      <p:ext uri="{BB962C8B-B14F-4D97-AF65-F5344CB8AC3E}">
        <p14:creationId xmlns:p14="http://schemas.microsoft.com/office/powerpoint/2010/main" val="1239513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1800" b="1" dirty="0">
                <a:solidFill>
                  <a:prstClr val="black"/>
                </a:solidFill>
                <a:ea typeface="Calibri"/>
                <a:cs typeface="B Nazanin"/>
              </a:rPr>
              <a:t>تدابیر درمانی</a:t>
            </a:r>
            <a:endParaRPr lang="fa-IR" dirty="0"/>
          </a:p>
        </p:txBody>
      </p:sp>
      <p:sp>
        <p:nvSpPr>
          <p:cNvPr id="3" name="Content Placeholder 2"/>
          <p:cNvSpPr>
            <a:spLocks noGrp="1"/>
          </p:cNvSpPr>
          <p:nvPr>
            <p:ph idx="1"/>
          </p:nvPr>
        </p:nvSpPr>
        <p:spPr/>
        <p:txBody>
          <a:bodyPr>
            <a:noAutofit/>
          </a:bodyPr>
          <a:lstStyle/>
          <a:p>
            <a:pPr lvl="0" algn="just" rtl="1">
              <a:lnSpc>
                <a:spcPct val="150000"/>
              </a:lnSpc>
              <a:spcAft>
                <a:spcPts val="1000"/>
              </a:spcAft>
            </a:pPr>
            <a:r>
              <a:rPr lang="fa-IR" dirty="0" smtClean="0">
                <a:solidFill>
                  <a:prstClr val="black"/>
                </a:solidFill>
                <a:ea typeface="Calibri"/>
                <a:cs typeface="B Nazanin"/>
              </a:rPr>
              <a:t>برنامه پیدا کردن کودک ، فاصله در شب برای ادرار کردن کودک پیدا می شود.</a:t>
            </a:r>
            <a:endParaRPr lang="en-US" dirty="0" smtClean="0">
              <a:solidFill>
                <a:prstClr val="black"/>
              </a:solidFill>
              <a:ea typeface="Calibri"/>
              <a:cs typeface="Arial"/>
            </a:endParaRPr>
          </a:p>
          <a:p>
            <a:pPr lvl="0" algn="just" rtl="1">
              <a:lnSpc>
                <a:spcPct val="150000"/>
              </a:lnSpc>
              <a:spcAft>
                <a:spcPts val="1000"/>
              </a:spcAft>
            </a:pPr>
            <a:r>
              <a:rPr lang="fa-IR" dirty="0" smtClean="0">
                <a:solidFill>
                  <a:prstClr val="black"/>
                </a:solidFill>
                <a:ea typeface="Calibri"/>
                <a:cs typeface="B Nazanin"/>
              </a:rPr>
              <a:t>(</a:t>
            </a:r>
            <a:r>
              <a:rPr lang="fa-IR" dirty="0">
                <a:solidFill>
                  <a:prstClr val="black"/>
                </a:solidFill>
                <a:ea typeface="Calibri"/>
                <a:cs typeface="B Nazanin"/>
              </a:rPr>
              <a:t>4) درمان دارویی : 3 نوع دارو : 1- ضد افسردگی های سه حلقوی (بیشترین دارو) ایمی پرامین اثر آنتی کولینرژیک در مثانه برای مهار کردن ادرار می باشد ( به مدت 8- 6 هفته و سپس کاهش دوز دارو در 4 هفته).</a:t>
            </a:r>
            <a:endParaRPr lang="en-US" dirty="0">
              <a:solidFill>
                <a:prstClr val="black"/>
              </a:solidFill>
              <a:ea typeface="Calibri"/>
              <a:cs typeface="Arial"/>
            </a:endParaRPr>
          </a:p>
        </p:txBody>
      </p:sp>
    </p:spTree>
    <p:extLst>
      <p:ext uri="{BB962C8B-B14F-4D97-AF65-F5344CB8AC3E}">
        <p14:creationId xmlns:p14="http://schemas.microsoft.com/office/powerpoint/2010/main" val="4100622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1800" b="1" dirty="0">
                <a:solidFill>
                  <a:prstClr val="black"/>
                </a:solidFill>
                <a:ea typeface="Calibri"/>
                <a:cs typeface="B Nazanin"/>
              </a:rPr>
              <a:t>تدابیر درمانی</a:t>
            </a:r>
            <a:r>
              <a:rPr lang="fa-IR" sz="1800" dirty="0">
                <a:solidFill>
                  <a:prstClr val="black"/>
                </a:solidFill>
                <a:ea typeface="Calibri"/>
                <a:cs typeface="B Nazanin"/>
              </a:rPr>
              <a:t> :</a:t>
            </a:r>
            <a:endParaRPr lang="fa-IR" dirty="0"/>
          </a:p>
        </p:txBody>
      </p:sp>
      <p:sp>
        <p:nvSpPr>
          <p:cNvPr id="3" name="Content Placeholder 2"/>
          <p:cNvSpPr>
            <a:spLocks noGrp="1"/>
          </p:cNvSpPr>
          <p:nvPr>
            <p:ph idx="1"/>
          </p:nvPr>
        </p:nvSpPr>
        <p:spPr/>
        <p:txBody>
          <a:bodyPr>
            <a:normAutofit fontScale="62500" lnSpcReduction="20000"/>
          </a:bodyPr>
          <a:lstStyle/>
          <a:p>
            <a:pPr algn="just" rtl="1">
              <a:lnSpc>
                <a:spcPct val="150000"/>
              </a:lnSpc>
              <a:spcAft>
                <a:spcPts val="1000"/>
              </a:spcAft>
            </a:pPr>
            <a:r>
              <a:rPr lang="fa-IR" dirty="0">
                <a:ea typeface="Calibri"/>
                <a:cs typeface="B Nazanin"/>
              </a:rPr>
              <a:t>2- داروهای آنتی کولینرژیک به خصوص اکسی بوتینین که انقباضات بدون مهار مثانه را کاهش می دهد و در تکرار ادرار روزانه مفید است. 3- دسموپرسین : اسپری بینی ( آنالوگ وازوپرسین) : بازده ادرار شبانه را به حجمی کمتر از ظرفیت فعالیتی مثانه کاهش می دهد.</a:t>
            </a:r>
            <a:endParaRPr lang="en-US" sz="2400" dirty="0">
              <a:ea typeface="Calibri"/>
              <a:cs typeface="Arial"/>
            </a:endParaRPr>
          </a:p>
          <a:p>
            <a:pPr algn="just" rtl="1">
              <a:lnSpc>
                <a:spcPct val="150000"/>
              </a:lnSpc>
              <a:spcAft>
                <a:spcPts val="1000"/>
              </a:spcAft>
            </a:pPr>
            <a:r>
              <a:rPr lang="fa-IR" sz="4000" dirty="0">
                <a:ea typeface="Calibri"/>
                <a:cs typeface="B Tabassom"/>
              </a:rPr>
              <a:t>نکته :</a:t>
            </a:r>
            <a:r>
              <a:rPr lang="fa-IR" sz="4000" dirty="0">
                <a:ea typeface="Calibri"/>
                <a:cs typeface="B Nazanin"/>
              </a:rPr>
              <a:t> </a:t>
            </a:r>
            <a:r>
              <a:rPr lang="fa-IR" dirty="0">
                <a:ea typeface="Calibri"/>
                <a:cs typeface="B Nazanin"/>
              </a:rPr>
              <a:t>در مجموع هشدارها مؤثرترین روش درمان در بی اختیاری ادرار است ولی دسموپرسین ممکن است تسکین موقتی ایجاد کند.</a:t>
            </a:r>
            <a:endParaRPr lang="en-US" sz="2400" dirty="0">
              <a:ea typeface="Calibri"/>
              <a:cs typeface="Arial"/>
            </a:endParaRPr>
          </a:p>
          <a:p>
            <a:pPr algn="just" rtl="1">
              <a:lnSpc>
                <a:spcPct val="150000"/>
              </a:lnSpc>
              <a:spcAft>
                <a:spcPts val="1000"/>
              </a:spcAft>
            </a:pPr>
            <a:r>
              <a:rPr lang="fa-IR" dirty="0">
                <a:ea typeface="Calibri"/>
                <a:cs typeface="B Nazanin"/>
              </a:rPr>
              <a:t>امر مهمی است که از تنبیه استفاده شده. درمان حمایتی شامل آموزش کودک از نظر تعویض پیژامه و ملحفه ها، همچنین محدودیت مایعات پیش از خواب مناسب است. روش های تعدیل رفتار مثل در نظر گرفتن یک هدیه کوچک برای هر شبی که خشک می ماند می تواند کمک کند.</a:t>
            </a:r>
            <a:endParaRPr lang="en-US" sz="2400" dirty="0">
              <a:ea typeface="Calibri"/>
              <a:cs typeface="Arial"/>
            </a:endParaRPr>
          </a:p>
          <a:p>
            <a:endParaRPr lang="fa-IR" dirty="0"/>
          </a:p>
        </p:txBody>
      </p:sp>
    </p:spTree>
    <p:extLst>
      <p:ext uri="{BB962C8B-B14F-4D97-AF65-F5344CB8AC3E}">
        <p14:creationId xmlns:p14="http://schemas.microsoft.com/office/powerpoint/2010/main" val="2521680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3000" b="1" dirty="0">
                <a:solidFill>
                  <a:prstClr val="black"/>
                </a:solidFill>
                <a:ea typeface="Calibri"/>
                <a:cs typeface="B Nazanin"/>
              </a:rPr>
              <a:t>تدابیر پرستاری</a:t>
            </a:r>
            <a:r>
              <a:rPr lang="fa-IR" sz="3000" dirty="0">
                <a:solidFill>
                  <a:prstClr val="black"/>
                </a:solidFill>
                <a:ea typeface="Calibri"/>
                <a:cs typeface="B Nazanin"/>
              </a:rPr>
              <a:t> :</a:t>
            </a:r>
            <a:endParaRPr lang="fa-IR" dirty="0"/>
          </a:p>
        </p:txBody>
      </p:sp>
      <p:sp>
        <p:nvSpPr>
          <p:cNvPr id="3" name="Content Placeholder 2"/>
          <p:cNvSpPr>
            <a:spLocks noGrp="1"/>
          </p:cNvSpPr>
          <p:nvPr>
            <p:ph idx="1"/>
          </p:nvPr>
        </p:nvSpPr>
        <p:spPr/>
        <p:txBody>
          <a:bodyPr>
            <a:normAutofit fontScale="92500" lnSpcReduction="20000"/>
          </a:bodyPr>
          <a:lstStyle/>
          <a:p>
            <a:pPr algn="just" rtl="1">
              <a:lnSpc>
                <a:spcPct val="150000"/>
              </a:lnSpc>
              <a:spcAft>
                <a:spcPts val="1000"/>
              </a:spcAft>
            </a:pPr>
            <a:r>
              <a:rPr lang="fa-IR" dirty="0" smtClean="0">
                <a:ea typeface="Calibri"/>
                <a:cs typeface="B Nazanin"/>
              </a:rPr>
              <a:t>هم </a:t>
            </a:r>
            <a:r>
              <a:rPr lang="fa-IR" dirty="0">
                <a:ea typeface="Calibri"/>
                <a:cs typeface="B Nazanin"/>
              </a:rPr>
              <a:t>کودک و هم والدین نیاز به تشویق ، صبر و خونسردی دارند. آموزش شامل عوارض جانبی داروها ، تشویق کودک به ادرار قبل از خواب . تقویت مثبت به شکل یادداشت های مثبت خشک می باشد. مهم ترین عامل در پیشگویی نتیجه درمان مشکلات خانواده است. گفته شده بی اختیاری ادرار ناشی از اختلالات عاطفی استکه در این مورد باید به والدین آموزش لازم داده شود.</a:t>
            </a:r>
            <a:endParaRPr lang="en-US" sz="2400" dirty="0">
              <a:ea typeface="Calibri"/>
              <a:cs typeface="Arial"/>
            </a:endParaRPr>
          </a:p>
          <a:p>
            <a:endParaRPr lang="fa-IR" dirty="0"/>
          </a:p>
        </p:txBody>
      </p:sp>
    </p:spTree>
    <p:extLst>
      <p:ext uri="{BB962C8B-B14F-4D97-AF65-F5344CB8AC3E}">
        <p14:creationId xmlns:p14="http://schemas.microsoft.com/office/powerpoint/2010/main" val="2440638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ea typeface="Calibri"/>
                <a:cs typeface="B Nazanin"/>
              </a:rPr>
              <a:t>اختلال کم تمرکزی و بیش فعالی </a:t>
            </a:r>
            <a:r>
              <a:rPr lang="en-US" b="1" dirty="0">
                <a:ea typeface="Calibri"/>
                <a:cs typeface="B Nazanin"/>
              </a:rPr>
              <a:t>ADHD</a:t>
            </a:r>
            <a:r>
              <a:rPr lang="fa-IR" dirty="0">
                <a:ea typeface="Calibri"/>
                <a:cs typeface="B Nazanin"/>
              </a:rPr>
              <a:t> :</a:t>
            </a:r>
            <a:endParaRPr lang="fa-IR" dirty="0"/>
          </a:p>
        </p:txBody>
      </p:sp>
      <p:sp>
        <p:nvSpPr>
          <p:cNvPr id="3" name="Content Placeholder 2"/>
          <p:cNvSpPr>
            <a:spLocks noGrp="1"/>
          </p:cNvSpPr>
          <p:nvPr>
            <p:ph idx="1"/>
          </p:nvPr>
        </p:nvSpPr>
        <p:spPr/>
        <p:txBody>
          <a:bodyPr>
            <a:normAutofit fontScale="70000" lnSpcReduction="20000"/>
          </a:bodyPr>
          <a:lstStyle/>
          <a:p>
            <a:pPr algn="just" rtl="1">
              <a:lnSpc>
                <a:spcPct val="150000"/>
              </a:lnSpc>
              <a:spcAft>
                <a:spcPts val="1000"/>
              </a:spcAft>
            </a:pPr>
            <a:r>
              <a:rPr lang="fa-IR" dirty="0">
                <a:ea typeface="Calibri"/>
                <a:cs typeface="B Nazanin"/>
              </a:rPr>
              <a:t>به درجاتی از بی توجهی ، انگیزش آنی انجام کار بدون اندیشه و بیش فعالی نامناسب نسبت به سطح تکاملی اطلاق می شود. برخی از موارد قبل از سن مدرسه 12- 4 درصد در سن مدرسه بروز می کند.</a:t>
            </a:r>
            <a:endParaRPr lang="en-US" sz="2400" dirty="0">
              <a:ea typeface="Calibri"/>
              <a:cs typeface="Arial"/>
            </a:endParaRPr>
          </a:p>
          <a:p>
            <a:pPr algn="just" rtl="1">
              <a:lnSpc>
                <a:spcPct val="150000"/>
              </a:lnSpc>
              <a:spcAft>
                <a:spcPts val="1000"/>
              </a:spcAft>
            </a:pPr>
            <a:r>
              <a:rPr lang="fa-IR" dirty="0">
                <a:ea typeface="Calibri"/>
                <a:cs typeface="B Nazanin"/>
              </a:rPr>
              <a:t>پسران سه برابر دختران می باشند. اشکالات توأم با </a:t>
            </a:r>
            <a:r>
              <a:rPr lang="en-US" dirty="0">
                <a:ea typeface="Calibri"/>
                <a:cs typeface="B Nazanin"/>
              </a:rPr>
              <a:t>ADHD</a:t>
            </a:r>
            <a:r>
              <a:rPr lang="fa-IR" dirty="0">
                <a:ea typeface="Calibri"/>
                <a:cs typeface="B Nazanin"/>
              </a:rPr>
              <a:t> اغلب مربوط به مدرسه با آموزش های آکادمیک است. این کودکان در معرض خطر زیادی از نظر اختلالات رفتاری ، افسردگی ، اختلالات اضطرابی و تکامل مثل تکلم و زبان و اختلالات یادگیری هستند. </a:t>
            </a:r>
            <a:endParaRPr lang="en-US" sz="2400" dirty="0">
              <a:ea typeface="Calibri"/>
              <a:cs typeface="Arial"/>
            </a:endParaRPr>
          </a:p>
          <a:p>
            <a:pPr algn="just" rtl="1">
              <a:lnSpc>
                <a:spcPct val="150000"/>
              </a:lnSpc>
              <a:spcAft>
                <a:spcPts val="1000"/>
              </a:spcAft>
            </a:pPr>
            <a:r>
              <a:rPr lang="fa-IR" dirty="0">
                <a:ea typeface="Calibri"/>
                <a:cs typeface="B Nazanin"/>
              </a:rPr>
              <a:t>تشخیص زودرس مهم است چون در مسیر تکامل عاطفی و روانی مداخله می کند.</a:t>
            </a:r>
            <a:endParaRPr lang="en-US" sz="2400" dirty="0">
              <a:ea typeface="Calibri"/>
              <a:cs typeface="Arial"/>
            </a:endParaRPr>
          </a:p>
          <a:p>
            <a:endParaRPr lang="fa-IR" dirty="0"/>
          </a:p>
        </p:txBody>
      </p:sp>
    </p:spTree>
    <p:extLst>
      <p:ext uri="{BB962C8B-B14F-4D97-AF65-F5344CB8AC3E}">
        <p14:creationId xmlns:p14="http://schemas.microsoft.com/office/powerpoint/2010/main" val="1039646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3200" b="1" dirty="0">
                <a:solidFill>
                  <a:prstClr val="black"/>
                </a:solidFill>
                <a:ea typeface="Calibri"/>
                <a:cs typeface="B Nazanin"/>
              </a:rPr>
              <a:t>علت</a:t>
            </a:r>
            <a:r>
              <a:rPr lang="fa-IR" sz="2000" b="1" dirty="0">
                <a:solidFill>
                  <a:prstClr val="black"/>
                </a:solidFill>
                <a:ea typeface="Calibri"/>
                <a:cs typeface="B Nazanin"/>
              </a:rPr>
              <a:t> </a:t>
            </a:r>
            <a:r>
              <a:rPr lang="fa-IR" b="1" dirty="0">
                <a:solidFill>
                  <a:prstClr val="black"/>
                </a:solidFill>
                <a:ea typeface="Calibri"/>
                <a:cs typeface="B Nazanin"/>
              </a:rPr>
              <a:t>اختلال کم تمرکزی و بیش فعالی </a:t>
            </a:r>
            <a:r>
              <a:rPr lang="fa-IR" sz="2000" dirty="0" smtClean="0">
                <a:solidFill>
                  <a:prstClr val="black"/>
                </a:solidFill>
                <a:ea typeface="Calibri"/>
                <a:cs typeface="B Nazanin"/>
              </a:rPr>
              <a:t>:</a:t>
            </a:r>
            <a:endParaRPr lang="fa-IR" dirty="0"/>
          </a:p>
        </p:txBody>
      </p:sp>
      <p:sp>
        <p:nvSpPr>
          <p:cNvPr id="3" name="Content Placeholder 2"/>
          <p:cNvSpPr>
            <a:spLocks noGrp="1"/>
          </p:cNvSpPr>
          <p:nvPr>
            <p:ph idx="1"/>
          </p:nvPr>
        </p:nvSpPr>
        <p:spPr/>
        <p:txBody>
          <a:bodyPr>
            <a:normAutofit fontScale="62500" lnSpcReduction="20000"/>
          </a:bodyPr>
          <a:lstStyle/>
          <a:p>
            <a:pPr algn="just" rtl="1">
              <a:lnSpc>
                <a:spcPct val="150000"/>
              </a:lnSpc>
              <a:spcAft>
                <a:spcPts val="1000"/>
              </a:spcAft>
            </a:pPr>
            <a:r>
              <a:rPr lang="fa-IR" dirty="0" smtClean="0">
                <a:ea typeface="Calibri"/>
                <a:cs typeface="B Nazanin"/>
              </a:rPr>
              <a:t>علت </a:t>
            </a:r>
            <a:r>
              <a:rPr lang="fa-IR" dirty="0">
                <a:ea typeface="Calibri"/>
                <a:cs typeface="B Nazanin"/>
              </a:rPr>
              <a:t>اصلی مشخص نیست. ترکیبی از عوامل ارگانیک ژنتیک و محیطی دخیل هستند. بیشتر در کودکانی که اعضای خانواده مبتلا هستند دیده می شود. شیوع زیاد سوء مصرف مواد ، اختلال رفتاری ، اختلال یادگیری ، افسردگی و شخصیت ضد اجتماعی در خانواده های این کودکان وجود دارد. عیوب کروموزومی سندرم </a:t>
            </a:r>
            <a:r>
              <a:rPr lang="en-US" dirty="0">
                <a:ea typeface="Calibri"/>
                <a:cs typeface="B Nazanin"/>
              </a:rPr>
              <a:t>X</a:t>
            </a:r>
            <a:r>
              <a:rPr lang="fa-IR" dirty="0">
                <a:ea typeface="Calibri"/>
                <a:cs typeface="B Nazanin"/>
              </a:rPr>
              <a:t> شکننده، سندرم ترنروکلاین فلتر هم تشخیص داده شده است.</a:t>
            </a:r>
            <a:endParaRPr lang="en-US" sz="2400" dirty="0">
              <a:ea typeface="Calibri"/>
              <a:cs typeface="Arial"/>
            </a:endParaRPr>
          </a:p>
          <a:p>
            <a:pPr algn="just" rtl="1">
              <a:lnSpc>
                <a:spcPct val="150000"/>
              </a:lnSpc>
              <a:spcAft>
                <a:spcPts val="1000"/>
              </a:spcAft>
            </a:pPr>
            <a:r>
              <a:rPr lang="fa-IR" dirty="0">
                <a:ea typeface="Calibri"/>
                <a:cs typeface="B Nazanin"/>
              </a:rPr>
              <a:t>اختلال بیشتر در پسران دیده می شود. سایر عوامل شامل قرار گرفتن در معرض سموم، داروها ، عوارض زمان تولد، اوتیت میانی مزمن ، ضربه به سر ، مننژیت ، عفونت های سیستم عصبی و اختلالات ذهنی مثل اختلالات عاطفی می باشد.</a:t>
            </a:r>
            <a:endParaRPr lang="en-US" sz="2400" dirty="0">
              <a:ea typeface="Calibri"/>
              <a:cs typeface="Arial"/>
            </a:endParaRPr>
          </a:p>
          <a:p>
            <a:pPr algn="just" rtl="1">
              <a:lnSpc>
                <a:spcPct val="150000"/>
              </a:lnSpc>
              <a:spcAft>
                <a:spcPts val="1000"/>
              </a:spcAft>
            </a:pPr>
            <a:r>
              <a:rPr lang="fa-IR" dirty="0">
                <a:ea typeface="Calibri"/>
                <a:cs typeface="B Nazanin"/>
              </a:rPr>
              <a:t>تئوری عمومی دیگر مفهوم تأخیر تکاملی است. همچنین کمبود مواد غذایی مثل آهن یا حساسیت درونی به مواد غذایی مثل سوکروز یا آسپارتام هم ذکر شده است.</a:t>
            </a:r>
            <a:endParaRPr lang="en-US" sz="2400" dirty="0">
              <a:ea typeface="Calibri"/>
              <a:cs typeface="Arial"/>
            </a:endParaRPr>
          </a:p>
        </p:txBody>
      </p:sp>
    </p:spTree>
    <p:extLst>
      <p:ext uri="{BB962C8B-B14F-4D97-AF65-F5344CB8AC3E}">
        <p14:creationId xmlns:p14="http://schemas.microsoft.com/office/powerpoint/2010/main" val="1601107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700" b="1" dirty="0">
                <a:solidFill>
                  <a:prstClr val="black"/>
                </a:solidFill>
                <a:ea typeface="Calibri"/>
                <a:cs typeface="B Nazanin"/>
              </a:rPr>
              <a:t>تظاهرات بالینی</a:t>
            </a:r>
            <a:endParaRPr lang="fa-IR" dirty="0"/>
          </a:p>
        </p:txBody>
      </p:sp>
      <p:sp>
        <p:nvSpPr>
          <p:cNvPr id="3" name="Content Placeholder 2"/>
          <p:cNvSpPr>
            <a:spLocks noGrp="1"/>
          </p:cNvSpPr>
          <p:nvPr>
            <p:ph idx="1"/>
          </p:nvPr>
        </p:nvSpPr>
        <p:spPr/>
        <p:txBody>
          <a:bodyPr>
            <a:normAutofit fontScale="92500" lnSpcReduction="20000"/>
          </a:bodyPr>
          <a:lstStyle/>
          <a:p>
            <a:pPr algn="just" rtl="1">
              <a:lnSpc>
                <a:spcPct val="150000"/>
              </a:lnSpc>
              <a:spcAft>
                <a:spcPts val="1000"/>
              </a:spcAft>
            </a:pPr>
            <a:r>
              <a:rPr lang="fa-IR" dirty="0" smtClean="0">
                <a:ea typeface="Calibri"/>
                <a:cs typeface="B Nazanin"/>
              </a:rPr>
              <a:t>تظاهرات </a:t>
            </a:r>
            <a:r>
              <a:rPr lang="fa-IR" dirty="0">
                <a:ea typeface="Calibri"/>
                <a:cs typeface="B Nazanin"/>
              </a:rPr>
              <a:t>خفیف ، کم یا شدید است. بیشتر تظاهرات رفتاری در سنین ابتدایی بارز شده ولی ناتوانی های یادگیری را از هنگام وارد شدن به مدرسه نشان می دهند. از تظاهرات بالینی مهم حواس پرتی است.کودکان اغلب نسبت به سن تقویمی نارس هستند. نسبت به تکالیف خانگی گوش شنوا ندارد. کودک پیامد رفتار خو را در نظر نمی گیرد. سه گروه عمده دارد: (1) نوع مرکب (2) عمدتا بی توجهی    (3) به طور عمده نوع بیش فعالی- بی اندیشگی</a:t>
            </a:r>
            <a:endParaRPr lang="en-US" sz="2400" dirty="0">
              <a:ea typeface="Calibri"/>
              <a:cs typeface="Arial"/>
            </a:endParaRPr>
          </a:p>
          <a:p>
            <a:endParaRPr lang="fa-IR" dirty="0"/>
          </a:p>
        </p:txBody>
      </p:sp>
    </p:spTree>
    <p:extLst>
      <p:ext uri="{BB962C8B-B14F-4D97-AF65-F5344CB8AC3E}">
        <p14:creationId xmlns:p14="http://schemas.microsoft.com/office/powerpoint/2010/main" val="1614743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70000" lnSpcReduction="20000"/>
          </a:bodyPr>
          <a:lstStyle/>
          <a:p>
            <a:pPr algn="just" rtl="1">
              <a:lnSpc>
                <a:spcPct val="150000"/>
              </a:lnSpc>
              <a:spcAft>
                <a:spcPts val="1000"/>
              </a:spcAft>
            </a:pPr>
            <a:r>
              <a:rPr lang="fa-IR" b="1" dirty="0">
                <a:ea typeface="Calibri"/>
                <a:cs typeface="B Nazanin"/>
              </a:rPr>
              <a:t>سیر بیماری</a:t>
            </a:r>
            <a:r>
              <a:rPr lang="fa-IR" dirty="0">
                <a:ea typeface="Calibri"/>
                <a:cs typeface="B Nazanin"/>
              </a:rPr>
              <a:t> : اکثرا تا اوایل نوجوانی اختلال نسبتا ثابتی پیدا می کنند . برخی تا انتهای نوجوانی یا پس از آن کاهش می یابد. دوسوم حتی در زندگی بزرگسالی نیز دارند.</a:t>
            </a:r>
            <a:endParaRPr lang="en-US" sz="2400" dirty="0">
              <a:ea typeface="Calibri"/>
              <a:cs typeface="Arial"/>
            </a:endParaRPr>
          </a:p>
          <a:p>
            <a:pPr algn="just" rtl="1">
              <a:lnSpc>
                <a:spcPct val="150000"/>
              </a:lnSpc>
              <a:spcAft>
                <a:spcPts val="1000"/>
              </a:spcAft>
            </a:pPr>
            <a:r>
              <a:rPr lang="fa-IR" b="1" dirty="0">
                <a:ea typeface="Calibri"/>
                <a:cs typeface="B Nazanin"/>
              </a:rPr>
              <a:t>ارزشیابی تشخیص</a:t>
            </a:r>
            <a:r>
              <a:rPr lang="fa-IR" dirty="0">
                <a:ea typeface="Calibri"/>
                <a:cs typeface="B Nazanin"/>
              </a:rPr>
              <a:t> : باید ارزیابی دقیق توسط متخصصین مختلف (کودکان ، روانشناس ، پرستار کودکان ، معلم ، متخصص آموزشی گفتار درمان و والدین ) انجام گیرد. مسئله مهم در بررسی این است که مشخص شود که آیا رفتار کودک مناسب سن است یا خیر؟ بررسی دقیق تاریخچه حاملگی می تواند مشخص شود. همچنین معاینه فیزیکی ( بینایی ، شنوایی ، ارزیابی مفصل عصبی) آزمایشات روان شناختی و بررسی درگیری قشر مغز هم تعیین می شود.</a:t>
            </a:r>
            <a:endParaRPr lang="en-US" sz="2400" dirty="0">
              <a:ea typeface="Calibri"/>
              <a:cs typeface="Arial"/>
            </a:endParaRPr>
          </a:p>
          <a:p>
            <a:endParaRPr lang="fa-IR" dirty="0"/>
          </a:p>
        </p:txBody>
      </p:sp>
    </p:spTree>
    <p:extLst>
      <p:ext uri="{BB962C8B-B14F-4D97-AF65-F5344CB8AC3E}">
        <p14:creationId xmlns:p14="http://schemas.microsoft.com/office/powerpoint/2010/main" val="2682411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10000"/>
          </a:bodyPr>
          <a:lstStyle/>
          <a:p>
            <a:pPr algn="just" rtl="1">
              <a:lnSpc>
                <a:spcPct val="150000"/>
              </a:lnSpc>
              <a:spcAft>
                <a:spcPts val="1000"/>
              </a:spcAft>
            </a:pPr>
            <a:r>
              <a:rPr lang="fa-IR" b="1" dirty="0">
                <a:ea typeface="Calibri"/>
                <a:cs typeface="B Nazanin"/>
              </a:rPr>
              <a:t>درمان</a:t>
            </a:r>
            <a:r>
              <a:rPr lang="fa-IR" dirty="0">
                <a:ea typeface="Calibri"/>
                <a:cs typeface="B Nazanin"/>
              </a:rPr>
              <a:t> : شامل ابعاد مختلفی است که شامل آموزش خانواده و مشاوره ، مصرف دارو ، انتخاب کلاس مناسب، تغییرات محیطی ، رفتار درمانی و روان درمانی است. درمان شامل : 1) داروها ، 2) رفتار درمانی ، 3) ترکیبی از داروها و رفتاردرمانی ، 4) درمان متداول </a:t>
            </a:r>
            <a:r>
              <a:rPr lang="en-US" dirty="0">
                <a:ea typeface="Calibri"/>
                <a:cs typeface="B Nazanin"/>
              </a:rPr>
              <a:t>ADHD</a:t>
            </a:r>
            <a:r>
              <a:rPr lang="en-US" dirty="0">
                <a:latin typeface="B Nazanin"/>
                <a:ea typeface="Calibri"/>
                <a:cs typeface="Arial"/>
              </a:rPr>
              <a:t> </a:t>
            </a:r>
            <a:r>
              <a:rPr lang="fa-IR" dirty="0">
                <a:latin typeface="B Nazanin"/>
                <a:ea typeface="Calibri"/>
              </a:rPr>
              <a:t>در کودکان.</a:t>
            </a:r>
            <a:endParaRPr lang="en-US" sz="2400" dirty="0">
              <a:ea typeface="Calibri"/>
              <a:cs typeface="Arial"/>
            </a:endParaRPr>
          </a:p>
          <a:p>
            <a:pPr algn="just" rtl="1">
              <a:lnSpc>
                <a:spcPct val="150000"/>
              </a:lnSpc>
              <a:spcAft>
                <a:spcPts val="1000"/>
              </a:spcAft>
            </a:pPr>
            <a:r>
              <a:rPr lang="fa-IR" b="1" dirty="0">
                <a:ea typeface="Calibri"/>
                <a:cs typeface="B Nazanin"/>
              </a:rPr>
              <a:t>رفتار درمانی و روان درمانی</a:t>
            </a:r>
            <a:r>
              <a:rPr lang="fa-IR" dirty="0">
                <a:ea typeface="Calibri"/>
                <a:cs typeface="B Nazanin"/>
              </a:rPr>
              <a:t> : هدف پیشگیری از رفتار نامطلوب است.</a:t>
            </a:r>
            <a:endParaRPr lang="en-US" sz="2400" dirty="0">
              <a:ea typeface="Calibri"/>
              <a:cs typeface="Arial"/>
            </a:endParaRPr>
          </a:p>
          <a:p>
            <a:endParaRPr lang="fa-IR" dirty="0"/>
          </a:p>
        </p:txBody>
      </p:sp>
    </p:spTree>
    <p:extLst>
      <p:ext uri="{BB962C8B-B14F-4D97-AF65-F5344CB8AC3E}">
        <p14:creationId xmlns:p14="http://schemas.microsoft.com/office/powerpoint/2010/main" val="501559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20000"/>
          </a:bodyPr>
          <a:lstStyle/>
          <a:p>
            <a:pPr algn="just" rtl="1">
              <a:lnSpc>
                <a:spcPct val="150000"/>
              </a:lnSpc>
              <a:spcAft>
                <a:spcPts val="1000"/>
              </a:spcAft>
            </a:pPr>
            <a:r>
              <a:rPr lang="fa-IR" b="1" dirty="0">
                <a:ea typeface="Calibri"/>
                <a:cs typeface="B Nazanin"/>
              </a:rPr>
              <a:t>درمان دارویی</a:t>
            </a:r>
            <a:r>
              <a:rPr lang="fa-IR" dirty="0">
                <a:ea typeface="Calibri"/>
                <a:cs typeface="B Nazanin"/>
              </a:rPr>
              <a:t> : مهمترین داروی مورد استفاده داروهای روان افزا شامل </a:t>
            </a:r>
            <a:r>
              <a:rPr lang="fa-IR" dirty="0" smtClean="0">
                <a:ea typeface="Calibri"/>
                <a:cs typeface="B Nazanin"/>
              </a:rPr>
              <a:t>ریتالین </a:t>
            </a:r>
            <a:r>
              <a:rPr lang="fa-IR" dirty="0">
                <a:ea typeface="Calibri"/>
                <a:cs typeface="B Nazanin"/>
              </a:rPr>
              <a:t>و دکسدرین است. این داروها سبب افزایش سطح دوپامین و نوراپی نفرین می شوند که منجر به تحریک بخش مهارکننده سیستم عصبی مرکزی می شود. ابتدا با دوز کم و سپس افزوده می شود. باید کودک را هنگام مصرف دارو از نظر بروز تیک کنترل کرده و در کودکان با سابقه تیک و سندرم تورت از دادن دارو خودداری شود. </a:t>
            </a:r>
            <a:r>
              <a:rPr lang="fa-IR" dirty="0" smtClean="0">
                <a:ea typeface="Calibri"/>
                <a:cs typeface="B Nazanin"/>
              </a:rPr>
              <a:t>ریتالین </a:t>
            </a:r>
            <a:r>
              <a:rPr lang="fa-IR" dirty="0">
                <a:ea typeface="Calibri"/>
                <a:cs typeface="B Nazanin"/>
              </a:rPr>
              <a:t>را به کودکان کمتر از 6 سال داده نمی شود. سایر داروها شامل ضد اشتها ، سه حلقوی (ایمی پرامین ، نورتریپسیلین) ، کلونیدین. </a:t>
            </a:r>
            <a:endParaRPr lang="en-US" sz="2400" dirty="0">
              <a:ea typeface="Calibri"/>
              <a:cs typeface="Arial"/>
            </a:endParaRPr>
          </a:p>
          <a:p>
            <a:endParaRPr lang="fa-IR" dirty="0"/>
          </a:p>
        </p:txBody>
      </p:sp>
    </p:spTree>
    <p:extLst>
      <p:ext uri="{BB962C8B-B14F-4D97-AF65-F5344CB8AC3E}">
        <p14:creationId xmlns:p14="http://schemas.microsoft.com/office/powerpoint/2010/main" val="1325390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2700" b="1" dirty="0">
                <a:solidFill>
                  <a:prstClr val="black"/>
                </a:solidFill>
                <a:ea typeface="Calibri"/>
                <a:cs typeface="B Nazanin"/>
              </a:rPr>
              <a:t>تدابیر پرستاری</a:t>
            </a:r>
            <a:r>
              <a:rPr lang="fa-IR" sz="2700" dirty="0">
                <a:solidFill>
                  <a:prstClr val="black"/>
                </a:solidFill>
                <a:ea typeface="Calibri"/>
                <a:cs typeface="B Nazanin"/>
              </a:rPr>
              <a:t> :</a:t>
            </a:r>
            <a:endParaRPr lang="fa-IR" dirty="0"/>
          </a:p>
        </p:txBody>
      </p:sp>
      <p:sp>
        <p:nvSpPr>
          <p:cNvPr id="3" name="Content Placeholder 2"/>
          <p:cNvSpPr>
            <a:spLocks noGrp="1"/>
          </p:cNvSpPr>
          <p:nvPr>
            <p:ph idx="1"/>
          </p:nvPr>
        </p:nvSpPr>
        <p:spPr/>
        <p:txBody>
          <a:bodyPr>
            <a:normAutofit fontScale="85000" lnSpcReduction="10000"/>
          </a:bodyPr>
          <a:lstStyle/>
          <a:p>
            <a:pPr algn="just" rtl="1">
              <a:lnSpc>
                <a:spcPct val="150000"/>
              </a:lnSpc>
              <a:spcAft>
                <a:spcPts val="1000"/>
              </a:spcAft>
            </a:pPr>
            <a:r>
              <a:rPr lang="fa-IR" dirty="0" smtClean="0">
                <a:ea typeface="Calibri"/>
                <a:cs typeface="B Nazanin"/>
              </a:rPr>
              <a:t>شامل </a:t>
            </a:r>
            <a:r>
              <a:rPr lang="fa-IR" dirty="0">
                <a:ea typeface="Calibri"/>
                <a:cs typeface="B Nazanin"/>
              </a:rPr>
              <a:t>دادن اطلاعاتی در مورد تشخیص و ماهیت مسأله و عوارض داروها می باشد. داروهای روان افزا 2 بار در روز (صبح و ظهر) داده شود. عوارض این داروها شامل اتلاف وزن ، درد شکم ، سردرد، کاهش اشتها ، بی خوابی ، افزایش گریه ، تحریک پذیری عصبی و قلب و عروق است. داروهای ضد افسردگی سه حلقوی باعث پوسیدگی دندان می شوند (خشکی دهان ). باید به رعایت بهداشت دهان و دندان تأکید شود. مصرف داروهای روان افزا در طولانی مدت باعث سرکوب رشد می شود.</a:t>
            </a:r>
            <a:endParaRPr lang="en-US" sz="2400" dirty="0">
              <a:ea typeface="Calibri"/>
              <a:cs typeface="Arial"/>
            </a:endParaRPr>
          </a:p>
          <a:p>
            <a:endParaRPr lang="fa-IR" dirty="0"/>
          </a:p>
        </p:txBody>
      </p:sp>
    </p:spTree>
    <p:extLst>
      <p:ext uri="{BB962C8B-B14F-4D97-AF65-F5344CB8AC3E}">
        <p14:creationId xmlns:p14="http://schemas.microsoft.com/office/powerpoint/2010/main" val="2671296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cs typeface="B Nazanin" panose="00000400000000000000" pitchFamily="2" charset="-78"/>
              </a:rPr>
              <a:t>اختلال یادگیری : </a:t>
            </a:r>
          </a:p>
        </p:txBody>
      </p:sp>
      <p:sp>
        <p:nvSpPr>
          <p:cNvPr id="3" name="Content Placeholder 2"/>
          <p:cNvSpPr>
            <a:spLocks noGrp="1"/>
          </p:cNvSpPr>
          <p:nvPr>
            <p:ph idx="1"/>
          </p:nvPr>
        </p:nvSpPr>
        <p:spPr/>
        <p:txBody>
          <a:bodyPr>
            <a:normAutofit fontScale="70000" lnSpcReduction="20000"/>
          </a:bodyPr>
          <a:lstStyle/>
          <a:p>
            <a:pPr algn="just" rtl="1">
              <a:lnSpc>
                <a:spcPct val="150000"/>
              </a:lnSpc>
              <a:spcAft>
                <a:spcPts val="1000"/>
              </a:spcAft>
            </a:pPr>
            <a:r>
              <a:rPr lang="fa-IR" dirty="0" smtClean="0">
                <a:ea typeface="Calibri"/>
                <a:cs typeface="B Nazanin"/>
              </a:rPr>
              <a:t>زمانی </a:t>
            </a:r>
            <a:r>
              <a:rPr lang="fa-IR" dirty="0">
                <a:ea typeface="Calibri"/>
                <a:cs typeface="B Nazanin"/>
              </a:rPr>
              <a:t>بروز می کند که پیشرفت فرد در تست های استاندارد مربوط به خواندن ، ریاضیات و یا نوشتن ، به طور قابل توجهی پایین تر از سن سطح تحصیل و سطح هوش است. انواع ناتوانی ها شامل اشکال در خواندن و معکوس کردن حروف ، اشکال در نوشتن ، اشکال در محاسبه ، ناتوانی در تعیین سمت راست و چپ و نیز دامنه توجه کوتاه است. آزمایشات جهت تأیید ناتوانی یادگیری شامل آزمون هوش ، اندازه گیری قدرت شنوایی ، بینایی ، تست هماهنگی دست ،چشم و قوه درک و حافظه است.</a:t>
            </a:r>
            <a:endParaRPr lang="en-US" sz="2400" dirty="0">
              <a:ea typeface="Calibri"/>
              <a:cs typeface="Arial"/>
            </a:endParaRPr>
          </a:p>
          <a:p>
            <a:pPr algn="just" rtl="1">
              <a:lnSpc>
                <a:spcPct val="150000"/>
              </a:lnSpc>
              <a:spcAft>
                <a:spcPts val="1000"/>
              </a:spcAft>
            </a:pPr>
            <a:r>
              <a:rPr lang="fa-IR" b="1" dirty="0">
                <a:ea typeface="Calibri"/>
                <a:cs typeface="B Nazanin"/>
              </a:rPr>
              <a:t>تدابیر درمانی</a:t>
            </a:r>
            <a:r>
              <a:rPr lang="fa-IR" dirty="0">
                <a:ea typeface="Calibri"/>
                <a:cs typeface="B Nazanin"/>
              </a:rPr>
              <a:t> : هدف از برنامه ریزی برای کودکان با ناتوانی های خاص ، یادگیری کمک به آنان برای نیل به موفقیت بیشتر و سازش شخصی در نهایت استفاده از کلاس درس عادی می باشد.</a:t>
            </a:r>
            <a:endParaRPr lang="en-US" sz="2400" dirty="0">
              <a:ea typeface="Calibri"/>
              <a:cs typeface="Arial"/>
            </a:endParaRPr>
          </a:p>
          <a:p>
            <a:endParaRPr lang="fa-IR" dirty="0"/>
          </a:p>
        </p:txBody>
      </p:sp>
    </p:spTree>
    <p:extLst>
      <p:ext uri="{BB962C8B-B14F-4D97-AF65-F5344CB8AC3E}">
        <p14:creationId xmlns:p14="http://schemas.microsoft.com/office/powerpoint/2010/main" val="1117964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792162"/>
          </a:xfrm>
        </p:spPr>
        <p:txBody>
          <a:bodyPr/>
          <a:lstStyle/>
          <a:p>
            <a:r>
              <a:rPr lang="fa-IR" sz="2200" b="1" dirty="0">
                <a:solidFill>
                  <a:prstClr val="black"/>
                </a:solidFill>
                <a:ea typeface="Calibri"/>
                <a:cs typeface="B Nazanin"/>
              </a:rPr>
              <a:t>ترس از مدرسه</a:t>
            </a:r>
            <a:r>
              <a:rPr lang="fa-IR" sz="2200" dirty="0">
                <a:solidFill>
                  <a:prstClr val="black"/>
                </a:solidFill>
                <a:ea typeface="Calibri"/>
                <a:cs typeface="B Nazanin"/>
              </a:rPr>
              <a:t> :</a:t>
            </a:r>
            <a:endParaRPr lang="fa-IR" dirty="0"/>
          </a:p>
        </p:txBody>
      </p:sp>
      <p:sp>
        <p:nvSpPr>
          <p:cNvPr id="3" name="Content Placeholder 2"/>
          <p:cNvSpPr>
            <a:spLocks noGrp="1"/>
          </p:cNvSpPr>
          <p:nvPr>
            <p:ph idx="1"/>
          </p:nvPr>
        </p:nvSpPr>
        <p:spPr>
          <a:xfrm>
            <a:off x="457200" y="1066800"/>
            <a:ext cx="8229600" cy="5059363"/>
          </a:xfrm>
        </p:spPr>
        <p:txBody>
          <a:bodyPr>
            <a:normAutofit fontScale="70000" lnSpcReduction="20000"/>
          </a:bodyPr>
          <a:lstStyle/>
          <a:p>
            <a:pPr algn="just" rtl="1">
              <a:lnSpc>
                <a:spcPct val="150000"/>
              </a:lnSpc>
              <a:spcAft>
                <a:spcPts val="1000"/>
              </a:spcAft>
            </a:pPr>
            <a:r>
              <a:rPr lang="fa-IR" b="1" dirty="0">
                <a:ea typeface="Calibri"/>
                <a:cs typeface="B Nazanin"/>
              </a:rPr>
              <a:t>ترس از مدرسه</a:t>
            </a:r>
            <a:r>
              <a:rPr lang="fa-IR" dirty="0">
                <a:ea typeface="Calibri"/>
                <a:cs typeface="B Nazanin"/>
              </a:rPr>
              <a:t> : به کودکانی اطلاق می شود.که در رفتن به مدرسه مقاومت می کنند (شامل کودکانی نمی شود که در بدو شروع مدرسه هستند ) یا امتناع شدید از رفتن به مدرسه به مدت طولانی نشان می دهند که ناشی از اضطراب یا ترس از تجربیات مربوط به مدرسه می باشد. در تمام سنین دیده می شود ولی بیشتر در کودکان 10 ساله و بیشتر است. در هر دو جنس و در تملم سطوح اقتصادی اجتماعی دیده می شود. این مسأله دارای علائم فیزیکی بارز از قبیل بی اشتهایی ، تهوع ، درد شکم و ... می باشد و به محض اینکه کودک در منزل می ماند علائم به صورت ناگهانی فروکش می کند. اگر این درس چند روز طول بکشد باید مورد نظر در گرفته گرفته شود. شروع سریع بوده و با رویداد مربوط به مدرسه تسریع می شود.</a:t>
            </a:r>
            <a:endParaRPr lang="en-US" sz="2400" dirty="0">
              <a:ea typeface="Calibri"/>
              <a:cs typeface="Arial"/>
            </a:endParaRPr>
          </a:p>
          <a:p>
            <a:endParaRPr lang="fa-IR" dirty="0"/>
          </a:p>
        </p:txBody>
      </p:sp>
    </p:spTree>
    <p:extLst>
      <p:ext uri="{BB962C8B-B14F-4D97-AF65-F5344CB8AC3E}">
        <p14:creationId xmlns:p14="http://schemas.microsoft.com/office/powerpoint/2010/main" val="3800721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077200" cy="5668963"/>
          </a:xfrm>
        </p:spPr>
        <p:txBody>
          <a:bodyPr>
            <a:normAutofit fontScale="85000" lnSpcReduction="10000"/>
          </a:bodyPr>
          <a:lstStyle/>
          <a:p>
            <a:pPr algn="just" rtl="1">
              <a:lnSpc>
                <a:spcPct val="150000"/>
              </a:lnSpc>
              <a:spcAft>
                <a:spcPts val="1000"/>
              </a:spcAft>
            </a:pPr>
            <a:r>
              <a:rPr lang="fa-IR" b="1" dirty="0">
                <a:ea typeface="Calibri"/>
                <a:cs typeface="B Nazanin"/>
              </a:rPr>
              <a:t>علت</a:t>
            </a:r>
            <a:r>
              <a:rPr lang="fa-IR" dirty="0">
                <a:ea typeface="Calibri"/>
                <a:cs typeface="B Nazanin"/>
              </a:rPr>
              <a:t> : دلایل زیادی از قبیل معلن ایرادگیر، ترس از مردود شدن یا وجود تبعیض نژاد ، پوشاک یا عیب فیزیکی دارد. یک منبع مکرر ترس ، ضطراب جدایی در رابطه با وابستگی شدید بین مادر و کودک می باشد. به طور مشخص این کودک از رفتن به مدرسه ترس ندارد بلکه می ترسد خانه را ترک کند.</a:t>
            </a:r>
            <a:endParaRPr lang="en-US" sz="2400" dirty="0">
              <a:ea typeface="Calibri"/>
              <a:cs typeface="Arial"/>
            </a:endParaRPr>
          </a:p>
          <a:p>
            <a:pPr algn="just" rtl="1">
              <a:lnSpc>
                <a:spcPct val="150000"/>
              </a:lnSpc>
              <a:spcAft>
                <a:spcPts val="1000"/>
              </a:spcAft>
            </a:pPr>
            <a:r>
              <a:rPr lang="fa-IR" b="1" dirty="0">
                <a:ea typeface="Calibri"/>
                <a:cs typeface="B Nazanin"/>
              </a:rPr>
              <a:t>تدابیر درمانی و پرستاری</a:t>
            </a:r>
            <a:r>
              <a:rPr lang="fa-IR" dirty="0">
                <a:ea typeface="Calibri"/>
                <a:cs typeface="B Nazanin"/>
              </a:rPr>
              <a:t> : درمان بستگی به علت دارد. در کودکان با اضطراب جدایی نسبتا شدید ممکن است از ضد افسردگی سه حلقوی و عوامل ضد اضطراب یا بنزودیازین ها (دیازپام) ، آلپرازولام و کلونازپام استفاده شود. ارزیابی روانی نیز ضروری است.</a:t>
            </a:r>
            <a:endParaRPr lang="en-US" sz="2400" dirty="0">
              <a:ea typeface="Calibri"/>
              <a:cs typeface="Arial"/>
            </a:endParaRPr>
          </a:p>
          <a:p>
            <a:endParaRPr lang="fa-IR" dirty="0"/>
          </a:p>
        </p:txBody>
      </p:sp>
    </p:spTree>
    <p:extLst>
      <p:ext uri="{BB962C8B-B14F-4D97-AF65-F5344CB8AC3E}">
        <p14:creationId xmlns:p14="http://schemas.microsoft.com/office/powerpoint/2010/main" val="4273156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382000" cy="5668963"/>
          </a:xfrm>
        </p:spPr>
        <p:txBody>
          <a:bodyPr>
            <a:normAutofit/>
          </a:bodyPr>
          <a:lstStyle/>
          <a:p>
            <a:pPr algn="just" rtl="1">
              <a:lnSpc>
                <a:spcPct val="150000"/>
              </a:lnSpc>
              <a:spcAft>
                <a:spcPts val="1000"/>
              </a:spcAft>
            </a:pPr>
            <a:r>
              <a:rPr lang="fa-IR" dirty="0">
                <a:ea typeface="Calibri"/>
                <a:cs typeface="B Nazanin"/>
              </a:rPr>
              <a:t>هدف اولیه برگشت کودک به مدرسه است . هرچه فاصله بیشتر باشد برگشت مجدد دشوارتر است. والدین باید به ملایمت ولی قاطع در برگشت فوری به مدرسه پافشاری کنند. کودک یاد می گیرد که روش های دسترسی به آرامش جسمی و روحی مثل سست کردن پیش رونده عضلات و تخیل استفاده کنند. در ابتدا به صورت نیمه وقت و بعد به طور کامل در مدرسه حضور داشته باشد. پاداش هم در موفقیت ها می تواند مفید باشد.</a:t>
            </a:r>
            <a:endParaRPr lang="en-US" sz="2400" dirty="0">
              <a:ea typeface="Calibri"/>
              <a:cs typeface="Arial"/>
            </a:endParaRPr>
          </a:p>
          <a:p>
            <a:endParaRPr lang="fa-IR" dirty="0"/>
          </a:p>
        </p:txBody>
      </p:sp>
    </p:spTree>
    <p:extLst>
      <p:ext uri="{BB962C8B-B14F-4D97-AF65-F5344CB8AC3E}">
        <p14:creationId xmlns:p14="http://schemas.microsoft.com/office/powerpoint/2010/main" val="20086864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458200" cy="5821363"/>
          </a:xfrm>
        </p:spPr>
        <p:txBody>
          <a:bodyPr>
            <a:normAutofit/>
          </a:bodyPr>
          <a:lstStyle/>
          <a:p>
            <a:pPr lvl="0" algn="just" rtl="1">
              <a:lnSpc>
                <a:spcPct val="150000"/>
              </a:lnSpc>
              <a:spcAft>
                <a:spcPts val="1000"/>
              </a:spcAft>
            </a:pPr>
            <a:r>
              <a:rPr lang="fa-IR" sz="2800" b="1" dirty="0">
                <a:solidFill>
                  <a:prstClr val="black"/>
                </a:solidFill>
                <a:ea typeface="Calibri"/>
                <a:cs typeface="B Nazanin"/>
              </a:rPr>
              <a:t>پیشگیری</a:t>
            </a:r>
            <a:r>
              <a:rPr lang="fa-IR" sz="2800" dirty="0">
                <a:solidFill>
                  <a:prstClr val="black"/>
                </a:solidFill>
                <a:ea typeface="Calibri"/>
                <a:cs typeface="B Nazanin"/>
              </a:rPr>
              <a:t> : بایستی به تدریج با تشویق کودک به کسب استقلال درسن مناسب برطرف ساخت؛ تماس مستقیم با مدرسه و معلمین ، بهترین طریق تسکین اضطراب پیش بینی شده است. والدین از معلم اجازه گرفته یک ماه قبل کودک را به مدرسه برده تا کلاس درس را تجربه کند. همچنین تنظیم ساعت خواب کودک ، خواندن داستان و کتاب ها ، نوارهای مناسب در سازش کودک مؤثر است. والدین در روزهای اول می توانند خارج از کلاس درس در روز اول منتظر کودک بمانند ولی اگر این اختلال طولانی شود به کمک حرفه ای نیاز است.</a:t>
            </a:r>
            <a:endParaRPr lang="en-US" sz="2800" dirty="0">
              <a:solidFill>
                <a:prstClr val="black"/>
              </a:solidFill>
              <a:ea typeface="Calibri"/>
              <a:cs typeface="Arial"/>
            </a:endParaRPr>
          </a:p>
          <a:p>
            <a:endParaRPr lang="fa-IR" sz="2400" dirty="0"/>
          </a:p>
        </p:txBody>
      </p:sp>
    </p:spTree>
    <p:extLst>
      <p:ext uri="{BB962C8B-B14F-4D97-AF65-F5344CB8AC3E}">
        <p14:creationId xmlns:p14="http://schemas.microsoft.com/office/powerpoint/2010/main" val="2148328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1969</Words>
  <Application>Microsoft Office PowerPoint</Application>
  <PresentationFormat>On-screen Show (4:3)</PresentationFormat>
  <Paragraphs>51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بنام خدا</vt:lpstr>
      <vt:lpstr>جلسه 12</vt:lpstr>
      <vt:lpstr>بی اختیاری در دفع ادرار : </vt:lpstr>
      <vt:lpstr>علل :</vt:lpstr>
      <vt:lpstr>PowerPoint Presentation</vt:lpstr>
      <vt:lpstr>تدابیر درمانی :</vt:lpstr>
      <vt:lpstr>تدابیر درمانی</vt:lpstr>
      <vt:lpstr>تدابیر درمانی :</vt:lpstr>
      <vt:lpstr>تدابیر پرستاری :</vt:lpstr>
      <vt:lpstr>اختلال کم تمرکزی و بیش فعالی ADHD :</vt:lpstr>
      <vt:lpstr>علت اختلال کم تمرکزی و بیش فعالی :</vt:lpstr>
      <vt:lpstr>تظاهرات بالینی</vt:lpstr>
      <vt:lpstr>PowerPoint Presentation</vt:lpstr>
      <vt:lpstr>PowerPoint Presentation</vt:lpstr>
      <vt:lpstr>PowerPoint Presentation</vt:lpstr>
      <vt:lpstr>تدابیر پرستاری :</vt:lpstr>
      <vt:lpstr>اختلال یادگیری : </vt:lpstr>
      <vt:lpstr>ترس از مدرسه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جلسه پنجم</dc:title>
  <dc:creator>novin</dc:creator>
  <cp:lastModifiedBy>Windows User</cp:lastModifiedBy>
  <cp:revision>22</cp:revision>
  <dcterms:created xsi:type="dcterms:W3CDTF">2006-08-16T00:00:00Z</dcterms:created>
  <dcterms:modified xsi:type="dcterms:W3CDTF">2020-04-24T15:01:31Z</dcterms:modified>
</cp:coreProperties>
</file>