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7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1960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algn="r" rtl="1">
                <a:defRPr/>
              </a:pPr>
              <a:endParaRPr lang="en-US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algn="r" rtl="1">
                <a:defRPr/>
              </a:pPr>
              <a:endParaRPr lang="en-US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rtl="1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70D3C2E-7160-4DDF-9BBD-AE2882EDA875}" type="datetimeFigureOut">
              <a:rPr lang="fa-IR"/>
              <a:pPr>
                <a:defRPr/>
              </a:pPr>
              <a:t>02/09/1441</a:t>
            </a:fld>
            <a:endParaRPr lang="fa-IR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a-IR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FAE9A37-9974-4A4C-A5EC-34208432A71A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71999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845B4-78C7-41B6-BA7F-62CC946FD65D}" type="datetimeFigureOut">
              <a:rPr lang="fa-IR">
                <a:solidFill>
                  <a:prstClr val="black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D4E31-7777-4EE2-9315-C445CEC1E936}" type="slidenum">
              <a:rPr 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175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4BF506-D1DB-41BF-A000-A3CA8B374D19}" type="datetimeFigureOut">
              <a:rPr lang="fa-IR">
                <a:solidFill>
                  <a:prstClr val="white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>
              <a:solidFill>
                <a:prstClr val="white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6A6A9B2-8A04-4D0D-9DAB-AB2B908561F2}" type="slidenum">
              <a:rPr 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8075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BCEDAA-4885-4424-B865-F2D3F8E58AEC}" type="datetimeFigureOut">
              <a:rPr lang="fa-IR">
                <a:solidFill>
                  <a:prstClr val="white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05F6EA-D256-43EC-8B97-74D851C091B0}" type="slidenum">
              <a:rPr 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0067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97EB568-067C-4A4B-9607-E31BA29979C1}" type="datetimeFigureOut">
              <a:rPr lang="fa-IR">
                <a:solidFill>
                  <a:prstClr val="black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D3FE6A-2646-4940-8FEF-BDD279C6DE8E}" type="slidenum">
              <a:rPr 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7424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55DA0B-8CEF-446E-B4FD-C149E29AA07F}" type="datetimeFigureOut">
              <a:rPr lang="fa-IR">
                <a:solidFill>
                  <a:prstClr val="white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04FFA1-D63D-421E-9DDD-B1F295889C66}" type="slidenum">
              <a:rPr 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880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7EB07-E684-459C-AC3F-8E15C9EC6584}" type="datetimeFigureOut">
              <a:rPr lang="fa-IR">
                <a:solidFill>
                  <a:prstClr val="black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D159E-0D0D-4CF0-BD47-5B6D0A6F298E}" type="slidenum">
              <a:rPr 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715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B2DE8E-9BC5-433C-9202-87645D2E3371}" type="datetimeFigureOut">
              <a:rPr lang="fa-IR">
                <a:solidFill>
                  <a:prstClr val="black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E84062-6CB0-49F9-877B-EAF239EF22F2}" type="slidenum">
              <a:rPr 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344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algn="r" rtl="1"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algn="r" rtl="1">
              <a:defRPr/>
            </a:pPr>
            <a:endParaRPr lang="en-US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44A492E-D63F-489C-9D67-65375DD81774}" type="datetimeFigureOut">
              <a:rPr lang="fa-IR">
                <a:solidFill>
                  <a:prstClr val="white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fa-IR">
              <a:solidFill>
                <a:prstClr val="white"/>
              </a:solidFill>
            </a:endParaRPr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2A91D8A-DACB-448C-AC82-B1AE22734A63}" type="slidenum">
              <a:rPr 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3946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743AE-A688-4B8A-A552-63B7694CBAD2}" type="datetimeFigureOut">
              <a:rPr lang="fa-IR">
                <a:solidFill>
                  <a:prstClr val="black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A3C5B-5964-4528-A6A0-5DBCC72AE034}" type="slidenum">
              <a:rPr 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60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8AFF4-72E6-4FE0-A75C-FD2A4C045B02}" type="datetimeFigureOut">
              <a:rPr lang="fa-IR">
                <a:solidFill>
                  <a:prstClr val="black"/>
                </a:solidFill>
              </a:rPr>
              <a:pPr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F0A1D-988A-4EF1-979C-2C1387EB584B}" type="slidenum">
              <a:rPr 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136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algn="r" rtl="1"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algn="r" rtl="1"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1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57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 smtClean="0"/>
              <a:t>Click to edit Master text styles</a:t>
            </a:r>
          </a:p>
          <a:p>
            <a:pPr lvl="1"/>
            <a:r>
              <a:rPr lang="en-US" altLang="fa-IR" smtClean="0"/>
              <a:t>Second level</a:t>
            </a:r>
          </a:p>
          <a:p>
            <a:pPr lvl="2"/>
            <a:r>
              <a:rPr lang="en-US" altLang="fa-IR" smtClean="0"/>
              <a:t>Third level</a:t>
            </a:r>
          </a:p>
          <a:p>
            <a:pPr lvl="3"/>
            <a:r>
              <a:rPr lang="en-US" altLang="fa-IR" smtClean="0"/>
              <a:t>Fourth level</a:t>
            </a:r>
          </a:p>
          <a:p>
            <a:pPr lvl="4"/>
            <a:r>
              <a:rPr lang="en-US" altLang="fa-IR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 rtl="1">
              <a:defRPr/>
            </a:pPr>
            <a:fld id="{539C810D-08BD-46FC-9D5E-B3E7E22AB997}" type="datetimeFigureOut">
              <a:rPr lang="fa-IR">
                <a:solidFill>
                  <a:prstClr val="black"/>
                </a:solidFill>
              </a:rPr>
              <a:pPr rtl="1">
                <a:defRPr/>
              </a:pPr>
              <a:t>02/09/1441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 rtl="1">
              <a:defRPr/>
            </a:pPr>
            <a:endParaRPr lang="fa-IR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 rtl="1">
              <a:defRPr/>
            </a:pPr>
            <a:fld id="{C50FD16C-C2F5-40A0-BF49-31754F653EBB}" type="slidenum">
              <a:rPr lang="fa-IR">
                <a:solidFill>
                  <a:prstClr val="black"/>
                </a:solidFill>
              </a:rPr>
              <a:pPr rtl="1">
                <a:defRPr/>
              </a:pPr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95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2pPr>
      <a:lvl3pPr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3pPr>
      <a:lvl4pPr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4pPr>
      <a:lvl5pPr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cs typeface="Arial" pitchFamily="34" charset="0"/>
        </a:defRPr>
      </a:lvl9pPr>
      <a:extLst/>
    </p:titleStyle>
    <p:bodyStyle>
      <a:lvl1pPr marL="365125" indent="-255588" algn="r" rtl="1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r" rtl="1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r" rtl="1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.google.com/imgres?imgurl=http://www.dochazenfield.com/images/Infectious%20Mononucleosis.jpg&amp;imgrefurl=http://www.dochazenfield.com/Tonsillectomy.htm&amp;usg=__cNNhqNEfbSPxzZ79AJ4FhAa4SHo=&amp;h=200&amp;w=350&amp;sz=11&amp;hl=en&amp;start=6&amp;um=1&amp;tbnid=Wmd1P8r6lYlxKM:&amp;tbnh=69&amp;tbnw=120&amp;prev=/images?q=Mononucleosis&amp;gbv=2&amp;um=1&amp;hl=en&amp;sa=N" TargetMode="Externa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12611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342900" lvl="0" indent="-342900" algn="r" rtl="1">
              <a:spcBef>
                <a:spcPts val="0"/>
              </a:spcBef>
              <a:buFont typeface="Symbol"/>
              <a:buChar char=""/>
            </a:pPr>
            <a:r>
              <a:rPr lang="ar-SA" sz="2800" dirty="0">
                <a:solidFill>
                  <a:prstClr val="black"/>
                </a:solidFill>
                <a:cs typeface="B Nazanin" panose="00000400000000000000" pitchFamily="2" charset="-78"/>
              </a:rPr>
              <a:t>ادامه بیماری های </a:t>
            </a:r>
            <a:r>
              <a:rPr lang="ar-SA" sz="2800" dirty="0" smtClean="0">
                <a:solidFill>
                  <a:prstClr val="black"/>
                </a:solidFill>
                <a:cs typeface="B Nazanin" panose="00000400000000000000" pitchFamily="2" charset="-78"/>
              </a:rPr>
              <a:t>عفونی</a:t>
            </a: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26619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fa-IR" sz="6600" dirty="0" smtClean="0">
                <a:solidFill>
                  <a:schemeClr val="accent2"/>
                </a:solidFill>
                <a:cs typeface="B Nazanin" panose="00000400000000000000" pitchFamily="2" charset="-78"/>
              </a:rPr>
              <a:t>جلسه 10</a:t>
            </a:r>
            <a:endParaRPr lang="fa-IR" sz="6600" dirty="0">
              <a:solidFill>
                <a:schemeClr val="accent2"/>
              </a:solidFill>
              <a:cs typeface="B Nazanin" panose="00000400000000000000" pitchFamily="2" charset="-78"/>
            </a:endParaRPr>
          </a:p>
        </p:txBody>
      </p:sp>
      <p:sp>
        <p:nvSpPr>
          <p:cNvPr id="10242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fa-IR" altLang="fa-IR" sz="44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مشکلات بهداشتی اوایل کودکی(نوپایی  وخردسالی</a:t>
            </a:r>
          </a:p>
        </p:txBody>
      </p:sp>
    </p:spTree>
    <p:extLst>
      <p:ext uri="{BB962C8B-B14F-4D97-AF65-F5344CB8AC3E}">
        <p14:creationId xmlns:p14="http://schemas.microsoft.com/office/powerpoint/2010/main" val="165036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اتیولوژی: ویروس اپشتاین بار –مکانیسم انتشار نا معلوم –به طور خفیف مسری –طول مدت سرایت نا معلوم –دوره کمون 6-4 هفته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تظاهرات با لینی :پس از 10 روز الی 6 هفته پس از تماس با عامل 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حاد یا موذیانه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ضعف ،گلودرد ،تب توام با لنفادنو پاتی ژنرالیزه و بزرگی طحال(تا چند ماه 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شروع موذیانه : خستگی ،فقدان انرژی و گلو درد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شکایت اصلی فرد اختلال در سطح عادی فعالیت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دوره نقاهت در کودکان کمتر است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کودکان کوچک:بثورات پوستی و کودکان بزرکتر :دل درد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سردرد ،خونریزی از بینی و گلو درد شدید لوزه های بزرگ و با غشاء شبه دیفتری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در 50%طحال بزرگ-درگیری کبد و زردی –تصویر بالینی مانند بسیاری از ناراحتی ها مانند تظاهرات عصبی و درگیری قلبی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fa-IR" sz="32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مونونوکلئوز عفونی :عفونت حاد خود محدود شونده در افراد جوان زیر 25</a:t>
            </a:r>
            <a:endParaRPr lang="fa-IR" sz="3200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381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8"/>
          <p:cNvSpPr>
            <a:spLocks noGrp="1"/>
          </p:cNvSpPr>
          <p:nvPr>
            <p:ph sz="quarter" idx="4"/>
          </p:nvPr>
        </p:nvSpPr>
        <p:spPr>
          <a:xfrm>
            <a:off x="4645025" y="1444625"/>
            <a:ext cx="4041775" cy="3941763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fa-IR" altLang="fa-IR" smtClean="0">
                <a:solidFill>
                  <a:srgbClr val="C00000"/>
                </a:solidFill>
                <a:cs typeface="B Nazanin" panose="00000400000000000000" pitchFamily="2" charset="-78"/>
              </a:rPr>
              <a:t>مونونوکلئوز عفونی</a:t>
            </a:r>
            <a:endParaRPr lang="fa-IR" altLang="fa-IR" smtClean="0">
              <a:cs typeface="B Nazanin" panose="00000400000000000000" pitchFamily="2" charset="-78"/>
            </a:endParaRPr>
          </a:p>
        </p:txBody>
      </p:sp>
      <p:pic>
        <p:nvPicPr>
          <p:cNvPr id="12291" name="Picture 2" descr="http://tbn1.google.com/images?q=tbn:Wmd1P8r6lYlxKM:http://www.dochazenfield.com/images/Infectious%2520Mononucleosi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357438"/>
            <a:ext cx="48291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52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a-IR">
              <a:cs typeface="B Nazanin" panose="00000400000000000000" pitchFamily="2" charset="-78"/>
            </a:endParaRPr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>
          <a:ln>
            <a:headEnd/>
            <a:tailEnd/>
          </a:ln>
        </p:spPr>
        <p:txBody>
          <a:bodyPr/>
          <a:lstStyle/>
          <a:p>
            <a:endParaRPr lang="fa-IR" altLang="fa-IR" smtClean="0"/>
          </a:p>
        </p:txBody>
      </p:sp>
      <p:sp>
        <p:nvSpPr>
          <p:cNvPr id="13316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10200"/>
            <a:ext cx="4041775" cy="762000"/>
          </a:xfrm>
          <a:ln>
            <a:headEnd/>
            <a:tailEnd/>
          </a:ln>
        </p:spPr>
        <p:txBody>
          <a:bodyPr/>
          <a:lstStyle/>
          <a:p>
            <a:endParaRPr lang="fa-IR" altLang="fa-IR" smtClean="0"/>
          </a:p>
        </p:txBody>
      </p:sp>
      <p:pic>
        <p:nvPicPr>
          <p:cNvPr id="13317" name="Picture 2" descr="C:\Documents and Settings\Administrator\My Documents\My Pictures\منوکلوز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913" y="2428875"/>
            <a:ext cx="2505075" cy="2000250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3" descr="C:\Documents and Settings\Administrator\My Documents\My Pictures\منوکلوز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2214563"/>
            <a:ext cx="3522663" cy="2357437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817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a-IR">
              <a:cs typeface="B Nazanin" panose="00000400000000000000" pitchFamily="2" charset="-78"/>
            </a:endParaRPr>
          </a:p>
        </p:txBody>
      </p:sp>
      <p:sp>
        <p:nvSpPr>
          <p:cNvPr id="14339" name="Text Placeholder 2"/>
          <p:cNvSpPr>
            <a:spLocks noGrp="1"/>
          </p:cNvSpPr>
          <p:nvPr>
            <p:ph type="body" idx="1"/>
          </p:nvPr>
        </p:nvSpPr>
        <p:spPr>
          <a:ln>
            <a:headEnd/>
            <a:tailEnd/>
          </a:ln>
        </p:spPr>
        <p:txBody>
          <a:bodyPr/>
          <a:lstStyle/>
          <a:p>
            <a:endParaRPr lang="fa-IR" altLang="fa-IR" smtClean="0"/>
          </a:p>
        </p:txBody>
      </p:sp>
      <p:sp>
        <p:nvSpPr>
          <p:cNvPr id="14340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10200"/>
            <a:ext cx="4041775" cy="762000"/>
          </a:xfrm>
          <a:ln>
            <a:headEnd/>
            <a:tailEnd/>
          </a:ln>
        </p:spPr>
        <p:txBody>
          <a:bodyPr/>
          <a:lstStyle/>
          <a:p>
            <a:endParaRPr lang="fa-IR" altLang="fa-IR" smtClean="0"/>
          </a:p>
        </p:txBody>
      </p:sp>
      <p:sp>
        <p:nvSpPr>
          <p:cNvPr id="14341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625"/>
            <a:ext cx="4040188" cy="3941763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a-IR" altLang="fa-IR" smtClean="0"/>
          </a:p>
        </p:txBody>
      </p:sp>
      <p:pic>
        <p:nvPicPr>
          <p:cNvPr id="14342" name="Picture 2" descr="C:\Documents and Settings\Administrator\My Documents\My Pictures\lk,;g,c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3500" y="2030413"/>
            <a:ext cx="2857500" cy="2963862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221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00063"/>
            <a:ext cx="8329613" cy="5507037"/>
          </a:xfrm>
        </p:spPr>
        <p:txBody>
          <a:bodyPr>
            <a:normAutofit fontScale="850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</a:t>
            </a:r>
            <a:r>
              <a:rPr lang="fa-IR" sz="32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رزشیابی تشخیصی: </a:t>
            </a:r>
            <a:r>
              <a:rPr lang="fa-IR" sz="3200" dirty="0" smtClean="0">
                <a:cs typeface="B Nazanin" panose="00000400000000000000" pitchFamily="2" charset="-78"/>
              </a:rPr>
              <a:t>بر اساس تظاهرات بالینی ،افزایش مطلق لکوسیت ها آتی پیک در نمونه خون محیطی و تست مثبت آگلو تیناسیون هترو فیل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200" dirty="0" smtClean="0">
                <a:cs typeface="B Nazanin" panose="00000400000000000000" pitchFamily="2" charset="-78"/>
              </a:rPr>
              <a:t>تست </a:t>
            </a:r>
            <a:r>
              <a:rPr lang="fa-IR" sz="3200" smtClean="0">
                <a:cs typeface="B Nazanin" panose="00000400000000000000" pitchFamily="2" charset="-78"/>
              </a:rPr>
              <a:t>لکه (</a:t>
            </a:r>
            <a:r>
              <a:rPr lang="en-US" sz="3200" dirty="0" err="1" smtClean="0">
                <a:cs typeface="B Nazanin" panose="00000400000000000000" pitchFamily="2" charset="-78"/>
              </a:rPr>
              <a:t>monospot</a:t>
            </a:r>
            <a:r>
              <a:rPr lang="fa-IR" sz="3200" dirty="0" smtClean="0">
                <a:cs typeface="B Nazanin" panose="00000400000000000000" pitchFamily="2" charset="-78"/>
              </a:rPr>
              <a:t>)تشخیصی خیلی اختصاصی در این بیماری است (سریع ،حساس و ارزان و آسان است و تشخیص سطح پایین 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2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درمانی: </a:t>
            </a:r>
            <a:r>
              <a:rPr lang="fa-IR" sz="3200" dirty="0" smtClean="0">
                <a:cs typeface="B Nazanin" panose="00000400000000000000" pitchFamily="2" charset="-78"/>
              </a:rPr>
              <a:t>درمان علامتی (مسکن ،استراحت، پیشگیری از ضربه به شکم در طحال بزرگ،گاهی پنی سیلین در استرپتو کوک همو لتیک </a:t>
            </a:r>
            <a:r>
              <a:rPr lang="en-US" sz="3200" dirty="0" smtClean="0">
                <a:cs typeface="B Nazanin" panose="00000400000000000000" pitchFamily="2" charset="-78"/>
              </a:rPr>
              <a:t>B</a:t>
            </a:r>
            <a:r>
              <a:rPr lang="fa-IR" sz="3200" dirty="0" smtClean="0">
                <a:cs typeface="B Nazanin" panose="00000400000000000000" pitchFamily="2" charset="-78"/>
              </a:rPr>
              <a:t>ولی آمپی سیلین ممنوع است.در گلو درد شدید غرغره و آشامیدنی داغ- کورتیکواستوئید جز در موارد خاص تو صیه نمی شود.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sz="3200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sz="3200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sz="3200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sz="3200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5389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42938"/>
            <a:ext cx="8472488" cy="5786437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پیش آگهی: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سیر خود محدود شونده و معمولا بدون عارضه –پیش آگهی خوبی دارد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علئم حاد 10-7 روز رفع می شود و خستگی ثابت در 4-2 هفته فرو کش می کند.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عوارض رایج نیست ولی ممکن است گاهی جدی باشد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در عوارض شدید از تزریق واکسن های تهیه شده با عناصر زنده خودداری شود.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آموزش به خانواده :در صورت سخت شدن تنفس و دل درد و گلو درد شدید و(کودک قادر به خوردن و آشامیدن نیست)به پزشک مراجعه کند)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پرستاری</a:t>
            </a:r>
            <a:r>
              <a:rPr lang="fa-IR" dirty="0" smtClean="0">
                <a:cs typeface="B Nazanin" panose="00000400000000000000" pitchFamily="2" charset="-78"/>
              </a:rPr>
              <a:t>:تامین روش های ارام بخش جهت کاستن علایم است 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پیشگیری از عفونت ثانویه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کمک به نوجوانان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2737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1"/>
          <p:cNvSpPr>
            <a:spLocks noGrp="1"/>
          </p:cNvSpPr>
          <p:nvPr>
            <p:ph idx="1"/>
          </p:nvPr>
        </p:nvSpPr>
        <p:spPr>
          <a:xfrm>
            <a:off x="457200" y="357188"/>
            <a:ext cx="8401050" cy="5649912"/>
          </a:xfrm>
        </p:spPr>
        <p:txBody>
          <a:bodyPr/>
          <a:lstStyle/>
          <a:p>
            <a:r>
              <a:rPr lang="fa-IR" altLang="fa-IR" smtClean="0">
                <a:cs typeface="B Nazanin" panose="00000400000000000000" pitchFamily="2" charset="-78"/>
              </a:rPr>
              <a:t>ویروس نقص ایمنی اکتسابی و سندرم نقص ایمنی اکتسابی: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اتیولوژی: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انتقال افقی:تماس جنسی،تزریق خون،تماس با مایعات بدنی حاوی خون مرئی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انتقال عمودی:انتقال از مادر به کودک (کودکان کمتر از 7 ساله و 91درصد از مادر )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به سه روش :از طریق رحم ،در حین زایمان ،پس از زایمان(تغذیه از شیر مادر) انتقال به بار ویروسی و مرحله بیماری مادر دارد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انتقال از راه تزریق خون (7%)و جنسی (در کودکان نادر است)</a:t>
            </a:r>
          </a:p>
          <a:p>
            <a:pPr>
              <a:buFont typeface="Wingdings 3" pitchFamily="18" charset="2"/>
              <a:buNone/>
            </a:pPr>
            <a:endParaRPr lang="fa-IR" altLang="fa-IR" smtClean="0">
              <a:cs typeface="B Nazanin" panose="00000400000000000000" pitchFamily="2" charset="-78"/>
            </a:endParaRPr>
          </a:p>
          <a:p>
            <a:endParaRPr lang="fa-IR" altLang="fa-IR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6643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تهاجم ویروس </a:t>
            </a:r>
            <a:r>
              <a:rPr lang="en-US" dirty="0" smtClean="0">
                <a:cs typeface="B Nazanin" panose="00000400000000000000" pitchFamily="2" charset="-78"/>
              </a:rPr>
              <a:t>HIV </a:t>
            </a:r>
            <a:r>
              <a:rPr lang="fa-IR" dirty="0" smtClean="0">
                <a:cs typeface="B Nazanin" panose="00000400000000000000" pitchFamily="2" charset="-78"/>
              </a:rPr>
              <a:t>به نوع خاصی از لنفوسیت های </a:t>
            </a:r>
            <a:r>
              <a:rPr lang="en-US" dirty="0" smtClean="0">
                <a:cs typeface="B Nazanin" panose="00000400000000000000" pitchFamily="2" charset="-78"/>
              </a:rPr>
              <a:t>T</a:t>
            </a:r>
            <a:r>
              <a:rPr lang="fa-IR" dirty="0" smtClean="0">
                <a:cs typeface="B Nazanin" panose="00000400000000000000" pitchFamily="2" charset="-78"/>
              </a:rPr>
              <a:t>(</a:t>
            </a:r>
            <a:r>
              <a:rPr lang="en-US" dirty="0" smtClean="0">
                <a:cs typeface="B Nazanin" panose="00000400000000000000" pitchFamily="2" charset="-78"/>
              </a:rPr>
              <a:t>CD4</a:t>
            </a:r>
            <a:r>
              <a:rPr lang="fa-IR" dirty="0" smtClean="0">
                <a:cs typeface="B Nazanin" panose="00000400000000000000" pitchFamily="2" charset="-78"/>
              </a:rPr>
              <a:t>) ویا به سلول های مونوسیت و ماکرو فاژ       سرکوب ایمنی سلولی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در معرض قرار گرفتن عفونت های فر صت طلب و مختل شدن سلول </a:t>
            </a:r>
            <a:r>
              <a:rPr lang="en-US" dirty="0" smtClean="0">
                <a:cs typeface="B Nazanin" panose="00000400000000000000" pitchFamily="2" charset="-78"/>
              </a:rPr>
              <a:t>B </a:t>
            </a:r>
            <a:r>
              <a:rPr lang="fa-IR" dirty="0" smtClean="0">
                <a:cs typeface="B Nazanin" panose="00000400000000000000" pitchFamily="2" charset="-78"/>
              </a:rPr>
              <a:t>و سرکوب ایمنی همورال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زمان بروز علائم بالینی ممکن است تا 10 سال طول بکشد.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شمارش </a:t>
            </a:r>
            <a:r>
              <a:rPr lang="en-US" dirty="0" smtClean="0">
                <a:cs typeface="B Nazanin" panose="00000400000000000000" pitchFamily="2" charset="-78"/>
              </a:rPr>
              <a:t>CD4</a:t>
            </a:r>
            <a:r>
              <a:rPr lang="fa-IR" dirty="0" smtClean="0">
                <a:cs typeface="B Nazanin" panose="00000400000000000000" pitchFamily="2" charset="-78"/>
              </a:rPr>
              <a:t> کم می شود تا به حداقل برسد.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در کودکان انتقال از زایمان و شیر دهی  علائم نسبتا سریع بروز می کند.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20 در صد تا یک سالگی بروز می کند و اکثریت آنها تا 4 سالگی از بین میر وند.80 درصد پیشرفت آرامی دارند و علائم را تا سن مدرسه و نوجوانی بروز نمیدهند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a-IR" dirty="0" smtClean="0">
                <a:cs typeface="B Nazanin" panose="00000400000000000000" pitchFamily="2" charset="-78"/>
              </a:rPr>
              <a:t>پاتوفیزیو لوژی:</a:t>
            </a:r>
            <a:br>
              <a:rPr lang="fa-IR" dirty="0" smtClean="0">
                <a:cs typeface="B Nazanin" panose="00000400000000000000" pitchFamily="2" charset="-78"/>
              </a:rPr>
            </a:br>
            <a:endParaRPr lang="fa-IR" dirty="0">
              <a:cs typeface="B Nazanin" panose="00000400000000000000" pitchFamily="2" charset="-78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114120" imgH="215640" progId="Equation.3">
                  <p:embed/>
                </p:oleObj>
              </mc:Choice>
              <mc:Fallback>
                <p:oleObj name="Equation" r:id="rId3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Left Arrow 5"/>
          <p:cNvSpPr/>
          <p:nvPr/>
        </p:nvSpPr>
        <p:spPr>
          <a:xfrm>
            <a:off x="3643313" y="2143125"/>
            <a:ext cx="571500" cy="21431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defRPr/>
            </a:pPr>
            <a:endParaRPr lang="fa-IR">
              <a:solidFill>
                <a:prstClr val="white"/>
              </a:solidFill>
            </a:endParaRPr>
          </a:p>
        </p:txBody>
      </p:sp>
      <p:sp>
        <p:nvSpPr>
          <p:cNvPr id="7" name="Left Arrow 6"/>
          <p:cNvSpPr/>
          <p:nvPr/>
        </p:nvSpPr>
        <p:spPr>
          <a:xfrm>
            <a:off x="785813" y="2143125"/>
            <a:ext cx="357187" cy="1428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defRPr/>
            </a:pPr>
            <a:endParaRPr 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708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28625"/>
            <a:ext cx="8543925" cy="5578475"/>
          </a:xfrm>
        </p:spPr>
        <p:txBody>
          <a:bodyPr>
            <a:normAutofit fontScale="85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تظاهرات بالینی: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علا ئم در 18 تا 24 ماهگی بروز می کندعلائم رایج در کودکان شامل: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لنفادنو پاتی ،هپاتو اسپلنو مگالی ،کاندیدیاز دهانی ،اسهال مزمن یا عود کننده ،عدم رشد،تاخیر تکاملی ،پاروتیت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ناراحتی های قطعی ایدز دز کودکان 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پنمونی پنمو سیستیس کارینی(</a:t>
            </a:r>
            <a:r>
              <a:rPr lang="en-US" dirty="0" smtClean="0">
                <a:cs typeface="B Nazanin" panose="00000400000000000000" pitchFamily="2" charset="-78"/>
              </a:rPr>
              <a:t>PCP</a:t>
            </a:r>
            <a:r>
              <a:rPr lang="fa-IR" dirty="0" smtClean="0">
                <a:cs typeface="B Nazanin" panose="00000400000000000000" pitchFamily="2" charset="-78"/>
              </a:rPr>
              <a:t>)/پنومونی بین بافتی لنفاوی /عفونت های باکتریال عود کننده /ازو فاژیت قارچی /انسفالو پاتی </a:t>
            </a:r>
            <a:r>
              <a:rPr lang="en-US" dirty="0" smtClean="0">
                <a:cs typeface="B Nazanin" panose="00000400000000000000" pitchFamily="2" charset="-78"/>
              </a:rPr>
              <a:t>HIV </a:t>
            </a:r>
            <a:r>
              <a:rPr lang="fa-IR" dirty="0" smtClean="0">
                <a:cs typeface="B Nazanin" panose="00000400000000000000" pitchFamily="2" charset="-78"/>
              </a:rPr>
              <a:t>/بیماری سایتو مگالو ویروس /عفونت ناشیاز مایکو باکتریوم/کاندیدیاز ریوی /بیماری هرپس سیمپلکس /کریپتوسپوریدیوزیس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اکثر کودکان ملاکی از ناتوانی تکاملی را نشان می دهند.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ارزشیابی تشخیصی: </a:t>
            </a:r>
            <a:r>
              <a:rPr lang="fa-IR" dirty="0" smtClean="0">
                <a:cs typeface="B Nazanin" panose="00000400000000000000" pitchFamily="2" charset="-78"/>
              </a:rPr>
              <a:t>در کودکان 18 ماهه و بیشتر آزمایش الیزا و وسترن بلات ایمونو آسی جهت تعیین عفونت </a:t>
            </a:r>
            <a:r>
              <a:rPr lang="en-US" dirty="0" smtClean="0">
                <a:cs typeface="B Nazanin" panose="00000400000000000000" pitchFamily="2" charset="-78"/>
              </a:rPr>
              <a:t>HIV</a:t>
            </a:r>
            <a:r>
              <a:rPr lang="fa-IR" dirty="0" smtClean="0">
                <a:cs typeface="B Nazanin" panose="00000400000000000000" pitchFamily="2" charset="-78"/>
              </a:rPr>
              <a:t>. در کودکان مادران مبتلا ازمایشات فوق مثبت است .(آنتی بادی های مادری)/کشت ویروس برای تععن ویروس و تعیین آنتی ژن </a:t>
            </a:r>
            <a:r>
              <a:rPr lang="en-US" dirty="0" smtClean="0">
                <a:cs typeface="B Nazanin" panose="00000400000000000000" pitchFamily="2" charset="-78"/>
              </a:rPr>
              <a:t>p24</a:t>
            </a:r>
            <a:r>
              <a:rPr lang="fa-IR" dirty="0" smtClean="0">
                <a:cs typeface="B Nazanin" panose="00000400000000000000" pitchFamily="2" charset="-78"/>
              </a:rPr>
              <a:t>که مختص بین در </a:t>
            </a:r>
            <a:r>
              <a:rPr lang="en-US" dirty="0" smtClean="0">
                <a:cs typeface="B Nazanin" panose="00000400000000000000" pitchFamily="2" charset="-78"/>
              </a:rPr>
              <a:t>HIV </a:t>
            </a:r>
            <a:r>
              <a:rPr lang="fa-IR" dirty="0" smtClean="0">
                <a:cs typeface="B Nazanin" panose="00000400000000000000" pitchFamily="2" charset="-78"/>
              </a:rPr>
              <a:t>3-1 ماهگی تشخیص قطعی داده می شود 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طبقه بندی ایمنی بر اساس شمارش لنفوسیت های </a:t>
            </a:r>
            <a:r>
              <a:rPr lang="en-US" dirty="0" smtClean="0">
                <a:cs typeface="B Nazanin" panose="00000400000000000000" pitchFamily="2" charset="-78"/>
              </a:rPr>
              <a:t>CD4</a:t>
            </a:r>
            <a:r>
              <a:rPr lang="fa-IR" dirty="0" smtClean="0">
                <a:cs typeface="B Nazanin" panose="00000400000000000000" pitchFamily="2" charset="-78"/>
              </a:rPr>
              <a:t>می باشد.(با تطبیق سن)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4790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00063"/>
            <a:ext cx="8329613" cy="5507037"/>
          </a:xfrm>
        </p:spPr>
        <p:txBody>
          <a:bodyPr>
            <a:normAutofit fontScale="70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6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درمانی: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اهداف درمان شامل آهسته کردن رشد </a:t>
            </a:r>
            <a:r>
              <a:rPr lang="en-US" sz="3100" dirty="0" smtClean="0">
                <a:cs typeface="B Nazanin" panose="00000400000000000000" pitchFamily="2" charset="-78"/>
              </a:rPr>
              <a:t>HIV</a:t>
            </a:r>
            <a:r>
              <a:rPr lang="fa-IR" sz="3100" dirty="0" smtClean="0">
                <a:cs typeface="B Nazanin" panose="00000400000000000000" pitchFamily="2" charset="-78"/>
              </a:rPr>
              <a:t>،ارتقاء یا برقراری رشد و تکامل طبیعی ،پیشگیری از عفونت ها و کانسر های بغزرنج کننده،ارتقاءکیفیت زندگی و طولانی کردن بقاء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دارو های ضد روترو ویروس جهت پیشگیری از تولید مثل بخش های زنده ویروس جدید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بهبودی بالینی شامل افزایش وزن در کودکان با سابقه تاخیر رشد ،کاستن هپاتو اسپلنو مگالی ،بهبودی علائم انسفالو پاتی و فعالیت سیستم ایمنی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sz="3100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واکسیناسیون علیه بیماری های رایج دوره کودکی برای تمام کودکانی که در معرض </a:t>
            </a:r>
            <a:r>
              <a:rPr lang="en-US" sz="3100" dirty="0" smtClean="0">
                <a:cs typeface="B Nazanin" panose="00000400000000000000" pitchFamily="2" charset="-78"/>
              </a:rPr>
              <a:t>HIV</a:t>
            </a:r>
            <a:r>
              <a:rPr lang="fa-IR" sz="3100" dirty="0" smtClean="0">
                <a:cs typeface="B Nazanin" panose="00000400000000000000" pitchFamily="2" charset="-78"/>
              </a:rPr>
              <a:t>یا مبتلا هستند از جمله واکسن های پنمو کوکی و آنفلونزا توصیه می شود.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واکسن واریسلا و </a:t>
            </a:r>
            <a:r>
              <a:rPr lang="en-US" sz="3100" dirty="0" smtClean="0">
                <a:cs typeface="B Nazanin" panose="00000400000000000000" pitchFamily="2" charset="-78"/>
              </a:rPr>
              <a:t>MMR </a:t>
            </a:r>
            <a:r>
              <a:rPr lang="fa-IR" sz="3100" dirty="0" smtClean="0">
                <a:cs typeface="B Nazanin" panose="00000400000000000000" pitchFamily="2" charset="-78"/>
              </a:rPr>
              <a:t>در صورت نبودن اختلال ایمنی جدی استفاده نمود.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مداخلات تغذیه ای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sz="3100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 پیش آگهی: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100" dirty="0" smtClean="0">
                <a:cs typeface="B Nazanin" panose="00000400000000000000" pitchFamily="2" charset="-78"/>
              </a:rPr>
              <a:t>شناسایی زودتر و درمان های طبی پیشرفته بیمار کشنده را به بیماری مزمن تبدیل می کند.</a:t>
            </a:r>
            <a:endParaRPr lang="fa-IR" sz="31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4370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1"/>
          <p:cNvSpPr>
            <a:spLocks noGrp="1"/>
          </p:cNvSpPr>
          <p:nvPr>
            <p:ph idx="1"/>
          </p:nvPr>
        </p:nvSpPr>
        <p:spPr>
          <a:xfrm>
            <a:off x="457200" y="571500"/>
            <a:ext cx="8258175" cy="5435600"/>
          </a:xfrm>
        </p:spPr>
        <p:txBody>
          <a:bodyPr/>
          <a:lstStyle/>
          <a:p>
            <a:r>
              <a:rPr lang="fa-IR" altLang="fa-IR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پرستاری: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آموزش در مورد نحوه انتقال و کنترل بیماریهای عفونی  عفونت ایدز امر اساسی است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اصول احتیاطات استاندارد بر حسب سن کودک و تحصیلات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نحوه نگهداری دارو هها و وسایل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تلاش در جهت حفاظت کودک و سازش با ترس  جامعه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فعالیت کودک بر اساس تکامل کودک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پیشگیری جزء اساسی در آموزش </a:t>
            </a:r>
            <a:r>
              <a:rPr lang="en-US" altLang="fa-IR" smtClean="0">
                <a:cs typeface="B Nazanin" panose="00000400000000000000" pitchFamily="2" charset="-78"/>
              </a:rPr>
              <a:t>HIV </a:t>
            </a:r>
            <a:r>
              <a:rPr lang="fa-IR" altLang="fa-IR" smtClean="0">
                <a:cs typeface="B Nazanin" panose="00000400000000000000" pitchFamily="2" charset="-78"/>
              </a:rPr>
              <a:t>است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آموزش شامل نحوه انتقال ،صدمات ناشی از سوء مصرف وریدی دارو ها و عادات سالم جنسی </a:t>
            </a:r>
          </a:p>
        </p:txBody>
      </p:sp>
    </p:spTree>
    <p:extLst>
      <p:ext uri="{BB962C8B-B14F-4D97-AF65-F5344CB8AC3E}">
        <p14:creationId xmlns:p14="http://schemas.microsoft.com/office/powerpoint/2010/main" val="32893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36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عمومی پرستاری: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fa-IR" dirty="0" smtClean="0">
              <a:cs typeface="B Nazanin" panose="00000400000000000000" pitchFamily="2" charset="-7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fa-IR" sz="3600" dirty="0" smtClean="0">
                <a:cs typeface="B Nazanin" panose="00000400000000000000" pitchFamily="2" charset="-78"/>
              </a:rPr>
              <a:t>وظایف پرستار :کمک به تشخیص انگل ،درمان عفونت و پیشگیری از عفونت اولیه یا عفونت مجدد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fa-IR" sz="3600" dirty="0" smtClean="0">
                <a:cs typeface="B Nazanin" panose="00000400000000000000" pitchFamily="2" charset="-78"/>
              </a:rPr>
              <a:t>آموزش به والدین در مورد گرفتن نمونه مدفوع و پوشاک و ملحفه ها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fa-IR" sz="3600" dirty="0" smtClean="0">
                <a:cs typeface="B Nazanin" panose="00000400000000000000" pitchFamily="2" charset="-78"/>
              </a:rPr>
              <a:t>رعایت بهداشت و عادات بهداشتی ،شستن با دقت ودست ها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fa-IR" sz="3600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a-IR" dirty="0" smtClean="0">
                <a:cs typeface="B Nazanin" panose="00000400000000000000" pitchFamily="2" charset="-78"/>
              </a:rPr>
              <a:t>بیماریهای انگلی:</a:t>
            </a:r>
            <a:br>
              <a:rPr lang="fa-IR" dirty="0" smtClean="0">
                <a:cs typeface="B Nazanin" panose="00000400000000000000" pitchFamily="2" charset="-78"/>
              </a:rPr>
            </a:b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13537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سیکل زندگی ،پاتوژنز و انتقال 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fa-IR" dirty="0" smtClean="0">
                <a:cs typeface="B Nazanin" panose="00000400000000000000" pitchFamily="2" charset="-78"/>
              </a:rPr>
              <a:t>خوردن اتفاقی کیست ها /فعال شدن به وسیله اسید معده و حرکت به سمت دئونوم/خارج شدن ترو فوزیتها (انگل در مرحله فعال تغذیه)دردئونوم و تجمع در ژئوژنوم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fa-IR" dirty="0" smtClean="0">
                <a:cs typeface="B Nazanin" panose="00000400000000000000" pitchFamily="2" charset="-78"/>
              </a:rPr>
              <a:t>شیوه اصلی انتقال مسیر دفعی –دهانی (مهمترین راه انتقال در کودکان)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تظاهرات بالینی: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اسهال ،استفراغ ،بی اشتهایی در شیر خواران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کرامپ های شکمی (بطور متناوب با اسهال و یبوست 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مدفوع بد بو ،آبکی و رنگ پریده و دارای چربی و شناور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اکثر عفونت ها در 6-4 هفته بر طرف می شود (بجز در موارد مزمن)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dirty="0" smtClean="0">
                <a:cs typeface="B Nazanin" panose="00000400000000000000" pitchFamily="2" charset="-78"/>
              </a:rPr>
              <a:t>علائم در مزمن :مدفوع شل و بد بو با یا بدون نفخ شکم ،دفع گاز ،آروغ با بوی بد سولفور،درد اپی گاستر ،استفراغ ،بیماری مفصلی ،سردرد ،اتلاف وزن به علت سوء جذب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a-IR" sz="31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ژیاردیازیس:</a:t>
            </a:r>
            <a:r>
              <a:rPr lang="fa-IR" sz="3100" dirty="0" smtClean="0">
                <a:cs typeface="B Nazanin" panose="00000400000000000000" pitchFamily="2" charset="-78"/>
              </a:rPr>
              <a:t>به وسیله  پرو توزوا ی ژیاردیا لامبیا در کودکان مراکز مراقبتی خانواده ای کم در امد وپر جمعیت </a:t>
            </a:r>
            <a:r>
              <a:rPr lang="fa-IR" dirty="0" smtClean="0">
                <a:cs typeface="B Nazanin" panose="00000400000000000000" pitchFamily="2" charset="-78"/>
              </a:rPr>
              <a:t/>
            </a:r>
            <a:br>
              <a:rPr lang="fa-IR" dirty="0" smtClean="0">
                <a:cs typeface="B Nazanin" panose="00000400000000000000" pitchFamily="2" charset="-78"/>
              </a:rPr>
            </a:b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9581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457200" y="357188"/>
            <a:ext cx="8186738" cy="5649912"/>
          </a:xfrm>
        </p:spPr>
        <p:txBody>
          <a:bodyPr/>
          <a:lstStyle/>
          <a:p>
            <a:r>
              <a:rPr lang="fa-IR" altLang="fa-IR" smtClean="0">
                <a:solidFill>
                  <a:srgbClr val="C00000"/>
                </a:solidFill>
                <a:cs typeface="B Nazanin" panose="00000400000000000000" pitchFamily="2" charset="-78"/>
              </a:rPr>
              <a:t>ارزشیابی تشخیصی: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تشخیص راحت نیست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نمونه مدفوع در 3 نوبت در هفته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آنتی ژن ژیاردیا با تست </a:t>
            </a:r>
            <a:r>
              <a:rPr lang="en-US" altLang="fa-IR" smtClean="0">
                <a:cs typeface="B Nazanin" panose="00000400000000000000" pitchFamily="2" charset="-78"/>
              </a:rPr>
              <a:t>CIE, </a:t>
            </a:r>
            <a:r>
              <a:rPr lang="fa-IR" altLang="fa-IR" smtClean="0">
                <a:cs typeface="B Nazanin" panose="00000400000000000000" pitchFamily="2" charset="-78"/>
              </a:rPr>
              <a:t> والیزا</a:t>
            </a:r>
          </a:p>
          <a:p>
            <a:pPr>
              <a:buFont typeface="Wingdings 3" pitchFamily="18" charset="2"/>
              <a:buNone/>
            </a:pPr>
            <a:endParaRPr lang="fa-IR" altLang="fa-IR" smtClean="0">
              <a:cs typeface="B Nazanin" panose="00000400000000000000" pitchFamily="2" charset="-78"/>
            </a:endParaRPr>
          </a:p>
          <a:p>
            <a:r>
              <a:rPr lang="fa-IR" altLang="fa-IR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درمانی: 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مترو نیدازول داروی اصلی در در مان ژیاردیا/سایر دارو ها شامل فلو رازو لیدون و آلبندازول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تدابیر پرستاری :</a:t>
            </a:r>
          </a:p>
          <a:p>
            <a:pPr>
              <a:buFont typeface="Wingdings 3" pitchFamily="18" charset="2"/>
              <a:buNone/>
            </a:pPr>
            <a:r>
              <a:rPr lang="fa-IR" altLang="fa-IR" smtClean="0">
                <a:cs typeface="B Nazanin" panose="00000400000000000000" pitchFamily="2" charset="-78"/>
              </a:rPr>
              <a:t>مهمترین نکته پیشگیری است و آموزش پرستار</a:t>
            </a:r>
          </a:p>
        </p:txBody>
      </p:sp>
    </p:spTree>
    <p:extLst>
      <p:ext uri="{BB962C8B-B14F-4D97-AF65-F5344CB8AC3E}">
        <p14:creationId xmlns:p14="http://schemas.microsoft.com/office/powerpoint/2010/main" val="3963871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altLang="fa-IR" smtClean="0"/>
          </a:p>
        </p:txBody>
      </p:sp>
      <p:pic>
        <p:nvPicPr>
          <p:cNvPr id="24579" name="Picture 1" descr="http://www.stanford.edu/group/parasites/ParaSites2006/Giardiasis/images/Giardia_LifeCycle%20cd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14313"/>
            <a:ext cx="4572000" cy="587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Box 4"/>
          <p:cNvSpPr txBox="1">
            <a:spLocks noChangeArrowheads="1"/>
          </p:cNvSpPr>
          <p:nvPr/>
        </p:nvSpPr>
        <p:spPr bwMode="auto">
          <a:xfrm>
            <a:off x="4357688" y="357188"/>
            <a:ext cx="642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9pPr>
          </a:lstStyle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endParaRPr lang="fa-IR" altLang="fa-IR" smtClean="0">
              <a:solidFill>
                <a:prstClr val="black"/>
              </a:solidFill>
            </a:endParaRPr>
          </a:p>
        </p:txBody>
      </p:sp>
      <p:sp>
        <p:nvSpPr>
          <p:cNvPr id="24581" name="TextBox 5"/>
          <p:cNvSpPr txBox="1">
            <a:spLocks noChangeArrowheads="1"/>
          </p:cNvSpPr>
          <p:nvPr/>
        </p:nvSpPr>
        <p:spPr bwMode="auto">
          <a:xfrm>
            <a:off x="2928938" y="0"/>
            <a:ext cx="928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9pPr>
          </a:lstStyle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endParaRPr lang="fa-IR" altLang="fa-IR" smtClean="0">
              <a:solidFill>
                <a:prstClr val="black"/>
              </a:solidFill>
            </a:endParaRPr>
          </a:p>
        </p:txBody>
      </p:sp>
      <p:sp>
        <p:nvSpPr>
          <p:cNvPr id="24582" name="TextBox 6"/>
          <p:cNvSpPr txBox="1">
            <a:spLocks noChangeArrowheads="1"/>
          </p:cNvSpPr>
          <p:nvPr/>
        </p:nvSpPr>
        <p:spPr bwMode="auto">
          <a:xfrm>
            <a:off x="4429125" y="32385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9pPr>
          </a:lstStyle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endParaRPr lang="fa-IR" altLang="fa-IR" smtClean="0">
              <a:solidFill>
                <a:prstClr val="black"/>
              </a:solidFill>
            </a:endParaRPr>
          </a:p>
        </p:txBody>
      </p:sp>
      <p:sp>
        <p:nvSpPr>
          <p:cNvPr id="24583" name="TextBox 7"/>
          <p:cNvSpPr txBox="1">
            <a:spLocks noChangeArrowheads="1"/>
          </p:cNvSpPr>
          <p:nvPr/>
        </p:nvSpPr>
        <p:spPr bwMode="auto">
          <a:xfrm>
            <a:off x="4429125" y="28575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  <a:cs typeface="Arial" pitchFamily="34" charset="0"/>
              </a:defRPr>
            </a:lvl9pPr>
          </a:lstStyle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endParaRPr lang="fa-IR" altLang="fa-IR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1473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altLang="fa-IR" smtClean="0">
                <a:cs typeface="B Nazanin" panose="00000400000000000000" pitchFamily="2" charset="-78"/>
              </a:rPr>
              <a:t>عامل: نماتود </a:t>
            </a:r>
            <a:r>
              <a:rPr lang="en-US" altLang="fa-IR" smtClean="0">
                <a:cs typeface="B Nazanin" panose="00000400000000000000" pitchFamily="2" charset="-78"/>
              </a:rPr>
              <a:t>Enterobius Vermicularis</a:t>
            </a:r>
            <a:endParaRPr lang="fa-IR" altLang="fa-IR" smtClean="0">
              <a:cs typeface="B Nazanin" panose="00000400000000000000" pitchFamily="2" charset="-78"/>
            </a:endParaRPr>
          </a:p>
          <a:p>
            <a:r>
              <a:rPr lang="fa-IR" altLang="fa-IR" smtClean="0">
                <a:cs typeface="B Nazanin" panose="00000400000000000000" pitchFamily="2" charset="-78"/>
              </a:rPr>
              <a:t>در مناطق معتدل و کلاس و مهد کودک</a:t>
            </a:r>
          </a:p>
          <a:p>
            <a:endParaRPr lang="fa-IR" altLang="fa-IR" smtClean="0">
              <a:cs typeface="B Nazanin" panose="00000400000000000000" pitchFamily="2" charset="-78"/>
            </a:endParaRPr>
          </a:p>
          <a:p>
            <a:r>
              <a:rPr lang="fa-IR" altLang="fa-IR" smtClean="0">
                <a:solidFill>
                  <a:srgbClr val="C00000"/>
                </a:solidFill>
                <a:cs typeface="B Nazanin" panose="00000400000000000000" pitchFamily="2" charset="-78"/>
              </a:rPr>
              <a:t>سیکل زندگی و انتقال :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خوردن یا استنشاق تخمک ها /تکامل تخم ها در روده کوچک در عرض 8-2 هفته و مهاجرت به سکوم</a:t>
            </a:r>
          </a:p>
          <a:p>
            <a:r>
              <a:rPr lang="fa-IR" altLang="fa-IR" smtClean="0">
                <a:cs typeface="B Nazanin" panose="00000400000000000000" pitchFamily="2" charset="-78"/>
              </a:rPr>
              <a:t>حرکت کرم مونث وبه طرف مقعد و تخم گذاری/ خارش مخاط مقعد</a:t>
            </a:r>
          </a:p>
          <a:p>
            <a:endParaRPr lang="fa-IR" altLang="fa-IR" smtClean="0">
              <a:cs typeface="B Nazanin" panose="00000400000000000000" pitchFamily="2" charset="-78"/>
            </a:endParaRPr>
          </a:p>
          <a:p>
            <a:r>
              <a:rPr lang="fa-IR" altLang="fa-IR" smtClean="0">
                <a:cs typeface="B Nazanin" panose="00000400000000000000" pitchFamily="2" charset="-78"/>
              </a:rPr>
              <a:t>باقیماندن تخم ها به مدت 3-2 هفته </a:t>
            </a:r>
          </a:p>
          <a:p>
            <a:endParaRPr lang="fa-IR" altLang="fa-IR" smtClean="0">
              <a:cs typeface="B Nazanin" panose="00000400000000000000" pitchFamily="2" charset="-78"/>
            </a:endParaRPr>
          </a:p>
          <a:p>
            <a:endParaRPr lang="fa-IR" altLang="fa-IR" smtClean="0">
              <a:cs typeface="B Nazanin" panose="00000400000000000000" pitchFamily="2" charset="-78"/>
            </a:endParaRPr>
          </a:p>
          <a:p>
            <a:endParaRPr lang="fa-IR" altLang="fa-IR" smtClean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fa-IR" dirty="0" smtClean="0">
                <a:cs typeface="B Nazanin" panose="00000400000000000000" pitchFamily="2" charset="-78"/>
              </a:rPr>
              <a:t>آنترو بیازیس(کرمک)</a:t>
            </a: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58170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alt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تظاهرات بالینی:</a:t>
            </a:r>
          </a:p>
          <a:p>
            <a:r>
              <a:rPr lang="fa-IR" altLang="fa-IR" dirty="0" smtClean="0">
                <a:cs typeface="B Nazanin" panose="00000400000000000000" pitchFamily="2" charset="-78"/>
              </a:rPr>
              <a:t>خارش شدید ناحیه مقعد </a:t>
            </a:r>
          </a:p>
          <a:p>
            <a:r>
              <a:rPr lang="fa-IR" altLang="fa-IR" dirty="0" smtClean="0">
                <a:cs typeface="B Nazanin" panose="00000400000000000000" pitchFamily="2" charset="-78"/>
              </a:rPr>
              <a:t>در کودکان کوچکتر :تحریک پذیری عمومی ،بی قراری ،خواب کمتر ،خیس کردن رختخواب ،حواس پرتی و دامنه توجه کوتاه عفونت ناحیه واژن در دختران</a:t>
            </a:r>
          </a:p>
          <a:p>
            <a:r>
              <a:rPr lang="fa-IR" altLang="fa-IR" dirty="0" smtClean="0">
                <a:cs typeface="B Nazanin" panose="00000400000000000000" pitchFamily="2" charset="-78"/>
              </a:rPr>
              <a:t>ارزشیابی تشخیصی :</a:t>
            </a:r>
          </a:p>
          <a:p>
            <a:r>
              <a:rPr lang="en-US" altLang="fa-IR" dirty="0" smtClean="0">
                <a:cs typeface="B Nazanin" panose="00000400000000000000" pitchFamily="2" charset="-78"/>
              </a:rPr>
              <a:t>Tape test</a:t>
            </a:r>
            <a:r>
              <a:rPr lang="fa-IR" altLang="fa-IR" dirty="0" smtClean="0">
                <a:cs typeface="B Nazanin" panose="00000400000000000000" pitchFamily="2" charset="-78"/>
              </a:rPr>
              <a:t> </a:t>
            </a:r>
          </a:p>
          <a:p>
            <a:r>
              <a:rPr lang="fa-IR" altLang="fa-IR" dirty="0" smtClean="0">
                <a:cs typeface="B Nazanin" panose="00000400000000000000" pitchFamily="2" charset="-78"/>
              </a:rPr>
              <a:t>دیدن کرم ها با چراغ قوه در ناحیه مقعد 3-2 ساعت پس از خوابیدن کودک </a:t>
            </a:r>
          </a:p>
          <a:p>
            <a:endParaRPr lang="fa-IR" altLang="fa-IR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65334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71500"/>
            <a:ext cx="8186738" cy="5435600"/>
          </a:xfrm>
        </p:spPr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تدابیر در مانی </a:t>
            </a:r>
            <a:r>
              <a:rPr lang="fa-IR" sz="2800" dirty="0" smtClean="0">
                <a:cs typeface="B Nazanin" panose="00000400000000000000" pitchFamily="2" charset="-78"/>
              </a:rPr>
              <a:t>:داروهای مبندازول و پیپیرازین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داروی اصلی مبندازول است بی خطر مو ثر و مصرف ان آسان است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در کودکان زیر دو سال توصیه نمی شود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درمان تمام اعضا خانواده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تکرار دارو ها طی دو هفته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عود مکرر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تدابیر پرستاری: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تدابیری در جهت تشخیص ،ریشه کنی و پیشگیری از عفونت مجدد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آموزش والدین در مورد تست تیپ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همکاری در رژیم دارویی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fa-IR" sz="2800" dirty="0" smtClean="0">
                <a:cs typeface="B Nazanin" panose="00000400000000000000" pitchFamily="2" charset="-78"/>
              </a:rPr>
              <a:t>رعایت بهداشت </a:t>
            </a:r>
            <a:endParaRPr lang="fa-IR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7835033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1383</Words>
  <Application>Microsoft Office PowerPoint</Application>
  <PresentationFormat>On-screen Show (4:3)</PresentationFormat>
  <Paragraphs>130</Paragraphs>
  <Slides>21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Office Theme</vt:lpstr>
      <vt:lpstr>1_Concourse</vt:lpstr>
      <vt:lpstr>Equation</vt:lpstr>
      <vt:lpstr>بنام خدا</vt:lpstr>
      <vt:lpstr>PowerPoint Presentation</vt:lpstr>
      <vt:lpstr>جلسه 10</vt:lpstr>
      <vt:lpstr>مونونوکلئوز عفونی :عفونت حاد خود محدود شونده در افراد جوان زیر 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پاتوفیزیو لوژی: </vt:lpstr>
      <vt:lpstr>PowerPoint Presentation</vt:lpstr>
      <vt:lpstr>PowerPoint Presentation</vt:lpstr>
      <vt:lpstr>PowerPoint Presentation</vt:lpstr>
      <vt:lpstr>بیماریهای انگلی: </vt:lpstr>
      <vt:lpstr>ژیاردیازیس:به وسیله  پرو توزوا ی ژیاردیا لامبیا در کودکان مراکز مراقبتی خانواده ای کم در امد وپر جمعیت  </vt:lpstr>
      <vt:lpstr>PowerPoint Presentation</vt:lpstr>
      <vt:lpstr>PowerPoint Presentation</vt:lpstr>
      <vt:lpstr>آنترو بیازیس(کرمک)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جلسه سوم</dc:title>
  <dc:creator>novin</dc:creator>
  <cp:lastModifiedBy>Windows User</cp:lastModifiedBy>
  <cp:revision>7</cp:revision>
  <dcterms:created xsi:type="dcterms:W3CDTF">2006-08-16T00:00:00Z</dcterms:created>
  <dcterms:modified xsi:type="dcterms:W3CDTF">2020-04-24T15:02:44Z</dcterms:modified>
</cp:coreProperties>
</file>