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76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>
      <p:cViewPr varScale="1">
        <p:scale>
          <a:sx n="71" d="100"/>
          <a:sy n="71" d="100"/>
        </p:scale>
        <p:origin x="-61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087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617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11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969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45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710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007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59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432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512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7948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428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0567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58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530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076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68D7E-F322-493F-A96D-2DEDA0AB538A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EAED273-A86E-4434-A955-053E739C4B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01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                   بسمه تعالی</a:t>
            </a:r>
            <a:br>
              <a:rPr lang="fa-IR" dirty="0" smtClean="0"/>
            </a:br>
            <a:r>
              <a:rPr lang="fa-IR" dirty="0" smtClean="0"/>
              <a:t>                       فصل 6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-1035580" y="3339574"/>
            <a:ext cx="10515600" cy="4351338"/>
          </a:xfrm>
        </p:spPr>
        <p:txBody>
          <a:bodyPr>
            <a:normAutofit/>
          </a:bodyPr>
          <a:lstStyle/>
          <a:p>
            <a:pPr algn="r" rtl="1"/>
            <a:r>
              <a:rPr lang="fa-IR" sz="4800" b="1" dirty="0" smtClean="0"/>
              <a:t>مشاوره برای اصلاح رفتار</a:t>
            </a:r>
            <a:endParaRPr lang="en-US" sz="4800" b="1" dirty="0" smtClean="0"/>
          </a:p>
          <a:p>
            <a:pPr marL="0" indent="0" algn="r" rtl="1">
              <a:buNone/>
            </a:pPr>
            <a:endParaRPr lang="en-US" sz="4800" b="1" dirty="0"/>
          </a:p>
          <a:p>
            <a:pPr marL="0" indent="0" algn="r" rtl="1">
              <a:buNone/>
            </a:pPr>
            <a:r>
              <a:rPr lang="en-US" sz="4800" b="1" dirty="0" smtClean="0"/>
              <a:t>  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5320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" y="-195072"/>
            <a:ext cx="9127698" cy="7053072"/>
          </a:xfrm>
        </p:spPr>
        <p:txBody>
          <a:bodyPr>
            <a:noAutofit/>
          </a:bodyPr>
          <a:lstStyle/>
          <a:p>
            <a:pPr marL="0" indent="0" algn="r" rtl="1">
              <a:lnSpc>
                <a:spcPct val="300000"/>
              </a:lnSpc>
              <a:buNone/>
            </a:pPr>
            <a:endParaRPr lang="fa-IR" b="1" dirty="0" smtClean="0"/>
          </a:p>
          <a:p>
            <a:pPr algn="r" rtl="1">
              <a:lnSpc>
                <a:spcPct val="300000"/>
              </a:lnSpc>
            </a:pPr>
            <a:r>
              <a:rPr lang="fa-IR" b="1" dirty="0" smtClean="0"/>
              <a:t>شیوه های یادگیری برای ایجاد تغییرات رفتاری و به طور ویژه در موقعیتهای بالینی مثل چاقی </a:t>
            </a:r>
            <a:r>
              <a:rPr lang="en-US" b="1" dirty="0" smtClean="0"/>
              <a:t>,</a:t>
            </a:r>
            <a:r>
              <a:rPr lang="fa-IR" b="1" dirty="0" smtClean="0"/>
              <a:t>اختلالات خوردن </a:t>
            </a:r>
            <a:r>
              <a:rPr lang="en-US" b="1" dirty="0" smtClean="0"/>
              <a:t>,</a:t>
            </a:r>
            <a:r>
              <a:rPr lang="fa-IR" b="1" dirty="0" smtClean="0"/>
              <a:t>دیابت ملیتوس و بیماریهای قلبی عروقی. </a:t>
            </a:r>
          </a:p>
          <a:p>
            <a:pPr algn="r" rtl="1">
              <a:lnSpc>
                <a:spcPct val="300000"/>
              </a:lnSpc>
            </a:pPr>
            <a:r>
              <a:rPr lang="fa-IR" b="1" dirty="0" smtClean="0"/>
              <a:t>تجزیه و تحلیل رفتارهای غذایی با توجه به چهارچوب </a:t>
            </a:r>
            <a:r>
              <a:rPr lang="en-US" b="1" dirty="0" smtClean="0"/>
              <a:t>ABC</a:t>
            </a:r>
            <a:endParaRPr lang="fa-IR" b="1" dirty="0" smtClean="0"/>
          </a:p>
          <a:p>
            <a:pPr algn="r" rtl="1">
              <a:lnSpc>
                <a:spcPct val="300000"/>
              </a:lnSpc>
            </a:pPr>
            <a:r>
              <a:rPr lang="fa-IR" b="1" dirty="0" smtClean="0"/>
              <a:t>اصلاح یا تعدیل رفتار </a:t>
            </a:r>
          </a:p>
          <a:p>
            <a:pPr algn="r" rtl="1">
              <a:lnSpc>
                <a:spcPct val="300000"/>
              </a:lnSpc>
            </a:pPr>
            <a:r>
              <a:rPr lang="fa-IR" b="1" dirty="0" smtClean="0"/>
              <a:t>ادراک : دریافتهای ذهنی فرد از واقعیت.</a:t>
            </a:r>
          </a:p>
          <a:p>
            <a:pPr algn="r" rtl="1">
              <a:lnSpc>
                <a:spcPct val="300000"/>
              </a:lnSpc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0000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072" y="195072"/>
            <a:ext cx="9656064" cy="6352031"/>
          </a:xfrm>
        </p:spPr>
        <p:txBody>
          <a:bodyPr>
            <a:normAutofit lnSpcReduction="10000"/>
          </a:bodyPr>
          <a:lstStyle/>
          <a:p>
            <a:pPr algn="r" rtl="1"/>
            <a:r>
              <a:rPr lang="en-US" dirty="0" smtClean="0"/>
              <a:t>  </a:t>
            </a:r>
            <a:r>
              <a:rPr lang="fa-IR" sz="2000" b="1" dirty="0" smtClean="0"/>
              <a:t>اصلاح یا تعدیل رفتار: </a:t>
            </a:r>
            <a:r>
              <a:rPr lang="fa-IR" dirty="0" smtClean="0"/>
              <a:t>بیان توصیه هایی مثل لاغر شوید</a:t>
            </a:r>
            <a:r>
              <a:rPr lang="en-US" dirty="0" smtClean="0"/>
              <a:t>,</a:t>
            </a:r>
            <a:r>
              <a:rPr lang="fa-IR" dirty="0" smtClean="0"/>
              <a:t>سیگار را ترک کنید</a:t>
            </a:r>
            <a:r>
              <a:rPr lang="fa-IR" dirty="0"/>
              <a:t> </a:t>
            </a:r>
            <a:r>
              <a:rPr lang="fa-IR" dirty="0" smtClean="0"/>
              <a:t>و قند خون خود را</a:t>
            </a:r>
          </a:p>
          <a:p>
            <a:pPr marL="0" indent="0" algn="r" rtl="1">
              <a:buNone/>
            </a:pPr>
            <a:r>
              <a:rPr lang="fa-IR" dirty="0" smtClean="0"/>
              <a:t>      کنترل کنید</a:t>
            </a:r>
            <a:r>
              <a:rPr lang="en-US" dirty="0" smtClean="0"/>
              <a:t>,</a:t>
            </a:r>
            <a:r>
              <a:rPr lang="fa-IR" dirty="0" smtClean="0"/>
              <a:t> اسان است </a:t>
            </a:r>
            <a:r>
              <a:rPr lang="en-US" dirty="0" smtClean="0"/>
              <a:t>,</a:t>
            </a:r>
            <a:r>
              <a:rPr lang="fa-IR" dirty="0" smtClean="0"/>
              <a:t>در حالی که چنین توصیه هایی نیازمند اجرا و تداوم میباشد</a:t>
            </a:r>
            <a:r>
              <a:rPr lang="en-US" dirty="0" smtClean="0"/>
              <a:t>,</a:t>
            </a:r>
            <a:r>
              <a:rPr lang="fa-IR" dirty="0" smtClean="0"/>
              <a:t> این پردازش </a:t>
            </a:r>
          </a:p>
          <a:p>
            <a:pPr marL="0" indent="0" algn="r" rtl="1">
              <a:buNone/>
            </a:pPr>
            <a:r>
              <a:rPr lang="fa-IR" dirty="0" smtClean="0"/>
              <a:t>       را اصلاح یا تعدیل رفتار نامیده میشود.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  خلاف دستورالعملهای رژیمی رایج</a:t>
            </a:r>
            <a:r>
              <a:rPr lang="en-US" dirty="0" smtClean="0"/>
              <a:t>,</a:t>
            </a:r>
            <a:r>
              <a:rPr lang="fa-IR" dirty="0" smtClean="0"/>
              <a:t> در مشاوره تغذیه ای برای اصلاح رفتار </a:t>
            </a:r>
            <a:r>
              <a:rPr lang="en-US" dirty="0" smtClean="0"/>
              <a:t>,</a:t>
            </a:r>
            <a:r>
              <a:rPr lang="fa-IR" dirty="0" smtClean="0"/>
              <a:t>مراجعه کننده به  </a:t>
            </a:r>
          </a:p>
          <a:p>
            <a:pPr marL="0" indent="0" algn="r" rtl="1">
              <a:buNone/>
            </a:pPr>
            <a:r>
              <a:rPr lang="fa-IR" dirty="0" smtClean="0"/>
              <a:t>        سمت پذیرش مسولیت برای ایجاد تغییر ه</a:t>
            </a:r>
            <a:r>
              <a:rPr lang="fa-IR" dirty="0"/>
              <a:t>د</a:t>
            </a:r>
            <a:r>
              <a:rPr lang="fa-IR" dirty="0" smtClean="0"/>
              <a:t>ایت میشود</a:t>
            </a:r>
            <a:r>
              <a:rPr lang="fa-IR" dirty="0"/>
              <a:t>.</a:t>
            </a:r>
            <a:endParaRPr lang="fa-IR" dirty="0" smtClean="0"/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انتقال قدرت تصمیم گیری از مشاور به مراجعه کننده باعث کاهش احتمال شکست ویا بازگشت </a:t>
            </a:r>
          </a:p>
          <a:p>
            <a:pPr marL="0" indent="0" algn="r" rtl="1">
              <a:buNone/>
            </a:pPr>
            <a:r>
              <a:rPr lang="fa-IR" dirty="0" smtClean="0"/>
              <a:t>رفتار قبلی میشود.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از سوی دیگر انتقال تصمیمات اتخاذ شده در مداخلات حاد</a:t>
            </a:r>
            <a:r>
              <a:rPr lang="en-US" dirty="0" smtClean="0"/>
              <a:t>,</a:t>
            </a:r>
            <a:r>
              <a:rPr lang="fa-IR" dirty="0" smtClean="0"/>
              <a:t> مشکل تر است.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علاوه بر اطلاعات تغذیه ای</a:t>
            </a:r>
            <a:r>
              <a:rPr lang="en-US" dirty="0" smtClean="0"/>
              <a:t>,</a:t>
            </a:r>
            <a:r>
              <a:rPr lang="fa-IR" dirty="0" smtClean="0"/>
              <a:t> یک رژیم شناس باید با علوم روانشناسی</a:t>
            </a:r>
            <a:r>
              <a:rPr lang="en-US" dirty="0" smtClean="0"/>
              <a:t>,</a:t>
            </a:r>
            <a:r>
              <a:rPr lang="fa-IR" dirty="0" smtClean="0"/>
              <a:t> فیزیولوژی و پزشکی هم</a:t>
            </a:r>
          </a:p>
          <a:p>
            <a:pPr marL="0" indent="0" algn="r" rtl="1">
              <a:buNone/>
            </a:pPr>
            <a:r>
              <a:rPr lang="fa-IR" dirty="0" smtClean="0"/>
              <a:t>اشنایی داشته باشد.</a:t>
            </a:r>
          </a:p>
          <a:p>
            <a:pPr algn="r" rtl="1"/>
            <a:r>
              <a:rPr lang="fa-IR" dirty="0" smtClean="0"/>
              <a:t>اصول اصلاح رفتار در درمان مشکلات تغذیه ای متعددی به کار گرفته می شود که یکی از قدیمیترین</a:t>
            </a:r>
          </a:p>
          <a:p>
            <a:pPr marL="0" indent="0" algn="r" rtl="1">
              <a:buNone/>
            </a:pPr>
            <a:r>
              <a:rPr lang="fa-IR" dirty="0" smtClean="0"/>
              <a:t>کاربردهای ان</a:t>
            </a:r>
            <a:r>
              <a:rPr lang="en-US" dirty="0" smtClean="0"/>
              <a:t>,</a:t>
            </a:r>
            <a:r>
              <a:rPr lang="fa-IR" dirty="0" smtClean="0"/>
              <a:t> در درمان چاقی</a:t>
            </a:r>
            <a:r>
              <a:rPr lang="en-US" dirty="0" smtClean="0"/>
              <a:t>,</a:t>
            </a:r>
            <a:r>
              <a:rPr lang="fa-IR" dirty="0"/>
              <a:t> </a:t>
            </a:r>
            <a:r>
              <a:rPr lang="fa-IR" dirty="0" smtClean="0"/>
              <a:t>اختلالات خوردن</a:t>
            </a:r>
            <a:r>
              <a:rPr lang="en-US" dirty="0" smtClean="0"/>
              <a:t>,</a:t>
            </a:r>
            <a:r>
              <a:rPr lang="fa-IR" dirty="0" smtClean="0"/>
              <a:t> دیابت و بیماریهای قلبی عروقی میباشد.</a:t>
            </a:r>
          </a:p>
          <a:p>
            <a:pPr marL="0" indent="0" algn="r" rtl="1">
              <a:buNone/>
            </a:pP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362770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3840"/>
            <a:ext cx="8596668" cy="6156959"/>
          </a:xfrm>
        </p:spPr>
        <p:txBody>
          <a:bodyPr/>
          <a:lstStyle/>
          <a:p>
            <a:pPr algn="r" rtl="1"/>
            <a:r>
              <a:rPr lang="fa-IR" dirty="0" smtClean="0"/>
              <a:t>شیوه های مختلف یادگیری: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شرطی شدن کلاسیک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شرطی شدن موثر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الگوبرداری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شرطی شدن کلاسیک: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نوعی از یادگیری بر مبنای علت و معلول میباشد.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پاولوف متوجه شد که برخی رویدادهای ویژه در محیط اطراف و یا برخی از محرکها    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میتوانند به خوبی باعث تحریک و یا بروز یک واکنش رفتاری خاص شوند.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شرطی شدگی هنگامی روی میدهد که یک محرک خنثی که اصولا در حالت عادی 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واکنش مورد نظر (ترشح بزاق) را تحریک نمیکند</a:t>
            </a:r>
            <a:r>
              <a:rPr lang="en-US" dirty="0" smtClean="0"/>
              <a:t>,</a:t>
            </a:r>
            <a:r>
              <a:rPr lang="fa-IR" dirty="0" smtClean="0"/>
              <a:t> سرانجام سبب بروز این واکنش شود.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63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992" y="195072"/>
            <a:ext cx="9083040" cy="6327647"/>
          </a:xfrm>
        </p:spPr>
        <p:txBody>
          <a:bodyPr/>
          <a:lstStyle/>
          <a:p>
            <a:pPr algn="r" rtl="1"/>
            <a:r>
              <a:rPr lang="fa-IR" dirty="0" smtClean="0"/>
              <a:t>پاولف نشان داد که زنگها</a:t>
            </a:r>
            <a:r>
              <a:rPr lang="en-US" dirty="0" smtClean="0"/>
              <a:t>,</a:t>
            </a:r>
            <a:r>
              <a:rPr lang="fa-IR" dirty="0" smtClean="0"/>
              <a:t> صداها</a:t>
            </a:r>
            <a:r>
              <a:rPr lang="en-US" dirty="0" smtClean="0"/>
              <a:t>,</a:t>
            </a:r>
            <a:r>
              <a:rPr lang="fa-IR" dirty="0" smtClean="0"/>
              <a:t> نورها و بسیاری از محرکهای دیگر میتوانند به عنوان محرک </a:t>
            </a:r>
          </a:p>
          <a:p>
            <a:pPr marL="0" indent="0" algn="r" rtl="1">
              <a:buNone/>
            </a:pPr>
            <a:r>
              <a:rPr lang="fa-IR" dirty="0" smtClean="0"/>
              <a:t>شرطی عمل کرده و باعث بروز واکنش ترشح بزاق شوند که انرا «واکنش شرطی </a:t>
            </a:r>
            <a:r>
              <a:rPr lang="en-US" dirty="0" smtClean="0"/>
              <a:t>CR</a:t>
            </a:r>
            <a:r>
              <a:rPr lang="fa-IR" dirty="0" smtClean="0"/>
              <a:t>»مینامند.</a:t>
            </a:r>
          </a:p>
          <a:p>
            <a:pPr algn="r" rtl="1">
              <a:buFont typeface="Wingdings" panose="05000000000000000000" pitchFamily="2" charset="2"/>
              <a:buChar char="Ø"/>
            </a:pPr>
            <a:endParaRPr lang="fa-IR" dirty="0" smtClean="0"/>
          </a:p>
          <a:p>
            <a:pPr algn="r" rtl="1"/>
            <a:r>
              <a:rPr lang="fa-IR" dirty="0" smtClean="0"/>
              <a:t>محرکها                 غیر شرطی یا </a:t>
            </a:r>
            <a:r>
              <a:rPr lang="en-US" dirty="0" smtClean="0"/>
              <a:t>US</a:t>
            </a:r>
            <a:r>
              <a:rPr lang="fa-IR" dirty="0" smtClean="0"/>
              <a:t>                  رویداد تحریک کننده (وجود غذا در دهان)</a:t>
            </a: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                           شرطی یا </a:t>
            </a:r>
            <a:r>
              <a:rPr lang="en-US" dirty="0" smtClean="0"/>
              <a:t>CR</a:t>
            </a:r>
            <a:r>
              <a:rPr lang="fa-IR" dirty="0" smtClean="0"/>
              <a:t>                       شنیدن صدای زنگ و ترشح </a:t>
            </a:r>
          </a:p>
          <a:p>
            <a:pPr algn="r" rtl="1"/>
            <a:r>
              <a:rPr lang="fa-IR" dirty="0" smtClean="0"/>
              <a:t>علاوه بر واکنشهای انعکاسی</a:t>
            </a:r>
            <a:r>
              <a:rPr lang="en-US" dirty="0" smtClean="0"/>
              <a:t>,</a:t>
            </a:r>
            <a:r>
              <a:rPr lang="fa-IR" dirty="0" smtClean="0"/>
              <a:t> مثل ترشح بزاق یا پلک زدن</a:t>
            </a:r>
            <a:r>
              <a:rPr lang="en-US" dirty="0" smtClean="0"/>
              <a:t> ,</a:t>
            </a:r>
            <a:r>
              <a:rPr lang="fa-IR" dirty="0" smtClean="0"/>
              <a:t> واکنشهای پیچیده احساسی </a:t>
            </a:r>
          </a:p>
          <a:p>
            <a:pPr marL="0" indent="0" algn="r" rtl="1">
              <a:buNone/>
            </a:pPr>
            <a:r>
              <a:rPr lang="fa-IR" dirty="0" smtClean="0"/>
              <a:t>نیز میتوانند به طور کلاسیک شرطی شوند.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b="1" dirty="0" smtClean="0"/>
              <a:t>شرطی شدگی موثر:</a:t>
            </a:r>
          </a:p>
          <a:p>
            <a:pPr marL="0" indent="0" algn="r" rtl="1">
              <a:buNone/>
            </a:pPr>
            <a:endParaRPr lang="fa-IR" b="1" dirty="0"/>
          </a:p>
          <a:p>
            <a:pPr algn="r" rtl="1"/>
            <a:r>
              <a:rPr lang="fa-IR" dirty="0" smtClean="0"/>
              <a:t>قانون توروندیک                   قانون اثر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طبق این قانون</a:t>
            </a:r>
            <a:r>
              <a:rPr lang="en-US" dirty="0" smtClean="0"/>
              <a:t>,</a:t>
            </a:r>
            <a:r>
              <a:rPr lang="fa-IR" dirty="0" smtClean="0"/>
              <a:t> پیامد رفتارها ممکن است به تغییر انها منجر شود.</a:t>
            </a:r>
          </a:p>
          <a:p>
            <a:pPr marL="0" indent="0" algn="r" rtl="1">
              <a:buNone/>
            </a:pPr>
            <a:r>
              <a:rPr lang="fa-IR" dirty="0" smtClean="0"/>
              <a:t>ان دسته از واکنشها یا پاسخهایی که به پیامدهای رضایت بخش منجر شوند</a:t>
            </a:r>
            <a:r>
              <a:rPr lang="en-US" dirty="0" smtClean="0"/>
              <a:t>,</a:t>
            </a:r>
            <a:r>
              <a:rPr lang="fa-IR" dirty="0" smtClean="0"/>
              <a:t> قوت گرفته و حالت </a:t>
            </a:r>
          </a:p>
          <a:p>
            <a:pPr marL="0" indent="0" algn="r" rtl="1">
              <a:buNone/>
            </a:pPr>
            <a:r>
              <a:rPr lang="fa-IR" dirty="0" smtClean="0"/>
              <a:t>غالب پیدا میکنند.(و بر عکس )   </a:t>
            </a:r>
          </a:p>
          <a:p>
            <a:pPr algn="r" rtl="1"/>
            <a:endParaRPr lang="fa-IR" dirty="0" smtClean="0"/>
          </a:p>
          <a:p>
            <a:pPr algn="r" rtl="1"/>
            <a:endParaRPr lang="fa-IR" dirty="0" smtClean="0"/>
          </a:p>
          <a:p>
            <a:pPr marL="0" indent="0" algn="r" rtl="1">
              <a:buNone/>
            </a:pPr>
            <a:endParaRPr lang="fa-IR" dirty="0" smtClean="0"/>
          </a:p>
        </p:txBody>
      </p:sp>
      <p:sp>
        <p:nvSpPr>
          <p:cNvPr id="10" name="Left Arrow 9"/>
          <p:cNvSpPr/>
          <p:nvPr/>
        </p:nvSpPr>
        <p:spPr>
          <a:xfrm>
            <a:off x="7242048" y="1529588"/>
            <a:ext cx="978408" cy="15138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Arrow 10"/>
          <p:cNvSpPr/>
          <p:nvPr/>
        </p:nvSpPr>
        <p:spPr>
          <a:xfrm>
            <a:off x="7243572" y="1840992"/>
            <a:ext cx="978408" cy="17348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/>
          <p:cNvSpPr/>
          <p:nvPr/>
        </p:nvSpPr>
        <p:spPr>
          <a:xfrm>
            <a:off x="4369308" y="1519682"/>
            <a:ext cx="978408" cy="1711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Arrow 12"/>
          <p:cNvSpPr/>
          <p:nvPr/>
        </p:nvSpPr>
        <p:spPr>
          <a:xfrm>
            <a:off x="4369308" y="1869441"/>
            <a:ext cx="978408" cy="14503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Arrow 13"/>
          <p:cNvSpPr/>
          <p:nvPr/>
        </p:nvSpPr>
        <p:spPr>
          <a:xfrm>
            <a:off x="6498336" y="4279392"/>
            <a:ext cx="978408" cy="35356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60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648" y="268224"/>
            <a:ext cx="9326880" cy="6766560"/>
          </a:xfrm>
        </p:spPr>
        <p:txBody>
          <a:bodyPr>
            <a:normAutofit fontScale="92500" lnSpcReduction="10000"/>
          </a:bodyPr>
          <a:lstStyle/>
          <a:p>
            <a:pPr algn="r" rtl="1"/>
            <a:endParaRPr lang="fa-IR" b="1" dirty="0" smtClean="0"/>
          </a:p>
          <a:p>
            <a:pPr algn="r" rtl="1"/>
            <a:r>
              <a:rPr lang="fa-IR" b="1" dirty="0" smtClean="0"/>
              <a:t>نظریه شوارتز:</a:t>
            </a:r>
          </a:p>
          <a:p>
            <a:pPr algn="r" rtl="1"/>
            <a:endParaRPr lang="fa-IR" b="1" dirty="0"/>
          </a:p>
          <a:p>
            <a:pPr algn="r" rtl="1"/>
            <a:r>
              <a:rPr lang="fa-IR" dirty="0" smtClean="0"/>
              <a:t>    تشویق مثبت              سر وقت سر کلاس حاضر شدن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   تنبیه یا مجازات            سیلی زدن</a:t>
            </a:r>
          </a:p>
          <a:p>
            <a:pPr algn="r" rtl="1"/>
            <a:r>
              <a:rPr lang="fa-IR" dirty="0"/>
              <a:t> </a:t>
            </a:r>
            <a:r>
              <a:rPr lang="fa-IR" dirty="0" smtClean="0"/>
              <a:t>   تشویق منفی             (فرار) واکنشها میتوانند به حذف محرک نامطلوب موجود منجر شوند.</a:t>
            </a:r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r>
              <a:rPr lang="fa-IR" b="1" dirty="0" smtClean="0"/>
              <a:t>الگوبرداری یا یادگیری مشاهده ای:</a:t>
            </a:r>
            <a:endParaRPr lang="fa-IR" dirty="0" smtClean="0"/>
          </a:p>
          <a:p>
            <a:pPr algn="r" rtl="1"/>
            <a:endParaRPr lang="fa-IR" b="1" dirty="0"/>
          </a:p>
          <a:p>
            <a:pPr algn="r" rtl="1"/>
            <a:r>
              <a:rPr lang="fa-IR" dirty="0" smtClean="0"/>
              <a:t>برخی رفتارها یا الگوهای رفتاری مورد مشاهده قرار گرفته و سپس دقیقا همان رفتار و یا رفتاری </a:t>
            </a:r>
          </a:p>
          <a:p>
            <a:pPr marL="0" indent="0" algn="r" rtl="1">
              <a:buNone/>
            </a:pPr>
            <a:r>
              <a:rPr lang="fa-IR" dirty="0" smtClean="0"/>
              <a:t>شبیه به ان اجرا میشود.</a:t>
            </a:r>
          </a:p>
          <a:p>
            <a:pPr algn="r" rtl="1"/>
            <a:r>
              <a:rPr lang="fa-IR" dirty="0" smtClean="0"/>
              <a:t>هرچه شباهت میان ویژگیهای الگو و فرد مشاهده کننده بیشتر باشد</a:t>
            </a:r>
            <a:r>
              <a:rPr lang="en-US" dirty="0" smtClean="0"/>
              <a:t>,</a:t>
            </a:r>
            <a:r>
              <a:rPr lang="fa-IR" dirty="0" smtClean="0"/>
              <a:t> احتمال یادگیری از طریق </a:t>
            </a:r>
          </a:p>
          <a:p>
            <a:pPr marL="0" indent="0" algn="r" rtl="1">
              <a:buNone/>
            </a:pPr>
            <a:r>
              <a:rPr lang="fa-IR" dirty="0" smtClean="0"/>
              <a:t>الگوبرداری بیشتر خواهد بود.</a:t>
            </a:r>
          </a:p>
          <a:p>
            <a:pPr algn="r" rtl="1"/>
            <a:r>
              <a:rPr lang="fa-IR" dirty="0" smtClean="0"/>
              <a:t>در این مدل از یادگیری</a:t>
            </a:r>
            <a:r>
              <a:rPr lang="en-US" dirty="0" smtClean="0"/>
              <a:t>,</a:t>
            </a:r>
            <a:r>
              <a:rPr lang="fa-IR" dirty="0" smtClean="0"/>
              <a:t> میزان اثربخشی با برخی ویژگیهای الگوی مورد نظر در ارتباط است.</a:t>
            </a:r>
          </a:p>
          <a:p>
            <a:pPr algn="r" rtl="1"/>
            <a:r>
              <a:rPr lang="fa-IR" dirty="0" smtClean="0"/>
              <a:t>این امر در مورد دو ویژگی بیش از همه صادق است:میزان تشابه فرد مشاهده کننده با الگو و</a:t>
            </a:r>
          </a:p>
          <a:p>
            <a:pPr marL="0" indent="0" algn="r" rtl="1">
              <a:buNone/>
            </a:pPr>
            <a:r>
              <a:rPr lang="fa-IR" dirty="0" smtClean="0"/>
              <a:t>موقعیت و جایگاه الگو.</a:t>
            </a: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</a:t>
            </a:r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</p:txBody>
      </p:sp>
      <p:sp>
        <p:nvSpPr>
          <p:cNvPr id="4" name="Left Arrow 3"/>
          <p:cNvSpPr/>
          <p:nvPr/>
        </p:nvSpPr>
        <p:spPr>
          <a:xfrm>
            <a:off x="6900672" y="1405128"/>
            <a:ext cx="539496" cy="328168"/>
          </a:xfrm>
          <a:prstGeom prst="leftArrow">
            <a:avLst>
              <a:gd name="adj1" fmla="val 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6900672" y="1769872"/>
            <a:ext cx="539496" cy="309880"/>
          </a:xfrm>
          <a:prstGeom prst="leftArrow">
            <a:avLst>
              <a:gd name="adj1" fmla="val 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6900672" y="2120392"/>
            <a:ext cx="539496" cy="302768"/>
          </a:xfrm>
          <a:prstGeom prst="leftArrow">
            <a:avLst>
              <a:gd name="adj1" fmla="val 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25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96" y="97536"/>
            <a:ext cx="9115506" cy="6583679"/>
          </a:xfrm>
        </p:spPr>
        <p:txBody>
          <a:bodyPr/>
          <a:lstStyle/>
          <a:p>
            <a:pPr algn="r" rtl="1"/>
            <a:r>
              <a:rPr lang="fa-IR" b="1" dirty="0" smtClean="0"/>
              <a:t>تغییر رفتارهای خوردن:</a:t>
            </a:r>
          </a:p>
          <a:p>
            <a:pPr algn="r" rtl="1"/>
            <a:r>
              <a:rPr lang="fa-IR" dirty="0" smtClean="0"/>
              <a:t>همکاری مشاوران تغذیه و دانشمندان علم رفتار در این امر ضروری است.</a:t>
            </a:r>
          </a:p>
          <a:p>
            <a:pPr algn="r" rtl="1"/>
            <a:r>
              <a:rPr lang="fa-IR" dirty="0" smtClean="0"/>
              <a:t>معمول ترین کاربرد تغییر رفتاری</a:t>
            </a:r>
            <a:r>
              <a:rPr lang="en-US" dirty="0" smtClean="0"/>
              <a:t>,</a:t>
            </a:r>
            <a:r>
              <a:rPr lang="fa-IR" dirty="0" smtClean="0"/>
              <a:t> کنترل رفتار چاقی میباشد.</a:t>
            </a:r>
          </a:p>
          <a:p>
            <a:pPr algn="r" rtl="1"/>
            <a:r>
              <a:rPr lang="fa-IR" dirty="0" smtClean="0"/>
              <a:t>دانشمندان علم رفتار</a:t>
            </a:r>
            <a:r>
              <a:rPr lang="en-US" dirty="0" smtClean="0"/>
              <a:t>,</a:t>
            </a:r>
            <a:r>
              <a:rPr lang="fa-IR" dirty="0" smtClean="0"/>
              <a:t> این چهارچوب را </a:t>
            </a:r>
            <a:r>
              <a:rPr lang="en-US" dirty="0" smtClean="0"/>
              <a:t>A B C </a:t>
            </a:r>
            <a:r>
              <a:rPr lang="fa-IR" dirty="0"/>
              <a:t> </a:t>
            </a:r>
            <a:r>
              <a:rPr lang="fa-IR" dirty="0" smtClean="0"/>
              <a:t>گزارش کرده اند.</a:t>
            </a:r>
          </a:p>
          <a:p>
            <a:pPr algn="r" rtl="1"/>
            <a:endParaRPr lang="fa-IR" dirty="0"/>
          </a:p>
          <a:p>
            <a:pPr marL="0" indent="0" algn="l">
              <a:buNone/>
            </a:pPr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fa-IR" sz="2400" dirty="0" smtClean="0"/>
              <a:t>  </a:t>
            </a:r>
            <a:r>
              <a:rPr lang="en-US" sz="2400" dirty="0" smtClean="0"/>
              <a:t>   A  </a:t>
            </a:r>
            <a:r>
              <a:rPr lang="fa-IR" sz="2400" dirty="0"/>
              <a:t> </a:t>
            </a:r>
            <a:r>
              <a:rPr lang="fa-IR" sz="2400" dirty="0" smtClean="0"/>
              <a:t> </a:t>
            </a:r>
            <a:r>
              <a:rPr lang="en-US" sz="2400" dirty="0" smtClean="0"/>
              <a:t>                               B                                  </a:t>
            </a:r>
            <a:r>
              <a:rPr lang="en-US" sz="2400" b="1" dirty="0" smtClean="0"/>
              <a:t>C</a:t>
            </a:r>
          </a:p>
          <a:p>
            <a:pPr marL="0" indent="0" algn="r" rtl="1">
              <a:buNone/>
            </a:pPr>
            <a:r>
              <a:rPr lang="en-US" sz="2400" b="1" dirty="0" smtClean="0"/>
              <a:t>(Antecedent)                (Behavior)                   (Consequence)</a:t>
            </a:r>
            <a:endParaRPr lang="fa-IR" b="1" dirty="0"/>
          </a:p>
          <a:p>
            <a:pPr marL="0" indent="0" algn="r" rtl="1">
              <a:buNone/>
            </a:pPr>
            <a:endParaRPr lang="fa-IR" sz="2400" b="1" dirty="0" smtClean="0"/>
          </a:p>
          <a:p>
            <a:pPr algn="r" rtl="1"/>
            <a:r>
              <a:rPr lang="fa-IR" b="1" dirty="0" smtClean="0"/>
              <a:t>علتها :</a:t>
            </a:r>
          </a:p>
          <a:p>
            <a:pPr marL="0" indent="0" algn="r" rtl="1">
              <a:buNone/>
            </a:pPr>
            <a:r>
              <a:rPr lang="fa-IR" dirty="0" smtClean="0"/>
              <a:t>تکنیک های اصلاح رفتار از طریق تنظیم محرک ها</a:t>
            </a:r>
            <a:r>
              <a:rPr lang="en-US" dirty="0" smtClean="0"/>
              <a:t>,</a:t>
            </a:r>
            <a:r>
              <a:rPr lang="fa-IR" dirty="0" smtClean="0"/>
              <a:t> رفتار خوردن و پیامدها یا تایید رفتار </a:t>
            </a:r>
            <a:r>
              <a:rPr lang="en-US" dirty="0" smtClean="0"/>
              <a:t>,</a:t>
            </a:r>
            <a:r>
              <a:rPr lang="fa-IR" dirty="0" smtClean="0"/>
              <a:t> عمل </a:t>
            </a:r>
          </a:p>
          <a:p>
            <a:pPr marL="0" indent="0" algn="r" rtl="1">
              <a:buNone/>
            </a:pPr>
            <a:r>
              <a:rPr lang="fa-IR" dirty="0" smtClean="0"/>
              <a:t>میکنند.هدف از تجزیه و تحلیل محرکهای رفتار</a:t>
            </a:r>
            <a:r>
              <a:rPr lang="en-US" dirty="0" smtClean="0"/>
              <a:t>,</a:t>
            </a:r>
            <a:r>
              <a:rPr lang="fa-IR" dirty="0" smtClean="0"/>
              <a:t> مهار یا محدود کردن نشانه ها یا عوامل محرک </a:t>
            </a:r>
          </a:p>
          <a:p>
            <a:pPr marL="0" indent="0" algn="r" rtl="1">
              <a:buNone/>
            </a:pPr>
            <a:r>
              <a:rPr lang="fa-IR" dirty="0" smtClean="0"/>
              <a:t>عمل خوردن میباشد.</a:t>
            </a:r>
          </a:p>
          <a:p>
            <a:pPr marL="0" indent="0" algn="r" rtl="1">
              <a:buNone/>
            </a:pPr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2560320" y="25847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5742432" y="25847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06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224" y="170688"/>
            <a:ext cx="9412224" cy="6376415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عوامل داخلی و خارجی هر دو میتوانند بر رفتار انسان اثر بگذارند.</a:t>
            </a:r>
          </a:p>
          <a:p>
            <a:pPr algn="r" rtl="1"/>
            <a:endParaRPr lang="fa-IR" dirty="0"/>
          </a:p>
          <a:p>
            <a:pPr algn="r" rtl="1"/>
            <a:r>
              <a:rPr lang="fa-IR" b="1" dirty="0" smtClean="0"/>
              <a:t>عوامل داخلی :</a:t>
            </a:r>
            <a:r>
              <a:rPr lang="fa-IR" dirty="0" smtClean="0"/>
              <a:t>   احساس فیزیولوژیک گرسنگی یا احساس روانی تنهایی یا بی حوصلگی .</a:t>
            </a:r>
          </a:p>
          <a:p>
            <a:pPr algn="r" rtl="1"/>
            <a:endParaRPr lang="fa-IR" b="1" dirty="0"/>
          </a:p>
          <a:p>
            <a:pPr algn="r" rtl="1"/>
            <a:r>
              <a:rPr lang="fa-IR" b="1" dirty="0" smtClean="0"/>
              <a:t>عوامل خارجی :</a:t>
            </a:r>
            <a:r>
              <a:rPr lang="fa-IR" dirty="0" smtClean="0"/>
              <a:t> توجه به گذشت زمان در طول روز</a:t>
            </a:r>
            <a:r>
              <a:rPr lang="en-US" dirty="0" smtClean="0"/>
              <a:t>,</a:t>
            </a:r>
            <a:r>
              <a:rPr lang="fa-IR" dirty="0" smtClean="0"/>
              <a:t> عبور از مقابل بستنی فروشی .</a:t>
            </a:r>
            <a:endParaRPr lang="en-US" dirty="0" smtClean="0"/>
          </a:p>
          <a:p>
            <a:pPr algn="r" rtl="1"/>
            <a:endParaRPr lang="en-US" dirty="0"/>
          </a:p>
          <a:p>
            <a:pPr algn="r" rtl="1"/>
            <a:r>
              <a:rPr lang="fa-IR" b="1" dirty="0" smtClean="0"/>
              <a:t>پیشنهادات یک رژیم شناس به منظور اصلاح و تعدیل محرکها :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    </a:t>
            </a:r>
            <a:r>
              <a:rPr lang="fa-IR" b="1" dirty="0" smtClean="0"/>
              <a:t>حذف محرکهای منفی </a:t>
            </a:r>
            <a:r>
              <a:rPr lang="fa-IR" dirty="0" smtClean="0"/>
              <a:t>: عدم خرید مواد غذایی نا مناسب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  <a:r>
              <a:rPr lang="fa-IR" b="1" dirty="0" smtClean="0"/>
              <a:t>معرفی محرکهای مثبت جدید: </a:t>
            </a:r>
            <a:r>
              <a:rPr lang="fa-IR" dirty="0" smtClean="0"/>
              <a:t>ورزش کردن بجای خوردن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  <a:r>
              <a:rPr lang="fa-IR" b="1" dirty="0" smtClean="0"/>
              <a:t>بازسازی ادراکی :</a:t>
            </a:r>
            <a:r>
              <a:rPr lang="fa-IR" dirty="0" smtClean="0"/>
              <a:t>(در فصل بعد توضیح داده خواهد شد)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  <a:r>
              <a:rPr lang="fa-IR" b="1" dirty="0" smtClean="0"/>
              <a:t>واکنش جدید به محرکهای قبلی :</a:t>
            </a:r>
            <a:r>
              <a:rPr lang="fa-IR" dirty="0" smtClean="0"/>
              <a:t>(مثلا در جواب پیشنهاد دوست خود بگویید بجای رفتن به </a:t>
            </a:r>
          </a:p>
          <a:p>
            <a:pPr marL="0" indent="0" algn="r" rtl="1">
              <a:buNone/>
            </a:pPr>
            <a:r>
              <a:rPr lang="fa-IR" dirty="0" smtClean="0"/>
              <a:t>        پیتزافروشی</a:t>
            </a:r>
            <a:r>
              <a:rPr lang="en-US" dirty="0" smtClean="0"/>
              <a:t>,</a:t>
            </a:r>
            <a:r>
              <a:rPr lang="fa-IR" dirty="0" smtClean="0"/>
              <a:t> رفتن به سینما را ترجیح میدهید.)</a:t>
            </a:r>
          </a:p>
          <a:p>
            <a:pPr marL="0" indent="0" algn="r" rtl="1">
              <a:buNone/>
            </a:pPr>
            <a:r>
              <a:rPr lang="fa-IR" b="1" dirty="0"/>
              <a:t> </a:t>
            </a:r>
            <a:r>
              <a:rPr lang="fa-IR" b="1" dirty="0" smtClean="0"/>
              <a:t>       شکستن زنجیره واکنشها</a:t>
            </a:r>
            <a:r>
              <a:rPr lang="fa-IR" dirty="0" smtClean="0"/>
              <a:t>(پاسخ ها)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  <a:r>
              <a:rPr lang="fa-IR" b="1" dirty="0" smtClean="0"/>
              <a:t>برنامه ریزی قبلی برای رفتارها:</a:t>
            </a:r>
            <a:r>
              <a:rPr lang="fa-IR" dirty="0" smtClean="0"/>
              <a:t>کاهش دفعات قرار گرفتن فرد در موقعیتهای وسوسه انگیز</a:t>
            </a:r>
          </a:p>
          <a:p>
            <a:pPr marL="0" indent="0" algn="r" rtl="1">
              <a:buNone/>
            </a:pPr>
            <a:r>
              <a:rPr lang="fa-IR" b="1" dirty="0"/>
              <a:t> </a:t>
            </a:r>
            <a:r>
              <a:rPr lang="fa-IR" b="1" dirty="0" smtClean="0"/>
              <a:t>        </a:t>
            </a:r>
            <a:r>
              <a:rPr lang="fa-IR" dirty="0" smtClean="0"/>
              <a:t>تا به این ترتیب </a:t>
            </a:r>
            <a:r>
              <a:rPr lang="en-US" dirty="0" smtClean="0"/>
              <a:t>,</a:t>
            </a:r>
            <a:r>
              <a:rPr lang="fa-IR" dirty="0" smtClean="0"/>
              <a:t> حتی المقدور از ایجاد چالش برای وی جلوگیری شود.</a:t>
            </a:r>
            <a:endParaRPr lang="fa-IR" b="1" dirty="0" smtClean="0"/>
          </a:p>
          <a:p>
            <a:pPr marL="0" indent="0" algn="r" rtl="1">
              <a:buNone/>
            </a:pPr>
            <a:r>
              <a:rPr lang="fa-IR" dirty="0" smtClean="0"/>
              <a:t>  </a:t>
            </a:r>
          </a:p>
          <a:p>
            <a:pPr marL="0" indent="0" algn="r" rtl="1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6332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" y="207264"/>
            <a:ext cx="9363456" cy="6278879"/>
          </a:xfrm>
        </p:spPr>
        <p:txBody>
          <a:bodyPr/>
          <a:lstStyle/>
          <a:p>
            <a:pPr algn="r" rtl="1"/>
            <a:r>
              <a:rPr lang="fa-IR" dirty="0" smtClean="0"/>
              <a:t>نمی توان از فرد انتظار داشت هنگام احساس گرسنگی</a:t>
            </a:r>
            <a:r>
              <a:rPr lang="en-US" dirty="0" smtClean="0"/>
              <a:t>,</a:t>
            </a:r>
            <a:r>
              <a:rPr lang="fa-IR" dirty="0" smtClean="0"/>
              <a:t> خود را کنترل کند بلکه باید  برای </a:t>
            </a:r>
          </a:p>
          <a:p>
            <a:pPr marL="0" indent="0" algn="r" rtl="1">
              <a:buNone/>
            </a:pPr>
            <a:r>
              <a:rPr lang="fa-IR" dirty="0" smtClean="0"/>
              <a:t>وعده ها و میان وعده ها از قبل برنامه ریزی کرده و فقط مواد غذایی مناسب را در منزل و در </a:t>
            </a:r>
          </a:p>
          <a:p>
            <a:pPr marL="0" indent="0" algn="r" rtl="1">
              <a:buNone/>
            </a:pPr>
            <a:r>
              <a:rPr lang="fa-IR" dirty="0" smtClean="0"/>
              <a:t>دسترس وی قرار داد.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در برخی موارد واکنش ها به صورت زنجیره ای بروز میکند. هر واکنشی</a:t>
            </a:r>
            <a:r>
              <a:rPr lang="en-US" dirty="0" smtClean="0"/>
              <a:t>,</a:t>
            </a:r>
            <a:r>
              <a:rPr lang="fa-IR" dirty="0" smtClean="0"/>
              <a:t> محرکی برای واکنش </a:t>
            </a:r>
          </a:p>
          <a:p>
            <a:pPr marL="0" indent="0" algn="r" rtl="1">
              <a:buNone/>
            </a:pPr>
            <a:r>
              <a:rPr lang="fa-IR" dirty="0" smtClean="0"/>
              <a:t>بعدی ایجاد مینماید.</a:t>
            </a:r>
          </a:p>
          <a:p>
            <a:pPr marL="0" indent="0" algn="r" rtl="1">
              <a:buNone/>
            </a:pPr>
            <a:r>
              <a:rPr lang="fa-IR" dirty="0" smtClean="0"/>
              <a:t>تماشای تلویزیون         رفتن به اشپزخانه در فاصله پیام بازرگانی           برداشتن خوراکی       </a:t>
            </a:r>
          </a:p>
          <a:p>
            <a:pPr marL="0" indent="0" algn="r" rtl="1">
              <a:buNone/>
            </a:pPr>
            <a:r>
              <a:rPr lang="fa-IR" dirty="0" smtClean="0"/>
              <a:t>مصرف ان و احساس رضایت یا کاهش بی حوصلگی</a:t>
            </a:r>
            <a:endParaRPr lang="en-US" dirty="0" smtClean="0"/>
          </a:p>
          <a:p>
            <a:pPr marL="0" indent="0" algn="r" rtl="1">
              <a:buNone/>
            </a:pPr>
            <a:endParaRPr lang="en-US" dirty="0"/>
          </a:p>
          <a:p>
            <a:pPr marL="0" indent="0" algn="r" rtl="1">
              <a:buNone/>
            </a:pPr>
            <a:r>
              <a:rPr lang="fa-IR" dirty="0" smtClean="0"/>
              <a:t>در این موارد باید اجزای زنجیره را شناسایی کرد</a:t>
            </a:r>
            <a:r>
              <a:rPr lang="en-US" dirty="0" smtClean="0"/>
              <a:t>,</a:t>
            </a:r>
            <a:r>
              <a:rPr lang="fa-IR" dirty="0" smtClean="0"/>
              <a:t>سپس طوری برنامه ریزی کرد تا این زنجیره در یک </a:t>
            </a:r>
          </a:p>
          <a:p>
            <a:pPr marL="0" indent="0" algn="r" rtl="1">
              <a:buNone/>
            </a:pPr>
            <a:r>
              <a:rPr lang="fa-IR" dirty="0" smtClean="0"/>
              <a:t>نقطه شکسته شود</a:t>
            </a:r>
            <a:r>
              <a:rPr lang="en-US" dirty="0" smtClean="0"/>
              <a:t>,</a:t>
            </a:r>
            <a:r>
              <a:rPr lang="fa-IR" dirty="0" smtClean="0"/>
              <a:t> مثل انجام حرکات ورزشی کششی یا روشن کردن ماشین لباسشویی در </a:t>
            </a:r>
          </a:p>
          <a:p>
            <a:pPr marL="0" indent="0" algn="r" rtl="1">
              <a:buNone/>
            </a:pPr>
            <a:r>
              <a:rPr lang="fa-IR" dirty="0" smtClean="0"/>
              <a:t>فاصله پیام های بازرگانی.</a:t>
            </a:r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5" name="Left Arrow 4"/>
          <p:cNvSpPr/>
          <p:nvPr/>
        </p:nvSpPr>
        <p:spPr>
          <a:xfrm>
            <a:off x="7388352" y="2691383"/>
            <a:ext cx="466344" cy="3779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2901696" y="2660903"/>
            <a:ext cx="500634" cy="3779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>
            <a:off x="568452" y="2638550"/>
            <a:ext cx="551688" cy="40030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90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121920"/>
            <a:ext cx="9091122" cy="6559295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b="1" dirty="0" smtClean="0"/>
              <a:t>تکنیک های اصلاح رفتار:</a:t>
            </a:r>
          </a:p>
          <a:p>
            <a:pPr marL="0" indent="0" algn="r" rtl="1">
              <a:buNone/>
            </a:pPr>
            <a:r>
              <a:rPr lang="fa-IR" dirty="0" smtClean="0"/>
              <a:t> 1- برای کمک به بیماران در پایبندی به برنامه غذایی</a:t>
            </a:r>
            <a:r>
              <a:rPr lang="en-US" dirty="0" smtClean="0"/>
              <a:t>,</a:t>
            </a:r>
            <a:r>
              <a:rPr lang="fa-IR" dirty="0" smtClean="0"/>
              <a:t> انگیزه هایی ایجاد کنید.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2- عادات غذایی و عادات ورزشی را از طریق ثبت کردن بیاموزید.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 3-محرکها را کنترل و محیط اطراف را بازسازی کنید.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4-از فرد بخواهید ان دسته از افکار و احساساتی را که ممکن است باعث عدم موفقیت تغییر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عادات غذایی شود</a:t>
            </a:r>
            <a:r>
              <a:rPr lang="en-US" dirty="0" smtClean="0"/>
              <a:t>,</a:t>
            </a:r>
            <a:r>
              <a:rPr lang="fa-IR" dirty="0" smtClean="0"/>
              <a:t> شناسایی کند.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5-پس از شناسایی افکار منفی</a:t>
            </a:r>
            <a:r>
              <a:rPr lang="en-US" dirty="0" smtClean="0"/>
              <a:t>,</a:t>
            </a:r>
            <a:r>
              <a:rPr lang="fa-IR" dirty="0"/>
              <a:t> </a:t>
            </a:r>
            <a:r>
              <a:rPr lang="fa-IR" dirty="0" smtClean="0"/>
              <a:t>برای خنثی کردن انها</a:t>
            </a:r>
            <a:r>
              <a:rPr lang="en-US" dirty="0" smtClean="0"/>
              <a:t>,</a:t>
            </a:r>
            <a:r>
              <a:rPr lang="fa-IR" dirty="0" smtClean="0"/>
              <a:t> افکار مثبت را در ذهن خود بپرورانید.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6-از تعیین اهداف غیر منطقی خودداری کنید.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7-رفتارهای غذایی موجود را تغییر دهید.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8-رفتارهای مرتبط با فعالیت بدنی را تغییر دهید.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9-یک سیستم تشویق و تایید ایجاد کنید.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14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" y="768096"/>
            <a:ext cx="9412224" cy="6089904"/>
          </a:xfrm>
        </p:spPr>
        <p:txBody>
          <a:bodyPr>
            <a:noAutofit/>
          </a:bodyPr>
          <a:lstStyle/>
          <a:p>
            <a:pPr algn="r" rtl="1"/>
            <a:r>
              <a:rPr lang="fa-IR" b="1" dirty="0" smtClean="0"/>
              <a:t>رفتار:</a:t>
            </a: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پس از شناسایی محرک ها</a:t>
            </a:r>
            <a:r>
              <a:rPr lang="en-US" dirty="0" smtClean="0"/>
              <a:t>,</a:t>
            </a:r>
            <a:r>
              <a:rPr lang="fa-IR" dirty="0" smtClean="0"/>
              <a:t> نوبت تجزیه و تحلیل رفتار است.برای این منظور</a:t>
            </a:r>
            <a:r>
              <a:rPr lang="en-US" dirty="0" smtClean="0"/>
              <a:t>,</a:t>
            </a:r>
            <a:r>
              <a:rPr lang="fa-IR" dirty="0" smtClean="0"/>
              <a:t> سرعت غذا خوردن </a:t>
            </a:r>
          </a:p>
          <a:p>
            <a:pPr marL="0" indent="0" algn="r" rtl="1">
              <a:buNone/>
            </a:pPr>
            <a:r>
              <a:rPr lang="fa-IR" dirty="0" smtClean="0"/>
              <a:t>علت مصرف غذا</a:t>
            </a:r>
            <a:r>
              <a:rPr lang="en-US" dirty="0" smtClean="0"/>
              <a:t>,</a:t>
            </a:r>
            <a:r>
              <a:rPr lang="fa-IR" dirty="0" smtClean="0"/>
              <a:t> حضور سایرین</a:t>
            </a:r>
            <a:r>
              <a:rPr lang="en-US" dirty="0" smtClean="0"/>
              <a:t>,</a:t>
            </a:r>
            <a:r>
              <a:rPr lang="fa-IR" dirty="0" smtClean="0"/>
              <a:t> فعالیتهای ضمن صرف وعده ها یا میان وعده ها از قبیل تماشای </a:t>
            </a:r>
          </a:p>
          <a:p>
            <a:pPr marL="0" indent="0" algn="r" rtl="1">
              <a:buNone/>
            </a:pPr>
            <a:r>
              <a:rPr lang="fa-IR" dirty="0" smtClean="0"/>
              <a:t>تلویزیون مورد بررسی قرار می گیرد.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b="1" dirty="0" smtClean="0"/>
              <a:t>پیامدها:</a:t>
            </a:r>
            <a:endParaRPr lang="fa-IR" dirty="0" smtClean="0"/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dirty="0" smtClean="0"/>
              <a:t>  پیامد های رفتار میتوانند باعث حفظ و تداوم ان رفتار شوند و به همین علت کوشش میشود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که این پیامدها به گونه ای باشند که باعث تداوم رفتارهای مطلوب شوند.</a:t>
            </a:r>
          </a:p>
          <a:p>
            <a:pPr marL="0" indent="0" algn="r" rtl="1">
              <a:lnSpc>
                <a:spcPct val="120000"/>
              </a:lnSpc>
              <a:buNone/>
            </a:pPr>
            <a:r>
              <a:rPr lang="fa-IR" dirty="0"/>
              <a:t> </a:t>
            </a:r>
            <a:r>
              <a:rPr lang="fa-IR" dirty="0" smtClean="0"/>
              <a:t>      به طوری که در ایجاد تغییر پیامدهای مثبت </a:t>
            </a:r>
            <a:r>
              <a:rPr lang="en-US" dirty="0" smtClean="0"/>
              <a:t>,</a:t>
            </a:r>
            <a:r>
              <a:rPr lang="fa-IR" dirty="0" smtClean="0"/>
              <a:t>نسبت به پیامدهای منفی یا تنبیه موثرتر هستند.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 همچنین میتوان عمل غذاخوردن را با برخی از سایر فعالیتها جایگزین کرد مثل پیاده روی یا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ورزش </a:t>
            </a:r>
            <a:r>
              <a:rPr lang="en-US" dirty="0" smtClean="0"/>
              <a:t>,</a:t>
            </a:r>
            <a:r>
              <a:rPr lang="fa-IR" dirty="0" smtClean="0"/>
              <a:t> تمییزکردن منزل و ...</a:t>
            </a: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dirty="0" smtClean="0"/>
              <a:t> رژیم شناس باید عوامل تشدید کننده جدیدی را برای مراجعان خود شناسایی و انتخابهای </a:t>
            </a:r>
          </a:p>
          <a:p>
            <a:pPr marL="0" indent="0" algn="r" rtl="1">
              <a:buNone/>
            </a:pPr>
            <a:r>
              <a:rPr lang="fa-IR" dirty="0" smtClean="0"/>
              <a:t>     غذای سالم تری ارایه کند.مثلا روش پخت جدید برای غذاهایی که مراجعه کننده زیاد علاقه ای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ندارد.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</a:t>
            </a:r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10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96" y="134112"/>
            <a:ext cx="9115506" cy="6412991"/>
          </a:xfrm>
        </p:spPr>
        <p:txBody>
          <a:bodyPr/>
          <a:lstStyle/>
          <a:p>
            <a:pPr algn="r" rtl="1"/>
            <a:r>
              <a:rPr lang="fa-IR" dirty="0" smtClean="0"/>
              <a:t>مشاور و مراجعه کننده میتوانند برای ایجاد و تعیین عوامل تشویق کننده با یکدیگر همکاری </a:t>
            </a:r>
          </a:p>
          <a:p>
            <a:pPr marL="0" indent="0" algn="r" rtl="1">
              <a:buNone/>
            </a:pPr>
            <a:r>
              <a:rPr lang="fa-IR" dirty="0" smtClean="0"/>
              <a:t>     کنند.پیاده روی</a:t>
            </a:r>
            <a:r>
              <a:rPr lang="en-US" dirty="0" smtClean="0"/>
              <a:t>,</a:t>
            </a:r>
            <a:r>
              <a:rPr lang="fa-IR" dirty="0" smtClean="0"/>
              <a:t> رفتن به سینما</a:t>
            </a:r>
            <a:r>
              <a:rPr lang="en-US" dirty="0" smtClean="0"/>
              <a:t>,</a:t>
            </a:r>
            <a:r>
              <a:rPr lang="fa-IR" dirty="0" smtClean="0"/>
              <a:t> ورزش</a:t>
            </a:r>
            <a:r>
              <a:rPr lang="en-US" dirty="0" smtClean="0"/>
              <a:t>,</a:t>
            </a:r>
            <a:r>
              <a:rPr lang="fa-IR" dirty="0" smtClean="0"/>
              <a:t> حمام کردن</a:t>
            </a:r>
            <a:r>
              <a:rPr lang="en-US" dirty="0" smtClean="0"/>
              <a:t>,</a:t>
            </a:r>
            <a:r>
              <a:rPr lang="fa-IR" dirty="0" smtClean="0"/>
              <a:t> باغبانی</a:t>
            </a:r>
            <a:r>
              <a:rPr lang="en-US" dirty="0" smtClean="0"/>
              <a:t>,</a:t>
            </a:r>
            <a:r>
              <a:rPr lang="fa-IR" dirty="0" smtClean="0"/>
              <a:t> مطالعه کتاب یا انجام هر کار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دیگری که فرد ترجیح میدهد</a:t>
            </a:r>
            <a:r>
              <a:rPr lang="en-US" dirty="0" smtClean="0"/>
              <a:t>,</a:t>
            </a:r>
            <a:r>
              <a:rPr lang="fa-IR" dirty="0" smtClean="0"/>
              <a:t> همگی میتوانند به عنوان عوامل تشویق کننده عمل نمایند.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b="1" dirty="0" smtClean="0"/>
              <a:t>شناسایی عوامل تشویق کننده:</a:t>
            </a:r>
          </a:p>
          <a:p>
            <a:pPr algn="r" rtl="1"/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      1-فهرستی از فعالیتهای لذت بخش در اوقات فراغت و کارهای مورد علاقه تهیه کنید.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2-فهرست افرادی را که از مصاحبت با انها لذت می برید</a:t>
            </a:r>
            <a:r>
              <a:rPr lang="en-US" dirty="0" smtClean="0"/>
              <a:t>,</a:t>
            </a:r>
            <a:r>
              <a:rPr lang="fa-IR" dirty="0" smtClean="0"/>
              <a:t> تهیه کنید.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3-فهرستی از چیزهایی که دوست دارید با مبالغ اضافی پول خود خریداری کنید</a:t>
            </a:r>
            <a:r>
              <a:rPr lang="en-US" dirty="0" smtClean="0"/>
              <a:t>,</a:t>
            </a:r>
            <a:r>
              <a:rPr lang="fa-IR" dirty="0" smtClean="0"/>
              <a:t> تهیه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 کنید.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4-چه کاری باعث ارامش شما میشود؟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5-چه کاری را برای تفریح انجام میدهید؟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     6-وسایل مورد علاقه شما کدامند؟</a:t>
            </a:r>
          </a:p>
          <a:p>
            <a:pPr marL="0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26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2" y="109728"/>
            <a:ext cx="9017970" cy="6498335"/>
          </a:xfrm>
        </p:spPr>
        <p:txBody>
          <a:bodyPr/>
          <a:lstStyle/>
          <a:p>
            <a:pPr algn="r" rtl="1"/>
            <a:endParaRPr lang="en-US" dirty="0" smtClean="0"/>
          </a:p>
          <a:p>
            <a:pPr algn="r" rtl="1"/>
            <a:endParaRPr lang="en-US" dirty="0"/>
          </a:p>
          <a:p>
            <a:pPr algn="r" rtl="1"/>
            <a:endParaRPr lang="en-US" dirty="0" smtClean="0"/>
          </a:p>
          <a:p>
            <a:pPr algn="r" rtl="1"/>
            <a:r>
              <a:rPr lang="fa-IR" dirty="0" smtClean="0"/>
              <a:t>نکته بسیار مهم اینکه مشاور</a:t>
            </a:r>
            <a:r>
              <a:rPr lang="en-US" dirty="0" smtClean="0"/>
              <a:t>,</a:t>
            </a:r>
            <a:r>
              <a:rPr lang="fa-IR" dirty="0" smtClean="0"/>
              <a:t> خود نیز بخشی از تشویق و تایید میباشد.</a:t>
            </a:r>
            <a:endParaRPr lang="en-US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باید به مراجعان یاداور شد که خود را مورد تشویق ذهنی قرار دهند. مثلا برای افراد چاق</a:t>
            </a:r>
            <a:r>
              <a:rPr lang="en-US" dirty="0" smtClean="0"/>
              <a:t>,</a:t>
            </a:r>
            <a:r>
              <a:rPr lang="fa-IR" dirty="0" smtClean="0"/>
              <a:t>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کاهش وزن و دستیابی به اندازه لباسهایی که برای انها تنگ شده بود</a:t>
            </a:r>
            <a:r>
              <a:rPr lang="en-US" dirty="0" smtClean="0"/>
              <a:t>,</a:t>
            </a:r>
            <a:r>
              <a:rPr lang="fa-IR" dirty="0" smtClean="0"/>
              <a:t> عامل تشویق کننده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میباشد.</a:t>
            </a:r>
            <a:endParaRPr lang="en-US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از طرف دیگر چنانچه عوامل تشویق کننده</a:t>
            </a:r>
            <a:r>
              <a:rPr lang="en-US" dirty="0" smtClean="0"/>
              <a:t>,</a:t>
            </a:r>
            <a:r>
              <a:rPr lang="fa-IR" dirty="0" smtClean="0"/>
              <a:t> بیش از اندازه مورد استفاده قرار گیرند</a:t>
            </a:r>
            <a:r>
              <a:rPr lang="en-US" dirty="0" smtClean="0"/>
              <a:t>,</a:t>
            </a:r>
            <a:r>
              <a:rPr lang="fa-IR" dirty="0" smtClean="0"/>
              <a:t> ممکن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است اثر بخشی خود را از دست بدهند.</a:t>
            </a:r>
            <a:endParaRPr lang="en-US" smtClean="0"/>
          </a:p>
          <a:p>
            <a:pPr marL="0" indent="0" algn="r" rtl="1">
              <a:buNone/>
            </a:pPr>
            <a:endParaRPr lang="fa-IR" dirty="0" smtClean="0"/>
          </a:p>
          <a:p>
            <a:pPr algn="r" rtl="1"/>
            <a:r>
              <a:rPr lang="fa-IR" dirty="0" smtClean="0"/>
              <a:t>در برخی موارد</a:t>
            </a:r>
            <a:r>
              <a:rPr lang="en-US" dirty="0" smtClean="0"/>
              <a:t>,</a:t>
            </a:r>
            <a:r>
              <a:rPr lang="fa-IR" dirty="0" smtClean="0"/>
              <a:t> نوشتن قرارداد یا موافقت نامه</a:t>
            </a:r>
            <a:r>
              <a:rPr lang="en-US" dirty="0" smtClean="0"/>
              <a:t>,</a:t>
            </a:r>
            <a:r>
              <a:rPr lang="fa-IR" dirty="0" smtClean="0"/>
              <a:t> روش مناسبی است.منظور از قرارداد</a:t>
            </a:r>
            <a:r>
              <a:rPr lang="en-US" dirty="0" smtClean="0"/>
              <a:t>,</a:t>
            </a:r>
            <a:r>
              <a:rPr lang="fa-IR" dirty="0" smtClean="0"/>
              <a:t> توافق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مشخص و اشکار درباره رفتارهای مورد نظر فرد میباشد.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15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" y="85344"/>
            <a:ext cx="9127698" cy="6669023"/>
          </a:xfrm>
        </p:spPr>
        <p:txBody>
          <a:bodyPr>
            <a:normAutofit/>
          </a:bodyPr>
          <a:lstStyle/>
          <a:p>
            <a:pPr algn="r" rtl="1"/>
            <a:r>
              <a:rPr lang="fa-IR" sz="2000" b="1" dirty="0" smtClean="0"/>
              <a:t>نمونه ای از یک قرارداد رفتاری برای ایجاد تغییر: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 </a:t>
            </a:r>
            <a:r>
              <a:rPr lang="fa-IR" dirty="0" smtClean="0"/>
              <a:t>نام بیمار</a:t>
            </a:r>
            <a:r>
              <a:rPr lang="en-US" dirty="0" smtClean="0"/>
              <a:t>/</a:t>
            </a:r>
            <a:r>
              <a:rPr lang="fa-IR" dirty="0" smtClean="0"/>
              <a:t>نام مراجعه کننده: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 </a:t>
            </a:r>
            <a:r>
              <a:rPr lang="fa-IR" dirty="0" smtClean="0"/>
              <a:t>تاریخ: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اهداف: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مثلا </a:t>
            </a:r>
            <a:r>
              <a:rPr lang="en-US" dirty="0" smtClean="0"/>
              <a:t>,</a:t>
            </a:r>
            <a:r>
              <a:rPr lang="fa-IR" dirty="0" smtClean="0"/>
              <a:t> افزایش فعالیت جسمی به 3 بار در هفته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1-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2-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راهکار تعدیل و اصلاح اجرای هدف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چهارچوب زمانی: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مثال:در روزهای شنبه</a:t>
            </a:r>
            <a:r>
              <a:rPr lang="en-US" dirty="0" smtClean="0"/>
              <a:t>,</a:t>
            </a:r>
            <a:r>
              <a:rPr lang="fa-IR" dirty="0" smtClean="0"/>
              <a:t> سه شنبه و پنج شنبه نیم ساعت زودتر از معمول بیدار شوید و به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پیاده روی تند بپردازید.</a:t>
            </a:r>
          </a:p>
          <a:p>
            <a:pPr marL="0" indent="0" algn="r" rtl="1">
              <a:buNone/>
            </a:pPr>
            <a:r>
              <a:rPr lang="fa-IR" dirty="0"/>
              <a:t>  </a:t>
            </a:r>
            <a:r>
              <a:rPr lang="fa-IR" dirty="0" smtClean="0"/>
              <a:t>به جای اسانسور از پله استفاده کنید</a:t>
            </a:r>
            <a:r>
              <a:rPr lang="en-US" dirty="0" smtClean="0"/>
              <a:t>,</a:t>
            </a:r>
            <a:r>
              <a:rPr lang="fa-IR" dirty="0" smtClean="0"/>
              <a:t> خصوصا در مواردی که یک طبقه فاصله وجود دارد.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1-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2-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امضای مراجعه کننده                                                            امضای مشاور رژیم شناس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78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" y="134112"/>
            <a:ext cx="9139890" cy="6473951"/>
          </a:xfrm>
        </p:spPr>
        <p:txBody>
          <a:bodyPr/>
          <a:lstStyle/>
          <a:p>
            <a:pPr algn="r" rtl="1"/>
            <a:r>
              <a:rPr lang="fa-IR" dirty="0" smtClean="0"/>
              <a:t>تعیین اهداف یکی از مراحل حساس در فرایند اصلاح و تعدیل رفتار میباشد و اهداف باید واقع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بینانه تعیین شوند ضمن اینکه به قدر کافی از سطح کنونی فردبالاتر باشند تا بتوانندتغییر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قابل توجهی ایجاد کند.</a:t>
            </a:r>
          </a:p>
          <a:p>
            <a:pPr marL="0" indent="0" algn="r" rtl="1">
              <a:buNone/>
            </a:pPr>
            <a:endParaRPr lang="fa-IR" dirty="0"/>
          </a:p>
          <a:p>
            <a:pPr algn="r" rtl="1"/>
            <a:r>
              <a:rPr lang="fa-IR" dirty="0" smtClean="0"/>
              <a:t>کالن و همکارانش</a:t>
            </a:r>
            <a:r>
              <a:rPr lang="en-US" dirty="0" smtClean="0"/>
              <a:t>,</a:t>
            </a:r>
            <a:r>
              <a:rPr lang="fa-IR" dirty="0" smtClean="0"/>
              <a:t> استفاده از یک فرایند چند مرحله ای تعیین هدف را پیشنهاد کردند: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1-شناسایی و تشخیص نیاز به ایجاد تغییر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2-تعیین هدف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3-پایش فعالیتهای مرتبط با هدف مورد نظر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4- تشویق شخص در صورت دستیابی به هدف</a:t>
            </a:r>
          </a:p>
          <a:p>
            <a:pPr algn="r" rtl="1"/>
            <a:r>
              <a:rPr lang="fa-IR" dirty="0" smtClean="0"/>
              <a:t>این اجزا می توانند به راحتی با مداخلات تغذیه ای مطابقت داده شوند.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نمیتوان از فرد انتظار داشت بلافاصله و به طور کامل</a:t>
            </a:r>
            <a:r>
              <a:rPr lang="en-US" dirty="0" smtClean="0"/>
              <a:t>,</a:t>
            </a:r>
            <a:r>
              <a:rPr lang="fa-IR" dirty="0" smtClean="0"/>
              <a:t> کنترل ایجاد تغییر را به عهده بگیرد چرا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که انتظاری غیر واقع بینانه بوده و میتواند به کاهش اعتماد به نفس و رضایت از خود منجر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 شود</a:t>
            </a:r>
            <a:r>
              <a:rPr lang="en-US" dirty="0" smtClean="0"/>
              <a:t>,</a:t>
            </a:r>
            <a:r>
              <a:rPr lang="fa-IR" dirty="0" smtClean="0"/>
              <a:t> بویژه در ان دسته از مراجعانی که در اجرا</a:t>
            </a:r>
            <a:r>
              <a:rPr lang="fa-IR" dirty="0"/>
              <a:t>ی</a:t>
            </a:r>
            <a:r>
              <a:rPr lang="fa-IR" dirty="0" smtClean="0"/>
              <a:t> رژیم های غذایی دچار مشکل هستند.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42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" y="85344"/>
            <a:ext cx="9139890" cy="6559295"/>
          </a:xfrm>
        </p:spPr>
        <p:txBody>
          <a:bodyPr/>
          <a:lstStyle/>
          <a:p>
            <a:pPr algn="r" rtl="1"/>
            <a:r>
              <a:rPr lang="fa-IR" b="1" dirty="0" smtClean="0"/>
              <a:t>خود پایشی(پایش فردی):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در ابتدا پایش فردی و ثبت رفتارهای خوردن تحت کنترل</a:t>
            </a:r>
            <a:r>
              <a:rPr lang="en-US" dirty="0" smtClean="0"/>
              <a:t>,</a:t>
            </a:r>
            <a:r>
              <a:rPr lang="fa-IR" dirty="0" smtClean="0"/>
              <a:t> به عنوان روشی تلقی میشد که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طی ان داده ها</a:t>
            </a:r>
            <a:r>
              <a:rPr lang="en-US" dirty="0" smtClean="0"/>
              <a:t>,</a:t>
            </a:r>
            <a:r>
              <a:rPr lang="fa-IR" dirty="0" smtClean="0"/>
              <a:t> برای تجزیه و تحلیل مشاور و مراجعه کننده ارایه میگردید.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حال انکه ثبت کردن فواید دیگری نیز دارد از جمله اینکه باعث افزایش اگاهی و درک مراجعه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کننده از رفتارهای خوردن و عوامل موثر بر ان شده و باعث پی بردن افراد به نکات مختلفی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میشود مثل «من هنگام مطالعه در ساعات عصر و شب</a:t>
            </a:r>
            <a:r>
              <a:rPr lang="en-US" dirty="0" smtClean="0"/>
              <a:t>,</a:t>
            </a:r>
            <a:r>
              <a:rPr lang="fa-IR" dirty="0" smtClean="0"/>
              <a:t> بیش از حد غذا میخورم»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این اطلاعات و داده ها</a:t>
            </a:r>
            <a:r>
              <a:rPr lang="en-US" dirty="0" smtClean="0"/>
              <a:t>,</a:t>
            </a:r>
            <a:r>
              <a:rPr lang="fa-IR" dirty="0" smtClean="0"/>
              <a:t> مبنای تعیین اهداف برای تغییر در اختیار میگذارند.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</a:t>
            </a:r>
            <a:r>
              <a:rPr lang="fa-IR" sz="2400" b="1" dirty="0" smtClean="0">
                <a:solidFill>
                  <a:schemeClr val="accent4">
                    <a:lumMod val="75000"/>
                  </a:schemeClr>
                </a:solidFill>
              </a:rPr>
              <a:t>عمل ثبت کردن</a:t>
            </a:r>
            <a:r>
              <a:rPr lang="en-US" sz="2400" b="1" dirty="0" smtClean="0">
                <a:solidFill>
                  <a:schemeClr val="accent4">
                    <a:lumMod val="75000"/>
                  </a:schemeClr>
                </a:solidFill>
              </a:rPr>
              <a:t>,</a:t>
            </a:r>
            <a:r>
              <a:rPr lang="fa-IR" sz="2400" b="1" dirty="0" smtClean="0">
                <a:solidFill>
                  <a:schemeClr val="accent4">
                    <a:lumMod val="75000"/>
                  </a:schemeClr>
                </a:solidFill>
              </a:rPr>
              <a:t> به منزله مقیاس سنجش تعهد فرد برای ایجاد</a:t>
            </a:r>
          </a:p>
          <a:p>
            <a:pPr marL="0" indent="0" algn="r" rtl="1">
              <a:buNone/>
            </a:pPr>
            <a:r>
              <a:rPr lang="fa-IR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fa-IR" sz="2400" b="1" dirty="0" smtClean="0">
                <a:solidFill>
                  <a:schemeClr val="accent4">
                    <a:lumMod val="75000"/>
                  </a:schemeClr>
                </a:solidFill>
              </a:rPr>
              <a:t>  تغییر عمل میکند.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accent4">
                    <a:lumMod val="75000"/>
                  </a:schemeClr>
                </a:solidFill>
              </a:rPr>
              <a:t>   </a:t>
            </a:r>
            <a:r>
              <a:rPr lang="fa-IR" dirty="0" smtClean="0">
                <a:solidFill>
                  <a:schemeClr val="tx1"/>
                </a:solidFill>
              </a:rPr>
              <a:t>ترسیم نمودارهای کاهش وزن برای افراد چاق</a:t>
            </a:r>
            <a:r>
              <a:rPr lang="en-US" dirty="0" smtClean="0">
                <a:solidFill>
                  <a:schemeClr val="tx1"/>
                </a:solidFill>
              </a:rPr>
              <a:t>,</a:t>
            </a:r>
            <a:r>
              <a:rPr lang="fa-IR" dirty="0" smtClean="0">
                <a:solidFill>
                  <a:schemeClr val="tx1"/>
                </a:solidFill>
              </a:rPr>
              <a:t> ثبت فعالیت جسمی</a:t>
            </a:r>
            <a:r>
              <a:rPr lang="en-US" dirty="0" smtClean="0">
                <a:solidFill>
                  <a:schemeClr val="tx1"/>
                </a:solidFill>
              </a:rPr>
              <a:t>,</a:t>
            </a:r>
            <a:r>
              <a:rPr lang="fa-IR" dirty="0" smtClean="0">
                <a:solidFill>
                  <a:schemeClr val="tx1"/>
                </a:solidFill>
              </a:rPr>
              <a:t>قند خون و فشارخون از 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1"/>
                </a:solidFill>
              </a:rPr>
              <a:t> </a:t>
            </a:r>
            <a:r>
              <a:rPr lang="fa-IR" dirty="0" smtClean="0">
                <a:solidFill>
                  <a:schemeClr val="tx1"/>
                </a:solidFill>
              </a:rPr>
              <a:t>  جمله سایر تکنیکهای پایش فردی هستند.</a:t>
            </a:r>
          </a:p>
          <a:p>
            <a:pPr marL="0" indent="0" algn="r" rtl="1">
              <a:buNone/>
            </a:pPr>
            <a:endParaRPr lang="fa-IR" dirty="0" smtClean="0">
              <a:solidFill>
                <a:schemeClr val="tx1"/>
              </a:solidFill>
            </a:endParaRPr>
          </a:p>
          <a:p>
            <a:pPr marL="0" indent="0" algn="r" rtl="1">
              <a:buNone/>
            </a:pPr>
            <a:endParaRPr lang="fa-I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14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158496"/>
            <a:ext cx="9091122" cy="6486143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 smtClean="0"/>
              <a:t>خود مدیریتی:</a:t>
            </a:r>
          </a:p>
          <a:p>
            <a:pPr marL="0" indent="0" algn="r" rtl="1">
              <a:buNone/>
            </a:pPr>
            <a:r>
              <a:rPr lang="fa-IR" dirty="0" smtClean="0"/>
              <a:t>    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تحقیقات نشان داده اند که یادگیری تکنیکهای خود-مدیریتی رفتار</a:t>
            </a:r>
            <a:r>
              <a:rPr lang="en-US" dirty="0" smtClean="0"/>
              <a:t>,</a:t>
            </a:r>
            <a:r>
              <a:rPr lang="fa-IR" dirty="0" smtClean="0"/>
              <a:t> از اهمیت بسزایی برخوردار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است.</a:t>
            </a:r>
          </a:p>
          <a:p>
            <a:pPr algn="r" rtl="1"/>
            <a:r>
              <a:rPr lang="fa-IR" sz="2400" b="1" dirty="0" smtClean="0"/>
              <a:t>حمایت اجتماعی: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endParaRPr lang="fa-IR" dirty="0" smtClean="0"/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ضمن ایجاد تغییرات در شیوه زندگی و رژیم غذایی</a:t>
            </a:r>
            <a:r>
              <a:rPr lang="en-US" dirty="0" smtClean="0"/>
              <a:t>,</a:t>
            </a:r>
            <a:r>
              <a:rPr lang="fa-IR" dirty="0" smtClean="0"/>
              <a:t> در نظر گرفتن خانواده فرد</a:t>
            </a:r>
            <a:r>
              <a:rPr lang="en-US" dirty="0" smtClean="0"/>
              <a:t>,</a:t>
            </a:r>
            <a:r>
              <a:rPr lang="fa-IR" dirty="0" smtClean="0"/>
              <a:t> سایر افراد مهم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و درگیر کردن ایشان از اهمیت بسزایی برخوردار است.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8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" y="219456"/>
            <a:ext cx="9164274" cy="6327647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 smtClean="0"/>
              <a:t>کاربردهای روشهای ذکر شده:</a:t>
            </a:r>
          </a:p>
          <a:p>
            <a:pPr algn="r" rtl="1"/>
            <a:endParaRPr lang="fa-IR" sz="2000" b="1" dirty="0"/>
          </a:p>
          <a:p>
            <a:pPr algn="r" rtl="1"/>
            <a:r>
              <a:rPr lang="fa-IR" sz="2000" b="1" dirty="0" smtClean="0"/>
              <a:t>چاقی</a:t>
            </a:r>
          </a:p>
          <a:p>
            <a:pPr algn="r" rtl="1"/>
            <a:endParaRPr lang="fa-IR" sz="2000" b="1" dirty="0"/>
          </a:p>
          <a:p>
            <a:pPr algn="r" rtl="1"/>
            <a:r>
              <a:rPr lang="fa-IR" sz="2000" b="1" dirty="0" smtClean="0"/>
              <a:t>اختلالات غذاخوردن: </a:t>
            </a:r>
            <a:r>
              <a:rPr lang="fa-IR" dirty="0" smtClean="0"/>
              <a:t>میزان بروز اختلالاتی از قبیل انوروکسیا</a:t>
            </a:r>
            <a:r>
              <a:rPr lang="en-US" dirty="0" smtClean="0"/>
              <a:t>,</a:t>
            </a:r>
            <a:r>
              <a:rPr lang="fa-IR" dirty="0" smtClean="0"/>
              <a:t> بولیمی و پرخوری در میان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 </a:t>
            </a:r>
            <a:r>
              <a:rPr lang="fa-IR" dirty="0" smtClean="0"/>
              <a:t>زنان 5%و در میان مردان 1% تخمین زده شده است که حدود 85% موارد در سالهای نوجوانی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</a:t>
            </a:r>
            <a:r>
              <a:rPr lang="fa-IR" dirty="0" smtClean="0"/>
              <a:t>اتفاق می افتد.در این موارد اگاهی درمانگر از انتخابهای موجود برای درمان</a:t>
            </a:r>
            <a:r>
              <a:rPr lang="en-US" dirty="0" smtClean="0"/>
              <a:t>,</a:t>
            </a:r>
            <a:r>
              <a:rPr lang="fa-IR" dirty="0" smtClean="0"/>
              <a:t> مهمترین مسئله </a:t>
            </a:r>
          </a:p>
          <a:p>
            <a:pPr marL="0" indent="0" algn="r" rtl="1">
              <a:buNone/>
            </a:pPr>
            <a:r>
              <a:rPr lang="fa-IR" sz="2000" b="1" dirty="0"/>
              <a:t> </a:t>
            </a:r>
            <a:r>
              <a:rPr lang="fa-IR" sz="2000" b="1" dirty="0" smtClean="0"/>
              <a:t>  </a:t>
            </a:r>
            <a:r>
              <a:rPr lang="fa-IR" dirty="0" smtClean="0"/>
              <a:t>می باشد. یکی از انتخابهای موجود</a:t>
            </a:r>
            <a:r>
              <a:rPr lang="en-US" dirty="0" smtClean="0"/>
              <a:t>,</a:t>
            </a:r>
            <a:r>
              <a:rPr lang="fa-IR" dirty="0" smtClean="0"/>
              <a:t> رویکرد اصلاح و تعدیل رفتار است.</a:t>
            </a:r>
          </a:p>
          <a:p>
            <a:pPr marL="0" indent="0" algn="r" rtl="1">
              <a:buNone/>
            </a:pPr>
            <a:endParaRPr lang="fa-IR" sz="2000" b="1" dirty="0"/>
          </a:p>
          <a:p>
            <a:pPr algn="r" rtl="1"/>
            <a:r>
              <a:rPr lang="fa-IR" sz="2000" b="1" dirty="0" smtClean="0"/>
              <a:t>دیابت ملیتوس:</a:t>
            </a:r>
            <a:r>
              <a:rPr lang="fa-IR" dirty="0" smtClean="0"/>
              <a:t> از تکنیکهای مدریت و کنترل رفتاری میتوان برای کاهش عوارض دیابت </a:t>
            </a:r>
          </a:p>
          <a:p>
            <a:pPr marL="0" indent="0" algn="r" rtl="1">
              <a:buNone/>
            </a:pPr>
            <a:r>
              <a:rPr lang="fa-IR" dirty="0"/>
              <a:t> </a:t>
            </a:r>
            <a:r>
              <a:rPr lang="fa-IR" dirty="0" smtClean="0"/>
              <a:t>   استفاده کرد.</a:t>
            </a:r>
          </a:p>
          <a:p>
            <a:pPr algn="r" rtl="1"/>
            <a:r>
              <a:rPr lang="fa-IR" sz="2000" b="1" dirty="0" smtClean="0"/>
              <a:t>بیماریهای قلبی عروقی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941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376" y="402336"/>
            <a:ext cx="8932626" cy="5779007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r" rtl="1">
              <a:buNone/>
            </a:pPr>
            <a:endParaRPr lang="fa-IR" sz="6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r" rtl="1">
              <a:buNone/>
            </a:pPr>
            <a:endParaRPr lang="fa-IR" sz="60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r" rtl="1">
              <a:buNone/>
            </a:pPr>
            <a:r>
              <a:rPr lang="fa-IR" sz="6000" b="1" dirty="0" smtClean="0">
                <a:solidFill>
                  <a:schemeClr val="accent3">
                    <a:lumMod val="75000"/>
                  </a:schemeClr>
                </a:solidFill>
              </a:rPr>
              <a:t>    با تشکر از توجه شما</a:t>
            </a:r>
            <a:endParaRPr lang="en-US" sz="60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1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443</TotalTime>
  <Words>2061</Words>
  <Application>Microsoft Office PowerPoint</Application>
  <PresentationFormat>Custom</PresentationFormat>
  <Paragraphs>246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Facet</vt:lpstr>
      <vt:lpstr>                   بسمه تعالی                        فصل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بسمه تعالی فصل 6</dc:title>
  <dc:creator>Negar</dc:creator>
  <cp:lastModifiedBy>Windows User</cp:lastModifiedBy>
  <cp:revision>66</cp:revision>
  <dcterms:created xsi:type="dcterms:W3CDTF">2013-05-02T19:54:34Z</dcterms:created>
  <dcterms:modified xsi:type="dcterms:W3CDTF">2020-04-30T02:29:27Z</dcterms:modified>
</cp:coreProperties>
</file>