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81" r:id="rId2"/>
    <p:sldId id="266" r:id="rId3"/>
    <p:sldId id="256" r:id="rId4"/>
    <p:sldId id="257" r:id="rId5"/>
    <p:sldId id="273" r:id="rId6"/>
    <p:sldId id="272" r:id="rId7"/>
    <p:sldId id="276" r:id="rId8"/>
    <p:sldId id="274" r:id="rId9"/>
    <p:sldId id="275" r:id="rId10"/>
    <p:sldId id="277" r:id="rId11"/>
    <p:sldId id="279" r:id="rId12"/>
    <p:sldId id="280" r:id="rId13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8069" autoAdjust="0"/>
    <p:restoredTop sz="93204" autoAdjust="0"/>
  </p:normalViewPr>
  <p:slideViewPr>
    <p:cSldViewPr>
      <p:cViewPr varScale="1">
        <p:scale>
          <a:sx n="68" d="100"/>
          <a:sy n="68" d="100"/>
        </p:scale>
        <p:origin x="159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F2C50-5FFD-428F-8238-6A697845D701}" type="datetimeFigureOut">
              <a:rPr lang="fa-IR" smtClean="0"/>
              <a:pPr/>
              <a:t>23/06/1441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58AB-A879-4AE5-84EB-082BA27C382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F2C50-5FFD-428F-8238-6A697845D701}" type="datetimeFigureOut">
              <a:rPr lang="fa-IR" smtClean="0"/>
              <a:pPr/>
              <a:t>23/06/1441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58AB-A879-4AE5-84EB-082BA27C382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F2C50-5FFD-428F-8238-6A697845D701}" type="datetimeFigureOut">
              <a:rPr lang="fa-IR" smtClean="0"/>
              <a:pPr/>
              <a:t>23/06/1441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58AB-A879-4AE5-84EB-082BA27C382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1" y="2133601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05201" y="2133601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F2C50-5FFD-428F-8238-6A697845D701}" type="datetimeFigureOut">
              <a:rPr lang="fa-IR" smtClean="0"/>
              <a:pPr/>
              <a:t>23/06/1441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58AB-A879-4AE5-84EB-082BA27C382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F2C50-5FFD-428F-8238-6A697845D701}" type="datetimeFigureOut">
              <a:rPr lang="fa-IR" smtClean="0"/>
              <a:pPr/>
              <a:t>23/06/1441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58AB-A879-4AE5-84EB-082BA27C382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F2C50-5FFD-428F-8238-6A697845D701}" type="datetimeFigureOut">
              <a:rPr lang="fa-IR" smtClean="0"/>
              <a:pPr/>
              <a:t>23/06/1441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58AB-A879-4AE5-84EB-082BA27C382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F2C50-5FFD-428F-8238-6A697845D701}" type="datetimeFigureOut">
              <a:rPr lang="fa-IR" smtClean="0"/>
              <a:pPr/>
              <a:t>23/06/1441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58AB-A879-4AE5-84EB-082BA27C382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F2C50-5FFD-428F-8238-6A697845D701}" type="datetimeFigureOut">
              <a:rPr lang="fa-IR" smtClean="0"/>
              <a:pPr/>
              <a:t>23/06/1441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58AB-A879-4AE5-84EB-082BA27C382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F2C50-5FFD-428F-8238-6A697845D701}" type="datetimeFigureOut">
              <a:rPr lang="fa-IR" smtClean="0"/>
              <a:pPr/>
              <a:t>23/06/1441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58AB-A879-4AE5-84EB-082BA27C382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F2C50-5FFD-428F-8238-6A697845D701}" type="datetimeFigureOut">
              <a:rPr lang="fa-IR" smtClean="0"/>
              <a:pPr/>
              <a:t>23/06/1441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58AB-A879-4AE5-84EB-082BA27C382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49" y="366713"/>
            <a:ext cx="1543051" cy="78009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1" y="366713"/>
            <a:ext cx="4476751" cy="78009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F2C50-5FFD-428F-8238-6A697845D701}" type="datetimeFigureOut">
              <a:rPr lang="fa-IR" smtClean="0"/>
              <a:pPr/>
              <a:t>23/06/1441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58AB-A879-4AE5-84EB-082BA27C382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AF2C50-5FFD-428F-8238-6A697845D701}" type="datetimeFigureOut">
              <a:rPr lang="fa-IR" smtClean="0"/>
              <a:pPr/>
              <a:t>23/06/1441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058AB-A879-4AE5-84EB-082BA27C3821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7165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HASHEMI\Desktop\untitled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857232"/>
            <a:ext cx="8358246" cy="5214974"/>
          </a:xfrm>
          <a:prstGeom prst="rect">
            <a:avLst/>
          </a:prstGeom>
          <a:noFill/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143108" y="142852"/>
            <a:ext cx="4572032" cy="642942"/>
          </a:xfrm>
        </p:spPr>
        <p:txBody>
          <a:bodyPr>
            <a:noAutofit/>
          </a:bodyPr>
          <a:lstStyle/>
          <a:p>
            <a:r>
              <a:rPr lang="fa-IR" sz="2400" dirty="0" smtClean="0">
                <a:cs typeface="B Esfehan" pitchFamily="2" charset="-78"/>
              </a:rPr>
              <a:t>مسجد امیر چخماق یزد ( مسجد جامع نو )</a:t>
            </a:r>
            <a:endParaRPr lang="fa-IR" sz="2400" dirty="0">
              <a:cs typeface="B Esfehan" pitchFamily="2" charset="-7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ASHEMI\Desktop\ensan tabieat\یزد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357166"/>
            <a:ext cx="4107687" cy="3071835"/>
          </a:xfrm>
          <a:prstGeom prst="rect">
            <a:avLst/>
          </a:prstGeom>
          <a:noFill/>
        </p:spPr>
      </p:pic>
      <p:pic>
        <p:nvPicPr>
          <p:cNvPr id="1034" name="Picture 10" descr="C:\Users\HASHEMI\Desktop\ensan tabieat\یزد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3571876"/>
            <a:ext cx="4119539" cy="3033284"/>
          </a:xfrm>
          <a:prstGeom prst="rect">
            <a:avLst/>
          </a:prstGeom>
          <a:noFill/>
        </p:spPr>
      </p:pic>
      <p:pic>
        <p:nvPicPr>
          <p:cNvPr id="1035" name="Picture 11" descr="C:\Users\HASHEMI\Desktop\ensan tabieat\یزد-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57166"/>
            <a:ext cx="4143404" cy="3071834"/>
          </a:xfrm>
          <a:prstGeom prst="rect">
            <a:avLst/>
          </a:prstGeom>
          <a:noFill/>
        </p:spPr>
      </p:pic>
      <p:pic>
        <p:nvPicPr>
          <p:cNvPr id="5" name="Picture 2" descr="C:\Users\HASHEMI\Desktop\ensan tabieat\یزد-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3571876"/>
            <a:ext cx="4095725" cy="30003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HASHEMI\Desktop\ensan tabieat\یزد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7"/>
            <a:ext cx="4357718" cy="3287401"/>
          </a:xfrm>
          <a:prstGeom prst="rect">
            <a:avLst/>
          </a:prstGeom>
          <a:noFill/>
        </p:spPr>
      </p:pic>
      <p:pic>
        <p:nvPicPr>
          <p:cNvPr id="2053" name="Picture 5" descr="C:\Users\HASHEMI\Desktop\ensan tabieat\یزد-محراب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857628"/>
            <a:ext cx="3500462" cy="2743869"/>
          </a:xfrm>
          <a:prstGeom prst="rect">
            <a:avLst/>
          </a:prstGeom>
          <a:noFill/>
        </p:spPr>
      </p:pic>
      <p:pic>
        <p:nvPicPr>
          <p:cNvPr id="1026" name="Picture 2" descr="C:\Users\HASHEMI\Desktop\1.bm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285728"/>
            <a:ext cx="3929074" cy="62151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07222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a-IR" sz="1600" b="1" dirty="0" smtClean="0">
                <a:cs typeface="B Nazanin" pitchFamily="2" charset="-78"/>
              </a:rPr>
              <a:t>معرفی</a:t>
            </a:r>
          </a:p>
          <a:p>
            <a:pPr algn="ctr">
              <a:buNone/>
            </a:pPr>
            <a:endParaRPr lang="fa-IR" sz="1600" b="1" dirty="0" smtClean="0">
              <a:cs typeface="B Nazanin" pitchFamily="2" charset="-78"/>
            </a:endParaRPr>
          </a:p>
          <a:p>
            <a:pPr>
              <a:buNone/>
            </a:pPr>
            <a:r>
              <a:rPr lang="ar-SA" sz="1400" b="1" dirty="0" smtClean="0">
                <a:cs typeface="B Nazanin" pitchFamily="2" charset="-78"/>
              </a:rPr>
              <a:t>موقعيت</a:t>
            </a:r>
            <a:r>
              <a:rPr lang="fa-IR" sz="1400" b="1" dirty="0" smtClean="0">
                <a:cs typeface="B Nazanin" pitchFamily="2" charset="-78"/>
              </a:rPr>
              <a:t> مسجد امیر چخماق</a:t>
            </a:r>
          </a:p>
          <a:p>
            <a:pPr>
              <a:buNone/>
            </a:pPr>
            <a:r>
              <a:rPr lang="ar-SA" sz="1400" dirty="0" smtClean="0">
                <a:cs typeface="B Nazanin" pitchFamily="2" charset="-78"/>
              </a:rPr>
              <a:t>محلة امیر چقماق از جمله محلات معروف و قدیمی یزد می باشد که ازسمت شمال به محله سرباز ، ازجنوب به محله خواجه خضر ، از شرق به محله نظر</a:t>
            </a:r>
            <a:endParaRPr lang="fa-IR" sz="1400" dirty="0" smtClean="0">
              <a:cs typeface="B Nazanin" pitchFamily="2" charset="-78"/>
            </a:endParaRPr>
          </a:p>
          <a:p>
            <a:pPr>
              <a:buNone/>
            </a:pPr>
            <a:r>
              <a:rPr lang="ar-SA" sz="1400" dirty="0" smtClean="0">
                <a:cs typeface="B Nazanin" pitchFamily="2" charset="-78"/>
              </a:rPr>
              <a:t>كرده ، واز غرب به خيابان امام خميني محدود ميشود. </a:t>
            </a:r>
            <a:r>
              <a:rPr lang="fa-IR" sz="1400" dirty="0" smtClean="0">
                <a:cs typeface="B Nazanin" pitchFamily="2" charset="-78"/>
              </a:rPr>
              <a:t>مسجد مذكور كه در ضلع جنوبي ميدان امير چخماق واقع است وبنابر تاريخ يزد در خارج شهر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قرار داشت وحتي در دوران سلطنت محمد شاه قاجار ـ كه حصار شهر تا آن زمان باقي بود ـ مسجد خارج از شهر بوده است .</a:t>
            </a:r>
          </a:p>
          <a:p>
            <a:pPr>
              <a:buNone/>
            </a:pPr>
            <a:r>
              <a:rPr lang="fa-IR" sz="1400" b="1" dirty="0" smtClean="0">
                <a:cs typeface="B Nazanin" pitchFamily="2" charset="-78"/>
              </a:rPr>
              <a:t>وجه تسميه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نام اين محله در ابتدا محله دهوك بوده است كه پس از احداث مجموعه اميرچخماق توسط اميرچخماق شامي از حکام یزد در دوران تیموری ( شاهرخ )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وهمسر او ستی فاطمه ، به محله مير چخماق تغيير نام يافت .</a:t>
            </a:r>
          </a:p>
          <a:p>
            <a:pPr>
              <a:buNone/>
            </a:pPr>
            <a:r>
              <a:rPr lang="ar-SA" sz="1400" dirty="0" smtClean="0">
                <a:cs typeface="B Nazanin" pitchFamily="2" charset="-78"/>
              </a:rPr>
              <a:t>مجموعه امير چخماق كه يكي از شاخص ترين مجموعه‌هاي تاريخي شهر يزد محسوب مي‌شود تقريباً در وسط بافت قديمي شهر واقع شده و يكي از</a:t>
            </a:r>
            <a:endParaRPr lang="fa-IR" sz="1400" dirty="0" smtClean="0">
              <a:cs typeface="B Nazanin" pitchFamily="2" charset="-78"/>
            </a:endParaRPr>
          </a:p>
          <a:p>
            <a:pPr>
              <a:buNone/>
            </a:pPr>
            <a:r>
              <a:rPr lang="ar-SA" sz="1400" dirty="0" smtClean="0">
                <a:cs typeface="B Nazanin" pitchFamily="2" charset="-78"/>
              </a:rPr>
              <a:t>نقاط سوق الجيشي و مهم يزد محسوب مي‌شود. اين مجموعه با ارزش كه نقطه خيابان‌هاي اصلي شهر است شامل مسجد، تكيه، بقعه ستي فاطمه،</a:t>
            </a:r>
            <a:endParaRPr lang="fa-IR" sz="1400" dirty="0" smtClean="0">
              <a:cs typeface="B Nazanin" pitchFamily="2" charset="-78"/>
            </a:endParaRPr>
          </a:p>
          <a:p>
            <a:pPr>
              <a:buNone/>
            </a:pPr>
            <a:r>
              <a:rPr lang="ar-SA" sz="1400" dirty="0" smtClean="0">
                <a:cs typeface="B Nazanin" pitchFamily="2" charset="-78"/>
              </a:rPr>
              <a:t>بازارچه حاجي قنبر، آب انبار ستي فاطمه، نخل و آب انبار تكيه امير چخماق مي‌باشد. اين ميدان در عصر صفوي هم به همين نام شهرت</a:t>
            </a:r>
            <a:r>
              <a:rPr lang="fa-IR" sz="1400" dirty="0" smtClean="0">
                <a:cs typeface="B Nazanin" pitchFamily="2" charset="-78"/>
              </a:rPr>
              <a:t> </a:t>
            </a:r>
            <a:r>
              <a:rPr lang="ar-SA" sz="1400" dirty="0" smtClean="0">
                <a:cs typeface="B Nazanin" pitchFamily="2" charset="-78"/>
              </a:rPr>
              <a:t>داشت. در زمان</a:t>
            </a:r>
            <a:endParaRPr lang="fa-IR" sz="1400" dirty="0" smtClean="0">
              <a:cs typeface="B Nazanin" pitchFamily="2" charset="-78"/>
            </a:endParaRPr>
          </a:p>
          <a:p>
            <a:pPr>
              <a:buNone/>
            </a:pPr>
            <a:r>
              <a:rPr lang="ar-SA" sz="1400" dirty="0" smtClean="0">
                <a:cs typeface="B Nazanin" pitchFamily="2" charset="-78"/>
              </a:rPr>
              <a:t>شاه عباس برخي از اين آثار احياء شده است، از جمله چهار سوقي بر روي كاروانسرا ساخته شده است.  اوايل قرن سيزدهم هجري ميدان</a:t>
            </a:r>
            <a:r>
              <a:rPr lang="fa-IR" sz="1400" dirty="0" smtClean="0">
                <a:cs typeface="B Nazanin" pitchFamily="2" charset="-78"/>
              </a:rPr>
              <a:t> </a:t>
            </a:r>
            <a:r>
              <a:rPr lang="ar-SA" sz="1400" dirty="0" smtClean="0">
                <a:cs typeface="B Nazanin" pitchFamily="2" charset="-78"/>
              </a:rPr>
              <a:t>جلوي مسجد و</a:t>
            </a:r>
            <a:endParaRPr lang="fa-IR" sz="1400" dirty="0" smtClean="0">
              <a:cs typeface="B Nazanin" pitchFamily="2" charset="-78"/>
            </a:endParaRPr>
          </a:p>
          <a:p>
            <a:pPr>
              <a:buNone/>
            </a:pPr>
            <a:r>
              <a:rPr lang="ar-SA" sz="1400" dirty="0" smtClean="0">
                <a:cs typeface="B Nazanin" pitchFamily="2" charset="-78"/>
              </a:rPr>
              <a:t>سردر بازار تبديل به حسينيه شده ‌است . البته آنچه مسلم است در آن زمان، اين مكان نقش حسينيه را نداشته، چون ساخت چنين</a:t>
            </a:r>
            <a:r>
              <a:rPr lang="fa-IR" sz="1400" dirty="0" smtClean="0">
                <a:cs typeface="B Nazanin" pitchFamily="2" charset="-78"/>
              </a:rPr>
              <a:t> </a:t>
            </a:r>
            <a:r>
              <a:rPr lang="ar-SA" sz="1400" dirty="0" smtClean="0">
                <a:cs typeface="B Nazanin" pitchFamily="2" charset="-78"/>
              </a:rPr>
              <a:t>فضاهايي از زمان</a:t>
            </a:r>
            <a:endParaRPr lang="fa-IR" sz="1400" dirty="0" smtClean="0">
              <a:cs typeface="B Nazanin" pitchFamily="2" charset="-78"/>
            </a:endParaRPr>
          </a:p>
          <a:p>
            <a:pPr>
              <a:buNone/>
            </a:pPr>
            <a:r>
              <a:rPr lang="ar-SA" sz="1400" dirty="0" smtClean="0">
                <a:cs typeface="B Nazanin" pitchFamily="2" charset="-78"/>
              </a:rPr>
              <a:t>صفويه به بعد در ايران رواج پيدا كرده است. در شرق ميدان ا مير چخماق، بازاري به نام حاجي قنبر وجود دارد</a:t>
            </a:r>
            <a:r>
              <a:rPr lang="fa-IR" sz="1400" dirty="0" smtClean="0">
                <a:cs typeface="B Nazanin" pitchFamily="2" charset="-78"/>
              </a:rPr>
              <a:t> </a:t>
            </a:r>
            <a:r>
              <a:rPr lang="ar-SA" sz="1400" dirty="0" smtClean="0">
                <a:cs typeface="B Nazanin" pitchFamily="2" charset="-78"/>
              </a:rPr>
              <a:t>بعدها بر سردر بازار بناي</a:t>
            </a:r>
            <a:r>
              <a:rPr lang="fa-IR" sz="1400" dirty="0" smtClean="0">
                <a:cs typeface="B Nazanin" pitchFamily="2" charset="-78"/>
              </a:rPr>
              <a:t> </a:t>
            </a:r>
            <a:r>
              <a:rPr lang="ar-SA" sz="1400" dirty="0" smtClean="0">
                <a:cs typeface="B Nazanin" pitchFamily="2" charset="-78"/>
              </a:rPr>
              <a:t>زيبا و بلندي به</a:t>
            </a:r>
            <a:endParaRPr lang="fa-IR" sz="1400" dirty="0" smtClean="0">
              <a:cs typeface="B Nazanin" pitchFamily="2" charset="-78"/>
            </a:endParaRPr>
          </a:p>
          <a:p>
            <a:pPr>
              <a:buNone/>
            </a:pPr>
            <a:r>
              <a:rPr lang="ar-SA" sz="1400" dirty="0" smtClean="0">
                <a:cs typeface="B Nazanin" pitchFamily="2" charset="-78"/>
              </a:rPr>
              <a:t>اسلوب بناهاي موجود در تكيـه‌هاي يزد سـاخته شد. اين بنـاي عظيـم يكي از معـرف‌هاي شهر يزد است</a:t>
            </a:r>
            <a:r>
              <a:rPr lang="fa-IR" sz="1400" dirty="0" smtClean="0">
                <a:cs typeface="B Nazanin" pitchFamily="2" charset="-78"/>
              </a:rPr>
              <a:t>. </a:t>
            </a:r>
            <a:r>
              <a:rPr lang="ar-SA" sz="1400" dirty="0" smtClean="0">
                <a:cs typeface="B Nazanin" pitchFamily="2" charset="-78"/>
              </a:rPr>
              <a:t>مسجد امير چخماق كه در</a:t>
            </a:r>
            <a:r>
              <a:rPr lang="fa-IR" sz="1400" dirty="0" smtClean="0">
                <a:cs typeface="B Nazanin" pitchFamily="2" charset="-78"/>
              </a:rPr>
              <a:t> </a:t>
            </a:r>
            <a:r>
              <a:rPr lang="ar-SA" sz="1400" dirty="0" smtClean="0">
                <a:cs typeface="B Nazanin" pitchFamily="2" charset="-78"/>
              </a:rPr>
              <a:t>تاريخ‏هاي يزد به</a:t>
            </a:r>
            <a:endParaRPr lang="fa-IR" sz="1400" dirty="0" smtClean="0">
              <a:cs typeface="B Nazanin" pitchFamily="2" charset="-78"/>
            </a:endParaRPr>
          </a:p>
          <a:p>
            <a:pPr>
              <a:buNone/>
            </a:pPr>
            <a:r>
              <a:rPr lang="ar-SA" sz="1400" dirty="0" smtClean="0">
                <a:cs typeface="B Nazanin" pitchFamily="2" charset="-78"/>
              </a:rPr>
              <a:t>نام مسجد جامع نو</a:t>
            </a:r>
            <a:r>
              <a:rPr lang="fa-IR" sz="1400" dirty="0" smtClean="0">
                <a:cs typeface="B Nazanin" pitchFamily="2" charset="-78"/>
              </a:rPr>
              <a:t> </a:t>
            </a:r>
            <a:r>
              <a:rPr lang="ar-SA" sz="1400" dirty="0" smtClean="0">
                <a:cs typeface="B Nazanin" pitchFamily="2" charset="-78"/>
              </a:rPr>
              <a:t>نيز خوانده شده است . اين مسجد در سال 841 هـ.ق به پايان رسيد و از حيث زيبايي، وسعت، اهميت و اعتبار بعد</a:t>
            </a:r>
            <a:r>
              <a:rPr lang="fa-IR" sz="1400" dirty="0" smtClean="0">
                <a:cs typeface="B Nazanin" pitchFamily="2" charset="-78"/>
              </a:rPr>
              <a:t> </a:t>
            </a:r>
            <a:r>
              <a:rPr lang="ar-SA" sz="1400" dirty="0" smtClean="0">
                <a:cs typeface="B Nazanin" pitchFamily="2" charset="-78"/>
              </a:rPr>
              <a:t>از مسجد جامع</a:t>
            </a:r>
            <a:endParaRPr lang="fa-IR" sz="1400" dirty="0" smtClean="0">
              <a:cs typeface="B Nazanin" pitchFamily="2" charset="-78"/>
            </a:endParaRPr>
          </a:p>
          <a:p>
            <a:pPr>
              <a:buNone/>
            </a:pPr>
            <a:r>
              <a:rPr lang="ar-SA" sz="1400" dirty="0" smtClean="0">
                <a:cs typeface="B Nazanin" pitchFamily="2" charset="-78"/>
              </a:rPr>
              <a:t>شهرقراردارد</a:t>
            </a:r>
            <a:r>
              <a:rPr lang="fa-IR" sz="1400" dirty="0" smtClean="0">
                <a:cs typeface="B Nazanin" pitchFamily="2" charset="-78"/>
              </a:rPr>
              <a:t>. </a:t>
            </a:r>
            <a:endParaRPr lang="fa-IR" sz="1400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14366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a-IR" sz="1600" b="1" dirty="0" smtClean="0">
                <a:cs typeface="B Nazanin" pitchFamily="2" charset="-78"/>
              </a:rPr>
              <a:t>سامانۀ کارکردی</a:t>
            </a:r>
          </a:p>
          <a:p>
            <a:pPr algn="ctr">
              <a:buNone/>
            </a:pPr>
            <a:endParaRPr lang="fa-IR" sz="1400" b="1" dirty="0" smtClean="0">
              <a:cs typeface="B Nazanin" pitchFamily="2" charset="-78"/>
            </a:endParaRPr>
          </a:p>
          <a:p>
            <a:pPr>
              <a:buFont typeface="+mj-lt"/>
              <a:buAutoNum type="arabicPeriod"/>
            </a:pPr>
            <a:r>
              <a:rPr lang="fa-IR" sz="1400" dirty="0" smtClean="0">
                <a:cs typeface="B Nazanin" pitchFamily="2" charset="-78"/>
              </a:rPr>
              <a:t>در طرف راهروی شمالی که از درب کریاس </a:t>
            </a:r>
            <a:r>
              <a:rPr lang="ar-SA" sz="1400" dirty="0" smtClean="0">
                <a:cs typeface="B Nazanin" pitchFamily="2" charset="-78"/>
              </a:rPr>
              <a:t>(ساختمان جلوي درب وروردي) مسجد </a:t>
            </a:r>
            <a:r>
              <a:rPr lang="fa-IR" sz="1400" dirty="0" smtClean="0">
                <a:cs typeface="B Nazanin" pitchFamily="2" charset="-78"/>
              </a:rPr>
              <a:t>به صحن وارد می‏شود.</a:t>
            </a:r>
          </a:p>
          <a:p>
            <a:pPr>
              <a:buFont typeface="+mj-lt"/>
              <a:buAutoNum type="arabicPeriod"/>
            </a:pPr>
            <a:r>
              <a:rPr lang="ar-SA" sz="1400" dirty="0" smtClean="0">
                <a:cs typeface="B Nazanin" pitchFamily="2" charset="-78"/>
              </a:rPr>
              <a:t>دراين مجموعه دو آب انبار به نام‌هاي ستي فاطمه و تكيه امير چخماق (آب انبار حاجي قنبر) وجود دارد كه آب انبار ستي فاطمه دركوچه شيخ اسداله</a:t>
            </a:r>
            <a:r>
              <a:rPr lang="fa-IR" sz="1400" dirty="0" smtClean="0">
                <a:cs typeface="B Nazanin" pitchFamily="2" charset="-78"/>
              </a:rPr>
              <a:t> </a:t>
            </a:r>
            <a:r>
              <a:rPr lang="ar-SA" sz="1400" dirty="0" smtClean="0">
                <a:cs typeface="B Nazanin" pitchFamily="2" charset="-78"/>
              </a:rPr>
              <a:t>در ضلع جنوبي</a:t>
            </a:r>
            <a:r>
              <a:rPr lang="fa-IR" sz="1400" dirty="0" smtClean="0">
                <a:cs typeface="B Nazanin" pitchFamily="2" charset="-78"/>
              </a:rPr>
              <a:t> </a:t>
            </a:r>
            <a:r>
              <a:rPr lang="ar-SA" sz="1400" dirty="0" smtClean="0">
                <a:cs typeface="B Nazanin" pitchFamily="2" charset="-78"/>
              </a:rPr>
              <a:t>ميدان امير چخماق قرار گرفته و مربوط به دوره صفويه است. در حالي كه آب انبار تكيه امير چخماق در حد فاصله</a:t>
            </a:r>
            <a:r>
              <a:rPr lang="fa-IR" sz="1400" dirty="0" smtClean="0">
                <a:cs typeface="B Nazanin" pitchFamily="2" charset="-78"/>
              </a:rPr>
              <a:t> </a:t>
            </a:r>
            <a:r>
              <a:rPr lang="ar-SA" sz="1400" dirty="0" smtClean="0">
                <a:cs typeface="B Nazanin" pitchFamily="2" charset="-78"/>
              </a:rPr>
              <a:t>تكيه و بازارچه حاجي</a:t>
            </a:r>
            <a:r>
              <a:rPr lang="fa-IR" sz="1400" dirty="0" smtClean="0">
                <a:cs typeface="B Nazanin" pitchFamily="2" charset="-78"/>
              </a:rPr>
              <a:t> </a:t>
            </a:r>
            <a:r>
              <a:rPr lang="ar-SA" sz="1400" dirty="0" smtClean="0">
                <a:cs typeface="B Nazanin" pitchFamily="2" charset="-78"/>
              </a:rPr>
              <a:t>قنبر واقع شده و احتمالاً</a:t>
            </a:r>
            <a:r>
              <a:rPr lang="fa-IR" sz="1400" dirty="0" smtClean="0">
                <a:cs typeface="B Nazanin" pitchFamily="2" charset="-78"/>
              </a:rPr>
              <a:t> </a:t>
            </a:r>
            <a:r>
              <a:rPr lang="ar-SA" sz="1400" dirty="0" smtClean="0">
                <a:cs typeface="B Nazanin" pitchFamily="2" charset="-78"/>
              </a:rPr>
              <a:t>قدمت آن نيز به دوره صفويه مي‌رسد. اين آب انبار در حال حاضر به عنوان موزه آب مورد استفاده قرار</a:t>
            </a:r>
            <a:r>
              <a:rPr lang="fa-IR" sz="1400" dirty="0" smtClean="0">
                <a:cs typeface="B Nazanin" pitchFamily="2" charset="-78"/>
              </a:rPr>
              <a:t> </a:t>
            </a:r>
            <a:r>
              <a:rPr lang="ar-SA" sz="1400" dirty="0" smtClean="0">
                <a:cs typeface="B Nazanin" pitchFamily="2" charset="-78"/>
              </a:rPr>
              <a:t>مي‌گيرد.</a:t>
            </a:r>
            <a:endParaRPr lang="fa-IR" sz="1400" dirty="0" smtClean="0">
              <a:cs typeface="B Nazanin" pitchFamily="2" charset="-78"/>
            </a:endParaRPr>
          </a:p>
          <a:p>
            <a:pPr>
              <a:buFont typeface="+mj-lt"/>
              <a:buAutoNum type="arabicPeriod"/>
            </a:pPr>
            <a:r>
              <a:rPr lang="fa-IR" sz="1400" dirty="0" smtClean="0">
                <a:cs typeface="B Nazanin" pitchFamily="2" charset="-78"/>
              </a:rPr>
              <a:t>محراب صفه اصلي از كاشي معرّق وبا طاقنماي مقرنس كاري است ودر وسط‌آن سنگ مرمر خوش تراشي به اندازه 38/2×15/1 متر نصب است. </a:t>
            </a:r>
          </a:p>
          <a:p>
            <a:pPr>
              <a:buFont typeface="+mj-lt"/>
              <a:buAutoNum type="arabicPeriod"/>
            </a:pPr>
            <a:r>
              <a:rPr lang="fa-IR" sz="1400" dirty="0" smtClean="0">
                <a:cs typeface="B Nazanin" pitchFamily="2" charset="-78"/>
              </a:rPr>
              <a:t>غرفه دست چپ ايوان يك سنگ مرمر به اندازه 95×54 سانتيمتر قرار دارد كه بر آن نقش قنديل ديده مي شود ودر چهار گوشه اش به خطّ كوفي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	((الله، محمد ، علي )) تكرار شده است.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5.	در غرفه دست راست سنگ قبر محمد شفيع( متوفي 1037 هجري) به اندازه 30× 28 سانتي متر نصب است</a:t>
            </a:r>
          </a:p>
          <a:p>
            <a:pPr>
              <a:buAutoNum type="arabicPeriod" startAt="6"/>
            </a:pPr>
            <a:r>
              <a:rPr lang="fa-IR" sz="1400" dirty="0" smtClean="0">
                <a:cs typeface="B Nazanin" pitchFamily="2" charset="-78"/>
              </a:rPr>
              <a:t>گرمخانه دري چوبي دارد كه بردولنگه آن عبارت: ((لااله الا الله ، علي ولي الله حقاً حقا)) به خطّ نسخ وميان دوكتيبه كنده كاري شده است . 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7.	درب كوچكي كه روي آن تاريخ 973 نوشته شده است در ضلع شمال شرقي مسجد دیده می شود. 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8.	ورودي ديگري نيزدر ضلع شرقي و داخل‌كوچه مسجد اميرچقماق قراردارد كه نماي آن ازكاشي وبا آجرهاي لعابدار پوشيده شده است .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9.	اطراف ايوان بلند شبستان باكاشي سبز وقهوه اي بر روي زمينه سرمه اي نقوش اسليمي مخلوط كار شده است.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10.	بر روى در جلویى مسجد كه در مقابل میدان امیر چخماق است، قطعه سنگى وجود دارد كه بر روى آن نوشته هایی با خط نسخ به چشم مى خورد.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11.	در شمال راهرویى كه به صحن مسجد منتهى مى شود نیز كاشى هاى معرق كارى شده زیبایى وجود دارد كه در پنجره ها و بالاى درها خود نمایى مى كند.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12.	این مسجد دارای دو شبستان زمستانی و تابستانی است که در قسمت تابستانی آن (بالای محراب) بادگیر بسیار زیبایی واقع شده است. 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	شبستان زمستانی مسجد در سوی دالان ورودی قرار دارد که نور آن با سنگ مرمر تامین می شود.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13.	بخشی از سردر ایوان مزین به کاشی معرق است و کتیبه هایی در کاشی های معرق از سمت راست و چپ وجود دارد.</a:t>
            </a:r>
            <a:endParaRPr lang="ar-SA" sz="1400" dirty="0" smtClean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357166"/>
            <a:ext cx="8229600" cy="6143668"/>
          </a:xfrm>
        </p:spPr>
        <p:txBody>
          <a:bodyPr>
            <a:noAutofit/>
          </a:bodyPr>
          <a:lstStyle/>
          <a:p>
            <a:pPr algn="ctr">
              <a:lnSpc>
                <a:spcPct val="110000"/>
              </a:lnSpc>
              <a:buNone/>
            </a:pPr>
            <a:r>
              <a:rPr lang="fa-IR" sz="1600" b="1" dirty="0" smtClean="0">
                <a:cs typeface="B Nazanin" pitchFamily="2" charset="-78"/>
              </a:rPr>
              <a:t>سامانۀ انسانی</a:t>
            </a:r>
          </a:p>
          <a:p>
            <a:pPr>
              <a:lnSpc>
                <a:spcPct val="110000"/>
              </a:lnSpc>
              <a:buNone/>
            </a:pPr>
            <a:endParaRPr lang="fa-IR" sz="1400" dirty="0" smtClean="0">
              <a:cs typeface="2  Nazanin" pitchFamily="2" charset="-78"/>
            </a:endParaRPr>
          </a:p>
          <a:p>
            <a:pPr>
              <a:lnSpc>
                <a:spcPct val="110000"/>
              </a:lnSpc>
              <a:buNone/>
            </a:pPr>
            <a:r>
              <a:rPr lang="fa-IR" sz="1400" b="1" dirty="0" smtClean="0">
                <a:cs typeface="2  Nazanin" pitchFamily="2" charset="-78"/>
              </a:rPr>
              <a:t>معرفی اقلیم منطقه گرم و خشک :</a:t>
            </a:r>
          </a:p>
          <a:p>
            <a:pPr>
              <a:lnSpc>
                <a:spcPct val="110000"/>
              </a:lnSpc>
              <a:buNone/>
            </a:pPr>
            <a:r>
              <a:rPr lang="fa-IR" sz="1400" dirty="0" smtClean="0">
                <a:cs typeface="2  Nazanin" pitchFamily="2" charset="-78"/>
              </a:rPr>
              <a:t>از جمله خصوصیات بومی این منطقه عبارتند از :</a:t>
            </a:r>
          </a:p>
          <a:p>
            <a:pPr>
              <a:lnSpc>
                <a:spcPct val="110000"/>
              </a:lnSpc>
              <a:buFont typeface="+mj-lt"/>
              <a:buAutoNum type="arabicPeriod"/>
            </a:pPr>
            <a:r>
              <a:rPr lang="fa-IR" sz="1400" dirty="0" smtClean="0">
                <a:cs typeface="2  Nazanin" pitchFamily="2" charset="-78"/>
              </a:rPr>
              <a:t>بافت متراکم و کاملاً محصور، کوچه های باریک و پوشیده با طاق</a:t>
            </a:r>
          </a:p>
          <a:p>
            <a:pPr>
              <a:lnSpc>
                <a:spcPct val="110000"/>
              </a:lnSpc>
              <a:buFont typeface="+mj-lt"/>
              <a:buAutoNum type="arabicPeriod"/>
            </a:pPr>
            <a:r>
              <a:rPr lang="fa-IR" sz="1400" dirty="0" smtClean="0">
                <a:cs typeface="2  Nazanin" pitchFamily="2" charset="-78"/>
              </a:rPr>
              <a:t>پلان فشرده و درونگرا</a:t>
            </a:r>
          </a:p>
          <a:p>
            <a:pPr>
              <a:lnSpc>
                <a:spcPct val="110000"/>
              </a:lnSpc>
              <a:buFont typeface="+mj-lt"/>
              <a:buAutoNum type="arabicPeriod"/>
            </a:pPr>
            <a:r>
              <a:rPr lang="fa-IR" sz="1400" dirty="0" smtClean="0">
                <a:cs typeface="2  Nazanin" pitchFamily="2" charset="-78"/>
              </a:rPr>
              <a:t>استفاده از مصالح با ظرفیت حرارتی بالا، دیوارهای قطور</a:t>
            </a:r>
          </a:p>
          <a:p>
            <a:pPr>
              <a:lnSpc>
                <a:spcPct val="110000"/>
              </a:lnSpc>
              <a:buFont typeface="+mj-lt"/>
              <a:buAutoNum type="arabicPeriod"/>
            </a:pPr>
            <a:r>
              <a:rPr lang="fa-IR" sz="1400" dirty="0" smtClean="0">
                <a:cs typeface="2  Nazanin" pitchFamily="2" charset="-78"/>
              </a:rPr>
              <a:t>طاقهای گنبدی شکل و قوسی شکل</a:t>
            </a:r>
          </a:p>
          <a:p>
            <a:pPr>
              <a:lnSpc>
                <a:spcPct val="110000"/>
              </a:lnSpc>
              <a:buFont typeface="+mj-lt"/>
              <a:buAutoNum type="arabicPeriod"/>
            </a:pPr>
            <a:r>
              <a:rPr lang="fa-IR" sz="1400" dirty="0" smtClean="0">
                <a:cs typeface="2  Nazanin" pitchFamily="2" charset="-78"/>
              </a:rPr>
              <a:t>ارتفاع اتاقها زیاد است.</a:t>
            </a:r>
          </a:p>
          <a:p>
            <a:pPr>
              <a:lnSpc>
                <a:spcPct val="110000"/>
              </a:lnSpc>
              <a:buFont typeface="+mj-lt"/>
              <a:buAutoNum type="arabicPeriod"/>
            </a:pPr>
            <a:r>
              <a:rPr lang="fa-IR" sz="1400" dirty="0" smtClean="0">
                <a:cs typeface="2  Nazanin" pitchFamily="2" charset="-78"/>
              </a:rPr>
              <a:t>وجود زیرزمین در خانه ها</a:t>
            </a:r>
          </a:p>
          <a:p>
            <a:pPr>
              <a:lnSpc>
                <a:spcPct val="110000"/>
              </a:lnSpc>
              <a:buFont typeface="+mj-lt"/>
              <a:buAutoNum type="arabicPeriod"/>
            </a:pPr>
            <a:r>
              <a:rPr lang="fa-IR" sz="1400" dirty="0" smtClean="0">
                <a:cs typeface="2  Nazanin" pitchFamily="2" charset="-78"/>
              </a:rPr>
              <a:t>استفاده از بادگیر برای خنک سازی ساختمان</a:t>
            </a:r>
          </a:p>
          <a:p>
            <a:pPr>
              <a:lnSpc>
                <a:spcPct val="110000"/>
              </a:lnSpc>
              <a:buFont typeface="+mj-lt"/>
              <a:buAutoNum type="arabicPeriod"/>
            </a:pPr>
            <a:r>
              <a:rPr lang="fa-IR" sz="1400" dirty="0" smtClean="0">
                <a:cs typeface="2  Nazanin" pitchFamily="2" charset="-78"/>
              </a:rPr>
              <a:t>بازشوهای کوچک</a:t>
            </a:r>
          </a:p>
          <a:p>
            <a:pPr>
              <a:lnSpc>
                <a:spcPct val="110000"/>
              </a:lnSpc>
              <a:buFont typeface="+mj-lt"/>
              <a:buAutoNum type="arabicPeriod"/>
            </a:pPr>
            <a:r>
              <a:rPr lang="fa-IR" sz="1400" dirty="0" smtClean="0">
                <a:cs typeface="2  Nazanin" pitchFamily="2" charset="-78"/>
              </a:rPr>
              <a:t>فرم ساختمان بهتر است در طول محور شرقی – غربی گسترش یابد.</a:t>
            </a:r>
          </a:p>
          <a:p>
            <a:pPr>
              <a:lnSpc>
                <a:spcPct val="110000"/>
              </a:lnSpc>
              <a:buAutoNum type="arabicPeriod" startAt="10"/>
            </a:pPr>
            <a:r>
              <a:rPr lang="fa-IR" sz="1400" dirty="0" smtClean="0">
                <a:cs typeface="2  Nazanin" pitchFamily="2" charset="-78"/>
              </a:rPr>
              <a:t>مناسبترین جهت استقرار ساختمان 30 – 15 درجه شرقی است.</a:t>
            </a:r>
          </a:p>
          <a:p>
            <a:pPr>
              <a:lnSpc>
                <a:spcPct val="110000"/>
              </a:lnSpc>
              <a:buNone/>
            </a:pPr>
            <a:endParaRPr lang="fa-IR" sz="1400" dirty="0" smtClean="0">
              <a:cs typeface="2  Nazanin" pitchFamily="2" charset="-78"/>
            </a:endParaRPr>
          </a:p>
          <a:p>
            <a:pPr algn="ctr">
              <a:lnSpc>
                <a:spcPct val="110000"/>
              </a:lnSpc>
              <a:buNone/>
            </a:pPr>
            <a:r>
              <a:rPr lang="fa-IR" sz="1600" b="1" dirty="0" smtClean="0">
                <a:cs typeface="2  Nazanin" pitchFamily="2" charset="-78"/>
              </a:rPr>
              <a:t>اقلیم و نور</a:t>
            </a:r>
          </a:p>
          <a:p>
            <a:pPr algn="ctr">
              <a:lnSpc>
                <a:spcPct val="110000"/>
              </a:lnSpc>
              <a:buNone/>
            </a:pPr>
            <a:endParaRPr lang="fa-IR" sz="1400" b="1" dirty="0" smtClean="0">
              <a:cs typeface="2  Nazanin" pitchFamily="2" charset="-78"/>
            </a:endParaRPr>
          </a:p>
          <a:p>
            <a:pPr>
              <a:buNone/>
            </a:pPr>
            <a:r>
              <a:rPr lang="fa-IR" sz="1400" dirty="0" smtClean="0">
                <a:cs typeface="2  Nazanin" pitchFamily="2" charset="-78"/>
              </a:rPr>
              <a:t>مناطق بیابانی و گرم و خشک تابش مستقیم و شدید دارد اما بدلایل حرارتی از تابش مستقیم آفتاب جلوگیری می شود، منبع اصلی نورپردازی در این</a:t>
            </a:r>
          </a:p>
          <a:p>
            <a:pPr>
              <a:buNone/>
            </a:pPr>
            <a:r>
              <a:rPr lang="fa-IR" sz="1400" dirty="0" smtClean="0">
                <a:cs typeface="2  Nazanin" pitchFamily="2" charset="-78"/>
              </a:rPr>
              <a:t>مناطق انعکاس نوری است که از ساختمانهای مجاور دریافت می کنند. در اقلیم گرم و خشک باید از تابش مستقیم آفتاب به فضای داخلی جلوگیری کرد</a:t>
            </a:r>
          </a:p>
          <a:p>
            <a:pPr>
              <a:buNone/>
            </a:pPr>
            <a:r>
              <a:rPr lang="fa-IR" sz="1400" dirty="0" smtClean="0">
                <a:cs typeface="2  Nazanin" pitchFamily="2" charset="-78"/>
              </a:rPr>
              <a:t>و نور منعکس شدة داخلی مفیدترین نورپردازی خواهد بود.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14366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a-IR" sz="1600" b="1" dirty="0" smtClean="0">
                <a:cs typeface="B Nazanin" pitchFamily="2" charset="-78"/>
              </a:rPr>
              <a:t>سامانۀ کالبدی</a:t>
            </a:r>
          </a:p>
          <a:p>
            <a:pPr algn="ctr">
              <a:buNone/>
            </a:pPr>
            <a:endParaRPr lang="fa-IR" sz="2000" dirty="0" smtClean="0">
              <a:cs typeface="B Nazanin" pitchFamily="2" charset="-78"/>
            </a:endParaRP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1.	دردوسوی راهروي شمالي پنجره هايي پوشيده از كاشي معرق مشبك قرار گرفته است . 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2.	بخشي از سردر ايوان مزيّن به كاشي معرّق است .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3.	محراب صحنه اصلی از کاشی معرق است با ساختمانی مقرنس کاری که در وسط آن سنگ مرمر بسیار خوشتراشی به اندازه 1/15 * 3/38 متر نصب شده است که شکوه هنر کاشیکاری اسلامى- ایرانى را به نمایش می گذارد. این شکوه در گنبد مسجد امیر چخماق که با کاشی های سبز پوشیده شده است.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4.	در وسط مقرنس کاری یک گل مربع به اندازه 54 * 95 سانتیمتر نصب است و در دست چپ، یک سنگ مرمر به اندازه 28 * 30سانتیمتر نصب شده است.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5.	سر در شرقی مسجد دارای کتیبه‏ای از کاشی معرق به خط ثلث محمد الحکیم است و جرزهای آن آجری رنگ می‏باشد.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6.	در طرف راهروی شمالی که از درب کریاس به صحن وارد می‏شود، شبکه‏هایی ظریف از کاشی‏های معرق در پنجره‏ها نصب شده‏اند. 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7.	در‌دوطرف شبستان مسجد طاق نماهايي شبيه مسجد سرپلك وجود دارد،كه قسمت عقب آن ‌به دو‌راهرو‌درطرفين منتهي مي‌شود.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8.	با توجه به اينكه كاشي‌ هاي شش ضلعي‌آبي رنگ زينت بخش ازاره شبستان گرديده، محراب نيز بوسيله كاشي هاي معرق لاجوردي،‌ طلائي و‌سفيد پوشيده شده است.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9.	نور داخل شبستان توسط‌چهارپنجره درسقف ورودي ‌ودو‌‌ راهروي‌طرفين آن ‌تأمين مي‌گردد. 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10.	بدنۀ‌ ديوارها‌ از‌گچ ‌سفيد و‌نماي ‌ايوان‌ از‌كاشي وآجرهاي لعابدار به رنگ لاجوردي وسبز پوشيده شده است.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14366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a-IR" sz="1600" b="1" dirty="0" smtClean="0">
                <a:cs typeface="B Nazanin" pitchFamily="2" charset="-78"/>
              </a:rPr>
              <a:t>سامانۀ سازه ای یا ساختاری</a:t>
            </a:r>
          </a:p>
          <a:p>
            <a:pPr algn="ctr">
              <a:buNone/>
            </a:pPr>
            <a:endParaRPr lang="fa-IR" sz="1400" dirty="0" smtClean="0">
              <a:cs typeface="B Nazanin" pitchFamily="2" charset="-78"/>
            </a:endParaRP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1.	گنبد مسجد خمیده و ترکدار است با کاشی سبز رنگ کاشی شده و پیرامون آن نیز کتیبه‏ای به خط کوفی قرار دارد. 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2.	</a:t>
            </a:r>
            <a:r>
              <a:rPr lang="ar-SA" sz="1400" dirty="0" smtClean="0">
                <a:cs typeface="B Nazanin" pitchFamily="2" charset="-78"/>
              </a:rPr>
              <a:t>مسجد مير چخماق با كاشي‌هاي معرق و</a:t>
            </a:r>
            <a:r>
              <a:rPr lang="fa-IR" sz="1400" dirty="0" smtClean="0">
                <a:cs typeface="B Nazanin" pitchFamily="2" charset="-78"/>
              </a:rPr>
              <a:t> </a:t>
            </a:r>
            <a:r>
              <a:rPr lang="ar-SA" sz="1400" dirty="0" smtClean="0">
                <a:cs typeface="B Nazanin" pitchFamily="2" charset="-78"/>
              </a:rPr>
              <a:t>طاق‌هاي</a:t>
            </a:r>
            <a:r>
              <a:rPr lang="fa-IR" sz="1400" dirty="0" smtClean="0">
                <a:cs typeface="B Nazanin" pitchFamily="2" charset="-78"/>
              </a:rPr>
              <a:t> </a:t>
            </a:r>
            <a:r>
              <a:rPr lang="ar-SA" sz="1400" dirty="0" smtClean="0">
                <a:cs typeface="B Nazanin" pitchFamily="2" charset="-78"/>
              </a:rPr>
              <a:t>مقرنس اثري است كه از نظر مرتبه زيبايي بعد از مسجد جامع قراردارد و به مسجد جامع نو نيز</a:t>
            </a:r>
            <a:endParaRPr lang="fa-IR" sz="1400" dirty="0" smtClean="0">
              <a:cs typeface="B Nazanin" pitchFamily="2" charset="-78"/>
            </a:endParaRP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	</a:t>
            </a:r>
            <a:r>
              <a:rPr lang="ar-SA" sz="1400" dirty="0" smtClean="0">
                <a:cs typeface="B Nazanin" pitchFamily="2" charset="-78"/>
              </a:rPr>
              <a:t>معروف است. </a:t>
            </a:r>
            <a:endParaRPr lang="fa-IR" sz="1400" dirty="0" smtClean="0">
              <a:cs typeface="B Nazanin" pitchFamily="2" charset="-78"/>
            </a:endParaRP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3.	در دوران فتحعلي شاه قاجار ، توسط حاجي حسين عطّار بر شبستان مسجد تغييراتي صورت گرفت .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4.	اين مسجد داراي ايوان وسردر رفيع كه پيشخوان زيباي آن از شهرت بسزايي برخوردار است . 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5.	وروديهاي مسجد با‌دوجهت شرقي وشمالي به ايوان بلند ختم مي گردد .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6.	در جلوي قسمت شرقي،‌كتيبه‌ي باشكوهي است كه به لحاظ هنرخطاطي اهميت بسزايي دارد وتاريخ ساخت مسجد در آن آمده است.</a:t>
            </a:r>
          </a:p>
          <a:p>
            <a:pPr>
              <a:buAutoNum type="arabicPeriod" startAt="7"/>
            </a:pPr>
            <a:r>
              <a:rPr lang="fa-IR" sz="1400" dirty="0" smtClean="0">
                <a:cs typeface="B Nazanin" pitchFamily="2" charset="-78"/>
              </a:rPr>
              <a:t>شبستانهاي زمستاني مسجددر دو سوی دالان ورودي قرار داردكه نورآن باسنگ مرمرتأمين مي شود. همچنین مسجد مؤذنه مستطيل شكل آجري دارد كه بر و‌رودي ضلع شرقي مسجد مشرف مي باشد 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214290"/>
            <a:ext cx="8401080" cy="628654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a-IR" sz="1600" b="1" dirty="0" smtClean="0">
                <a:cs typeface="B Nazanin" pitchFamily="2" charset="-78"/>
              </a:rPr>
              <a:t>انواع سبک های معماری </a:t>
            </a:r>
          </a:p>
          <a:p>
            <a:pPr algn="ctr">
              <a:buNone/>
            </a:pPr>
            <a:endParaRPr lang="fa-IR" sz="1400" b="1" dirty="0" smtClean="0">
              <a:cs typeface="B Nazanin" pitchFamily="2" charset="-78"/>
            </a:endParaRPr>
          </a:p>
          <a:p>
            <a:pPr>
              <a:buFont typeface="+mj-lt"/>
              <a:buAutoNum type="arabicPeriod"/>
            </a:pPr>
            <a:r>
              <a:rPr lang="fa-IR" sz="1400" b="1" dirty="0" smtClean="0">
                <a:cs typeface="B Nazanin" pitchFamily="2" charset="-78"/>
              </a:rPr>
              <a:t>بیزانس : </a:t>
            </a:r>
            <a:r>
              <a:rPr lang="fa-IR" sz="1400" dirty="0" smtClean="0">
                <a:cs typeface="B Nazanin" pitchFamily="2" charset="-78"/>
              </a:rPr>
              <a:t>بطور کلی هنر بیزانسی هنری است رسمی، نیارشی، باوقار، نیرومند و نافذ، انتزاعی و سمبولیسم، خشک و بدون روح تحرک،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متحدالشکل و یکنواخت و عموماً آثارش جنبۀ مذهبی دارد و آموزشی و پندآموز است. هنر بیزانس هنری غیردنیوی، غیرجسمانی و غیر واقع نما، مخالف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بازنمایی شباهت، مخالف طبیعت گرایی و نوآوری و فردیت پرستی است. نمونه : کلیسای ایاصوفیه – معمار : یوستینیانوس</a:t>
            </a:r>
          </a:p>
          <a:p>
            <a:pPr>
              <a:buAutoNum type="arabicPeriod" startAt="2"/>
            </a:pPr>
            <a:r>
              <a:rPr lang="fa-IR" sz="1400" b="1" dirty="0" smtClean="0">
                <a:cs typeface="B Nazanin" pitchFamily="2" charset="-78"/>
              </a:rPr>
              <a:t>رومانسک : </a:t>
            </a:r>
            <a:r>
              <a:rPr lang="fa-IR" sz="1400" dirty="0" smtClean="0">
                <a:cs typeface="B Nazanin" pitchFamily="2" charset="-78"/>
              </a:rPr>
              <a:t>در این سبک معماری دارای ظرافت چندانی نیست. طاق ها در این دوره به شکل رومی، دیوارها و پشت بندها ستبر و ضخیم و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ستونها کلفت، سرستونها مکعب شکل توپر شدند در نتیجه بناها سنگین تر از قبل شدند. برج ناقوسهای جفت چهارگوش جدا از بنا بودند. پنجره ها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همچنان کوچک بودند در عوض از پنجره های سقفی استفاده می شد، فضاهای داخلی به فضایی مرکب از چند فضای کوچکتر که تابع نظم صریح و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روشن بودند تبدیل شدند. فضای محراب گسترده تر شد و تعدادشان افزایش یافت، دیواره ها لخت و بی تزئین بود و تزئین کنندۀ آنها پرده های گران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قیمت شدند. از موزائیک کاری استفاده نمی شد. از پیکر تراشی و نقش برجسته استفاده می شد. جبهه های خارجی برای اولین بار مورد توجه قرار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گرفت و ساختمانها سنگی شدند و ارتفاع بنا بیشتر شد. نمونه : کلیسای اشیا یروسان آمبرجو- سبک لومباردی، کلیسای سنت ایتن- سبک نرماندی،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کلیسای سن میناتوآل فونته و کلیسای پیزا – سبک توسکان، کلیسای سن پیرانگوم – سبک آکتین، کلیسای سن سزنن – سبک کلونی- بورگونی.</a:t>
            </a:r>
          </a:p>
          <a:p>
            <a:pPr>
              <a:buAutoNum type="arabicPeriod" startAt="3"/>
            </a:pPr>
            <a:r>
              <a:rPr lang="fa-IR" sz="1400" b="1" dirty="0" smtClean="0">
                <a:cs typeface="B Nazanin" pitchFamily="2" charset="-78"/>
              </a:rPr>
              <a:t>گوتیک : </a:t>
            </a:r>
            <a:r>
              <a:rPr lang="fa-IR" sz="1400" dirty="0" smtClean="0">
                <a:cs typeface="B Nazanin" pitchFamily="2" charset="-78"/>
              </a:rPr>
              <a:t>شاخص سبک گوتیک در معماری تزئینات بسیار و تعداد پنجره های دایره ای شکل با شیشه های رنگین که در نهایت نظر را به بالا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جلب می کند ( نماد چرخۀ زندگی )، گوتیک با گشایش وجوه خارجی با محیط ارتباط برقرار می کند، پنجره های بزرگ در قسمت بالای بناها باعث نور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شدید می شود و قسمت پائینی همچنان تاریک است در نتیجه گویی آسمان بر زمین آمده است. عوامل سازه ای ایستایی بر تزئین غالب هستند، استفاده از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نقش برجسته و تزئین در خارج بناها به چشم می خورد. نمونه : کلیسای نتردام فرانسه، کلیسای جامع آمین، کلیسای سن مالکو، کلیسای فلورانس توسط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آرنولفردی کامبینو</a:t>
            </a:r>
          </a:p>
          <a:p>
            <a:pPr>
              <a:buAutoNum type="arabicPeriod" startAt="4"/>
            </a:pPr>
            <a:r>
              <a:rPr lang="fa-IR" sz="1400" b="1" dirty="0" smtClean="0">
                <a:cs typeface="B Nazanin" pitchFamily="2" charset="-78"/>
              </a:rPr>
              <a:t>رنسانس : </a:t>
            </a:r>
            <a:r>
              <a:rPr lang="fa-IR" sz="1400" dirty="0" smtClean="0">
                <a:cs typeface="B Nazanin" pitchFamily="2" charset="-78"/>
              </a:rPr>
              <a:t>در این شیوه بسیاری از اصول و شیوه های باستانی مورد توجه و تقلید قرار گرفت. هنری غیر مذهبی و تجملی، نظم سخت و روشنی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در بنا حاکم بود،طرحها ساده و هماهنگ بود، تعادل و خوانایی، اکثر بناها متقارن، استفاده از ستونهای داخلی توکار و قوس های نیم دایره و گچکاری.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نمونه : ساخت گنبد کلیسای فلورانس و بیمارستان کودکان سرراهی و نمازخانۀ یاستی توسط فیلیپو برونلسکی، کلیسای سان آندرئا و سان فرانچسکو و کاخ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روچلای  توسط باتیستا آلبرتی ، کلیسای ماریادلاکونسولا توسط برامانته، بازسازی کلیسای سن پیتر توسط میکل آنژ</a:t>
            </a:r>
          </a:p>
          <a:p>
            <a:pPr>
              <a:buAutoNum type="arabicPeriod" startAt="5"/>
            </a:pPr>
            <a:r>
              <a:rPr lang="fa-IR" sz="1400" b="1" dirty="0" smtClean="0">
                <a:cs typeface="B Nazanin" pitchFamily="2" charset="-78"/>
              </a:rPr>
              <a:t>منریسم ( شیوه گرایی ) : </a:t>
            </a:r>
            <a:r>
              <a:rPr lang="fa-IR" sz="1400" dirty="0" smtClean="0">
                <a:cs typeface="B Nazanin" pitchFamily="2" charset="-78"/>
              </a:rPr>
              <a:t>در این هنر شیوه گرایان به ترسیم پیکرۀ آدمی توجه کردند، به جای تعادل به دنبال ناپایداری بودند، شیوه گرایی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پیروی افراطی و غیرطبیعی از شیوه ای معین است. تنش و ابهام از مشخصات این سبک است.. از تاج قوسهای بزرگ برای قوس های کوچک و بالعکس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بسیاراستفاده شد. در این دوره دیوارها نازک شدند و ویلاسازی جایگزین کاخ سازی شد. مصالح مهم این دوره گچ بود.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214290"/>
            <a:ext cx="8401080" cy="628654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a-IR" sz="1600" b="1" dirty="0" smtClean="0">
                <a:cs typeface="B Nazanin" pitchFamily="2" charset="-78"/>
              </a:rPr>
              <a:t>انواع سبک های معماری </a:t>
            </a:r>
          </a:p>
          <a:p>
            <a:pPr algn="ctr">
              <a:buNone/>
            </a:pPr>
            <a:endParaRPr lang="fa-IR" sz="1400" b="1" dirty="0" smtClean="0">
              <a:cs typeface="B Nazanin" pitchFamily="2" charset="-78"/>
            </a:endParaRPr>
          </a:p>
          <a:p>
            <a:pPr>
              <a:buAutoNum type="arabicPeriod" startAt="6"/>
            </a:pPr>
            <a:r>
              <a:rPr lang="fa-IR" sz="1400" b="1" dirty="0" smtClean="0">
                <a:cs typeface="B Nazanin" pitchFamily="2" charset="-78"/>
              </a:rPr>
              <a:t>باروک : </a:t>
            </a:r>
            <a:r>
              <a:rPr lang="fa-IR" sz="1400" dirty="0" smtClean="0">
                <a:cs typeface="B Nazanin" pitchFamily="2" charset="-78"/>
              </a:rPr>
              <a:t>از خصوصیات این دوره عدم وضوح و اغوا، نظم بسیار پیچیده، صلابت ساختمانی جسمانیت، فراخیالی، ابهت و تجمل پروری است. پلانها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نامتقارن، از تناسبات طلایی کمتر بهره گرفته شد، استفادۀ زیاد از پلۀ مارپیچ، عدم تطابق فرم داخلی و خارجی بنا، استفاده از پنجره های متعدد و پرکار در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نما. نمونه : کلیسای سنت آندریال کوئیرینال و طراحی میدان سن پیترو توسط برنینی، کلیسای کارلوآله کواتر و فونتانه توسط بورومینی، موزۀ لوور، کاخ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ورسایی، تالار ضیافت وایتهال، کلیسای سنت پل، ساختمان شهرداری آمستردام.</a:t>
            </a:r>
          </a:p>
          <a:p>
            <a:pPr>
              <a:buAutoNum type="arabicPeriod" startAt="7"/>
            </a:pPr>
            <a:r>
              <a:rPr lang="fa-IR" sz="1400" b="1" dirty="0" smtClean="0">
                <a:cs typeface="B Nazanin" pitchFamily="2" charset="-78"/>
              </a:rPr>
              <a:t>روکوکو : </a:t>
            </a:r>
            <a:r>
              <a:rPr lang="fa-IR" sz="1400" dirty="0" smtClean="0">
                <a:cs typeface="B Nazanin" pitchFamily="2" charset="-78"/>
              </a:rPr>
              <a:t>سبکی ریزنقش و شادی انگیز است، به کارگیری بیش از پیش عدم تقارن در تزئینات، طاقچه ها آیینه کاری شدندو اطرافشان تزئینات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گل و گیاه بود. نمونه : تزئینات داخلی بنای مارلی، معماری نمازخانۀ ورسای، جایگاه خوانندگان نوتردام، کاخ فردریک کبیر، کاخ شون برون در وین،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کلیسای قدیس یوحنا.</a:t>
            </a:r>
          </a:p>
          <a:p>
            <a:pPr>
              <a:buAutoNum type="arabicPeriod" startAt="8"/>
            </a:pPr>
            <a:r>
              <a:rPr lang="fa-IR" sz="1400" b="1" dirty="0" smtClean="0">
                <a:cs typeface="B Nazanin" pitchFamily="2" charset="-78"/>
              </a:rPr>
              <a:t>کلاسیسم نو ( نئوکلاسیک ) : </a:t>
            </a:r>
            <a:r>
              <a:rPr lang="fa-IR" sz="1400" dirty="0" smtClean="0">
                <a:cs typeface="B Nazanin" pitchFamily="2" charset="-78"/>
              </a:rPr>
              <a:t>روش هنری که شالوده اش بر تعریف عقلانی و زیبایی شناختی می باشد. در معماری این دوره همه به پیروی از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اصول پالادیو پرداختند. نمونه : کلیسای سنت ژنویو فرانسه، ساختمان پطرزبورگ، بنای کاپیتون، موزه آلتس، کلیسای مادلن، طاق نصرت اتول.</a:t>
            </a:r>
          </a:p>
          <a:p>
            <a:pPr>
              <a:buAutoNum type="arabicPeriod" startAt="9"/>
            </a:pPr>
            <a:r>
              <a:rPr lang="fa-IR" sz="1400" b="1" dirty="0" smtClean="0">
                <a:cs typeface="B Nazanin" pitchFamily="2" charset="-78"/>
              </a:rPr>
              <a:t>رومانتیسم : </a:t>
            </a:r>
            <a:r>
              <a:rPr lang="fa-IR" sz="1400" dirty="0" smtClean="0">
                <a:cs typeface="B Nazanin" pitchFamily="2" charset="-78"/>
              </a:rPr>
              <a:t>کیفیت های عاطفی و تخیلی در هنر و زندگی مورد تأکید قرار می گیرند و همچون یک روش هنری متضاد با کلاسیسم و رئالیسم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دانسته می شود. نمونه : قصر فانت هیل، ساختمان پارسمنت انگلستان، تکمیل سنت شایل پاریس، کلیسای جامع کولونی.</a:t>
            </a:r>
          </a:p>
          <a:p>
            <a:pPr>
              <a:buNone/>
            </a:pPr>
            <a:r>
              <a:rPr lang="fa-IR" sz="1400" b="1" dirty="0" smtClean="0">
                <a:cs typeface="B Nazanin" pitchFamily="2" charset="-78"/>
              </a:rPr>
              <a:t>10.	رئالیسم یا واقع گرایی : </a:t>
            </a:r>
            <a:r>
              <a:rPr lang="fa-IR" sz="1400" dirty="0" smtClean="0">
                <a:cs typeface="B Nazanin" pitchFamily="2" charset="-78"/>
              </a:rPr>
              <a:t>بازنمایی واقعیت مورد توجه انسانها در زومان و مکان معین است. در این شیوه هنرمند از سطح ظواهر عینی فراتر رفته،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حقایقی از روابط گوناگون و پویای انسانها با یکدیگر و با محیطشان را بیان می کند. رئالیسم بازنمایی واقعیت بدون رعایت زیبایی های قراردادی است.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نمونه : کاخ کریستال لندن توسط جوزف پاکستون، کتابخانه سنت ژنویو در پاریس، برج ایفل توسط گوستاو ایفل، پل معلق برکلین.</a:t>
            </a:r>
          </a:p>
          <a:p>
            <a:pPr>
              <a:buAutoNum type="arabicPeriod" startAt="11"/>
            </a:pPr>
            <a:r>
              <a:rPr lang="fa-IR" sz="1400" b="1" dirty="0" smtClean="0">
                <a:cs typeface="B Nazanin" pitchFamily="2" charset="-78"/>
              </a:rPr>
              <a:t>ناتورالیسم یا طبیعت گرایی : </a:t>
            </a:r>
            <a:r>
              <a:rPr lang="fa-IR" sz="1400" dirty="0" smtClean="0">
                <a:cs typeface="B Nazanin" pitchFamily="2" charset="-78"/>
              </a:rPr>
              <a:t>در این هنر طبیعت بدان گونه که به نظر می آید بدون اعمال نظر و یا دخالت عواطف بازنمایی می شود. </a:t>
            </a:r>
          </a:p>
          <a:p>
            <a:pPr>
              <a:buNone/>
            </a:pPr>
            <a:r>
              <a:rPr lang="fa-IR" sz="1400" b="1" dirty="0" smtClean="0">
                <a:cs typeface="B Nazanin" pitchFamily="2" charset="-78"/>
              </a:rPr>
              <a:t>12.	امپرسیونیسم یا شیوه دریافتگری : </a:t>
            </a:r>
            <a:r>
              <a:rPr lang="fa-IR" sz="1400" dirty="0" smtClean="0">
                <a:cs typeface="B Nazanin" pitchFamily="2" charset="-78"/>
              </a:rPr>
              <a:t>تبیین تجسمی از واقعیت مرئی، دریافت بصری آنی از یک صحنه به خصوص منظره طبیعی، تک ضربه های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قلم مو بر روی بوم از ویژگی های بارز تصویرگری امپرسیونیسم است.</a:t>
            </a:r>
          </a:p>
          <a:p>
            <a:pPr>
              <a:buNone/>
            </a:pPr>
            <a:r>
              <a:rPr lang="fa-IR" sz="1400" b="1" dirty="0" smtClean="0">
                <a:cs typeface="B Nazanin" pitchFamily="2" charset="-78"/>
              </a:rPr>
              <a:t>13.	نئو امپرسیونیسم : </a:t>
            </a:r>
            <a:r>
              <a:rPr lang="fa-IR" sz="1400" dirty="0" smtClean="0">
                <a:cs typeface="B Nazanin" pitchFamily="2" charset="-78"/>
              </a:rPr>
              <a:t>الهام از علم فیزیک در ترکیب رنگها و استفاده از لکه های رنگی خالص، گذاردن رنگهای خالص در کنار هم. به این شیوۀ کار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پوانتیلیسم ( نقطه گرایی )گویند.</a:t>
            </a:r>
          </a:p>
          <a:p>
            <a:pPr>
              <a:buNone/>
            </a:pPr>
            <a:r>
              <a:rPr lang="fa-IR" sz="1400" b="1" dirty="0" smtClean="0">
                <a:cs typeface="B Nazanin" pitchFamily="2" charset="-78"/>
              </a:rPr>
              <a:t>14.	سمبلیسم : </a:t>
            </a:r>
            <a:r>
              <a:rPr lang="fa-IR" sz="1400" dirty="0" smtClean="0">
                <a:cs typeface="B Nazanin" pitchFamily="2" charset="-78"/>
              </a:rPr>
              <a:t>هنرمندان واقعیات را بصورت مستقیم یا به صورت نمادها ارائه می دهند و این نماد متضمن چیزی جز شناخت ذهنی از واقعیات نیست.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در این شیوه عینیت را مردود شمردند و بر ذهنیت تأکید کردند.</a:t>
            </a:r>
          </a:p>
          <a:p>
            <a:pPr>
              <a:buNone/>
            </a:pPr>
            <a:endParaRPr lang="fa-IR" sz="1400" dirty="0" smtClean="0">
              <a:cs typeface="B Nazanin" pitchFamily="2" charset="-78"/>
            </a:endParaRPr>
          </a:p>
          <a:p>
            <a:pPr>
              <a:buNone/>
            </a:pPr>
            <a:endParaRPr lang="fa-IR" sz="1400" dirty="0" smtClean="0">
              <a:cs typeface="B Nazanin" pitchFamily="2" charset="-78"/>
            </a:endParaRPr>
          </a:p>
          <a:p>
            <a:pPr>
              <a:buNone/>
            </a:pPr>
            <a:endParaRPr lang="fa-IR" sz="1400" b="1" dirty="0" smtClean="0">
              <a:cs typeface="B Nazanin" pitchFamily="2" charset="-78"/>
            </a:endParaRPr>
          </a:p>
          <a:p>
            <a:pPr>
              <a:buNone/>
            </a:pPr>
            <a:endParaRPr lang="fa-IR" sz="1400" dirty="0" smtClean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214290"/>
            <a:ext cx="8501122" cy="6286543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fa-IR" sz="1600" b="1" dirty="0" smtClean="0">
                <a:cs typeface="B Nazanin" pitchFamily="2" charset="-78"/>
              </a:rPr>
              <a:t>انواع سبک های معماری </a:t>
            </a:r>
          </a:p>
          <a:p>
            <a:pPr algn="ctr">
              <a:buNone/>
            </a:pPr>
            <a:endParaRPr lang="fa-IR" sz="1400" b="1" dirty="0" smtClean="0">
              <a:cs typeface="B Nazanin" pitchFamily="2" charset="-78"/>
            </a:endParaRPr>
          </a:p>
          <a:p>
            <a:pPr>
              <a:buNone/>
            </a:pPr>
            <a:r>
              <a:rPr lang="fa-IR" sz="1400" b="1" dirty="0" smtClean="0">
                <a:cs typeface="B Nazanin" pitchFamily="2" charset="-78"/>
              </a:rPr>
              <a:t>15.	اکسپرسیونیسم : </a:t>
            </a:r>
            <a:r>
              <a:rPr lang="fa-IR" sz="1400" dirty="0" smtClean="0">
                <a:cs typeface="B Nazanin" pitchFamily="2" charset="-78"/>
              </a:rPr>
              <a:t>در اینگونه آثار هنرمند به منظور عواطف یا حالات درونی دست به کژنمایی واقعیت می زند، این هنر، هنر بروز احساسات درونی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هنرمند و هنر بهره وری از رنگ و فرم برای بروز حالات ویژۀ روانی و عینیت بخشیدن به سوژۀ ذهنی است.</a:t>
            </a:r>
            <a:endParaRPr lang="fa-IR" sz="1400" b="1" dirty="0" smtClean="0">
              <a:cs typeface="B Nazanin" pitchFamily="2" charset="-78"/>
            </a:endParaRPr>
          </a:p>
          <a:p>
            <a:pPr>
              <a:buNone/>
            </a:pPr>
            <a:r>
              <a:rPr lang="fa-IR" sz="1400" b="1" dirty="0" smtClean="0">
                <a:cs typeface="B Nazanin" pitchFamily="2" charset="-78"/>
              </a:rPr>
              <a:t>16.	فویسم : </a:t>
            </a:r>
            <a:r>
              <a:rPr lang="fa-IR" sz="1400" dirty="0" smtClean="0">
                <a:cs typeface="B Nazanin" pitchFamily="2" charset="-78"/>
              </a:rPr>
              <a:t>استفاده جسورانه از رنگهای ناب و خالص، آزادسازی رنگ از کاربرد توصیفی محض و تأکید بر ارزش های تزئینی آن بود، استفادۀ صبورانه از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رنگهای تند و یکپارچه، استفاده نکردن از قوانین مناظر و مرایا و دیگر بی توجهی نسبت به رنگ واقعی اشیاء در جهت هماهنگی رنگها برای ایجاد تأکید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زیباشناسانه و هیجان انگیز کردن طرح نقاشی.</a:t>
            </a:r>
          </a:p>
          <a:p>
            <a:pPr>
              <a:buNone/>
            </a:pPr>
            <a:r>
              <a:rPr lang="fa-IR" sz="1400" b="1" dirty="0" smtClean="0">
                <a:cs typeface="B Nazanin" pitchFamily="2" charset="-78"/>
              </a:rPr>
              <a:t>17.	کوبیسم : </a:t>
            </a:r>
            <a:r>
              <a:rPr lang="fa-IR" sz="1400" dirty="0" smtClean="0">
                <a:cs typeface="B Nazanin" pitchFamily="2" charset="-78"/>
              </a:rPr>
              <a:t>انقلابی ترین و نافذترین جنبش هنری، کوبیسم ها تلاش می کنند تا کلیت یک پدیده را در آن واحد در یک سطح دوبعدی عرضه کنند.</a:t>
            </a:r>
          </a:p>
          <a:p>
            <a:pPr>
              <a:buNone/>
            </a:pPr>
            <a:r>
              <a:rPr lang="fa-IR" sz="1400" b="1" dirty="0" smtClean="0">
                <a:cs typeface="B Nazanin" pitchFamily="2" charset="-78"/>
              </a:rPr>
              <a:t>18.	پوریسم یا نابگری : </a:t>
            </a:r>
            <a:r>
              <a:rPr lang="fa-IR" sz="1400" dirty="0" smtClean="0">
                <a:cs typeface="B Nazanin" pitchFamily="2" charset="-78"/>
              </a:rPr>
              <a:t>در این شیوه رنگهای خفیف و هماهنگ را بطور تخت بر سطوح می گستردند.</a:t>
            </a:r>
          </a:p>
          <a:p>
            <a:pPr>
              <a:buNone/>
            </a:pPr>
            <a:r>
              <a:rPr lang="fa-IR" sz="1400" b="1" dirty="0" smtClean="0">
                <a:cs typeface="B Nazanin" pitchFamily="2" charset="-78"/>
              </a:rPr>
              <a:t>19.	فوتوریسم یا آینده نگری : </a:t>
            </a:r>
            <a:r>
              <a:rPr lang="fa-IR" sz="1400" dirty="0" smtClean="0">
                <a:cs typeface="B Nazanin" pitchFamily="2" charset="-78"/>
              </a:rPr>
              <a:t>فوتوریسم معتقد بود باید خود را از بند مضامین به کار رفته و فرسوده رها ساخت.</a:t>
            </a:r>
          </a:p>
          <a:p>
            <a:pPr>
              <a:buNone/>
            </a:pPr>
            <a:r>
              <a:rPr lang="fa-IR" sz="1400" b="1" dirty="0" smtClean="0">
                <a:cs typeface="B Nazanin" pitchFamily="2" charset="-78"/>
              </a:rPr>
              <a:t>20.	دادایسم : </a:t>
            </a:r>
            <a:r>
              <a:rPr lang="fa-IR" sz="1400" dirty="0" smtClean="0">
                <a:cs typeface="B Nazanin" pitchFamily="2" charset="-78"/>
              </a:rPr>
              <a:t>جنبش اعتراضی است علیه نهادها و ارزشهای مرسوم که حتی خود هنر را نیز به ریشخند گرفت.</a:t>
            </a:r>
          </a:p>
          <a:p>
            <a:pPr>
              <a:buNone/>
            </a:pPr>
            <a:r>
              <a:rPr lang="fa-IR" sz="1400" b="1" dirty="0" smtClean="0">
                <a:cs typeface="B Nazanin" pitchFamily="2" charset="-78"/>
              </a:rPr>
              <a:t>21. 	سورئالیزم یا فرا واقع گرایی : </a:t>
            </a:r>
            <a:r>
              <a:rPr lang="fa-IR" sz="1400" dirty="0" smtClean="0">
                <a:cs typeface="B Nazanin" pitchFamily="2" charset="-78"/>
              </a:rPr>
              <a:t>در این شیوه هنرمند می کوشد نیروی تخیل خود را زیر نظارت عقل و هدایت اراده بیرون آورده و از هر قید و بند</a:t>
            </a:r>
          </a:p>
          <a:p>
            <a:pPr>
              <a:buNone/>
            </a:pPr>
            <a:r>
              <a:rPr lang="fa-IR" sz="1400" dirty="0" smtClean="0">
                <a:cs typeface="B Nazanin" pitchFamily="2" charset="-78"/>
              </a:rPr>
              <a:t>منطقی اجتماعی رهایی بخشد.</a:t>
            </a:r>
          </a:p>
          <a:p>
            <a:pPr>
              <a:buAutoNum type="arabicPeriod" startAt="22"/>
            </a:pPr>
            <a:r>
              <a:rPr lang="fa-IR" sz="1400" b="1" dirty="0" smtClean="0">
                <a:cs typeface="B Nazanin" pitchFamily="2" charset="-78"/>
              </a:rPr>
              <a:t>انتزاعی: </a:t>
            </a:r>
            <a:r>
              <a:rPr lang="fa-IR" sz="1400" dirty="0" smtClean="0">
                <a:cs typeface="B Nazanin" pitchFamily="2" charset="-78"/>
              </a:rPr>
              <a:t>شیوه ای از بیان تجسمی است که در آن هنرمند با بهره گیری از ذهنیت فردی و اجتناب از بازنمایی پدیده ها و اشکال واقعی اثر می آفریند.</a:t>
            </a:r>
          </a:p>
          <a:p>
            <a:pPr>
              <a:buNone/>
            </a:pPr>
            <a:r>
              <a:rPr lang="fa-IR" sz="1400" b="1" dirty="0" smtClean="0">
                <a:cs typeface="B Nazanin" pitchFamily="2" charset="-78"/>
              </a:rPr>
              <a:t>23.	آپ آرت : </a:t>
            </a:r>
            <a:r>
              <a:rPr lang="fa-IR" sz="1400" dirty="0" smtClean="0">
                <a:cs typeface="B Nazanin" pitchFamily="2" charset="-78"/>
              </a:rPr>
              <a:t>هنرمندان در این سبک با استفاده از رنگ و سایه روشن حس عمق میدان، حرکت و حجم را در آثار خود ایجاد کردند.</a:t>
            </a:r>
          </a:p>
          <a:p>
            <a:pPr>
              <a:buNone/>
            </a:pPr>
            <a:r>
              <a:rPr lang="fa-IR" sz="1400" b="1" dirty="0" smtClean="0">
                <a:cs typeface="B Nazanin" pitchFamily="2" charset="-78"/>
              </a:rPr>
              <a:t>24.	فتورئالیزم : </a:t>
            </a:r>
            <a:r>
              <a:rPr lang="fa-IR" sz="1400" dirty="0" smtClean="0">
                <a:cs typeface="B Nazanin" pitchFamily="2" charset="-78"/>
              </a:rPr>
              <a:t>نوعی واقع نمایی اغراق آمیز، رواج واقع نمایی اغراق آمیز در مجسمه سازی.</a:t>
            </a:r>
          </a:p>
          <a:p>
            <a:pPr>
              <a:buNone/>
            </a:pPr>
            <a:r>
              <a:rPr lang="fa-IR" sz="1400" b="1" dirty="0" smtClean="0">
                <a:cs typeface="B Nazanin" pitchFamily="2" charset="-78"/>
              </a:rPr>
              <a:t>25.	معماری ارگانیک : </a:t>
            </a:r>
            <a:r>
              <a:rPr lang="fa-IR" sz="1400" dirty="0" smtClean="0">
                <a:cs typeface="B Nazanin" pitchFamily="2" charset="-78"/>
              </a:rPr>
              <a:t>منبع الهام : تلفیق طبیعت و ساختۀ دست بشر. نمونه : خانه آبشار</a:t>
            </a:r>
          </a:p>
          <a:p>
            <a:pPr>
              <a:buNone/>
            </a:pPr>
            <a:r>
              <a:rPr lang="fa-IR" sz="1400" b="1" dirty="0" smtClean="0">
                <a:cs typeface="B Nazanin" pitchFamily="2" charset="-78"/>
              </a:rPr>
              <a:t>26.	معماری مدرن : </a:t>
            </a:r>
            <a:r>
              <a:rPr lang="fa-IR" sz="1400" dirty="0" smtClean="0">
                <a:cs typeface="B Nazanin" pitchFamily="2" charset="-78"/>
              </a:rPr>
              <a:t>منبع الهام : تکنولوژی . نمونه : ویلا ساووا توسط لوکوربوزیه </a:t>
            </a:r>
          </a:p>
          <a:p>
            <a:pPr>
              <a:buNone/>
            </a:pPr>
            <a:r>
              <a:rPr lang="fa-IR" sz="1400" b="1" dirty="0" smtClean="0">
                <a:cs typeface="B Nazanin" pitchFamily="2" charset="-78"/>
              </a:rPr>
              <a:t>27. 	 معماری های تک : </a:t>
            </a:r>
            <a:r>
              <a:rPr lang="fa-IR" sz="1400" dirty="0" smtClean="0">
                <a:cs typeface="B Nazanin" pitchFamily="2" charset="-78"/>
              </a:rPr>
              <a:t>منبع الهام : تکنولوژی . نمونه : مرکز پمپیدو توسط راجرز - پیانو</a:t>
            </a:r>
          </a:p>
          <a:p>
            <a:pPr>
              <a:buNone/>
            </a:pPr>
            <a:r>
              <a:rPr lang="fa-IR" sz="1400" b="1" dirty="0" smtClean="0">
                <a:cs typeface="B Nazanin" pitchFamily="2" charset="-78"/>
              </a:rPr>
              <a:t>28.	 معماری اکو تک : </a:t>
            </a:r>
            <a:r>
              <a:rPr lang="fa-IR" sz="1400" dirty="0" smtClean="0">
                <a:cs typeface="B Nazanin" pitchFamily="2" charset="-78"/>
              </a:rPr>
              <a:t>منبع الهام : محیط زیست تکنولوژی . نمونه : دفاتر درآمد داخل سرزمین</a:t>
            </a:r>
          </a:p>
          <a:p>
            <a:pPr>
              <a:buNone/>
            </a:pPr>
            <a:r>
              <a:rPr lang="fa-IR" sz="1400" b="1" dirty="0" smtClean="0">
                <a:cs typeface="B Nazanin" pitchFamily="2" charset="-78"/>
              </a:rPr>
              <a:t>29.	 معماری پست مدرن : </a:t>
            </a:r>
            <a:r>
              <a:rPr lang="fa-IR" sz="1400" dirty="0" smtClean="0">
                <a:cs typeface="B Nazanin" pitchFamily="2" charset="-78"/>
              </a:rPr>
              <a:t>منبع الهام : هویت انسان . نمونه : خانۀ مادر ونچوری توسط رابرت ونچوری</a:t>
            </a:r>
          </a:p>
          <a:p>
            <a:pPr>
              <a:buNone/>
            </a:pPr>
            <a:r>
              <a:rPr lang="fa-IR" sz="1400" b="1" dirty="0" smtClean="0">
                <a:cs typeface="B Nazanin" pitchFamily="2" charset="-78"/>
              </a:rPr>
              <a:t>30.	 معماری نئوکلاسیک : </a:t>
            </a:r>
            <a:r>
              <a:rPr lang="fa-IR" sz="1400" dirty="0" smtClean="0">
                <a:cs typeface="B Nazanin" pitchFamily="2" charset="-78"/>
              </a:rPr>
              <a:t>منبع الهام : عصر کلاسیک . نمونه : مجموعه مسکونی ریچموند توسط کوینلن تری</a:t>
            </a:r>
            <a:endParaRPr lang="fa-IR" sz="1400" b="1" dirty="0" smtClean="0">
              <a:cs typeface="B Nazanin" pitchFamily="2" charset="-78"/>
            </a:endParaRPr>
          </a:p>
          <a:p>
            <a:pPr>
              <a:buNone/>
            </a:pPr>
            <a:r>
              <a:rPr lang="fa-IR" sz="1400" b="1" dirty="0" smtClean="0">
                <a:cs typeface="B Nazanin" pitchFamily="2" charset="-78"/>
              </a:rPr>
              <a:t>31.	 معماری دیکانستراکشن : </a:t>
            </a:r>
            <a:r>
              <a:rPr lang="fa-IR" sz="1400" dirty="0" smtClean="0">
                <a:cs typeface="B Nazanin" pitchFamily="2" charset="-78"/>
              </a:rPr>
              <a:t>منبع الهام : چند معنایی . نمونه : مرکز هنری بصری وکسنر توسط پیتر آیزنمن</a:t>
            </a:r>
            <a:endParaRPr lang="fa-IR" sz="1400" b="1" dirty="0" smtClean="0">
              <a:cs typeface="B Nazanin" pitchFamily="2" charset="-78"/>
            </a:endParaRPr>
          </a:p>
          <a:p>
            <a:pPr>
              <a:buNone/>
            </a:pPr>
            <a:r>
              <a:rPr lang="fa-IR" sz="1400" b="1" dirty="0" smtClean="0">
                <a:cs typeface="B Nazanin" pitchFamily="2" charset="-78"/>
              </a:rPr>
              <a:t>32.	 معماری فولدینگ : </a:t>
            </a:r>
            <a:r>
              <a:rPr lang="fa-IR" sz="1400" dirty="0" smtClean="0">
                <a:cs typeface="B Nazanin" pitchFamily="2" charset="-78"/>
              </a:rPr>
              <a:t>منبع الهام : چند معنایی . نمونه : مرکز گردهمایی کلمبوس توسط پیتر آیزنمن</a:t>
            </a:r>
          </a:p>
          <a:p>
            <a:pPr>
              <a:buNone/>
            </a:pPr>
            <a:r>
              <a:rPr lang="fa-IR" sz="1400" b="1" dirty="0" smtClean="0">
                <a:cs typeface="B Nazanin" pitchFamily="2" charset="-78"/>
              </a:rPr>
              <a:t>33.	 معماری پیدایش کیهانی : </a:t>
            </a:r>
            <a:r>
              <a:rPr lang="fa-IR" sz="1400" dirty="0" smtClean="0">
                <a:cs typeface="B Nazanin" pitchFamily="2" charset="-78"/>
              </a:rPr>
              <a:t>منبع الهام : علم و فلسفۀ جدید . نمونه : موزۀ گوگنهایم در بیلبائو توسط فرانک گهری</a:t>
            </a:r>
            <a:endParaRPr lang="fa-IR" sz="1400" b="1" dirty="0" smtClean="0">
              <a:cs typeface="B Nazanin" pitchFamily="2" charset="-7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</TotalTime>
  <Words>3046</Words>
  <Application>Microsoft Office PowerPoint</Application>
  <PresentationFormat>On-screen Show (4:3)</PresentationFormat>
  <Paragraphs>153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2  Nazanin</vt:lpstr>
      <vt:lpstr>Arial</vt:lpstr>
      <vt:lpstr>B Esfehan</vt:lpstr>
      <vt:lpstr>B Nazanin</vt:lpstr>
      <vt:lpstr>Calibri</vt:lpstr>
      <vt:lpstr>Times New Roman</vt:lpstr>
      <vt:lpstr>Office Theme</vt:lpstr>
      <vt:lpstr>بنام خدا</vt:lpstr>
      <vt:lpstr>مسجد امیر چخماق یزد ( مسجد جامع نو 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hashemi</dc:creator>
  <cp:lastModifiedBy>Windows User</cp:lastModifiedBy>
  <cp:revision>128</cp:revision>
  <dcterms:created xsi:type="dcterms:W3CDTF">2008-04-18T19:39:15Z</dcterms:created>
  <dcterms:modified xsi:type="dcterms:W3CDTF">2020-02-16T23:29:11Z</dcterms:modified>
</cp:coreProperties>
</file>