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sldIdLst>
    <p:sldId id="269" r:id="rId2"/>
    <p:sldId id="256" r:id="rId3"/>
    <p:sldId id="257" r:id="rId4"/>
    <p:sldId id="264" r:id="rId5"/>
    <p:sldId id="263" r:id="rId6"/>
    <p:sldId id="260" r:id="rId7"/>
    <p:sldId id="261" r:id="rId8"/>
    <p:sldId id="262" r:id="rId9"/>
    <p:sldId id="265" r:id="rId10"/>
    <p:sldId id="266" r:id="rId11"/>
    <p:sldId id="267" r:id="rId12"/>
    <p:sldId id="268" r:id="rId13"/>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9CA35437-804C-4177-9E83-A336B51055C7}" type="datetimeFigureOut">
              <a:rPr lang="fa-IR" smtClean="0"/>
              <a:pPr/>
              <a:t>04/09/1441</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58C34A8C-C14C-4384-9909-99FDFD859A15}"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CA35437-804C-4177-9E83-A336B51055C7}" type="datetimeFigureOut">
              <a:rPr lang="fa-IR" smtClean="0"/>
              <a:pPr/>
              <a:t>04/09/1441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8C34A8C-C14C-4384-9909-99FDFD859A15}"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9CA35437-804C-4177-9E83-A336B51055C7}" type="datetimeFigureOut">
              <a:rPr lang="fa-IR" smtClean="0"/>
              <a:pPr/>
              <a:t>04/09/1441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8C34A8C-C14C-4384-9909-99FDFD859A15}"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CA35437-804C-4177-9E83-A336B51055C7}" type="datetimeFigureOut">
              <a:rPr lang="fa-IR" smtClean="0"/>
              <a:pPr/>
              <a:t>04/09/1441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8C34A8C-C14C-4384-9909-99FDFD859A15}"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9CA35437-804C-4177-9E83-A336B51055C7}" type="datetimeFigureOut">
              <a:rPr lang="fa-IR" smtClean="0"/>
              <a:pPr/>
              <a:t>04/09/1441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58C34A8C-C14C-4384-9909-99FDFD859A15}"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CA35437-804C-4177-9E83-A336B51055C7}" type="datetimeFigureOut">
              <a:rPr lang="fa-IR" smtClean="0"/>
              <a:pPr/>
              <a:t>04/09/1441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58C34A8C-C14C-4384-9909-99FDFD859A15}"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A35437-804C-4177-9E83-A336B51055C7}" type="datetimeFigureOut">
              <a:rPr lang="fa-IR" smtClean="0"/>
              <a:pPr/>
              <a:t>04/09/1441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58C34A8C-C14C-4384-9909-99FDFD859A15}"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CA35437-804C-4177-9E83-A336B51055C7}" type="datetimeFigureOut">
              <a:rPr lang="fa-IR" smtClean="0"/>
              <a:pPr/>
              <a:t>04/09/1441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8C34A8C-C14C-4384-9909-99FDFD859A15}"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9CA35437-804C-4177-9E83-A336B51055C7}" type="datetimeFigureOut">
              <a:rPr lang="fa-IR" smtClean="0"/>
              <a:pPr/>
              <a:t>04/09/1441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077200" y="6356350"/>
            <a:ext cx="609600" cy="365125"/>
          </a:xfrm>
        </p:spPr>
        <p:txBody>
          <a:bodyPr/>
          <a:lstStyle/>
          <a:p>
            <a:fld id="{58C34A8C-C14C-4384-9909-99FDFD859A15}" type="slidenum">
              <a:rPr lang="fa-IR" smtClean="0"/>
              <a:pPr/>
              <a:t>‹#›</a:t>
            </a:fld>
            <a:endParaRPr lang="fa-I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CA35437-804C-4177-9E83-A336B51055C7}" type="datetimeFigureOut">
              <a:rPr lang="fa-IR" smtClean="0"/>
              <a:pPr/>
              <a:t>04/09/1441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8C34A8C-C14C-4384-9909-99FDFD859A15}"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CA35437-804C-4177-9E83-A336B51055C7}" type="datetimeFigureOut">
              <a:rPr lang="fa-IR" smtClean="0"/>
              <a:pPr/>
              <a:t>04/09/1441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8C34A8C-C14C-4384-9909-99FDFD859A15}"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9CA35437-804C-4177-9E83-A336B51055C7}" type="datetimeFigureOut">
              <a:rPr lang="fa-IR" smtClean="0"/>
              <a:pPr/>
              <a:t>04/09/1441</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58C34A8C-C14C-4384-9909-99FDFD859A15}" type="slidenum">
              <a:rPr lang="fa-IR" smtClean="0"/>
              <a:pPr/>
              <a:t>‹#›</a:t>
            </a:fld>
            <a:endParaRPr lang="fa-I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7161219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جلسه سوم</a:t>
            </a:r>
            <a:endParaRPr lang="fa-IR" dirty="0"/>
          </a:p>
        </p:txBody>
      </p:sp>
      <p:sp>
        <p:nvSpPr>
          <p:cNvPr id="3" name="Subtitle 2"/>
          <p:cNvSpPr>
            <a:spLocks noGrp="1"/>
          </p:cNvSpPr>
          <p:nvPr>
            <p:ph type="subTitle" idx="1"/>
          </p:nvPr>
        </p:nvSpPr>
        <p:spPr/>
        <p:txBody>
          <a:bodyPr/>
          <a:lstStyle/>
          <a:p>
            <a:r>
              <a:rPr lang="fa-IR" dirty="0" smtClean="0"/>
              <a:t>مسائل جنسی کودکان و نوجوانان</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amond(in)">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دوره نوزادی و شیر خواری</a:t>
            </a:r>
            <a:endParaRPr lang="fa-IR" dirty="0"/>
          </a:p>
        </p:txBody>
      </p:sp>
      <p:sp>
        <p:nvSpPr>
          <p:cNvPr id="3" name="Content Placeholder 2"/>
          <p:cNvSpPr>
            <a:spLocks noGrp="1"/>
          </p:cNvSpPr>
          <p:nvPr>
            <p:ph idx="1"/>
          </p:nvPr>
        </p:nvSpPr>
        <p:spPr/>
        <p:txBody>
          <a:bodyPr/>
          <a:lstStyle/>
          <a:p>
            <a:pPr>
              <a:buNone/>
            </a:pPr>
            <a:r>
              <a:rPr lang="fa-IR" dirty="0" smtClean="0"/>
              <a:t>تمایلات جنسی از بدو تولد شروع میشود . زاییده شدن و مکیدن از اولین تجارب جنسی نوزاد به شمار می روند.</a:t>
            </a:r>
          </a:p>
          <a:p>
            <a:pPr>
              <a:buNone/>
            </a:pPr>
            <a:r>
              <a:rPr lang="fa-IR" dirty="0" smtClean="0"/>
              <a:t>آلفرد کینزی در سال 1948 در پژوهش تاریخی خود توانایی ارگاسم را در پسر 5 ماهه و دختر 4 ماهه به اثبات رساند. او به این نکته اشاره می کند که مراحل ارگاسم در نوزادان پسر دقیقا مانند مردان بالغ است با این تفاوت که نوزادان توانایی انزال را ندارند.</a:t>
            </a:r>
          </a:p>
          <a:p>
            <a:pPr>
              <a:buNone/>
            </a:pPr>
            <a:r>
              <a:rPr lang="fa-IR" dirty="0" smtClean="0"/>
              <a:t>کاپلان در سال 1983 توسط سونوگرافی تشخیص داد که قدرت نعوذهای مکرر از دوران جنینی در نوزاد پسر وجود دارد</a:t>
            </a:r>
            <a:endParaRPr lang="fa-IR" dirty="0"/>
          </a:p>
        </p:txBody>
      </p:sp>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نکات مهم در آموزش والدین نوزاد</a:t>
            </a:r>
            <a:endParaRPr lang="fa-IR" dirty="0"/>
          </a:p>
        </p:txBody>
      </p:sp>
      <p:sp>
        <p:nvSpPr>
          <p:cNvPr id="3" name="Content Placeholder 2"/>
          <p:cNvSpPr>
            <a:spLocks noGrp="1"/>
          </p:cNvSpPr>
          <p:nvPr>
            <p:ph idx="1"/>
          </p:nvPr>
        </p:nvSpPr>
        <p:spPr/>
        <p:txBody>
          <a:bodyPr/>
          <a:lstStyle/>
          <a:p>
            <a:r>
              <a:rPr lang="fa-IR" dirty="0" smtClean="0"/>
              <a:t>به حد اقل رساندن تماسهای دست با اندام تناسلی نوزاد</a:t>
            </a:r>
          </a:p>
          <a:p>
            <a:r>
              <a:rPr lang="fa-IR" dirty="0" smtClean="0"/>
              <a:t>اجتناب از لمس و نوازش اندام تناسلی نوزاد</a:t>
            </a:r>
          </a:p>
          <a:p>
            <a:r>
              <a:rPr lang="fa-IR" dirty="0" smtClean="0"/>
              <a:t>پرهیز از برقراری روابط جنسی در حین بیداری نوزاد</a:t>
            </a:r>
            <a:endParaRPr lang="fa-IR" dirty="0"/>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7" presetClass="entr" presetSubtype="1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p:cTn id="1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8" dur="1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17" presetClass="entr" presetSubtype="1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نوپایی و خردسالی</a:t>
            </a:r>
            <a:endParaRPr lang="fa-IR" dirty="0"/>
          </a:p>
        </p:txBody>
      </p:sp>
      <p:sp>
        <p:nvSpPr>
          <p:cNvPr id="3" name="Content Placeholder 2"/>
          <p:cNvSpPr>
            <a:spLocks noGrp="1"/>
          </p:cNvSpPr>
          <p:nvPr>
            <p:ph idx="1"/>
          </p:nvPr>
        </p:nvSpPr>
        <p:spPr/>
        <p:txBody>
          <a:bodyPr/>
          <a:lstStyle/>
          <a:p>
            <a:pPr>
              <a:buNone/>
            </a:pPr>
            <a:r>
              <a:rPr lang="fa-IR" dirty="0" smtClean="0"/>
              <a:t>شامل 3 مرحله است:</a:t>
            </a:r>
          </a:p>
          <a:p>
            <a:pPr marL="514350" indent="-514350">
              <a:buFont typeface="+mj-lt"/>
              <a:buAutoNum type="arabicPeriod"/>
            </a:pPr>
            <a:r>
              <a:rPr lang="fa-IR" dirty="0" smtClean="0"/>
              <a:t>مرحله </a:t>
            </a:r>
            <a:r>
              <a:rPr lang="en-US" dirty="0" smtClean="0"/>
              <a:t>oral</a:t>
            </a:r>
          </a:p>
          <a:p>
            <a:pPr marL="514350" indent="-514350">
              <a:buFont typeface="+mj-lt"/>
              <a:buAutoNum type="arabicPeriod"/>
            </a:pPr>
            <a:r>
              <a:rPr lang="fa-IR" dirty="0" smtClean="0"/>
              <a:t>مرحله</a:t>
            </a:r>
            <a:r>
              <a:rPr lang="en-US" dirty="0" smtClean="0"/>
              <a:t>anal</a:t>
            </a:r>
          </a:p>
          <a:p>
            <a:pPr marL="514350" indent="-514350">
              <a:buFont typeface="+mj-lt"/>
              <a:buAutoNum type="arabicPeriod"/>
            </a:pPr>
            <a:r>
              <a:rPr lang="fa-IR" dirty="0" smtClean="0"/>
              <a:t>مرحله</a:t>
            </a:r>
            <a:r>
              <a:rPr lang="en-US" dirty="0" smtClean="0"/>
              <a:t>genital</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1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1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مرحله </a:t>
            </a:r>
            <a:r>
              <a:rPr lang="en-US" dirty="0" smtClean="0"/>
              <a:t>oral</a:t>
            </a:r>
            <a:endParaRPr lang="fa-IR" dirty="0"/>
          </a:p>
        </p:txBody>
      </p:sp>
      <p:sp>
        <p:nvSpPr>
          <p:cNvPr id="3" name="Content Placeholder 2"/>
          <p:cNvSpPr>
            <a:spLocks noGrp="1"/>
          </p:cNvSpPr>
          <p:nvPr>
            <p:ph idx="1"/>
          </p:nvPr>
        </p:nvSpPr>
        <p:spPr/>
        <p:txBody>
          <a:bodyPr/>
          <a:lstStyle/>
          <a:p>
            <a:pPr>
              <a:buNone/>
            </a:pPr>
            <a:r>
              <a:rPr lang="fa-IR" dirty="0" smtClean="0"/>
              <a:t>این مرحله از بدو تولد شروع و تا یکسالگی طول می کشد و به دو مرحله تقسیم میشود:</a:t>
            </a:r>
          </a:p>
          <a:p>
            <a:pPr>
              <a:buNone/>
            </a:pPr>
            <a:r>
              <a:rPr lang="fa-IR" dirty="0" smtClean="0"/>
              <a:t>1- </a:t>
            </a:r>
            <a:r>
              <a:rPr lang="en-US" dirty="0" smtClean="0"/>
              <a:t>passive oral</a:t>
            </a:r>
            <a:r>
              <a:rPr lang="fa-IR" dirty="0" smtClean="0"/>
              <a:t>: در این دوران نوزاد از مکیدن پستان مادر لذت می برد و اگر نیاز او به خوبی برآورده شود در بزرگسالی مشکلی نخواهد داشت</a:t>
            </a:r>
          </a:p>
          <a:p>
            <a:pPr>
              <a:buNone/>
            </a:pPr>
            <a:r>
              <a:rPr lang="fa-IR" dirty="0" smtClean="0"/>
              <a:t>2- </a:t>
            </a:r>
            <a:r>
              <a:rPr lang="en-US" dirty="0" smtClean="0"/>
              <a:t>active oral</a:t>
            </a:r>
            <a:r>
              <a:rPr lang="fa-IR" dirty="0" smtClean="0"/>
              <a:t>:در این مرحله نوزاد از طریق دهان با دنیای اطراف ارتباط برقرار می کند و باید مواظب بود وسایل خطر ناک در دسترس او نباشد.</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7" presetClass="entr" presetSubtype="10"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2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5"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مرحله </a:t>
            </a:r>
            <a:r>
              <a:rPr lang="en-US" dirty="0" smtClean="0"/>
              <a:t>anal</a:t>
            </a:r>
            <a:endParaRPr lang="fa-IR" dirty="0"/>
          </a:p>
        </p:txBody>
      </p:sp>
      <p:sp>
        <p:nvSpPr>
          <p:cNvPr id="3" name="Content Placeholder 2"/>
          <p:cNvSpPr>
            <a:spLocks noGrp="1"/>
          </p:cNvSpPr>
          <p:nvPr>
            <p:ph idx="1"/>
          </p:nvPr>
        </p:nvSpPr>
        <p:spPr/>
        <p:txBody>
          <a:bodyPr/>
          <a:lstStyle/>
          <a:p>
            <a:pPr>
              <a:buNone/>
            </a:pPr>
            <a:r>
              <a:rPr lang="fa-IR" dirty="0" smtClean="0"/>
              <a:t>این مرحله از 1/5 تا 2 سالگی و در بعضی تا 2/5 سالگی طول می کشد. کودکان از تخلیه ادرار و مدفوع لذت می برند و کنترل آن در این مرحله رخ مردهد.(اول کنترل مدفوع و بعد ادرار)</a:t>
            </a:r>
          </a:p>
          <a:p>
            <a:pPr>
              <a:buNone/>
            </a:pPr>
            <a:r>
              <a:rPr lang="fa-IR" dirty="0" smtClean="0">
                <a:solidFill>
                  <a:srgbClr val="C00000"/>
                </a:solidFill>
              </a:rPr>
              <a:t>نکته:در دختران کنترل ادرار 3-2 ماه زودتر است ودر این مرحله آموزش و برخورد مناسب والدین از اختلالت جنسی و بیماریهای روانی مثل وسواس جلوگیری می کند.</a:t>
            </a:r>
            <a:endParaRPr lang="fa-IR" dirty="0">
              <a:solidFill>
                <a:srgbClr val="C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مرحله</a:t>
            </a:r>
            <a:r>
              <a:rPr lang="en-US" dirty="0" smtClean="0"/>
              <a:t>genital</a:t>
            </a:r>
            <a:endParaRPr lang="fa-IR" dirty="0"/>
          </a:p>
        </p:txBody>
      </p:sp>
      <p:sp>
        <p:nvSpPr>
          <p:cNvPr id="3" name="Content Placeholder 2"/>
          <p:cNvSpPr>
            <a:spLocks noGrp="1"/>
          </p:cNvSpPr>
          <p:nvPr>
            <p:ph idx="1"/>
          </p:nvPr>
        </p:nvSpPr>
        <p:spPr/>
        <p:txBody>
          <a:bodyPr/>
          <a:lstStyle/>
          <a:p>
            <a:pPr>
              <a:buNone/>
            </a:pPr>
            <a:r>
              <a:rPr lang="fa-IR" dirty="0" smtClean="0"/>
              <a:t> در این مرحله کودکان به شناخت دستگاه تناسلی  و جنسیت خود می پردازندکه از 2/5 تا 3 سالگی شروع شده (در بچه های با هوش از 2 تا 2/5)و تا حدود 6سالگی طول می کشد که خود به 2 مرحله تقسیم می شود:</a:t>
            </a:r>
          </a:p>
          <a:p>
            <a:pPr>
              <a:buNone/>
            </a:pPr>
            <a:r>
              <a:rPr lang="fa-IR" dirty="0" smtClean="0"/>
              <a:t>1- 3تا 6 هفته اول:کودک به بررسی سیستم تناسلی خود می پردازد و به طور خود آگاه خود را پنهان می کند.</a:t>
            </a:r>
          </a:p>
          <a:p>
            <a:pPr>
              <a:buNone/>
            </a:pPr>
            <a:r>
              <a:rPr lang="fa-IR" dirty="0" smtClean="0"/>
              <a:t>2- پس از 6 هفته به شناسایی دستگاه تناسلی اطرافیان شده و در مورد تفاوت جنسی کنجکاو می شود.</a:t>
            </a:r>
          </a:p>
          <a:p>
            <a:pPr>
              <a:buNone/>
            </a:pPr>
            <a:r>
              <a:rPr lang="fa-IR" dirty="0" smtClean="0">
                <a:solidFill>
                  <a:schemeClr val="accent6"/>
                </a:solidFill>
              </a:rPr>
              <a:t>خود ارضایی در مرحله اول این دوره شایع است که طبیعی می باشد ولی نباید ادامه دار شود.</a:t>
            </a:r>
          </a:p>
          <a:p>
            <a:pPr>
              <a:buNone/>
            </a:pPr>
            <a:endParaRPr lang="fa-IR" dirty="0" smtClean="0"/>
          </a:p>
          <a:p>
            <a:pPr>
              <a:buNone/>
            </a:pPr>
            <a:endParaRPr lang="fa-IR" dirty="0" smtClean="0"/>
          </a:p>
          <a:p>
            <a:pPr>
              <a:buNone/>
            </a:pP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2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7" presetClass="entr" presetSubtype="10"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9" dur="5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7" presetClass="entr" presetSubtype="10" fill="hold"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p:cTn id="2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7" presetClass="entr" presetSubtype="10" fill="hold"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p:cTn id="30" dur="2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1"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 نکات مهم در آموزش والدین</a:t>
            </a:r>
            <a:endParaRPr lang="fa-IR" dirty="0"/>
          </a:p>
        </p:txBody>
      </p:sp>
      <p:sp>
        <p:nvSpPr>
          <p:cNvPr id="3" name="Content Placeholder 2"/>
          <p:cNvSpPr>
            <a:spLocks noGrp="1"/>
          </p:cNvSpPr>
          <p:nvPr>
            <p:ph idx="1"/>
          </p:nvPr>
        </p:nvSpPr>
        <p:spPr/>
        <p:txBody>
          <a:bodyPr/>
          <a:lstStyle/>
          <a:p>
            <a:r>
              <a:rPr lang="fa-IR" dirty="0" smtClean="0"/>
              <a:t>دادن اطمینان به والدین د رمورد بی ضرر بودن این رفتار</a:t>
            </a:r>
          </a:p>
          <a:p>
            <a:r>
              <a:rPr lang="fa-IR" dirty="0" smtClean="0"/>
              <a:t>پرهیز از رفتارهای ترساننده و برخوردهای خشن</a:t>
            </a:r>
          </a:p>
          <a:p>
            <a:r>
              <a:rPr lang="fa-IR" dirty="0" smtClean="0"/>
              <a:t>منع کودک د رمحیطی آرام و بدون ترس و فهماندن به او که این رفتار جامعه پسند نیست</a:t>
            </a:r>
          </a:p>
          <a:p>
            <a:r>
              <a:rPr lang="fa-IR" dirty="0" smtClean="0"/>
              <a:t>مشغول کردن او به فعالیت و منحرف کردن حواس او از این رفتار</a:t>
            </a:r>
          </a:p>
          <a:p>
            <a:r>
              <a:rPr lang="fa-IR" dirty="0" smtClean="0"/>
              <a:t> پاسخ صحیح به سؤالهای جنسی کودکان که از 4-3 سالگی آغاز می گردد.</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17" presetClass="entr" presetSubtype="10"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7" presetClass="entr" presetSubtype="10"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7" presetClass="entr" presetSubtype="10" fill="hold"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p:cTn id="30"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1" dur="5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17" presetClass="entr" presetSubtype="10" fill="hold"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 calcmode="lin" valueType="num">
                                      <p:cBhvr>
                                        <p:cTn id="36"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7" dur="5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نکات مهم در اموزش جنسی دوران مدرسه</a:t>
            </a:r>
            <a:endParaRPr lang="fa-IR" dirty="0"/>
          </a:p>
        </p:txBody>
      </p:sp>
      <p:sp>
        <p:nvSpPr>
          <p:cNvPr id="3" name="Content Placeholder 2"/>
          <p:cNvSpPr>
            <a:spLocks noGrp="1"/>
          </p:cNvSpPr>
          <p:nvPr>
            <p:ph idx="1"/>
          </p:nvPr>
        </p:nvSpPr>
        <p:spPr/>
        <p:txBody>
          <a:bodyPr/>
          <a:lstStyle/>
          <a:p>
            <a:pPr>
              <a:buFont typeface="Wingdings" pitchFamily="2" charset="2"/>
              <a:buChar char="Ø"/>
            </a:pPr>
            <a:r>
              <a:rPr lang="fa-IR" dirty="0" smtClean="0"/>
              <a:t>در این دوران کودکان باید بیاموزند که بدنشان به خودشان تعلق داردآنها مسئول حفظ حریم خود هستند</a:t>
            </a:r>
          </a:p>
          <a:p>
            <a:pPr>
              <a:buFont typeface="Wingdings" pitchFamily="2" charset="2"/>
              <a:buChar char="Ø"/>
            </a:pPr>
            <a:r>
              <a:rPr lang="fa-IR" dirty="0" smtClean="0"/>
              <a:t>نباید وادار به بوسیدن خویشاوندان و دوستان خانوادگی شوند.</a:t>
            </a:r>
          </a:p>
          <a:p>
            <a:pPr>
              <a:buFont typeface="Wingdings" pitchFamily="2" charset="2"/>
              <a:buChar char="Ø"/>
            </a:pPr>
            <a:r>
              <a:rPr lang="fa-IR" dirty="0" smtClean="0"/>
              <a:t>روشهای مقابله با تجاوز و آزارهای جنسی را فرا بگیرند و هشیاری لازم را به دست آورند.</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7" presetClass="entr" presetSubtype="10"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p:cTn id="25"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آموزش مسائل جنسی به کودکان و نوجوانان</a:t>
            </a:r>
            <a:endParaRPr lang="fa-IR" dirty="0"/>
          </a:p>
        </p:txBody>
      </p:sp>
      <p:sp>
        <p:nvSpPr>
          <p:cNvPr id="3" name="Content Placeholder 2"/>
          <p:cNvSpPr>
            <a:spLocks noGrp="1"/>
          </p:cNvSpPr>
          <p:nvPr>
            <p:ph idx="1"/>
          </p:nvPr>
        </p:nvSpPr>
        <p:spPr/>
        <p:txBody>
          <a:bodyPr/>
          <a:lstStyle/>
          <a:p>
            <a:pPr>
              <a:buNone/>
            </a:pPr>
            <a:r>
              <a:rPr lang="fa-IR" dirty="0" smtClean="0"/>
              <a:t>اصولا مادرن بیش از پدران در انتقال اطلاعات جنسی به فرزندان نقش دارند.</a:t>
            </a:r>
          </a:p>
          <a:p>
            <a:pPr marL="514350" indent="-514350">
              <a:buNone/>
            </a:pPr>
            <a:r>
              <a:rPr lang="fa-IR" dirty="0" smtClean="0"/>
              <a:t>در این میان سه مانع اساسی در طرح مسائل جنسی بین والدین و فرزندان وجود دارد:</a:t>
            </a:r>
          </a:p>
          <a:p>
            <a:pPr marL="514350" indent="-514350">
              <a:buFont typeface="+mj-lt"/>
              <a:buAutoNum type="arabicParenR"/>
            </a:pPr>
            <a:r>
              <a:rPr lang="fa-IR" dirty="0" smtClean="0"/>
              <a:t>فقدان اگاهی والدین از چگونگی ارائه تعالیم جنسی وعدم احساس راحتی آنها در طرح ان</a:t>
            </a:r>
          </a:p>
          <a:p>
            <a:pPr marL="514350" indent="-514350">
              <a:buFont typeface="+mj-lt"/>
              <a:buAutoNum type="arabicParenR"/>
            </a:pPr>
            <a:r>
              <a:rPr lang="fa-IR" dirty="0" smtClean="0"/>
              <a:t>ترس از شکستن حریمهای خانوادگی</a:t>
            </a:r>
          </a:p>
          <a:p>
            <a:pPr marL="514350" indent="-514350">
              <a:buFont typeface="+mj-lt"/>
              <a:buAutoNum type="arabicParenR"/>
            </a:pPr>
            <a:r>
              <a:rPr lang="fa-IR" dirty="0" smtClean="0"/>
              <a:t>عدم آگاهی از زمان مناسب برای ارائه آموزشهای جنسی</a:t>
            </a:r>
            <a:endParaRPr lang="fa-IR"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dirty="0" smtClean="0"/>
              <a:t>اموزش مسائل جنسی با در نظر گرفتن 3 مورد زیر باید انجام شود:</a:t>
            </a:r>
            <a:br>
              <a:rPr lang="fa-IR" dirty="0" smtClean="0"/>
            </a:br>
            <a:endParaRPr lang="fa-IR" dirty="0"/>
          </a:p>
        </p:txBody>
      </p:sp>
      <p:sp>
        <p:nvSpPr>
          <p:cNvPr id="3" name="Content Placeholder 2"/>
          <p:cNvSpPr>
            <a:spLocks noGrp="1"/>
          </p:cNvSpPr>
          <p:nvPr>
            <p:ph idx="1"/>
          </p:nvPr>
        </p:nvSpPr>
        <p:spPr/>
        <p:txBody>
          <a:bodyPr/>
          <a:lstStyle/>
          <a:p>
            <a:pPr marL="514350" indent="-514350">
              <a:buFont typeface="+mj-lt"/>
              <a:buAutoNum type="arabicParenR"/>
            </a:pPr>
            <a:r>
              <a:rPr lang="fa-IR" dirty="0" smtClean="0"/>
              <a:t>اموختن و ادراک حقیقتها و عواقب ناشی از فعالیتهای جنسی (بویژه در نوجوانان)</a:t>
            </a:r>
          </a:p>
          <a:p>
            <a:pPr marL="514350" indent="-514350">
              <a:buFont typeface="+mj-lt"/>
              <a:buAutoNum type="arabicParenR"/>
            </a:pPr>
            <a:r>
              <a:rPr lang="fa-IR" dirty="0" smtClean="0"/>
              <a:t>ارائه چارچوبی از ارزشهای مذهبی-اجتماعی و خانوادگی د رمورد ارتباط و فعالیتهای جنسی به نوجوانان</a:t>
            </a:r>
          </a:p>
          <a:p>
            <a:pPr marL="514350" indent="-514350">
              <a:buFont typeface="+mj-lt"/>
              <a:buAutoNum type="arabicParenR"/>
            </a:pPr>
            <a:r>
              <a:rPr lang="fa-IR" dirty="0" smtClean="0"/>
              <a:t>آموختن این نکته به نوجوان که کجا ودر کدام موقعیتها باید احساسات و هیجانهای خود را بروز دهد</a:t>
            </a:r>
            <a:endParaRPr lang="fa-IR"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172</TotalTime>
  <Words>666</Words>
  <Application>Microsoft Office PowerPoint</Application>
  <PresentationFormat>On-screen Show (4:3)</PresentationFormat>
  <Paragraphs>49</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Flow</vt:lpstr>
      <vt:lpstr>بنام خدا</vt:lpstr>
      <vt:lpstr>جلسه سوم</vt:lpstr>
      <vt:lpstr>دوره نوزادی و شیر خواری</vt:lpstr>
      <vt:lpstr>نکات مهم در آموزش والدین نوزاد</vt:lpstr>
      <vt:lpstr>نوپایی و خردسالی</vt:lpstr>
      <vt:lpstr>مرحله oral</vt:lpstr>
      <vt:lpstr>مرحله anal</vt:lpstr>
      <vt:lpstr>مرحلهgenital</vt:lpstr>
      <vt:lpstr> نکات مهم در آموزش والدین</vt:lpstr>
      <vt:lpstr>نکات مهم در اموزش جنسی دوران مدرسه</vt:lpstr>
      <vt:lpstr>آموزش مسائل جنسی به کودکان و نوجوانان</vt:lpstr>
      <vt:lpstr>اموزش مسائل جنسی با در نظر گرفتن 3 مورد زیر باید انجام شود: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جلسه سوم</dc:title>
  <dc:creator>shadow</dc:creator>
  <cp:lastModifiedBy>Windows User</cp:lastModifiedBy>
  <cp:revision>15</cp:revision>
  <dcterms:created xsi:type="dcterms:W3CDTF">2009-11-18T05:25:13Z</dcterms:created>
  <dcterms:modified xsi:type="dcterms:W3CDTF">2020-04-26T15:52:59Z</dcterms:modified>
</cp:coreProperties>
</file>