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4"/>
  </p:notesMasterIdLst>
  <p:sldIdLst>
    <p:sldId id="274" r:id="rId2"/>
    <p:sldId id="270" r:id="rId3"/>
    <p:sldId id="272" r:id="rId4"/>
    <p:sldId id="265" r:id="rId5"/>
    <p:sldId id="264" r:id="rId6"/>
    <p:sldId id="263" r:id="rId7"/>
    <p:sldId id="262" r:id="rId8"/>
    <p:sldId id="269" r:id="rId9"/>
    <p:sldId id="260" r:id="rId10"/>
    <p:sldId id="259" r:id="rId11"/>
    <p:sldId id="258" r:id="rId12"/>
    <p:sldId id="273" r:id="rId13"/>
  </p:sldIdLst>
  <p:sldSz cx="9144000" cy="6858000" type="screen4x3"/>
  <p:notesSz cx="6834188" cy="9979025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66FFFF"/>
    <a:srgbClr val="FF66FF"/>
    <a:srgbClr val="FFFF00"/>
    <a:srgbClr val="FF99FF"/>
    <a:srgbClr val="99FF33"/>
    <a:srgbClr val="FF66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235" autoAdjust="0"/>
    <p:restoredTop sz="94660"/>
  </p:normalViewPr>
  <p:slideViewPr>
    <p:cSldViewPr>
      <p:cViewPr varScale="1">
        <p:scale>
          <a:sx n="69" d="100"/>
          <a:sy n="69" d="100"/>
        </p:scale>
        <p:origin x="136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71913" y="0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4BC3B8C-9610-4F9D-99C1-1A8211CB3CFC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7713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71913" y="9478963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9478963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C0A6F64-6372-4E11-A4DC-32DD27D580F5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99409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0A6F64-6372-4E11-A4DC-32DD27D580F5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53925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0A6F64-6372-4E11-A4DC-32DD27D580F5}" type="slidenum">
              <a:rPr lang="fa-IR" smtClean="0"/>
              <a:pPr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76996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0A6F64-6372-4E11-A4DC-32DD27D580F5}" type="slidenum">
              <a:rPr lang="fa-IR" smtClean="0"/>
              <a:pPr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5108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4E4F5-D364-4764-9031-A088B8D210E4}" type="datetimeFigureOut">
              <a:rPr lang="fa-IR" smtClean="0"/>
              <a:pPr/>
              <a:t>02/07/1441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8F755-2006-4E1B-8E2B-EC3D310DFE27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232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[wallcoo_com]_best_of_nature_11553955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080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500042"/>
            <a:ext cx="8820472" cy="1639788"/>
          </a:xfrm>
          <a:prstGeom prst="cloudCallout">
            <a:avLst/>
          </a:prstGeom>
          <a:solidFill>
            <a:srgbClr val="66FFFF"/>
          </a:solidFill>
        </p:spPr>
        <p:txBody>
          <a:bodyPr wrap="square" rtl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مروری بر لغتهای</a:t>
            </a:r>
          </a:p>
          <a:p>
            <a:pPr algn="ctr"/>
            <a:r>
              <a:rPr lang="fa-IR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عربی هفتم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 descr="w20a758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714744" y="4429132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657842" y="357166"/>
          <a:ext cx="3143228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21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1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فارسی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643834" y="85723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مُجالَسَة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76190" y="928670"/>
            <a:ext cx="10855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همنشینی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43834" y="1357298"/>
            <a:ext cx="688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عُلَماء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04752" y="1500174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دانشمندان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66884" y="285728"/>
          <a:ext cx="3362306" cy="63579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65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6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9832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 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فارسی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771340" y="785794"/>
            <a:ext cx="5863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باب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98073" y="785794"/>
            <a:ext cx="42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57620" y="1285860"/>
            <a:ext cx="5517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کَلام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53508" y="1357298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سخن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36320" y="1857364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عِبادَةٌ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63575" y="2000240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عبادت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70680" y="2428868"/>
            <a:ext cx="660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 رِضَا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95051" y="2500306"/>
            <a:ext cx="1021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خشنودیِ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517406" y="3000372"/>
            <a:ext cx="93807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>
              <a:lnSpc>
                <a:spcPct val="107000"/>
              </a:lnSpc>
            </a:pPr>
            <a:r>
              <a:rPr lang="fa-IR" sz="2800" b="1" dirty="0">
                <a:latin typeface="Adobe Arabic" pitchFamily="18" charset="-78"/>
                <a:ea typeface="Calibri"/>
                <a:cs typeface="Adobe Arabic" pitchFamily="18" charset="-78"/>
              </a:rPr>
              <a:t>مُساعَدَة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500958" y="3429000"/>
            <a:ext cx="955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والِدَين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673802" y="4000504"/>
            <a:ext cx="89872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تَفَکُّر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43834" y="4500570"/>
            <a:ext cx="8961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ساعَة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88521" y="5000636"/>
            <a:ext cx="577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خَير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660980" y="5500702"/>
            <a:ext cx="79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مَصْنَع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869577" y="6072206"/>
            <a:ext cx="5517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سَنَة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13816" y="3000372"/>
            <a:ext cx="1382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یاری –کمک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41734" y="3500438"/>
            <a:ext cx="11256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پدر ومادر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072198" y="4000504"/>
            <a:ext cx="1095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اندیشیدن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86512" y="4500570"/>
            <a:ext cx="803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ساعتی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883748" y="5072074"/>
            <a:ext cx="12939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بهتر -بهترین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7319" y="5572140"/>
            <a:ext cx="880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کارخانه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682943" y="614364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سال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0430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بیت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00232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خانه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865844" y="2428868"/>
            <a:ext cx="5982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أدَب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732794" y="2857496"/>
            <a:ext cx="777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المرء  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647507" y="2857496"/>
            <a:ext cx="1516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 آدمی- انسان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996592" y="3357562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chemeClr val="dk1"/>
                </a:solidFill>
                <a:latin typeface="Adobe Arabic" pitchFamily="18" charset="-78"/>
                <a:cs typeface="Adobe Arabic" pitchFamily="18" charset="-78"/>
              </a:rPr>
              <a:t>مِن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428860" y="3429000"/>
            <a:ext cx="354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از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43306" y="457200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rtl="0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وَحْدَة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857620" y="5072074"/>
            <a:ext cx="832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جَليس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929058" y="5572140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سّوء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929058" y="6143644"/>
            <a:ext cx="612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نَظَر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090627" y="6000768"/>
            <a:ext cx="1130438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نگاه کردن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287099" y="4500570"/>
            <a:ext cx="782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تنهایی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020792" y="5000636"/>
            <a:ext cx="1130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هممنشین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59234" y="5500702"/>
            <a:ext cx="5757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بدی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449980" y="2428868"/>
            <a:ext cx="660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 ادب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929058" y="4000504"/>
            <a:ext cx="4828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chemeClr val="dk1"/>
                </a:solidFill>
                <a:latin typeface="Adobe Arabic" pitchFamily="18" charset="-78"/>
                <a:cs typeface="Adobe Arabic" pitchFamily="18" charset="-78"/>
              </a:rPr>
              <a:t>بِلا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000232" y="4000504"/>
            <a:ext cx="911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بدون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5" grpId="0"/>
      <p:bldP spid="46" grpId="0"/>
      <p:bldP spid="47" grpId="0"/>
      <p:bldP spid="48" grpId="0"/>
      <p:bldP spid="52" grpId="0"/>
      <p:bldP spid="53" grpId="0"/>
      <p:bldP spid="54" grpId="0"/>
      <p:bldP spid="55" grpId="0"/>
      <p:bldP spid="49" grpId="0"/>
      <p:bldP spid="51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4bd0dd31bb727a864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45" cy="6858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578278" y="4572008"/>
            <a:ext cx="9286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629268" y="357166"/>
          <a:ext cx="3038468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8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0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فارسی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715272" y="857232"/>
            <a:ext cx="808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0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مُصحَف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54549" y="928670"/>
            <a:ext cx="534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0"/>
            <a:r>
              <a:rPr lang="fa-IR" sz="24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قران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58148" y="1428736"/>
            <a:ext cx="5277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وَجْه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83111" y="1428736"/>
            <a:ext cx="707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صورت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371622" y="285728"/>
          <a:ext cx="3700444" cy="63579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18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9832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فارسی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9832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071934" y="1357298"/>
            <a:ext cx="586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يَدِ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77078" y="1357298"/>
            <a:ext cx="6319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دست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00496" y="1857364"/>
            <a:ext cx="588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عَيْش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68269" y="1857364"/>
            <a:ext cx="678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زندگی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58148" y="1928802"/>
            <a:ext cx="486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بَحْر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54549" y="1928802"/>
            <a:ext cx="5132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دریا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86710" y="2500306"/>
            <a:ext cx="639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مُسلِم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83517" y="2571744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مسلمان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58148" y="3000372"/>
            <a:ext cx="519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سَلِمَ</a:t>
            </a:r>
            <a:endParaRPr lang="en-US" sz="24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929586" y="3429000"/>
            <a:ext cx="4347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أب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58148" y="4000504"/>
            <a:ext cx="5645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صفّ</a:t>
            </a:r>
            <a:endParaRPr lang="en-US" sz="24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58082" y="4500570"/>
            <a:ext cx="12858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   ناس</a:t>
            </a:r>
            <a:endParaRPr lang="en-US" sz="2400" dirty="0">
              <a:latin typeface="Adobe Arabic" pitchFamily="18" charset="-78"/>
              <a:cs typeface="Adobe Arabic" pitchFamily="18" charset="-78"/>
            </a:endParaRPr>
          </a:p>
          <a:p>
            <a:pPr algn="just"/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15272" y="5072074"/>
            <a:ext cx="5918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لِسان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83825" y="5643578"/>
            <a:ext cx="7360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سَبعين 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41133" y="3071810"/>
            <a:ext cx="925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سالم بماند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15074" y="3500438"/>
            <a:ext cx="470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پدر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86512" y="4000504"/>
            <a:ext cx="593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کلاس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429388" y="4572008"/>
            <a:ext cx="5774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مردم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357950" y="5072074"/>
            <a:ext cx="5982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زبان 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15074" y="5572140"/>
            <a:ext cx="712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هفتا د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672897" y="6143644"/>
            <a:ext cx="63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مؤمِن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58451" y="6072206"/>
            <a:ext cx="63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مومن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0430" y="2428868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مَعَ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82517" y="2357430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با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214810" y="2928934"/>
            <a:ext cx="456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 </a:t>
            </a:r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إذا 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025393" y="2928934"/>
            <a:ext cx="8755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هر وقت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357554" y="3429000"/>
            <a:ext cx="12858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مَلَكَ</a:t>
            </a:r>
            <a:endParaRPr lang="en-US" sz="2400" dirty="0">
              <a:latin typeface="Adobe Arabic" pitchFamily="18" charset="-78"/>
              <a:cs typeface="Adobe Arabic" pitchFamily="18" charset="-78"/>
            </a:endParaRPr>
          </a:p>
          <a:p>
            <a:pPr algn="just"/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600117" y="3500438"/>
            <a:ext cx="13051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فرمانروا شدند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071934" y="4000504"/>
            <a:ext cx="6110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أراذل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571868" y="4500570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هلکَ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071934" y="5072074"/>
            <a:ext cx="681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أفاضِل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929058" y="5572140"/>
            <a:ext cx="7104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سحاب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43372" y="6143644"/>
            <a:ext cx="5116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>
                <a:latin typeface="Adobe Arabic" pitchFamily="18" charset="-78"/>
                <a:cs typeface="Adobe Arabic" pitchFamily="18" charset="-78"/>
              </a:rPr>
              <a:t>زَرَعَ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343695" y="6072206"/>
            <a:ext cx="7409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کاشت </a:t>
            </a:r>
            <a:endParaRPr lang="en-US" sz="24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785918" y="4429132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هلاک شدند 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928794" y="5000636"/>
            <a:ext cx="9813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شایستگان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285984" y="5500702"/>
            <a:ext cx="397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ابر</a:t>
            </a:r>
            <a:endParaRPr lang="fa-IR" sz="24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857356" y="3929066"/>
            <a:ext cx="1003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فرومایگان</a:t>
            </a:r>
            <a:endParaRPr lang="en-US" sz="24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000496" y="928670"/>
            <a:ext cx="692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latin typeface="Adobe Arabic" pitchFamily="18" charset="-78"/>
                <a:cs typeface="Adobe Arabic" pitchFamily="18" charset="-78"/>
              </a:rPr>
              <a:t>عُدْوان</a:t>
            </a:r>
            <a:endParaRPr lang="fa-IR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290516" y="857232"/>
            <a:ext cx="7681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24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دشمنی</a:t>
            </a:r>
            <a:endParaRPr lang="en-US" sz="24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5" grpId="0"/>
      <p:bldP spid="46" grpId="0"/>
      <p:bldP spid="47" grpId="0"/>
      <p:bldP spid="48" grpId="0"/>
      <p:bldP spid="52" grpId="0"/>
      <p:bldP spid="53" grpId="0"/>
      <p:bldP spid="54" grpId="0"/>
      <p:bldP spid="55" grpId="0"/>
      <p:bldP spid="56" grpId="0"/>
      <p:bldP spid="50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 descr="2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548306" y="357166"/>
          <a:ext cx="3290864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59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فارسی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831580" y="928670"/>
            <a:ext cx="6703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حَصَدَ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89752" y="857232"/>
            <a:ext cx="9300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درو کرد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95329" y="1428736"/>
            <a:ext cx="8098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خُسران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00760" y="1357298"/>
            <a:ext cx="971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پشیمانی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81100" y="285728"/>
          <a:ext cx="3733776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926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عربی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 فارسی 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357554" y="857232"/>
            <a:ext cx="1229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کاتِبَة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28794" y="857232"/>
            <a:ext cx="10567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نویسنده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29520" y="192880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هذَا  : مذکر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15074" y="1928802"/>
            <a:ext cx="494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این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86512" y="2357430"/>
            <a:ext cx="494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این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929586" y="3500438"/>
            <a:ext cx="5870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تِلکَ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72396" y="3929066"/>
            <a:ext cx="1000132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هٰؤلاءِ</a:t>
            </a:r>
            <a:endParaRPr lang="en-US" sz="2800" dirty="0">
              <a:latin typeface="Adobe Arabic" pitchFamily="18" charset="-78"/>
              <a:cs typeface="Adobe Arabic" pitchFamily="18" charset="-78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715272" y="4500570"/>
            <a:ext cx="761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أولئک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86710" y="5072074"/>
            <a:ext cx="787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طَّبيبَة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94345" y="5572140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ناجِحَة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715274" y="6072206"/>
            <a:ext cx="688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لاعِب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15074" y="2928934"/>
            <a:ext cx="486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آن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86512" y="3429000"/>
            <a:ext cx="415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آن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86512" y="4000504"/>
            <a:ext cx="6303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اینان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357950" y="4500570"/>
            <a:ext cx="5629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آنان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294389" y="4929198"/>
            <a:ext cx="7938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پزشک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672425" y="5429264"/>
            <a:ext cx="1415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موفق ، پیروز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322754" y="6000768"/>
            <a:ext cx="827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بازیکن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28992" y="1285860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فائز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32488" y="135729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برنده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886683" y="2928934"/>
            <a:ext cx="583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بِنت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277067" y="2857496"/>
            <a:ext cx="625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دختر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643306" y="3429000"/>
            <a:ext cx="848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أصْدِقاء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714744" y="4429132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جالِس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857620" y="4929198"/>
            <a:ext cx="380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أُم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786182" y="5429264"/>
            <a:ext cx="527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کُلّ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643306" y="6000768"/>
            <a:ext cx="875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حدیقة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500166" y="6000768"/>
            <a:ext cx="1035092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باغ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432422" y="5357826"/>
            <a:ext cx="115127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همه ، هر </a:t>
            </a:r>
            <a:endParaRPr lang="en-US" sz="2800" b="1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932488" y="3857628"/>
            <a:ext cx="893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ایستاده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932488" y="4429132"/>
            <a:ext cx="825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نشسته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142976" y="4929198"/>
            <a:ext cx="20489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مادر، جمع :الأمهات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003926" y="3286124"/>
            <a:ext cx="901209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دوستان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358082" y="2428868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هذَه  </a:t>
            </a:r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: </a:t>
            </a: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مونث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858148" y="2928934"/>
            <a:ext cx="6270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ذلکَ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919232" y="1785926"/>
            <a:ext cx="553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بائع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932488" y="1785926"/>
            <a:ext cx="1091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فروشنده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643306" y="2357430"/>
            <a:ext cx="780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جَماعَة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003926" y="2285992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جماعت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786182" y="3929066"/>
            <a:ext cx="712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ea typeface="Calibri"/>
                <a:cs typeface="Adobe Arabic" pitchFamily="18" charset="-78"/>
              </a:rPr>
              <a:t>واقِف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4" grpId="0"/>
      <p:bldP spid="15" grpId="0"/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6" grpId="0"/>
      <p:bldP spid="37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1" grpId="1"/>
      <p:bldP spid="52" grpId="0"/>
      <p:bldP spid="53" grpId="0"/>
      <p:bldP spid="54" grpId="0"/>
      <p:bldP spid="55" grpId="0"/>
      <p:bldP spid="56" grpId="0"/>
      <p:bldP spid="57" grpId="0"/>
      <p:bldP spid="58" grpId="0"/>
      <p:bldP spid="60" grpId="0"/>
      <p:bldP spid="61" grpId="0"/>
      <p:bldP spid="62" grpId="0"/>
      <p:bldP spid="63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 descr="2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424482" y="285728"/>
          <a:ext cx="3301864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8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34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944428" y="285728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lt1"/>
                </a:solidFill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29916" y="214290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83208" y="857232"/>
            <a:ext cx="769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قَميصٌ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72198" y="785794"/>
            <a:ext cx="825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پیراهن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719282" y="285728"/>
          <a:ext cx="2995594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3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714744" y="357166"/>
            <a:ext cx="10149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40311" y="357166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72050" y="857232"/>
            <a:ext cx="607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ثلاثة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357422" y="785794"/>
            <a:ext cx="470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43634" y="1357298"/>
            <a:ext cx="75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سِروال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43636" y="1357298"/>
            <a:ext cx="7008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شلوار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916758" y="1857364"/>
            <a:ext cx="380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أمْ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357950" y="1857364"/>
            <a:ext cx="402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یا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45320" y="2357430"/>
            <a:ext cx="609462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قریة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702444" y="2928934"/>
            <a:ext cx="841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جَلَسَتْ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45320" y="3357562"/>
            <a:ext cx="588623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مرأة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916758" y="3929066"/>
            <a:ext cx="697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غرفة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929586" y="4429132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حجر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786710" y="5429264"/>
            <a:ext cx="6495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واحد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43636" y="2357430"/>
            <a:ext cx="72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روستا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72198" y="2857496"/>
            <a:ext cx="861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نشست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429388" y="3429000"/>
            <a:ext cx="450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زن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357950" y="4000504"/>
            <a:ext cx="572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اتاق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357818" y="4429132"/>
            <a:ext cx="18966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سنگ، جمع :حجار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429388" y="5500702"/>
            <a:ext cx="516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یک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802946" y="6072206"/>
            <a:ext cx="635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إثنان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374464" y="6000768"/>
            <a:ext cx="433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دو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43306" y="135729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أربعَة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45308" y="135729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چهار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49734" y="1857364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خَمسَة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857620" y="2285992"/>
            <a:ext cx="622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 سِتة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302498" y="2357430"/>
            <a:ext cx="60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شش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787297" y="2857496"/>
            <a:ext cx="683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dk1"/>
                </a:solidFill>
                <a:latin typeface="Adobe Arabic" pitchFamily="18" charset="-78"/>
                <a:cs typeface="Adobe Arabic" pitchFamily="18" charset="-78"/>
              </a:rPr>
              <a:t>سَبْعَة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214546" y="2928934"/>
            <a:ext cx="7008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هفت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786182" y="3357562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ثمانِیة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43306" y="3929066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تِسْعة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929058" y="4429132"/>
            <a:ext cx="681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عَشرة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595637" y="4929198"/>
            <a:ext cx="1027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إحدَ عشرَ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589224" y="5429264"/>
            <a:ext cx="10262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إثنا  عشر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786710" y="4929198"/>
            <a:ext cx="7425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أشياءَ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143636" y="4929198"/>
            <a:ext cx="737702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چیزها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071670" y="5429264"/>
            <a:ext cx="801823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دوازده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357422" y="3929066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نه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357422" y="4429132"/>
            <a:ext cx="4283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ده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202839" y="5000636"/>
            <a:ext cx="660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یازده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071670" y="3357562"/>
            <a:ext cx="764953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هشت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945308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پنج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916025" y="6000768"/>
            <a:ext cx="5517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سَنة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342996" y="6000768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سال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5" grpId="0"/>
      <p:bldP spid="46" grpId="0"/>
      <p:bldP spid="47" grpId="0"/>
      <p:bldP spid="48" grpId="0"/>
      <p:bldP spid="49" grpId="0"/>
      <p:bldP spid="51" grpId="0"/>
      <p:bldP spid="52" grpId="0"/>
      <p:bldP spid="53" grpId="0"/>
      <p:bldP spid="54" grpId="0"/>
      <p:bldP spid="55" grpId="0"/>
      <p:bldP spid="56" grpId="0"/>
      <p:bldP spid="60" grpId="0"/>
      <p:bldP spid="59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834054" y="357166"/>
          <a:ext cx="2833682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8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5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704748" y="428604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lt1"/>
                </a:solidFill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55153" y="428604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58085" y="857232"/>
            <a:ext cx="6687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سَّبْت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57950" y="857232"/>
            <a:ext cx="633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428772" y="357166"/>
          <a:ext cx="3336493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79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699902" y="357166"/>
            <a:ext cx="943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40311" y="357166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65943" y="1357298"/>
            <a:ext cx="702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أخْضر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43108" y="135729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سبز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966600" y="142873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أحَد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15074" y="1428736"/>
            <a:ext cx="869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یکشنبه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912586" y="1928802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إثْنَینِ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15074" y="1928802"/>
            <a:ext cx="881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دوشنبه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92651" y="2500306"/>
            <a:ext cx="68159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ثُلّاثاء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58082" y="2928934"/>
            <a:ext cx="747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أربعاء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640770" y="3429000"/>
            <a:ext cx="822661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خَمِیس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765806" y="4000504"/>
            <a:ext cx="737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جُمُعَة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842053" y="5000636"/>
            <a:ext cx="659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أحمر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786710" y="5500702"/>
            <a:ext cx="651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أسود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786710" y="6000768"/>
            <a:ext cx="6703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أبیض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72198" y="2428868"/>
            <a:ext cx="989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سه 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72198" y="2928934"/>
            <a:ext cx="108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چهارشنبه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15074" y="3500438"/>
            <a:ext cx="10390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پنج شنبه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439987" y="4071942"/>
            <a:ext cx="737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جمعه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500826" y="5000636"/>
            <a:ext cx="625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سرخ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500826" y="5500702"/>
            <a:ext cx="6142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سیاه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521870" y="6143644"/>
            <a:ext cx="6799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سفید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364661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أصْفر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43042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زرد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710422" y="2357430"/>
            <a:ext cx="6142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تُّفّاحُ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3780258" y="2857496"/>
            <a:ext cx="612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رّمان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740393" y="3429000"/>
            <a:ext cx="6383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عِنَب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786182" y="4500570"/>
            <a:ext cx="704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شجرة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3792181" y="3929066"/>
            <a:ext cx="532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رِضا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786182" y="5000636"/>
            <a:ext cx="696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أمس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1928794" y="2428868"/>
            <a:ext cx="739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سیب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071670" y="2928934"/>
            <a:ext cx="4956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انار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018773" y="3500438"/>
            <a:ext cx="678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انگور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357290" y="4000504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رضایت، خشنودی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1966785" y="4572008"/>
            <a:ext cx="80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درخت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017864" y="5072074"/>
            <a:ext cx="72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دیروز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786182" y="6000768"/>
            <a:ext cx="80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مفتاح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051529" y="6072206"/>
            <a:ext cx="5902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کلید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071934" y="557214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غَد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2118366" y="5572140"/>
            <a:ext cx="548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فردا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643306" y="857232"/>
            <a:ext cx="652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أزرق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11840" y="928670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آبی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7926522" y="4500570"/>
            <a:ext cx="572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شَهرْ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585995" y="4500570"/>
            <a:ext cx="4908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ماه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6" grpId="0"/>
      <p:bldP spid="37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68" grpId="0"/>
      <p:bldP spid="69" grpId="0"/>
      <p:bldP spid="70" grpId="0"/>
      <p:bldP spid="71" grpId="0"/>
      <p:bldP spid="47" grpId="0"/>
      <p:bldP spid="48" grpId="0"/>
      <p:bldP spid="49" grpId="0"/>
      <p:bldP spid="50" grpId="0"/>
      <p:bldP spid="51" grpId="0"/>
      <p:bldP spid="54" grpId="0"/>
      <p:bldP spid="55" grpId="0"/>
      <p:bldP spid="56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 descr="2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214810" y="4214818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486394" y="0"/>
          <a:ext cx="3514762" cy="6736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43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1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5814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5561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5814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771586" y="0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lt1"/>
                </a:solidFill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57884" y="0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358082" y="4143380"/>
            <a:ext cx="1428596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>
                <a:latin typeface="Adobe Arabic" pitchFamily="18" charset="-78"/>
                <a:ea typeface="Calibri"/>
                <a:cs typeface="Adobe Arabic" pitchFamily="18" charset="-78"/>
              </a:rPr>
              <a:t>أنتُم  </a:t>
            </a: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(مذکر</a:t>
            </a:r>
            <a:r>
              <a:rPr lang="fa-IR" sz="2800" b="1" dirty="0">
                <a:latin typeface="Adobe Arabic" pitchFamily="18" charset="-78"/>
                <a:ea typeface="Calibri"/>
                <a:cs typeface="Adobe Arabic" pitchFamily="18" charset="-78"/>
              </a:rPr>
              <a:t>) 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072330" y="4643446"/>
            <a:ext cx="1776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أنتن (مونث)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786578" y="5143512"/>
            <a:ext cx="2125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أنتما (مذکر ومونث)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929322" y="4191640"/>
            <a:ext cx="603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شما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072198" y="4786322"/>
            <a:ext cx="532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شما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072198" y="5263210"/>
            <a:ext cx="532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شما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000892" y="5715016"/>
            <a:ext cx="1922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أنا ( مذکر ومونث)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15074" y="5763276"/>
            <a:ext cx="474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من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358082" y="500042"/>
            <a:ext cx="14734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chemeClr val="dk1"/>
                </a:solidFill>
                <a:latin typeface="Adobe Arabic" pitchFamily="18" charset="-78"/>
                <a:cs typeface="Adobe Arabic" pitchFamily="18" charset="-78"/>
              </a:rPr>
              <a:t>هو:برای مذکر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43636" y="57148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او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000892" y="1071546"/>
            <a:ext cx="1857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هی:برای مونث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8016" y="1571612"/>
            <a:ext cx="207170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هما( مذکرو مو نث)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7429520" y="2571744"/>
            <a:ext cx="1459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هُنَّ ( مونث 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500958" y="3071810"/>
            <a:ext cx="1290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أنتَ (مذکر)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7358082" y="3643314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أنتِ (مونث)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175485" y="3620136"/>
            <a:ext cx="385042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0"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تو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6175485" y="1619872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آنها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175485" y="2620004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آنها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7" name="Rectangle 66"/>
          <p:cNvSpPr/>
          <p:nvPr/>
        </p:nvSpPr>
        <p:spPr>
          <a:xfrm flipH="1">
            <a:off x="5603981" y="3191508"/>
            <a:ext cx="12144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تو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7423806" y="2071678"/>
            <a:ext cx="1364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هُم  (مذکر 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6175485" y="2191376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آنها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6246923" y="111980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او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58016" y="6215082"/>
            <a:ext cx="2121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نحنُ ( مذکر ومونث)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286512" y="6263342"/>
            <a:ext cx="369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ما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50" name="Table 49"/>
          <p:cNvGraphicFramePr>
            <a:graphicFrameLocks noGrp="1"/>
          </p:cNvGraphicFramePr>
          <p:nvPr/>
        </p:nvGraphicFramePr>
        <p:xfrm>
          <a:off x="914426" y="50506"/>
          <a:ext cx="3943326" cy="6736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3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   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   </a:t>
                      </a:r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5559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2938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1" name="Rectangle 70"/>
          <p:cNvSpPr/>
          <p:nvPr/>
        </p:nvSpPr>
        <p:spPr>
          <a:xfrm>
            <a:off x="1071538" y="4191640"/>
            <a:ext cx="1220206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یاری کردید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214414" y="4691706"/>
            <a:ext cx="845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نوشتید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3714744" y="4214818"/>
            <a:ext cx="82586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نَصَرْتُم 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3852113" y="4786322"/>
            <a:ext cx="657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کَتَبْتُنَّ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714744" y="5786454"/>
            <a:ext cx="881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رَجَعْتُ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857620" y="6334780"/>
            <a:ext cx="764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ذَهَبْنا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3786182" y="500042"/>
            <a:ext cx="628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لَعِبَ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1127643" y="548302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بازی کرد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3643306" y="1071546"/>
            <a:ext cx="846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طَرَقَتْ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1322721" y="1119806"/>
            <a:ext cx="7136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کوبید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3286116" y="0"/>
            <a:ext cx="943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229051" y="142852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1214414" y="2620004"/>
            <a:ext cx="891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رسیدند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3714744" y="2643182"/>
            <a:ext cx="80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 وَصَلْنَ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071538" y="6334780"/>
            <a:ext cx="11430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رفتیم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214414" y="5763276"/>
            <a:ext cx="11430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برگشتم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357554" y="5286388"/>
            <a:ext cx="121444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وصلتما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214414" y="5263210"/>
            <a:ext cx="11430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رسیدید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071802" y="3714752"/>
            <a:ext cx="135732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کَتَبتِ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071802" y="3143248"/>
            <a:ext cx="135732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کَتَبتَ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85786" y="3191508"/>
            <a:ext cx="135732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نوشتی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928662" y="3620136"/>
            <a:ext cx="12858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نوشتی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3714744" y="1571612"/>
            <a:ext cx="752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طَرَقَتا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3643306" y="2143116"/>
            <a:ext cx="784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ذهبوا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1142976" y="1619872"/>
            <a:ext cx="926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کوبیدند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357290" y="2119938"/>
            <a:ext cx="673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رفتند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3" grpId="0"/>
      <p:bldP spid="24" grpId="0"/>
      <p:bldP spid="25" grpId="0"/>
      <p:bldP spid="30" grpId="0"/>
      <p:bldP spid="31" grpId="0"/>
      <p:bldP spid="32" grpId="0"/>
      <p:bldP spid="34" grpId="0"/>
      <p:bldP spid="35" grpId="0"/>
      <p:bldP spid="41" grpId="0"/>
      <p:bldP spid="42" grpId="0"/>
      <p:bldP spid="43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48" grpId="0"/>
      <p:bldP spid="49" grpId="0"/>
      <p:bldP spid="71" grpId="0"/>
      <p:bldP spid="72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 descr="143bff55da7293cee7e782550b97c20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00628" y="285728"/>
          <a:ext cx="3667114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8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8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643834" y="357166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en-US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72198" y="357166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en-US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43636" y="785794"/>
            <a:ext cx="4555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راه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71604" y="285728"/>
          <a:ext cx="3143272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38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5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500430" y="214290"/>
            <a:ext cx="10149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00232" y="285728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29058" y="785794"/>
            <a:ext cx="5517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کَلامِ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71736" y="785794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سخن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55555" y="1331860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شَبَکَة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43636" y="1357298"/>
            <a:ext cx="489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تور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58148" y="1831926"/>
            <a:ext cx="51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 </a:t>
            </a: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نار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72198" y="1857364"/>
            <a:ext cx="6944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جهنم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715272" y="2331992"/>
            <a:ext cx="748923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سَفينَة</a:t>
            </a:r>
            <a:endParaRPr lang="en-US" sz="2800" b="1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643834" y="3403562"/>
            <a:ext cx="78581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أسرة</a:t>
            </a:r>
            <a:endParaRPr lang="en-US" sz="2800" b="1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715272" y="3903628"/>
            <a:ext cx="729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مَدينَة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86710" y="4403694"/>
            <a:ext cx="689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صورَة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753048" y="4975198"/>
            <a:ext cx="631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ورَدة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00760" y="2357430"/>
            <a:ext cx="737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کشتی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29322" y="2857496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ماهی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929322" y="342900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خانواده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72066" y="3929066"/>
            <a:ext cx="2105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شهر،جمع مُدُن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500826" y="4500570"/>
            <a:ext cx="708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عکس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718909" y="5072074"/>
            <a:ext cx="458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گل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643834" y="5572140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مَدرَسَة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29388" y="5572140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مدرسه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0430" y="135729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کَثير 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57422" y="1285860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بسیار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857620" y="1857364"/>
            <a:ext cx="60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قلیل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929058" y="2357430"/>
            <a:ext cx="524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حارّ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643174" y="2357430"/>
            <a:ext cx="5822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گرم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931568" y="2928934"/>
            <a:ext cx="5389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کَثير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000232" y="2928934"/>
            <a:ext cx="14269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بسیار – زیاد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786182" y="3357562"/>
            <a:ext cx="724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جَميل</a:t>
            </a:r>
            <a:endParaRPr lang="en-US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500430" y="3832190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بدایة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908919" y="4403694"/>
            <a:ext cx="6431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نِهايَة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929058" y="4929198"/>
            <a:ext cx="620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قَبيح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024335" y="5403826"/>
            <a:ext cx="532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بارد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072198" y="6072206"/>
            <a:ext cx="94288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کتابخانه</a:t>
            </a:r>
            <a:endParaRPr lang="en-US" sz="2800" b="1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357422" y="5429264"/>
            <a:ext cx="532518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سرد</a:t>
            </a:r>
            <a:endParaRPr lang="en-US" sz="2800" b="1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071670" y="3929066"/>
            <a:ext cx="10486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آغاز -اوّل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071670" y="4429132"/>
            <a:ext cx="12041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اخر- پایان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357422" y="4929198"/>
            <a:ext cx="7008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زشت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143108" y="3357562"/>
            <a:ext cx="102777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زیبا</a:t>
            </a:r>
            <a:endParaRPr lang="en-US" sz="2800" b="1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85984" y="1857364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کم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500958" y="2903496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سَمَکَة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7786710" y="857232"/>
            <a:ext cx="729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طَریق</a:t>
            </a:r>
            <a:endParaRPr lang="en-US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829088" y="6072206"/>
            <a:ext cx="7264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مَکْتَبَة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925156" y="6000768"/>
            <a:ext cx="607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عالِم</a:t>
            </a:r>
            <a:endParaRPr lang="fa-IR" sz="28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071670" y="6000768"/>
            <a:ext cx="10001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دانشمند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5" name="Picture 64" descr="0.009752001340958475_taknaz_i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00834"/>
            <a:ext cx="9144000" cy="6381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5" grpId="0"/>
      <p:bldP spid="46" grpId="0"/>
      <p:bldP spid="47" grpId="0"/>
      <p:bldP spid="48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2" grpId="1"/>
      <p:bldP spid="63" grpId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 descr="b46c89c46b7eaccbd1a928d72d17be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00622" y="357166"/>
          <a:ext cx="3667114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8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8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858148" y="857232"/>
            <a:ext cx="5517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لماذا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3636" y="928670"/>
            <a:ext cx="492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چرا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15272" y="1357298"/>
            <a:ext cx="6367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کیف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72132" y="1285860"/>
            <a:ext cx="1577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چطور- چگونه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14496" y="285728"/>
          <a:ext cx="3200380" cy="6217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6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3571868" y="214290"/>
            <a:ext cx="800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57356" y="285728"/>
            <a:ext cx="8771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23961" y="857232"/>
            <a:ext cx="655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یمین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57356" y="785794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راست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58148" y="1928802"/>
            <a:ext cx="474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مَنْ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00628" y="1857364"/>
            <a:ext cx="2295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چه کسی ؟ چه کسانی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86710" y="2500306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 </a:t>
            </a: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مَنْ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00760" y="2428868"/>
            <a:ext cx="851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هرکس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786710" y="3000372"/>
            <a:ext cx="562975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لِمَنْ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786710" y="3500438"/>
            <a:ext cx="506870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أینَ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91145" y="4071942"/>
            <a:ext cx="734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أ- هَلْ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925475" y="4572008"/>
            <a:ext cx="369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ما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818774" y="507207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مَتی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43834" y="5572140"/>
            <a:ext cx="72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غالیة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43504" y="2928934"/>
            <a:ext cx="2140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برای کی ؟ مال کی ؟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15074" y="3500438"/>
            <a:ext cx="5196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کجا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072198" y="3929066"/>
            <a:ext cx="489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آیا </a:t>
            </a:r>
            <a:endParaRPr lang="fa-IR" sz="2800" b="1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429256" y="4500570"/>
            <a:ext cx="1547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چه –چه چیزی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357818" y="5000636"/>
            <a:ext cx="1633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چه وقت – کی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929322" y="5572140"/>
            <a:ext cx="60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گران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643834" y="6072206"/>
            <a:ext cx="832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رخیصة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06953" y="6143644"/>
            <a:ext cx="660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ارزان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00430" y="1357298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یسا 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00166" y="1285860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چپ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929058" y="1857364"/>
            <a:ext cx="5918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فوق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929058" y="235743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dk1"/>
                </a:solidFill>
                <a:latin typeface="Adobe Arabic" pitchFamily="18" charset="-78"/>
                <a:cs typeface="Adobe Arabic" pitchFamily="18" charset="-78"/>
              </a:rPr>
              <a:t>تحتَ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643042" y="2357430"/>
            <a:ext cx="8986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زیر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857620" y="2857496"/>
            <a:ext cx="652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أسرار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571868" y="3429000"/>
            <a:ext cx="10001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واجباتک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857620" y="3929066"/>
            <a:ext cx="5757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إلی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857620" y="4429132"/>
            <a:ext cx="49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رُبَّ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785975" y="4929198"/>
            <a:ext cx="777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ذَّهَب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857620" y="5429264"/>
            <a:ext cx="628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قیمة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857356" y="5429264"/>
            <a:ext cx="1188146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ارزش- بها 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143108" y="4929198"/>
            <a:ext cx="56938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طلا 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571604" y="3357562"/>
            <a:ext cx="1042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تکالیفت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714480" y="3929066"/>
            <a:ext cx="979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به سوی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000232" y="4429132"/>
            <a:ext cx="931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چه بسا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785918" y="2857496"/>
            <a:ext cx="641522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ea typeface="Calibri"/>
                <a:cs typeface="Adobe Arabic" pitchFamily="18" charset="-78"/>
              </a:rPr>
              <a:t>رازها</a:t>
            </a:r>
            <a:endParaRPr lang="en-US" sz="2800" dirty="0">
              <a:solidFill>
                <a:srgbClr val="FF0000"/>
              </a:solidFill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000232" y="1785926"/>
            <a:ext cx="474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بالا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978754" y="6000768"/>
            <a:ext cx="579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لیتَ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1928794" y="6000768"/>
            <a:ext cx="10076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ای کاش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7643834" y="357166"/>
            <a:ext cx="800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57884" y="357166"/>
            <a:ext cx="8771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41" grpId="0"/>
      <p:bldP spid="42" grpId="0"/>
      <p:bldP spid="43" grpId="0"/>
      <p:bldP spid="45" grpId="0"/>
      <p:bldP spid="46" grpId="0"/>
      <p:bldP spid="47" grpId="0"/>
      <p:bldP spid="48" grpId="0"/>
      <p:bldP spid="49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9" grpId="0"/>
      <p:bldP spid="60" grpId="0"/>
      <p:bldP spid="61" grpId="0"/>
      <p:bldP spid="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43306" y="4000504"/>
            <a:ext cx="92869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071934" y="1500174"/>
          <a:ext cx="3948100" cy="31089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85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2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210">
                <a:tc>
                  <a:txBody>
                    <a:bodyPr/>
                    <a:lstStyle/>
                    <a:p>
                      <a:pPr rtl="1"/>
                      <a:endParaRPr lang="fa-IR" sz="2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786578" y="1428736"/>
            <a:ext cx="686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lt1"/>
                </a:solidFill>
                <a:latin typeface="Adobe Arabic" pitchFamily="18" charset="-78"/>
                <a:cs typeface="Adobe Arabic" pitchFamily="18" charset="-78"/>
              </a:rPr>
              <a:t>عربی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10116" y="1500174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فارسی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86578" y="2000240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وصل 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57752" y="2000240"/>
            <a:ext cx="678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رسید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15140" y="2500306"/>
            <a:ext cx="9188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ما ذهبنَ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86314" y="2571744"/>
            <a:ext cx="8194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نرفتند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58016" y="307181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latin typeface="Adobe Arabic" pitchFamily="18" charset="-78"/>
                <a:cs typeface="Adobe Arabic" pitchFamily="18" charset="-78"/>
              </a:rPr>
              <a:t> </a:t>
            </a:r>
            <a:r>
              <a:rPr lang="fa-IR" sz="2800" b="1" dirty="0" smtClean="0">
                <a:latin typeface="Adobe Arabic" pitchFamily="18" charset="-78"/>
                <a:cs typeface="Adobe Arabic" pitchFamily="18" charset="-78"/>
              </a:rPr>
              <a:t>مَلَکَ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572000" y="3000372"/>
            <a:ext cx="1274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فرمانروا شد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929454" y="3571876"/>
            <a:ext cx="553357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>
              <a:lnSpc>
                <a:spcPct val="107000"/>
              </a:lnSpc>
            </a:pPr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وقَعَ</a:t>
            </a:r>
            <a:endParaRPr lang="en-US" sz="2800" dirty="0">
              <a:latin typeface="Adobe Arabic" pitchFamily="18" charset="-78"/>
              <a:ea typeface="Calibri"/>
              <a:cs typeface="Adobe Arabic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95437" y="4143380"/>
            <a:ext cx="657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latin typeface="Adobe Arabic" pitchFamily="18" charset="-78"/>
                <a:ea typeface="Calibri"/>
                <a:cs typeface="Adobe Arabic" pitchFamily="18" charset="-78"/>
              </a:rPr>
              <a:t>قَذَفَ</a:t>
            </a:r>
            <a:endParaRPr lang="fa-IR" sz="28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000628" y="3571876"/>
            <a:ext cx="6110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افتاد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14876" y="4071942"/>
            <a:ext cx="1181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پرتاب کرد </a:t>
            </a:r>
            <a:endParaRPr lang="fa-IR" sz="2800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9" grpId="0"/>
      <p:bldP spid="20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51834" y="3244334"/>
            <a:ext cx="36824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7200" b="1" dirty="0" smtClean="0"/>
              <a:t>پایان</a:t>
            </a:r>
          </a:p>
          <a:p>
            <a:r>
              <a:rPr lang="fa-IR" sz="7200" b="1" dirty="0" smtClean="0"/>
              <a:t>موفق باشید</a:t>
            </a:r>
            <a:endParaRPr lang="fa-IR" sz="7200" b="1" dirty="0"/>
          </a:p>
        </p:txBody>
      </p:sp>
    </p:spTree>
    <p:extLst>
      <p:ext uri="{BB962C8B-B14F-4D97-AF65-F5344CB8AC3E}">
        <p14:creationId xmlns:p14="http://schemas.microsoft.com/office/powerpoint/2010/main" val="175694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532</Words>
  <Application>Microsoft Office PowerPoint</Application>
  <PresentationFormat>On-screen Show (4:3)</PresentationFormat>
  <Paragraphs>410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Adobe Arabic</vt:lpstr>
      <vt:lpstr>Arial</vt:lpstr>
      <vt:lpstr>Calibri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Tarasheh</dc:creator>
  <cp:lastModifiedBy>Windows User</cp:lastModifiedBy>
  <cp:revision>352</cp:revision>
  <dcterms:created xsi:type="dcterms:W3CDTF">2014-08-22T19:10:16Z</dcterms:created>
  <dcterms:modified xsi:type="dcterms:W3CDTF">2020-02-25T16:01:59Z</dcterms:modified>
</cp:coreProperties>
</file>