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6" r:id="rId3"/>
    <p:sldId id="257" r:id="rId4"/>
    <p:sldId id="258" r:id="rId5"/>
    <p:sldId id="259" r:id="rId6"/>
    <p:sldId id="268" r:id="rId7"/>
    <p:sldId id="260" r:id="rId8"/>
    <p:sldId id="261" r:id="rId9"/>
    <p:sldId id="270" r:id="rId10"/>
    <p:sldId id="262" r:id="rId11"/>
    <p:sldId id="263" r:id="rId12"/>
    <p:sldId id="264" r:id="rId13"/>
    <p:sldId id="272" r:id="rId14"/>
    <p:sldId id="273" r:id="rId15"/>
    <p:sldId id="271" r:id="rId16"/>
    <p:sldId id="267" r:id="rId17"/>
    <p:sldId id="27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90" autoAdjust="0"/>
  </p:normalViewPr>
  <p:slideViewPr>
    <p:cSldViewPr>
      <p:cViewPr varScale="1">
        <p:scale>
          <a:sx n="74" d="100"/>
          <a:sy n="74" d="100"/>
        </p:scale>
        <p:origin x="-104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1/18/2017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fa-IR" sz="6600" b="1" dirty="0" smtClean="0">
                <a:solidFill>
                  <a:srgbClr val="FF0000"/>
                </a:solidFill>
                <a:effectLst>
                  <a:outerShdw blurRad="38100" dist="38100" dir="2700000" algn="tl">
                    <a:srgbClr val="000000">
                      <a:alpha val="43137"/>
                    </a:srgbClr>
                  </a:outerShdw>
                </a:effectLst>
              </a:rPr>
              <a:t>مرگ </a:t>
            </a:r>
            <a:r>
              <a:rPr lang="fa-IR" sz="6600" b="1" dirty="0" smtClean="0">
                <a:solidFill>
                  <a:srgbClr val="FF0000"/>
                </a:solidFill>
                <a:effectLst>
                  <a:outerShdw blurRad="38100" dist="38100" dir="2700000" algn="tl">
                    <a:srgbClr val="000000">
                      <a:alpha val="43137"/>
                    </a:srgbClr>
                  </a:outerShdw>
                </a:effectLst>
              </a:rPr>
              <a:t>مغزی</a:t>
            </a:r>
            <a:endParaRPr lang="en-US" sz="6000" b="1" dirty="0">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2836" y="2057400"/>
            <a:ext cx="7239000" cy="2069477"/>
          </a:xfrm>
          <a:prstGeom prst="rect">
            <a:avLst/>
          </a:prstGeom>
        </p:spPr>
        <p:txBody>
          <a:bodyPr wrap="square">
            <a:spAutoFit/>
          </a:bodyPr>
          <a:lstStyle/>
          <a:p>
            <a:pPr algn="ctr">
              <a:lnSpc>
                <a:spcPct val="250000"/>
              </a:lnSpc>
            </a:pPr>
            <a:r>
              <a:rPr lang="fa-IR" sz="2800" b="1" dirty="0">
                <a:solidFill>
                  <a:srgbClr val="FF0000"/>
                </a:solidFill>
                <a:latin typeface="Times New Roman" pitchFamily="18" charset="0"/>
                <a:cs typeface="Times New Roman" pitchFamily="18" charset="0"/>
              </a:rPr>
              <a:t>مرگ مغزی </a:t>
            </a:r>
            <a:r>
              <a:rPr lang="fa-IR" sz="2800" b="1" dirty="0">
                <a:latin typeface="Times New Roman" pitchFamily="18" charset="0"/>
                <a:cs typeface="Times New Roman" pitchFamily="18" charset="0"/>
              </a:rPr>
              <a:t>یعنی از دست رفتن دائمی و غیر قابل برگشت و جبران نشدنی کلیه فعالیتهای حیاتی نیمکره ها و </a:t>
            </a:r>
            <a:r>
              <a:rPr lang="fa-IR" sz="2800" b="1" dirty="0" smtClean="0">
                <a:latin typeface="Times New Roman" pitchFamily="18" charset="0"/>
                <a:cs typeface="Times New Roman" pitchFamily="18" charset="0"/>
              </a:rPr>
              <a:t>ساقه </a:t>
            </a:r>
            <a:r>
              <a:rPr lang="fa-IR" sz="2800" b="1" dirty="0">
                <a:latin typeface="Times New Roman" pitchFamily="18" charset="0"/>
                <a:cs typeface="Times New Roman" pitchFamily="18" charset="0"/>
              </a:rPr>
              <a:t>مغز</a:t>
            </a:r>
            <a:r>
              <a:rPr lang="fa-IR" sz="2800" dirty="0">
                <a:latin typeface="Times New Roman" pitchFamily="18" charset="0"/>
                <a:cs typeface="Times New Roman" pitchFamily="18" charset="0"/>
              </a:rPr>
              <a:t> </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922939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997839"/>
            <a:ext cx="8001000" cy="3416320"/>
          </a:xfrm>
          <a:prstGeom prst="rect">
            <a:avLst/>
          </a:prstGeom>
        </p:spPr>
        <p:txBody>
          <a:bodyPr wrap="square">
            <a:spAutoFit/>
          </a:bodyPr>
          <a:lstStyle/>
          <a:p>
            <a:pPr algn="r" rtl="1">
              <a:lnSpc>
                <a:spcPct val="200000"/>
              </a:lnSpc>
            </a:pPr>
            <a:r>
              <a:rPr lang="fa-IR" b="1" dirty="0">
                <a:latin typeface="Times New Roman" pitchFamily="18" charset="0"/>
                <a:cs typeface="Times New Roman" pitchFamily="18" charset="0"/>
              </a:rPr>
              <a:t>تعاریف اولیه ای که از مرگ مغزی وجود داشت : یعنی از بین رفتن کلیه فعالیتهای تمام قسمت های مغز </a:t>
            </a:r>
            <a:r>
              <a:rPr lang="fa-IR" b="1" dirty="0" smtClean="0">
                <a:latin typeface="Times New Roman" pitchFamily="18" charset="0"/>
                <a:cs typeface="Times New Roman" pitchFamily="18" charset="0"/>
              </a:rPr>
              <a:t>   </a:t>
            </a:r>
          </a:p>
          <a:p>
            <a:pPr algn="r" rtl="1">
              <a:lnSpc>
                <a:spcPct val="200000"/>
              </a:lnSpc>
            </a:pPr>
            <a:r>
              <a:rPr lang="fa-IR" b="1" dirty="0">
                <a:latin typeface="Times New Roman" pitchFamily="18" charset="0"/>
                <a:cs typeface="Times New Roman" pitchFamily="18" charset="0"/>
              </a:rPr>
              <a:t> </a:t>
            </a:r>
            <a:r>
              <a:rPr lang="en-US" b="1" dirty="0" smtClean="0">
                <a:latin typeface="Times New Roman" pitchFamily="18" charset="0"/>
                <a:cs typeface="Times New Roman" pitchFamily="18" charset="0"/>
              </a:rPr>
              <a:t>All </a:t>
            </a:r>
            <a:r>
              <a:rPr lang="en-US" b="1" dirty="0">
                <a:latin typeface="Times New Roman" pitchFamily="18" charset="0"/>
                <a:cs typeface="Times New Roman" pitchFamily="18" charset="0"/>
              </a:rPr>
              <a:t>Function of Entire Brain </a:t>
            </a:r>
            <a:r>
              <a:rPr lang="fa-IR" b="1" dirty="0">
                <a:latin typeface="Times New Roman" pitchFamily="18" charset="0"/>
                <a:cs typeface="Times New Roman" pitchFamily="18" charset="0"/>
              </a:rPr>
              <a:t>به 2 دلیل اصلاح و به تعریف فعلی تغییر یافته است : </a:t>
            </a:r>
          </a:p>
          <a:p>
            <a:pPr algn="r" rtl="1">
              <a:lnSpc>
                <a:spcPct val="200000"/>
              </a:lnSpc>
            </a:pPr>
            <a:r>
              <a:rPr lang="fa-IR" b="1" dirty="0" smtClean="0">
                <a:latin typeface="Times New Roman" pitchFamily="18" charset="0"/>
                <a:cs typeface="Times New Roman" pitchFamily="18" charset="0"/>
              </a:rPr>
              <a:t>1. در </a:t>
            </a:r>
            <a:r>
              <a:rPr lang="fa-IR" b="1" dirty="0">
                <a:latin typeface="Times New Roman" pitchFamily="18" charset="0"/>
                <a:cs typeface="Times New Roman" pitchFamily="18" charset="0"/>
              </a:rPr>
              <a:t>فرد دچار مرگ مغزی نمی توان فعالیت تمام قسمت های مغز منجمله </a:t>
            </a:r>
            <a:r>
              <a:rPr lang="en-US" b="1" dirty="0">
                <a:latin typeface="Times New Roman" pitchFamily="18" charset="0"/>
                <a:cs typeface="Times New Roman" pitchFamily="18" charset="0"/>
              </a:rPr>
              <a:t>BG ، </a:t>
            </a:r>
            <a:r>
              <a:rPr lang="fa-IR" b="1" dirty="0">
                <a:latin typeface="Times New Roman" pitchFamily="18" charset="0"/>
                <a:cs typeface="Times New Roman" pitchFamily="18" charset="0"/>
              </a:rPr>
              <a:t>مخچه و تالاموس را سنجید.</a:t>
            </a:r>
          </a:p>
          <a:p>
            <a:pPr algn="r" rtl="1">
              <a:lnSpc>
                <a:spcPct val="200000"/>
              </a:lnSpc>
            </a:pPr>
            <a:r>
              <a:rPr lang="fa-IR" b="1" dirty="0" smtClean="0">
                <a:latin typeface="Times New Roman" pitchFamily="18" charset="0"/>
                <a:cs typeface="Times New Roman" pitchFamily="18" charset="0"/>
              </a:rPr>
              <a:t>2. تمام </a:t>
            </a:r>
            <a:r>
              <a:rPr lang="fa-IR" b="1" dirty="0">
                <a:latin typeface="Times New Roman" pitchFamily="18" charset="0"/>
                <a:cs typeface="Times New Roman" pitchFamily="18" charset="0"/>
              </a:rPr>
              <a:t>کارکردهای مغز در چنین بیمارانی قابل سنجش نیست، مثلاً کارکرد تکلمی شنوایی یا بینایی یا قدرت تصمیم گیری یا برنامه ریزی قابل ارزیابی نیستند. </a:t>
            </a:r>
          </a:p>
        </p:txBody>
      </p:sp>
    </p:spTree>
    <p:extLst>
      <p:ext uri="{BB962C8B-B14F-4D97-AF65-F5344CB8AC3E}">
        <p14:creationId xmlns:p14="http://schemas.microsoft.com/office/powerpoint/2010/main" val="3616793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028343"/>
            <a:ext cx="8610600" cy="5493812"/>
          </a:xfrm>
          <a:prstGeom prst="rect">
            <a:avLst/>
          </a:prstGeom>
        </p:spPr>
        <p:txBody>
          <a:bodyPr wrap="square">
            <a:spAutoFit/>
          </a:bodyPr>
          <a:lstStyle/>
          <a:p>
            <a:pPr algn="ctr" rtl="1">
              <a:lnSpc>
                <a:spcPct val="150000"/>
              </a:lnSpc>
            </a:pPr>
            <a:r>
              <a:rPr lang="fa-IR" sz="2400" b="1" dirty="0">
                <a:solidFill>
                  <a:srgbClr val="FF0000"/>
                </a:solidFill>
                <a:latin typeface="Times New Roman" pitchFamily="18" charset="0"/>
                <a:cs typeface="Times New Roman" pitchFamily="18" charset="0"/>
              </a:rPr>
              <a:t>ملاک های مرگ مغزی : </a:t>
            </a:r>
          </a:p>
          <a:p>
            <a:pPr algn="r" rtl="1">
              <a:lnSpc>
                <a:spcPct val="150000"/>
              </a:lnSpc>
            </a:pPr>
            <a:r>
              <a:rPr lang="fa-IR" b="1" dirty="0"/>
              <a:t>تشخیص مرگ مغزی اساساً بالینی است </a:t>
            </a:r>
            <a:endParaRPr lang="en-US" b="1" dirty="0"/>
          </a:p>
          <a:p>
            <a:pPr algn="r" rtl="1">
              <a:lnSpc>
                <a:spcPct val="150000"/>
              </a:lnSpc>
            </a:pPr>
            <a:r>
              <a:rPr lang="fa-IR" b="1" dirty="0" smtClean="0"/>
              <a:t> ملاک های مرگ مغزی 2 گروهند : </a:t>
            </a:r>
          </a:p>
          <a:p>
            <a:pPr algn="r" rtl="1">
              <a:lnSpc>
                <a:spcPct val="150000"/>
              </a:lnSpc>
            </a:pPr>
            <a:r>
              <a:rPr lang="fa-IR" sz="2400" b="1" dirty="0" smtClean="0">
                <a:solidFill>
                  <a:srgbClr val="FF0000"/>
                </a:solidFill>
              </a:rPr>
              <a:t>الف </a:t>
            </a:r>
            <a:r>
              <a:rPr lang="en-US" sz="2400" b="1" dirty="0" smtClean="0">
                <a:solidFill>
                  <a:srgbClr val="FF0000"/>
                </a:solidFill>
              </a:rPr>
              <a:t>Inclusion Criteria</a:t>
            </a:r>
            <a:endParaRPr lang="en-US" sz="2400" b="1" dirty="0">
              <a:solidFill>
                <a:srgbClr val="FF0000"/>
              </a:solidFill>
            </a:endParaRPr>
          </a:p>
          <a:p>
            <a:pPr algn="r" rtl="1">
              <a:lnSpc>
                <a:spcPct val="150000"/>
              </a:lnSpc>
            </a:pPr>
            <a:r>
              <a:rPr lang="fa-IR" b="1" dirty="0"/>
              <a:t>یعنی ملاکهایی که باید تمامی آنها وجود داشته باشند و در نبود این معیارها نمی توان مرگ مغزی را تأیید کرد.</a:t>
            </a:r>
          </a:p>
          <a:p>
            <a:pPr algn="r" rtl="1">
              <a:lnSpc>
                <a:spcPct val="150000"/>
              </a:lnSpc>
            </a:pPr>
            <a:r>
              <a:rPr lang="fa-IR" b="1" dirty="0"/>
              <a:t>این ملاکها شامل : </a:t>
            </a:r>
          </a:p>
          <a:p>
            <a:pPr algn="r" rtl="1">
              <a:lnSpc>
                <a:spcPct val="150000"/>
              </a:lnSpc>
            </a:pPr>
            <a:r>
              <a:rPr lang="en-US" b="1" dirty="0" smtClean="0"/>
              <a:t>Clinical Tests</a:t>
            </a:r>
            <a:endParaRPr lang="en-US" b="1" dirty="0"/>
          </a:p>
          <a:p>
            <a:pPr algn="r" rtl="1">
              <a:lnSpc>
                <a:spcPct val="150000"/>
              </a:lnSpc>
            </a:pPr>
            <a:r>
              <a:rPr lang="en-US" b="1" dirty="0" smtClean="0"/>
              <a:t> Confirmatory Tests</a:t>
            </a:r>
          </a:p>
          <a:p>
            <a:pPr algn="r" rtl="1">
              <a:lnSpc>
                <a:spcPct val="150000"/>
              </a:lnSpc>
            </a:pPr>
            <a:r>
              <a:rPr lang="fa-IR" sz="2400" b="1" dirty="0" smtClean="0">
                <a:solidFill>
                  <a:srgbClr val="FF0000"/>
                </a:solidFill>
              </a:rPr>
              <a:t>ب </a:t>
            </a:r>
            <a:r>
              <a:rPr lang="en-US" sz="2400" b="1" dirty="0" smtClean="0">
                <a:solidFill>
                  <a:srgbClr val="FF0000"/>
                </a:solidFill>
              </a:rPr>
              <a:t>Exclusion Criteria</a:t>
            </a:r>
          </a:p>
          <a:p>
            <a:pPr algn="r" rtl="1">
              <a:lnSpc>
                <a:spcPct val="150000"/>
              </a:lnSpc>
            </a:pPr>
            <a:r>
              <a:rPr lang="fa-IR" b="1" dirty="0" smtClean="0"/>
              <a:t>یعنی </a:t>
            </a:r>
            <a:r>
              <a:rPr lang="fa-IR" b="1" dirty="0"/>
              <a:t>ملاکهایی که در حضور آنها نمی توان با قاطعیت و اطمینان تشخیص مرگ مغزی را مطرح کرد. این موارد شامل : کاهش دمای بدن، مسمومیت های دارویی، بیماریهای متابولیک یا اختلالات الکترولیتی و اختلالات اسید و باز حاد و شوک است.</a:t>
            </a:r>
          </a:p>
        </p:txBody>
      </p:sp>
    </p:spTree>
    <p:extLst>
      <p:ext uri="{BB962C8B-B14F-4D97-AF65-F5344CB8AC3E}">
        <p14:creationId xmlns:p14="http://schemas.microsoft.com/office/powerpoint/2010/main" val="298078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3438"/>
            <a:ext cx="9144000" cy="3323987"/>
          </a:xfrm>
          <a:prstGeom prst="rect">
            <a:avLst/>
          </a:prstGeom>
        </p:spPr>
        <p:txBody>
          <a:bodyPr wrap="square">
            <a:spAutoFit/>
          </a:bodyPr>
          <a:lstStyle/>
          <a:p>
            <a:pPr algn="ctr" rtl="1"/>
            <a:r>
              <a:rPr lang="en-US" sz="2400" b="1" dirty="0" smtClean="0">
                <a:solidFill>
                  <a:srgbClr val="FF0000"/>
                </a:solidFill>
                <a:latin typeface="Times New Roman" pitchFamily="18" charset="0"/>
                <a:cs typeface="Times New Roman" pitchFamily="18" charset="0"/>
              </a:rPr>
              <a:t>Clinical Tests</a:t>
            </a:r>
            <a:endParaRPr lang="fa-IR" sz="2400" b="1" dirty="0" smtClean="0">
              <a:solidFill>
                <a:srgbClr val="FF0000"/>
              </a:solidFill>
              <a:latin typeface="Times New Roman" pitchFamily="18" charset="0"/>
              <a:cs typeface="Times New Roman" pitchFamily="18" charset="0"/>
            </a:endParaRPr>
          </a:p>
          <a:p>
            <a:pPr algn="ctr" rtl="1"/>
            <a:r>
              <a:rPr lang="fa-IR" sz="2400" b="1" dirty="0" smtClean="0">
                <a:solidFill>
                  <a:srgbClr val="FF0000"/>
                </a:solidFill>
                <a:latin typeface="Times New Roman" pitchFamily="18" charset="0"/>
                <a:cs typeface="Times New Roman" pitchFamily="18" charset="0"/>
              </a:rPr>
              <a:t>الف : </a:t>
            </a:r>
            <a:r>
              <a:rPr lang="en-US" sz="2400" b="1" dirty="0" smtClean="0">
                <a:solidFill>
                  <a:srgbClr val="FF0000"/>
                </a:solidFill>
                <a:latin typeface="Times New Roman" pitchFamily="18" charset="0"/>
                <a:cs typeface="Times New Roman" pitchFamily="18" charset="0"/>
              </a:rPr>
              <a:t>Coma </a:t>
            </a:r>
            <a:endParaRPr lang="en-US" sz="2400" b="1" dirty="0">
              <a:solidFill>
                <a:srgbClr val="FF0000"/>
              </a:solidFill>
              <a:latin typeface="Times New Roman" pitchFamily="18" charset="0"/>
              <a:cs typeface="Times New Roman" pitchFamily="18" charset="0"/>
            </a:endParaRPr>
          </a:p>
          <a:p>
            <a:pPr algn="r" rtl="1">
              <a:lnSpc>
                <a:spcPct val="200000"/>
              </a:lnSpc>
            </a:pPr>
            <a:r>
              <a:rPr lang="fa-IR" b="1" dirty="0"/>
              <a:t>بیمار باید در اغمای کامل باشد. </a:t>
            </a:r>
            <a:r>
              <a:rPr lang="fa-IR" b="1" dirty="0" smtClean="0"/>
              <a:t>مولفین </a:t>
            </a:r>
            <a:r>
              <a:rPr lang="fa-IR" b="1" dirty="0"/>
              <a:t>معتقدند ارائه محرک های محیطی یعنی محرک دردناک به بستر ناخن  یا روی جناغ سینه به علت اینکه می تواند سبب شدت رفلکس نخاعی شود در ارزیابی مرگ مغزی ارزش و جایگاهی ندارد ولی اغلب اعتقاد دارند که هم محرک محیط و هم محرک مرکزی لازم است و 3 ناحیه استاندارد برای ایجاد درد ارائه شده که عبارتند از </a:t>
            </a:r>
            <a:r>
              <a:rPr lang="en-US" b="1" dirty="0"/>
              <a:t>TMJ ،</a:t>
            </a:r>
            <a:r>
              <a:rPr lang="fa-IR" b="1" dirty="0"/>
              <a:t>حاشیه سوپرا اربیتال(حاشیه فوقانی ابروها) </a:t>
            </a:r>
            <a:r>
              <a:rPr lang="fa-IR" b="1" dirty="0" smtClean="0"/>
              <a:t>و گلابلا</a:t>
            </a:r>
            <a:r>
              <a:rPr lang="fa-IR" b="1" dirty="0"/>
              <a:t>. </a:t>
            </a:r>
          </a:p>
          <a:p>
            <a:pPr algn="r" rtl="1"/>
            <a:endParaRPr lang="fa-IR" dirty="0"/>
          </a:p>
        </p:txBody>
      </p:sp>
    </p:spTree>
    <p:extLst>
      <p:ext uri="{BB962C8B-B14F-4D97-AF65-F5344CB8AC3E}">
        <p14:creationId xmlns:p14="http://schemas.microsoft.com/office/powerpoint/2010/main" val="4098337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35846"/>
            <a:ext cx="8839200" cy="6101927"/>
          </a:xfrm>
          <a:prstGeom prst="rect">
            <a:avLst/>
          </a:prstGeom>
        </p:spPr>
        <p:txBody>
          <a:bodyPr wrap="square">
            <a:spAutoFit/>
          </a:bodyPr>
          <a:lstStyle/>
          <a:p>
            <a:pPr algn="r" rtl="1">
              <a:lnSpc>
                <a:spcPct val="200000"/>
              </a:lnSpc>
            </a:pPr>
            <a:r>
              <a:rPr lang="fa-IR" b="1" dirty="0">
                <a:latin typeface="Times New Roman" pitchFamily="18" charset="0"/>
                <a:cs typeface="Times New Roman" pitchFamily="18" charset="0"/>
              </a:rPr>
              <a:t>در تعداد زیادی از موارد مرگ مغزی بواسطه فعالیت نخاع حرکاتی در اندام ها دیده می شود که وجود این حرکات تشخیص مرگ مغزی را زیر سئوال نمی برد، مهمترین این حرکات شامل:</a:t>
            </a:r>
          </a:p>
          <a:p>
            <a:pPr algn="r" rtl="1">
              <a:lnSpc>
                <a:spcPct val="200000"/>
              </a:lnSpc>
            </a:pPr>
            <a:r>
              <a:rPr lang="fa-IR" b="1" dirty="0">
                <a:latin typeface="Times New Roman" pitchFamily="18" charset="0"/>
                <a:cs typeface="Times New Roman" pitchFamily="18" charset="0"/>
              </a:rPr>
              <a:t>الف)علامت بابنسکی</a:t>
            </a:r>
          </a:p>
          <a:p>
            <a:pPr algn="r" rtl="1">
              <a:lnSpc>
                <a:spcPct val="200000"/>
              </a:lnSpc>
            </a:pPr>
            <a:r>
              <a:rPr lang="fa-IR" b="1" dirty="0">
                <a:latin typeface="Times New Roman" pitchFamily="18" charset="0"/>
                <a:cs typeface="Times New Roman" pitchFamily="18" charset="0"/>
              </a:rPr>
              <a:t>ب) علامت لازارو </a:t>
            </a:r>
            <a:r>
              <a:rPr lang="en-US" b="1" dirty="0" smtClean="0">
                <a:latin typeface="Times New Roman" pitchFamily="18" charset="0"/>
                <a:cs typeface="Times New Roman" pitchFamily="18" charset="0"/>
              </a:rPr>
              <a:t>Lazarus </a:t>
            </a:r>
            <a:r>
              <a:rPr lang="en-US" b="1" dirty="0">
                <a:latin typeface="Times New Roman" pitchFamily="18" charset="0"/>
                <a:cs typeface="Times New Roman" pitchFamily="18" charset="0"/>
              </a:rPr>
              <a:t>Sign ) </a:t>
            </a:r>
            <a:r>
              <a:rPr lang="en-US" b="1" dirty="0" smtClean="0">
                <a:latin typeface="Times New Roman" pitchFamily="18" charset="0"/>
                <a:cs typeface="Times New Roman" pitchFamily="18" charset="0"/>
              </a:rPr>
              <a:t>:</a:t>
            </a:r>
            <a:r>
              <a:rPr lang="fa-IR" b="1" dirty="0" smtClean="0">
                <a:latin typeface="Times New Roman" pitchFamily="18" charset="0"/>
                <a:cs typeface="Times New Roman" pitchFamily="18" charset="0"/>
              </a:rPr>
              <a:t>)</a:t>
            </a:r>
            <a:r>
              <a:rPr lang="en-US" b="1" dirty="0">
                <a:latin typeface="Times New Roman" pitchFamily="18" charset="0"/>
                <a:cs typeface="Times New Roman" pitchFamily="18" charset="0"/>
              </a:rPr>
              <a:t> </a:t>
            </a:r>
            <a:r>
              <a:rPr lang="fa-IR" b="1" dirty="0" smtClean="0">
                <a:latin typeface="Times New Roman" pitchFamily="18" charset="0"/>
                <a:cs typeface="Times New Roman" pitchFamily="18" charset="0"/>
              </a:rPr>
              <a:t>که </a:t>
            </a:r>
            <a:r>
              <a:rPr lang="fa-IR" b="1" dirty="0">
                <a:latin typeface="Times New Roman" pitchFamily="18" charset="0"/>
                <a:cs typeface="Times New Roman" pitchFamily="18" charset="0"/>
              </a:rPr>
              <a:t>به صورت 3 حرکت متوالی دیده می شود:خم </a:t>
            </a:r>
            <a:r>
              <a:rPr lang="fa-IR" b="1" dirty="0" smtClean="0">
                <a:latin typeface="Times New Roman" pitchFamily="18" charset="0"/>
                <a:cs typeface="Times New Roman" pitchFamily="18" charset="0"/>
              </a:rPr>
              <a:t>شدن</a:t>
            </a:r>
            <a:r>
              <a:rPr lang="en-US" b="1" dirty="0" smtClean="0">
                <a:latin typeface="Times New Roman" pitchFamily="18" charset="0"/>
                <a:cs typeface="Times New Roman" pitchFamily="18" charset="0"/>
              </a:rPr>
              <a:t> </a:t>
            </a:r>
            <a:r>
              <a:rPr lang="fa-IR" b="1" dirty="0" smtClean="0">
                <a:latin typeface="Times New Roman" pitchFamily="18" charset="0"/>
                <a:cs typeface="Times New Roman" pitchFamily="18" charset="0"/>
              </a:rPr>
              <a:t>بازوها</a:t>
            </a:r>
            <a:r>
              <a:rPr lang="en-US" b="1" dirty="0" smtClean="0">
                <a:latin typeface="Times New Roman" pitchFamily="18" charset="0"/>
                <a:cs typeface="Times New Roman" pitchFamily="18" charset="0"/>
              </a:rPr>
              <a:t> </a:t>
            </a:r>
            <a:r>
              <a:rPr lang="fa-IR" b="1" dirty="0" smtClean="0">
                <a:latin typeface="Times New Roman" pitchFamily="18" charset="0"/>
                <a:cs typeface="Times New Roman" pitchFamily="18" charset="0"/>
              </a:rPr>
              <a:t> </a:t>
            </a:r>
            <a:r>
              <a:rPr lang="fa-IR" b="1" dirty="0">
                <a:latin typeface="Times New Roman" pitchFamily="18" charset="0"/>
                <a:cs typeface="Times New Roman" pitchFamily="18" charset="0"/>
              </a:rPr>
              <a:t>روی قفسه سینه،نزدیک </a:t>
            </a:r>
            <a:r>
              <a:rPr lang="fa-IR" b="1" dirty="0" smtClean="0">
                <a:latin typeface="Times New Roman" pitchFamily="18" charset="0"/>
                <a:cs typeface="Times New Roman" pitchFamily="18" charset="0"/>
              </a:rPr>
              <a:t>شدن</a:t>
            </a:r>
            <a:r>
              <a:rPr lang="en-US" b="1" dirty="0" smtClean="0">
                <a:latin typeface="Times New Roman" pitchFamily="18" charset="0"/>
                <a:cs typeface="Times New Roman" pitchFamily="18" charset="0"/>
              </a:rPr>
              <a:t> </a:t>
            </a:r>
            <a:r>
              <a:rPr lang="fa-IR" b="1" dirty="0" smtClean="0">
                <a:latin typeface="Times New Roman" pitchFamily="18" charset="0"/>
                <a:cs typeface="Times New Roman" pitchFamily="18" charset="0"/>
              </a:rPr>
              <a:t>شانه </a:t>
            </a:r>
            <a:r>
              <a:rPr lang="fa-IR" b="1" dirty="0">
                <a:latin typeface="Times New Roman" pitchFamily="18" charset="0"/>
                <a:cs typeface="Times New Roman" pitchFamily="18" charset="0"/>
              </a:rPr>
              <a:t>ها و </a:t>
            </a:r>
            <a:r>
              <a:rPr lang="fa-IR" b="1" dirty="0" smtClean="0">
                <a:latin typeface="Times New Roman" pitchFamily="18" charset="0"/>
                <a:cs typeface="Times New Roman" pitchFamily="18" charset="0"/>
              </a:rPr>
              <a:t>تقاطع</a:t>
            </a:r>
            <a:r>
              <a:rPr lang="en-US" b="1" dirty="0" smtClean="0">
                <a:latin typeface="Times New Roman" pitchFamily="18" charset="0"/>
                <a:cs typeface="Times New Roman" pitchFamily="18" charset="0"/>
              </a:rPr>
              <a:t> </a:t>
            </a:r>
            <a:r>
              <a:rPr lang="fa-IR" b="1" dirty="0" smtClean="0">
                <a:latin typeface="Times New Roman" pitchFamily="18" charset="0"/>
                <a:cs typeface="Times New Roman" pitchFamily="18" charset="0"/>
              </a:rPr>
              <a:t>دست </a:t>
            </a:r>
            <a:r>
              <a:rPr lang="fa-IR" b="1" dirty="0">
                <a:latin typeface="Times New Roman" pitchFamily="18" charset="0"/>
                <a:cs typeface="Times New Roman" pitchFamily="18" charset="0"/>
              </a:rPr>
              <a:t>ها.</a:t>
            </a:r>
          </a:p>
          <a:p>
            <a:pPr algn="r" rtl="1">
              <a:lnSpc>
                <a:spcPct val="200000"/>
              </a:lnSpc>
            </a:pPr>
            <a:r>
              <a:rPr lang="fa-IR" b="1" dirty="0" smtClean="0">
                <a:latin typeface="Times New Roman" pitchFamily="18" charset="0"/>
                <a:cs typeface="Times New Roman" pitchFamily="18" charset="0"/>
              </a:rPr>
              <a:t>ج)گاه </a:t>
            </a:r>
            <a:r>
              <a:rPr lang="fa-IR" b="1" dirty="0">
                <a:latin typeface="Times New Roman" pitchFamily="18" charset="0"/>
                <a:cs typeface="Times New Roman" pitchFamily="18" charset="0"/>
              </a:rPr>
              <a:t>این حرکات به فرم چرخش سر به یک سو ،قوس برداشتن به عقب و حتی چرخش تنه ظاهر می شوند که بطور خودبخود یا گاه با محرک فلکشن گردن یا محرک لمسی ظاهر می شوند.</a:t>
            </a:r>
          </a:p>
          <a:p>
            <a:pPr algn="r" rtl="1">
              <a:lnSpc>
                <a:spcPct val="200000"/>
              </a:lnSpc>
            </a:pPr>
            <a:r>
              <a:rPr lang="fa-IR" b="1" dirty="0">
                <a:latin typeface="Times New Roman" pitchFamily="18" charset="0"/>
                <a:cs typeface="Times New Roman" pitchFamily="18" charset="0"/>
              </a:rPr>
              <a:t>د)گاه حین تست آپنه شاهد حرکاتی در اندام ها فوقانی هستیم </a:t>
            </a:r>
            <a:endParaRPr lang="en-US" b="1" dirty="0" smtClean="0">
              <a:latin typeface="Times New Roman" pitchFamily="18" charset="0"/>
              <a:cs typeface="Times New Roman" pitchFamily="18" charset="0"/>
            </a:endParaRPr>
          </a:p>
          <a:p>
            <a:pPr algn="r" rtl="1">
              <a:lnSpc>
                <a:spcPct val="200000"/>
              </a:lnSpc>
            </a:pPr>
            <a:r>
              <a:rPr lang="fa-IR" b="1" dirty="0" smtClean="0">
                <a:latin typeface="Times New Roman" pitchFamily="18" charset="0"/>
                <a:cs typeface="Times New Roman" pitchFamily="18" charset="0"/>
              </a:rPr>
              <a:t>ه)</a:t>
            </a:r>
            <a:r>
              <a:rPr lang="en-US" b="1" dirty="0" smtClean="0">
                <a:latin typeface="Times New Roman" pitchFamily="18" charset="0"/>
                <a:cs typeface="Times New Roman" pitchFamily="18" charset="0"/>
              </a:rPr>
              <a:t> </a:t>
            </a:r>
            <a:r>
              <a:rPr lang="fa-IR" b="1" dirty="0" smtClean="0">
                <a:latin typeface="Times New Roman" pitchFamily="18" charset="0"/>
                <a:cs typeface="Times New Roman" pitchFamily="18" charset="0"/>
              </a:rPr>
              <a:t>حرکاتی </a:t>
            </a:r>
            <a:r>
              <a:rPr lang="fa-IR" b="1" dirty="0">
                <a:latin typeface="Times New Roman" pitchFamily="18" charset="0"/>
                <a:cs typeface="Times New Roman" pitchFamily="18" charset="0"/>
              </a:rPr>
              <a:t>دربیمارانیکه تمام معیارهای تشخیص مرگ مغزی را داشته اند شرح داده شده که شامل باز شدن مختصر چشم ها با فشردن </a:t>
            </a:r>
            <a:r>
              <a:rPr lang="en-US" b="1" dirty="0">
                <a:latin typeface="Times New Roman" pitchFamily="18" charset="0"/>
                <a:cs typeface="Times New Roman" pitchFamily="18" charset="0"/>
              </a:rPr>
              <a:t>Nipple </a:t>
            </a:r>
            <a:r>
              <a:rPr lang="fa-IR" b="1" dirty="0">
                <a:latin typeface="Times New Roman" pitchFamily="18" charset="0"/>
                <a:cs typeface="Times New Roman" pitchFamily="18" charset="0"/>
              </a:rPr>
              <a:t>و همچنین حرکاتی بسیار شبیه به </a:t>
            </a:r>
            <a:r>
              <a:rPr lang="en-US" b="1" dirty="0" err="1">
                <a:latin typeface="Times New Roman" pitchFamily="18" charset="0"/>
                <a:cs typeface="Times New Roman" pitchFamily="18" charset="0"/>
              </a:rPr>
              <a:t>Decerebrant</a:t>
            </a:r>
            <a:r>
              <a:rPr lang="en-US" b="1" dirty="0">
                <a:latin typeface="Times New Roman" pitchFamily="18" charset="0"/>
                <a:cs typeface="Times New Roman" pitchFamily="18" charset="0"/>
              </a:rPr>
              <a:t> Posture </a:t>
            </a:r>
            <a:r>
              <a:rPr lang="fa-IR" b="1" dirty="0">
                <a:latin typeface="Times New Roman" pitchFamily="18" charset="0"/>
                <a:cs typeface="Times New Roman" pitchFamily="18" charset="0"/>
              </a:rPr>
              <a:t>که بر خلاف دسربریشن واقعی اینجا فقط اکستانسیون و پروناسیون در اندام های فوقانی دیده می شود.</a:t>
            </a:r>
          </a:p>
        </p:txBody>
      </p:sp>
    </p:spTree>
    <p:extLst>
      <p:ext uri="{BB962C8B-B14F-4D97-AF65-F5344CB8AC3E}">
        <p14:creationId xmlns:p14="http://schemas.microsoft.com/office/powerpoint/2010/main" val="30546069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4345" y="762000"/>
            <a:ext cx="7924800" cy="2318905"/>
          </a:xfrm>
          <a:prstGeom prst="rect">
            <a:avLst/>
          </a:prstGeom>
        </p:spPr>
        <p:txBody>
          <a:bodyPr wrap="square">
            <a:spAutoFit/>
          </a:bodyPr>
          <a:lstStyle/>
          <a:p>
            <a:pPr algn="ctr" rtl="1">
              <a:lnSpc>
                <a:spcPct val="200000"/>
              </a:lnSpc>
            </a:pPr>
            <a:r>
              <a:rPr lang="en-US" sz="2800" b="1" dirty="0" smtClean="0">
                <a:solidFill>
                  <a:srgbClr val="FF0000"/>
                </a:solidFill>
                <a:latin typeface="Times New Roman" pitchFamily="18" charset="0"/>
                <a:cs typeface="Times New Roman" pitchFamily="18" charset="0"/>
              </a:rPr>
              <a:t>Clinical Tests</a:t>
            </a:r>
            <a:endParaRPr lang="fa-IR" sz="2800" b="1" dirty="0">
              <a:solidFill>
                <a:srgbClr val="FF0000"/>
              </a:solidFill>
              <a:latin typeface="Times New Roman" pitchFamily="18" charset="0"/>
              <a:cs typeface="Times New Roman" pitchFamily="18" charset="0"/>
            </a:endParaRPr>
          </a:p>
          <a:p>
            <a:pPr algn="ctr" rtl="1">
              <a:lnSpc>
                <a:spcPct val="200000"/>
              </a:lnSpc>
            </a:pPr>
            <a:r>
              <a:rPr lang="fa-IR" sz="2400" b="1" dirty="0">
                <a:solidFill>
                  <a:srgbClr val="FF0000"/>
                </a:solidFill>
                <a:latin typeface="Times New Roman" pitchFamily="18" charset="0"/>
                <a:cs typeface="Times New Roman" pitchFamily="18" charset="0"/>
              </a:rPr>
              <a:t>ب : قطع کامل تنفس و عدم وجود تنفس خودبخودی بطوریکه بیمار وابستگی کامل و قطعی به دستگاه تنفس مصنوعی دارد. </a:t>
            </a:r>
            <a:endParaRPr lang="en-US"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710769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073"/>
            <a:ext cx="8991600" cy="6740307"/>
          </a:xfrm>
          <a:prstGeom prst="rect">
            <a:avLst/>
          </a:prstGeom>
        </p:spPr>
        <p:txBody>
          <a:bodyPr wrap="square">
            <a:spAutoFit/>
          </a:bodyPr>
          <a:lstStyle/>
          <a:p>
            <a:pPr algn="ctr" rtl="1"/>
            <a:r>
              <a:rPr lang="en-US" sz="2400" b="1" dirty="0" smtClean="0">
                <a:solidFill>
                  <a:srgbClr val="FF0000"/>
                </a:solidFill>
                <a:latin typeface="Times New Roman" pitchFamily="18" charset="0"/>
                <a:cs typeface="Times New Roman" pitchFamily="18" charset="0"/>
              </a:rPr>
              <a:t>Clinical Tests</a:t>
            </a:r>
            <a:endParaRPr lang="fa-IR" sz="2400" b="1" dirty="0">
              <a:solidFill>
                <a:srgbClr val="FF0000"/>
              </a:solidFill>
              <a:latin typeface="Times New Roman" pitchFamily="18" charset="0"/>
              <a:cs typeface="Times New Roman" pitchFamily="18" charset="0"/>
            </a:endParaRPr>
          </a:p>
          <a:p>
            <a:pPr algn="r" rtl="1"/>
            <a:endParaRPr lang="fa-IR" sz="2400" b="1" dirty="0">
              <a:solidFill>
                <a:srgbClr val="FF0000"/>
              </a:solidFill>
              <a:latin typeface="Times New Roman" pitchFamily="18" charset="0"/>
              <a:cs typeface="Times New Roman" pitchFamily="18" charset="0"/>
            </a:endParaRPr>
          </a:p>
          <a:p>
            <a:pPr algn="r" rtl="1"/>
            <a:r>
              <a:rPr lang="fa-IR" sz="2400" dirty="0">
                <a:solidFill>
                  <a:srgbClr val="FF0000"/>
                </a:solidFill>
              </a:rPr>
              <a:t>ج : فقدان کارکرد و رفلکس های ساقة مغز :</a:t>
            </a:r>
          </a:p>
          <a:p>
            <a:pPr algn="r" rtl="1"/>
            <a:r>
              <a:rPr lang="fa-IR" dirty="0"/>
              <a:t>مهمترین نکته در ثبت رفلکس های ساقة مغز این است که رفلکس یا وجود دارد یا وجود ندارد و موارد دوپهلو یا مشکوک و بینابینی نداریم. </a:t>
            </a:r>
            <a:endParaRPr lang="en-US" dirty="0" smtClean="0"/>
          </a:p>
          <a:p>
            <a:pPr marL="342900" indent="-342900" algn="r" rtl="1">
              <a:buAutoNum type="arabicPeriod"/>
            </a:pPr>
            <a:r>
              <a:rPr lang="fa-IR" dirty="0" smtClean="0">
                <a:solidFill>
                  <a:srgbClr val="C00000"/>
                </a:solidFill>
              </a:rPr>
              <a:t>مردمک ها</a:t>
            </a:r>
            <a:endParaRPr lang="en-US" dirty="0">
              <a:solidFill>
                <a:srgbClr val="C00000"/>
              </a:solidFill>
            </a:endParaRPr>
          </a:p>
          <a:p>
            <a:pPr algn="r" rtl="1"/>
            <a:r>
              <a:rPr lang="fa-IR" dirty="0" smtClean="0"/>
              <a:t>بسیاری از عوامل مانند ترومای صورت و چشم،داروهاو قطره های </a:t>
            </a:r>
            <a:r>
              <a:rPr lang="fa-IR" dirty="0"/>
              <a:t>چ</a:t>
            </a:r>
            <a:r>
              <a:rPr lang="fa-IR" dirty="0" smtClean="0"/>
              <a:t>شم پزشکی می توانند بر روی اندازه مردمکها و واکنش مردمکها به نور موثر باشند بطوریکه مواد مخدر،عوامل کولینرژیک ،نورولپتیک ها،ضد افسردگی های 3 حلقه ای ،آنتی هیستامین ها ،عوامل آدرنرژیک(برونکودیلاتورها،آمفتامین و کوکائین)سبب میدریاز می شوند.</a:t>
            </a:r>
            <a:endParaRPr lang="fa-IR" dirty="0"/>
          </a:p>
          <a:p>
            <a:pPr marL="342900" indent="-342900" algn="r" rtl="1">
              <a:buAutoNum type="arabicPeriod" startAt="2"/>
            </a:pPr>
            <a:r>
              <a:rPr lang="fa-IR" dirty="0" smtClean="0">
                <a:solidFill>
                  <a:srgbClr val="C00000"/>
                </a:solidFill>
              </a:rPr>
              <a:t>رفلکس </a:t>
            </a:r>
            <a:r>
              <a:rPr lang="fa-IR" dirty="0">
                <a:solidFill>
                  <a:srgbClr val="C00000"/>
                </a:solidFill>
              </a:rPr>
              <a:t>قرنیه </a:t>
            </a:r>
            <a:endParaRPr lang="en-US" dirty="0" smtClean="0">
              <a:solidFill>
                <a:srgbClr val="C00000"/>
              </a:solidFill>
            </a:endParaRPr>
          </a:p>
          <a:p>
            <a:pPr marL="342900" indent="-342900" algn="r" rtl="1">
              <a:buAutoNum type="arabicPeriod" startAt="2"/>
            </a:pPr>
            <a:r>
              <a:rPr lang="fa-IR" dirty="0" smtClean="0">
                <a:solidFill>
                  <a:srgbClr val="C00000"/>
                </a:solidFill>
              </a:rPr>
              <a:t>رفلکس </a:t>
            </a:r>
            <a:r>
              <a:rPr lang="fa-IR" dirty="0">
                <a:solidFill>
                  <a:srgbClr val="C00000"/>
                </a:solidFill>
              </a:rPr>
              <a:t>اکولوسفالیک </a:t>
            </a:r>
            <a:endParaRPr lang="en-US" dirty="0" smtClean="0">
              <a:solidFill>
                <a:srgbClr val="C00000"/>
              </a:solidFill>
            </a:endParaRPr>
          </a:p>
          <a:p>
            <a:pPr algn="r" rtl="1"/>
            <a:r>
              <a:rPr lang="fa-IR" dirty="0" smtClean="0"/>
              <a:t>داروهای </a:t>
            </a:r>
            <a:r>
              <a:rPr lang="fa-IR" dirty="0"/>
              <a:t>آنتی کولینرژیک ،ضد تشنج ها(بویژه فنی توئین و فنوباربیتال).ضد افسردگی های 3 حلقه ای آمینوگلیکوزیدها،آرامبخش ها،عوامل شیمی درمانی و ترومای شدید سر و صورت رفلکس اکولوسفالیک را از بین می برند و در حالات فوق الذکر نبود این رفلکس الزاما" به معنی اختلال کارکرد ساقه مغز نیست.</a:t>
            </a:r>
          </a:p>
          <a:p>
            <a:pPr marL="342900" indent="-342900" algn="r" rtl="1">
              <a:buAutoNum type="arabicPeriod" startAt="4"/>
            </a:pPr>
            <a:r>
              <a:rPr lang="fa-IR" dirty="0" smtClean="0">
                <a:solidFill>
                  <a:srgbClr val="C00000"/>
                </a:solidFill>
              </a:rPr>
              <a:t>رفلکس اکولووستیبولار</a:t>
            </a:r>
            <a:endParaRPr lang="en-US" dirty="0" smtClean="0">
              <a:solidFill>
                <a:srgbClr val="C00000"/>
              </a:solidFill>
            </a:endParaRPr>
          </a:p>
          <a:p>
            <a:pPr algn="r" rtl="1"/>
            <a:r>
              <a:rPr lang="fa-IR" dirty="0" smtClean="0"/>
              <a:t>اصولا</a:t>
            </a:r>
            <a:r>
              <a:rPr lang="fa-IR" dirty="0"/>
              <a:t>" محرک ارائه شده در تست کالریک قوی تر از محرک در تست </a:t>
            </a:r>
            <a:r>
              <a:rPr lang="en-US" dirty="0"/>
              <a:t>Doll’s eye </a:t>
            </a:r>
            <a:r>
              <a:rPr lang="fa-IR" dirty="0"/>
              <a:t>است لذا در مسیر رخداد مرگ مغزی اول </a:t>
            </a:r>
            <a:r>
              <a:rPr lang="en-US" dirty="0"/>
              <a:t>Doll’s eye </a:t>
            </a:r>
            <a:r>
              <a:rPr lang="fa-IR" dirty="0"/>
              <a:t>از بین می رود و بعد تست کالریک از بین می رود.</a:t>
            </a:r>
          </a:p>
          <a:p>
            <a:pPr algn="r" rtl="1"/>
            <a:endParaRPr lang="fa-IR" dirty="0"/>
          </a:p>
          <a:p>
            <a:pPr algn="r" rtl="1"/>
            <a:r>
              <a:rPr lang="fa-IR" dirty="0" smtClean="0"/>
              <a:t>5.</a:t>
            </a:r>
            <a:r>
              <a:rPr lang="en-US" b="1" dirty="0" smtClean="0">
                <a:solidFill>
                  <a:srgbClr val="C00000"/>
                </a:solidFill>
              </a:rPr>
              <a:t>Facial Grimacing</a:t>
            </a:r>
            <a:r>
              <a:rPr lang="fa-IR" dirty="0" smtClean="0"/>
              <a:t>با </a:t>
            </a:r>
            <a:r>
              <a:rPr lang="fa-IR" dirty="0"/>
              <a:t>فشردن عضلات ماضغه دو طرف در گونه ها انقباض عضلات صورت به فرم درهم کشیده شدن چهره را شاهد هستیم که در مرگ مغزی هیچ حرکتی در صورت ظاهر نمی شود. </a:t>
            </a:r>
          </a:p>
          <a:p>
            <a:pPr algn="r" rtl="1"/>
            <a:endParaRPr lang="fa-IR" dirty="0"/>
          </a:p>
          <a:p>
            <a:pPr marL="342900" indent="-342900" algn="r" rtl="1">
              <a:buAutoNum type="arabicPeriod" startAt="6"/>
            </a:pPr>
            <a:r>
              <a:rPr lang="fa-IR" dirty="0" smtClean="0">
                <a:solidFill>
                  <a:srgbClr val="C00000"/>
                </a:solidFill>
              </a:rPr>
              <a:t>رفلکس سرفه</a:t>
            </a:r>
            <a:endParaRPr lang="en-US" dirty="0" smtClean="0">
              <a:solidFill>
                <a:srgbClr val="C00000"/>
              </a:solidFill>
            </a:endParaRPr>
          </a:p>
          <a:p>
            <a:pPr marL="342900" indent="-342900" algn="r" rtl="1">
              <a:buAutoNum type="arabicPeriod" startAt="6"/>
            </a:pPr>
            <a:r>
              <a:rPr lang="fa-IR" dirty="0" smtClean="0">
                <a:solidFill>
                  <a:srgbClr val="C00000"/>
                </a:solidFill>
              </a:rPr>
              <a:t>رفلکس</a:t>
            </a:r>
            <a:r>
              <a:rPr lang="en-US" dirty="0" smtClean="0">
                <a:solidFill>
                  <a:srgbClr val="C00000"/>
                </a:solidFill>
              </a:rPr>
              <a:t> Gag </a:t>
            </a:r>
          </a:p>
        </p:txBody>
      </p:sp>
    </p:spTree>
    <p:extLst>
      <p:ext uri="{BB962C8B-B14F-4D97-AF65-F5344CB8AC3E}">
        <p14:creationId xmlns:p14="http://schemas.microsoft.com/office/powerpoint/2010/main" val="1946426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551837"/>
            <a:ext cx="4572000" cy="1323439"/>
          </a:xfrm>
          <a:prstGeom prst="rect">
            <a:avLst/>
          </a:prstGeom>
        </p:spPr>
        <p:txBody>
          <a:bodyPr>
            <a:spAutoFit/>
          </a:bodyPr>
          <a:lstStyle/>
          <a:p>
            <a:pPr algn="ctr"/>
            <a:r>
              <a:rPr lang="en-US" sz="3200" b="1" dirty="0"/>
              <a:t>Inclusion </a:t>
            </a:r>
            <a:r>
              <a:rPr lang="en-US" sz="3200" b="1" dirty="0" smtClean="0"/>
              <a:t>Criteria</a:t>
            </a:r>
          </a:p>
          <a:p>
            <a:r>
              <a:rPr lang="en-US" sz="2400" dirty="0" smtClean="0">
                <a:solidFill>
                  <a:srgbClr val="FF0000"/>
                </a:solidFill>
              </a:rPr>
              <a:t>1.Clinical </a:t>
            </a:r>
            <a:r>
              <a:rPr lang="en-US" sz="2400" dirty="0">
                <a:solidFill>
                  <a:srgbClr val="FF0000"/>
                </a:solidFill>
              </a:rPr>
              <a:t>Tests</a:t>
            </a:r>
          </a:p>
          <a:p>
            <a:r>
              <a:rPr lang="en-US" sz="2400" dirty="0" smtClean="0">
                <a:solidFill>
                  <a:srgbClr val="FF0000"/>
                </a:solidFill>
              </a:rPr>
              <a:t>2.</a:t>
            </a:r>
            <a:r>
              <a:rPr lang="en-US" sz="2400" b="1" dirty="0" smtClean="0">
                <a:solidFill>
                  <a:srgbClr val="FF0000"/>
                </a:solidFill>
              </a:rPr>
              <a:t>Confirmatory </a:t>
            </a:r>
            <a:r>
              <a:rPr lang="en-US" sz="2400" b="1" dirty="0">
                <a:solidFill>
                  <a:srgbClr val="FF0000"/>
                </a:solidFill>
              </a:rPr>
              <a:t>Tests</a:t>
            </a:r>
          </a:p>
        </p:txBody>
      </p:sp>
    </p:spTree>
    <p:extLst>
      <p:ext uri="{BB962C8B-B14F-4D97-AF65-F5344CB8AC3E}">
        <p14:creationId xmlns:p14="http://schemas.microsoft.com/office/powerpoint/2010/main" val="539979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166843"/>
            <a:ext cx="8534400" cy="3970318"/>
          </a:xfrm>
          <a:prstGeom prst="rect">
            <a:avLst/>
          </a:prstGeom>
        </p:spPr>
        <p:txBody>
          <a:bodyPr wrap="square">
            <a:spAutoFit/>
          </a:bodyPr>
          <a:lstStyle/>
          <a:p>
            <a:pPr algn="ctr" rtl="1">
              <a:lnSpc>
                <a:spcPct val="150000"/>
              </a:lnSpc>
            </a:pPr>
            <a:r>
              <a:rPr lang="en-US" sz="2400" dirty="0">
                <a:latin typeface="Times New Roman" pitchFamily="18" charset="0"/>
                <a:cs typeface="Times New Roman" pitchFamily="18" charset="0"/>
              </a:rPr>
              <a:t>Confirmatory </a:t>
            </a:r>
            <a:r>
              <a:rPr lang="en-US" sz="2400" dirty="0" smtClean="0">
                <a:latin typeface="Times New Roman" pitchFamily="18" charset="0"/>
                <a:cs typeface="Times New Roman" pitchFamily="18" charset="0"/>
              </a:rPr>
              <a:t>Tests</a:t>
            </a:r>
            <a:endParaRPr lang="en-US" dirty="0" smtClean="0">
              <a:latin typeface="Times New Roman" pitchFamily="18" charset="0"/>
              <a:cs typeface="Times New Roman" pitchFamily="18" charset="0"/>
            </a:endParaRPr>
          </a:p>
          <a:p>
            <a:pPr algn="r" rtl="1">
              <a:lnSpc>
                <a:spcPct val="150000"/>
              </a:lnSpc>
            </a:pPr>
            <a:r>
              <a:rPr lang="fa-IR" b="1" dirty="0" smtClean="0">
                <a:solidFill>
                  <a:srgbClr val="FF0000"/>
                </a:solidFill>
                <a:latin typeface="Times New Roman" pitchFamily="18" charset="0"/>
                <a:cs typeface="Times New Roman" pitchFamily="18" charset="0"/>
              </a:rPr>
              <a:t>الف </a:t>
            </a:r>
            <a:r>
              <a:rPr lang="fa-IR" b="1" dirty="0">
                <a:solidFill>
                  <a:srgbClr val="FF0000"/>
                </a:solidFill>
                <a:latin typeface="Times New Roman" pitchFamily="18" charset="0"/>
                <a:cs typeface="Times New Roman" pitchFamily="18" charset="0"/>
              </a:rPr>
              <a:t>)تست آپنه</a:t>
            </a:r>
          </a:p>
          <a:p>
            <a:pPr algn="r" rtl="1">
              <a:lnSpc>
                <a:spcPct val="150000"/>
              </a:lnSpc>
            </a:pPr>
            <a:r>
              <a:rPr lang="fa-IR" dirty="0" smtClean="0">
                <a:latin typeface="Times New Roman" pitchFamily="18" charset="0"/>
                <a:cs typeface="Times New Roman" pitchFamily="18" charset="0"/>
              </a:rPr>
              <a:t>ب‌)تست </a:t>
            </a:r>
            <a:r>
              <a:rPr lang="fa-IR" dirty="0">
                <a:latin typeface="Times New Roman" pitchFamily="18" charset="0"/>
                <a:cs typeface="Times New Roman" pitchFamily="18" charset="0"/>
              </a:rPr>
              <a:t>هایی که فقدان فعالیت الکتریکی مغز را نشان می دهند : </a:t>
            </a:r>
            <a:r>
              <a:rPr lang="en-US" b="1" dirty="0">
                <a:solidFill>
                  <a:srgbClr val="FF0000"/>
                </a:solidFill>
                <a:latin typeface="Times New Roman" pitchFamily="18" charset="0"/>
                <a:cs typeface="Times New Roman" pitchFamily="18" charset="0"/>
              </a:rPr>
              <a:t>EEG </a:t>
            </a:r>
            <a:r>
              <a:rPr lang="fa-IR" b="1" dirty="0">
                <a:solidFill>
                  <a:srgbClr val="FF0000"/>
                </a:solidFill>
                <a:latin typeface="Times New Roman" pitchFamily="18" charset="0"/>
                <a:cs typeface="Times New Roman" pitchFamily="18" charset="0"/>
              </a:rPr>
              <a:t>و پاسخ برانگیخته</a:t>
            </a:r>
            <a:r>
              <a:rPr lang="fa-IR"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r" rtl="1">
              <a:lnSpc>
                <a:spcPct val="150000"/>
              </a:lnSpc>
            </a:pPr>
            <a:r>
              <a:rPr lang="fa-IR" dirty="0" smtClean="0">
                <a:latin typeface="Times New Roman" pitchFamily="18" charset="0"/>
                <a:cs typeface="Times New Roman" pitchFamily="18" charset="0"/>
              </a:rPr>
              <a:t>انجام </a:t>
            </a:r>
            <a:r>
              <a:rPr lang="en-US" dirty="0">
                <a:latin typeface="Times New Roman" pitchFamily="18" charset="0"/>
                <a:cs typeface="Times New Roman" pitchFamily="18" charset="0"/>
              </a:rPr>
              <a:t>EEG </a:t>
            </a:r>
            <a:r>
              <a:rPr lang="fa-IR" dirty="0">
                <a:latin typeface="Times New Roman" pitchFamily="18" charset="0"/>
                <a:cs typeface="Times New Roman" pitchFamily="18" charset="0"/>
              </a:rPr>
              <a:t>جهت اثبات مرگ مغزی باید در دو نوبت به فاصله حداقل 6 ساعت و هر نوبت به مدت 20 دقیقه صورت </a:t>
            </a:r>
            <a:r>
              <a:rPr lang="fa-IR" dirty="0" smtClean="0">
                <a:latin typeface="Times New Roman" pitchFamily="18" charset="0"/>
                <a:cs typeface="Times New Roman" pitchFamily="18" charset="0"/>
              </a:rPr>
              <a:t>پذیرد و </a:t>
            </a:r>
            <a:r>
              <a:rPr lang="fa-IR" dirty="0">
                <a:latin typeface="Times New Roman" pitchFamily="18" charset="0"/>
                <a:cs typeface="Times New Roman" pitchFamily="18" charset="0"/>
              </a:rPr>
              <a:t>نتیجه هر نوبت موید وجود خط صاف ایزوالکتریک باشد. </a:t>
            </a:r>
          </a:p>
          <a:p>
            <a:pPr algn="r" rtl="1">
              <a:lnSpc>
                <a:spcPct val="150000"/>
              </a:lnSpc>
            </a:pPr>
            <a:r>
              <a:rPr lang="fa-IR" dirty="0">
                <a:latin typeface="Times New Roman" pitchFamily="18" charset="0"/>
                <a:cs typeface="Times New Roman" pitchFamily="18" charset="0"/>
              </a:rPr>
              <a:t>ج)تست هایی که فقدان جریان خون </a:t>
            </a:r>
            <a:r>
              <a:rPr lang="fa-IR" dirty="0" smtClean="0">
                <a:latin typeface="Times New Roman" pitchFamily="18" charset="0"/>
                <a:cs typeface="Times New Roman" pitchFamily="18" charset="0"/>
              </a:rPr>
              <a:t>مغزی</a:t>
            </a:r>
            <a:r>
              <a:rPr lang="en-US" dirty="0" smtClean="0">
                <a:latin typeface="Times New Roman" pitchFamily="18" charset="0"/>
                <a:cs typeface="Times New Roman" pitchFamily="18" charset="0"/>
              </a:rPr>
              <a:t> </a:t>
            </a:r>
            <a:r>
              <a:rPr lang="fa-IR" dirty="0" smtClean="0">
                <a:latin typeface="Times New Roman" pitchFamily="18" charset="0"/>
                <a:cs typeface="Times New Roman" pitchFamily="18" charset="0"/>
              </a:rPr>
              <a:t>را </a:t>
            </a:r>
            <a:r>
              <a:rPr lang="fa-IR" dirty="0">
                <a:latin typeface="Times New Roman" pitchFamily="18" charset="0"/>
                <a:cs typeface="Times New Roman" pitchFamily="18" charset="0"/>
              </a:rPr>
              <a:t>نشان می دهند : </a:t>
            </a:r>
            <a:r>
              <a:rPr lang="fa-IR" b="1" dirty="0">
                <a:solidFill>
                  <a:srgbClr val="FF0000"/>
                </a:solidFill>
                <a:latin typeface="Times New Roman" pitchFamily="18" charset="0"/>
                <a:cs typeface="Times New Roman" pitchFamily="18" charset="0"/>
              </a:rPr>
              <a:t>آنژیوگرفی 4 شریانی،  </a:t>
            </a:r>
            <a:r>
              <a:rPr lang="en-US" b="1" dirty="0">
                <a:solidFill>
                  <a:srgbClr val="FF0000"/>
                </a:solidFill>
                <a:latin typeface="Times New Roman" pitchFamily="18" charset="0"/>
                <a:cs typeface="Times New Roman" pitchFamily="18" charset="0"/>
              </a:rPr>
              <a:t>CT</a:t>
            </a:r>
            <a:r>
              <a:rPr lang="fa-IR" b="1" dirty="0">
                <a:solidFill>
                  <a:srgbClr val="FF0000"/>
                </a:solidFill>
                <a:latin typeface="Times New Roman" pitchFamily="18" charset="0"/>
                <a:cs typeface="Times New Roman" pitchFamily="18" charset="0"/>
              </a:rPr>
              <a:t>آنژیوگرافی مغز، ایزوتوپ </a:t>
            </a:r>
            <a:r>
              <a:rPr lang="en-US" b="1" dirty="0">
                <a:solidFill>
                  <a:srgbClr val="FF0000"/>
                </a:solidFill>
                <a:latin typeface="Times New Roman" pitchFamily="18" charset="0"/>
                <a:cs typeface="Times New Roman" pitchFamily="18" charset="0"/>
              </a:rPr>
              <a:t>Xenon، CT</a:t>
            </a:r>
            <a:r>
              <a:rPr lang="fa-IR" b="1" dirty="0">
                <a:solidFill>
                  <a:srgbClr val="FF0000"/>
                </a:solidFill>
                <a:latin typeface="Times New Roman" pitchFamily="18" charset="0"/>
                <a:cs typeface="Times New Roman" pitchFamily="18" charset="0"/>
              </a:rPr>
              <a:t>اسکن مغز با کنتراست، داپلرترانس کرانیال </a:t>
            </a:r>
            <a:r>
              <a:rPr lang="en-US" b="1" dirty="0">
                <a:solidFill>
                  <a:srgbClr val="FF0000"/>
                </a:solidFill>
                <a:latin typeface="Times New Roman" pitchFamily="18" charset="0"/>
                <a:cs typeface="Times New Roman" pitchFamily="18" charset="0"/>
              </a:rPr>
              <a:t>MRA(TCD</a:t>
            </a:r>
            <a:r>
              <a:rPr lang="en-US" b="1" dirty="0" smtClean="0">
                <a:solidFill>
                  <a:srgbClr val="FF0000"/>
                </a:solidFill>
                <a:latin typeface="Times New Roman" pitchFamily="18" charset="0"/>
                <a:cs typeface="Times New Roman" pitchFamily="18" charset="0"/>
              </a:rPr>
              <a:t>)...</a:t>
            </a:r>
          </a:p>
          <a:p>
            <a:pPr algn="r" rtl="1">
              <a:lnSpc>
                <a:spcPct val="150000"/>
              </a:lnSpc>
            </a:pPr>
            <a:r>
              <a:rPr lang="en-US" dirty="0" smtClean="0">
                <a:latin typeface="Times New Roman" pitchFamily="18" charset="0"/>
                <a:cs typeface="Times New Roman" pitchFamily="18" charset="0"/>
              </a:rPr>
              <a:t> </a:t>
            </a:r>
            <a:r>
              <a:rPr lang="fa-IR" dirty="0" smtClean="0">
                <a:latin typeface="Times New Roman" pitchFamily="18" charset="0"/>
                <a:cs typeface="Times New Roman" pitchFamily="18" charset="0"/>
              </a:rPr>
              <a:t>د)</a:t>
            </a:r>
            <a:r>
              <a:rPr lang="en-US" dirty="0" smtClean="0">
                <a:latin typeface="Times New Roman" pitchFamily="18" charset="0"/>
                <a:cs typeface="Times New Roman" pitchFamily="18" charset="0"/>
              </a:rPr>
              <a:t> </a:t>
            </a:r>
            <a:r>
              <a:rPr lang="fa-IR" b="1" dirty="0" smtClean="0">
                <a:solidFill>
                  <a:srgbClr val="FF0000"/>
                </a:solidFill>
                <a:latin typeface="Times New Roman" pitchFamily="18" charset="0"/>
                <a:cs typeface="Times New Roman" pitchFamily="18" charset="0"/>
              </a:rPr>
              <a:t>تست آتروپین</a:t>
            </a:r>
            <a:r>
              <a:rPr lang="fa-IR" dirty="0" smtClean="0">
                <a:latin typeface="Times New Roman" pitchFamily="18" charset="0"/>
                <a:cs typeface="Times New Roman" pitchFamily="18" charset="0"/>
              </a:rPr>
              <a:t>:تزریق وریدی0.06 </a:t>
            </a:r>
            <a:r>
              <a:rPr lang="en-US" dirty="0" smtClean="0">
                <a:latin typeface="Times New Roman" pitchFamily="18" charset="0"/>
                <a:cs typeface="Times New Roman" pitchFamily="18" charset="0"/>
              </a:rPr>
              <a:t>mg/kg </a:t>
            </a:r>
            <a:r>
              <a:rPr lang="fa-IR" dirty="0" smtClean="0">
                <a:latin typeface="Times New Roman" pitchFamily="18" charset="0"/>
                <a:cs typeface="Times New Roman" pitchFamily="18" charset="0"/>
              </a:rPr>
              <a:t>آمپول آتروپین که در صورت عدم افزایش و یا افزایش کمتر از 20% ضربان قلب نتیجه تست منفی تلقی می گردد و موید مرگ مغزی می باشد.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169003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0"/>
            <a:ext cx="8229600" cy="5040098"/>
          </a:xfrm>
          <a:prstGeom prst="rect">
            <a:avLst/>
          </a:prstGeom>
        </p:spPr>
        <p:txBody>
          <a:bodyPr wrap="square">
            <a:spAutoFit/>
          </a:bodyPr>
          <a:lstStyle/>
          <a:p>
            <a:pPr algn="r" rtl="1">
              <a:lnSpc>
                <a:spcPct val="150000"/>
              </a:lnSpc>
            </a:pPr>
            <a:endParaRPr lang="fa-IR" b="1" dirty="0">
              <a:latin typeface="Times New Roman" pitchFamily="18" charset="0"/>
              <a:cs typeface="Times New Roman" pitchFamily="18" charset="0"/>
            </a:endParaRPr>
          </a:p>
          <a:p>
            <a:pPr algn="ctr" rtl="1">
              <a:lnSpc>
                <a:spcPct val="200000"/>
              </a:lnSpc>
            </a:pPr>
            <a:r>
              <a:rPr lang="fa-IR" sz="2400" b="1" dirty="0">
                <a:solidFill>
                  <a:srgbClr val="FF0000"/>
                </a:solidFill>
                <a:latin typeface="Times New Roman" pitchFamily="18" charset="0"/>
                <a:cs typeface="Times New Roman" pitchFamily="18" charset="0"/>
              </a:rPr>
              <a:t>تست </a:t>
            </a:r>
            <a:r>
              <a:rPr lang="fa-IR" sz="2400" b="1" dirty="0" smtClean="0">
                <a:solidFill>
                  <a:srgbClr val="FF0000"/>
                </a:solidFill>
                <a:latin typeface="Times New Roman" pitchFamily="18" charset="0"/>
                <a:cs typeface="Times New Roman" pitchFamily="18" charset="0"/>
              </a:rPr>
              <a:t>آپنه</a:t>
            </a:r>
            <a:endParaRPr lang="en-US" sz="2400" b="1" dirty="0">
              <a:solidFill>
                <a:srgbClr val="FF0000"/>
              </a:solidFill>
              <a:latin typeface="Times New Roman" pitchFamily="18" charset="0"/>
              <a:cs typeface="Times New Roman" pitchFamily="18" charset="0"/>
            </a:endParaRPr>
          </a:p>
          <a:p>
            <a:pPr algn="r" rtl="1">
              <a:lnSpc>
                <a:spcPct val="200000"/>
              </a:lnSpc>
            </a:pPr>
            <a:r>
              <a:rPr lang="fa-IR" b="1" dirty="0">
                <a:latin typeface="Times New Roman" pitchFamily="18" charset="0"/>
                <a:cs typeface="Times New Roman" pitchFamily="18" charset="0"/>
              </a:rPr>
              <a:t>تست آپنه در هر زمانی بعد ار احراز شرایط بالینی قابل انجام بوده و معتبرترین آزمایش تشخیصی در مرگ مغزی می‌باشد قبل از انجام تست آپنه بایستی 5 شرط زیر فراهم باشد : </a:t>
            </a:r>
          </a:p>
          <a:p>
            <a:pPr algn="r" rtl="1">
              <a:lnSpc>
                <a:spcPct val="200000"/>
              </a:lnSpc>
            </a:pPr>
            <a:r>
              <a:rPr lang="fa-IR" b="1" dirty="0" smtClean="0">
                <a:latin typeface="Times New Roman" pitchFamily="18" charset="0"/>
                <a:cs typeface="Times New Roman" pitchFamily="18" charset="0"/>
              </a:rPr>
              <a:t>حتماً </a:t>
            </a:r>
            <a:r>
              <a:rPr lang="fa-IR" b="1" dirty="0">
                <a:latin typeface="Times New Roman" pitchFamily="18" charset="0"/>
                <a:cs typeface="Times New Roman" pitchFamily="18" charset="0"/>
              </a:rPr>
              <a:t>2 ملاک تشخیصی قبلی یعنی اغمای شدید و عدم وجود رفلکس های ساقة مغز مؤید مرگ مغزی باشند.</a:t>
            </a:r>
          </a:p>
          <a:p>
            <a:pPr algn="r" rtl="1">
              <a:lnSpc>
                <a:spcPct val="200000"/>
              </a:lnSpc>
            </a:pPr>
            <a:r>
              <a:rPr lang="fa-IR" b="1" dirty="0" smtClean="0">
                <a:latin typeface="Times New Roman" pitchFamily="18" charset="0"/>
                <a:cs typeface="Times New Roman" pitchFamily="18" charset="0"/>
              </a:rPr>
              <a:t>عدم </a:t>
            </a:r>
            <a:r>
              <a:rPr lang="fa-IR" b="1" dirty="0">
                <a:latin typeface="Times New Roman" pitchFamily="18" charset="0"/>
                <a:cs typeface="Times New Roman" pitchFamily="18" charset="0"/>
              </a:rPr>
              <a:t>وجود هیپوترمی </a:t>
            </a:r>
            <a:r>
              <a:rPr lang="en-US" b="1" dirty="0" smtClean="0">
                <a:latin typeface="Times New Roman" pitchFamily="18" charset="0"/>
                <a:cs typeface="Times New Roman" pitchFamily="18" charset="0"/>
              </a:rPr>
              <a:t>T</a:t>
            </a:r>
            <a:r>
              <a:rPr lang="en-US" b="1" dirty="0">
                <a:latin typeface="Times New Roman" pitchFamily="18" charset="0"/>
                <a:cs typeface="Times New Roman" pitchFamily="18" charset="0"/>
              </a:rPr>
              <a:t>:&lt;</a:t>
            </a:r>
            <a:r>
              <a:rPr lang="en-US" b="1" dirty="0" smtClean="0">
                <a:latin typeface="Times New Roman" pitchFamily="18" charset="0"/>
                <a:cs typeface="Times New Roman" pitchFamily="18" charset="0"/>
              </a:rPr>
              <a:t>32.2</a:t>
            </a:r>
          </a:p>
          <a:p>
            <a:pPr algn="r" rtl="1">
              <a:lnSpc>
                <a:spcPct val="200000"/>
              </a:lnSpc>
            </a:pPr>
            <a:r>
              <a:rPr lang="fa-IR" b="1" dirty="0" smtClean="0">
                <a:latin typeface="Times New Roman" pitchFamily="18" charset="0"/>
                <a:cs typeface="Times New Roman" pitchFamily="18" charset="0"/>
              </a:rPr>
              <a:t>فشار </a:t>
            </a:r>
            <a:r>
              <a:rPr lang="fa-IR" b="1" dirty="0">
                <a:latin typeface="Times New Roman" pitchFamily="18" charset="0"/>
                <a:cs typeface="Times New Roman" pitchFamily="18" charset="0"/>
              </a:rPr>
              <a:t>سیستولیک بالاتر از 90 </a:t>
            </a:r>
            <a:r>
              <a:rPr lang="en-US" b="1" dirty="0">
                <a:latin typeface="Times New Roman" pitchFamily="18" charset="0"/>
                <a:cs typeface="Times New Roman" pitchFamily="18" charset="0"/>
              </a:rPr>
              <a:t>mmHg </a:t>
            </a:r>
            <a:r>
              <a:rPr lang="fa-IR" b="1" dirty="0">
                <a:latin typeface="Times New Roman" pitchFamily="18" charset="0"/>
                <a:cs typeface="Times New Roman" pitchFamily="18" charset="0"/>
              </a:rPr>
              <a:t>باشد</a:t>
            </a:r>
          </a:p>
          <a:p>
            <a:pPr algn="r" rtl="1">
              <a:lnSpc>
                <a:spcPct val="200000"/>
              </a:lnSpc>
            </a:pPr>
            <a:r>
              <a:rPr lang="en-US" b="1" dirty="0" smtClean="0">
                <a:latin typeface="Times New Roman" pitchFamily="18" charset="0"/>
                <a:cs typeface="Times New Roman" pitchFamily="18" charset="0"/>
              </a:rPr>
              <a:t>Pao2</a:t>
            </a:r>
            <a:r>
              <a:rPr lang="en-US" b="1" dirty="0">
                <a:latin typeface="Times New Roman" pitchFamily="18" charset="0"/>
                <a:cs typeface="Times New Roman" pitchFamily="18" charset="0"/>
              </a:rPr>
              <a:t>≥</a:t>
            </a:r>
            <a:r>
              <a:rPr lang="en-US" b="1" dirty="0" smtClean="0">
                <a:latin typeface="Times New Roman" pitchFamily="18" charset="0"/>
                <a:cs typeface="Times New Roman" pitchFamily="18" charset="0"/>
              </a:rPr>
              <a:t>90</a:t>
            </a:r>
            <a:r>
              <a:rPr lang="fa-IR" b="1" dirty="0" smtClean="0">
                <a:latin typeface="Times New Roman" pitchFamily="18" charset="0"/>
                <a:cs typeface="Times New Roman" pitchFamily="18" charset="0"/>
              </a:rPr>
              <a:t>و </a:t>
            </a:r>
            <a:r>
              <a:rPr lang="fa-IR" b="1" dirty="0">
                <a:latin typeface="Times New Roman" pitchFamily="18" charset="0"/>
                <a:cs typeface="Times New Roman" pitchFamily="18" charset="0"/>
              </a:rPr>
              <a:t>35&lt;</a:t>
            </a:r>
            <a:r>
              <a:rPr lang="en-US" b="1" dirty="0">
                <a:latin typeface="Times New Roman" pitchFamily="18" charset="0"/>
                <a:cs typeface="Times New Roman" pitchFamily="18" charset="0"/>
              </a:rPr>
              <a:t>PaCo2&lt;45 </a:t>
            </a:r>
            <a:r>
              <a:rPr lang="fa-IR" b="1" dirty="0">
                <a:latin typeface="Times New Roman" pitchFamily="18" charset="0"/>
                <a:cs typeface="Times New Roman" pitchFamily="18" charset="0"/>
              </a:rPr>
              <a:t>باشد.</a:t>
            </a:r>
          </a:p>
          <a:p>
            <a:pPr algn="r" rtl="1">
              <a:lnSpc>
                <a:spcPct val="200000"/>
              </a:lnSpc>
            </a:pPr>
            <a:r>
              <a:rPr lang="fa-IR" b="1" dirty="0" smtClean="0">
                <a:latin typeface="Times New Roman" pitchFamily="18" charset="0"/>
                <a:cs typeface="Times New Roman" pitchFamily="18" charset="0"/>
              </a:rPr>
              <a:t>شرایط </a:t>
            </a:r>
            <a:r>
              <a:rPr lang="fa-IR" b="1" dirty="0">
                <a:latin typeface="Times New Roman" pitchFamily="18" charset="0"/>
                <a:cs typeface="Times New Roman" pitchFamily="18" charset="0"/>
              </a:rPr>
              <a:t>همودنیامیک طی 6 ساعت اخیر </a:t>
            </a:r>
            <a:r>
              <a:rPr lang="en-US" b="1" dirty="0">
                <a:latin typeface="Times New Roman" pitchFamily="18" charset="0"/>
                <a:cs typeface="Times New Roman" pitchFamily="18" charset="0"/>
              </a:rPr>
              <a:t>Stable </a:t>
            </a:r>
            <a:r>
              <a:rPr lang="fa-IR" b="1" dirty="0" smtClean="0">
                <a:latin typeface="Times New Roman" pitchFamily="18" charset="0"/>
                <a:cs typeface="Times New Roman" pitchFamily="18" charset="0"/>
              </a:rPr>
              <a:t>باشد</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1387675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8839200" cy="6186309"/>
          </a:xfrm>
          <a:prstGeom prst="rect">
            <a:avLst/>
          </a:prstGeom>
        </p:spPr>
        <p:txBody>
          <a:bodyPr wrap="square">
            <a:spAutoFit/>
          </a:bodyPr>
          <a:lstStyle/>
          <a:p>
            <a:pPr algn="r" rtl="1">
              <a:lnSpc>
                <a:spcPct val="150000"/>
              </a:lnSpc>
            </a:pPr>
            <a:endParaRPr lang="fa-IR" dirty="0">
              <a:latin typeface="Times New Roman" pitchFamily="18" charset="0"/>
              <a:cs typeface="Times New Roman" pitchFamily="18" charset="0"/>
            </a:endParaRPr>
          </a:p>
          <a:p>
            <a:pPr algn="r" rtl="1">
              <a:lnSpc>
                <a:spcPct val="150000"/>
              </a:lnSpc>
            </a:pPr>
            <a:r>
              <a:rPr lang="fa-IR" dirty="0">
                <a:latin typeface="Times New Roman" pitchFamily="18" charset="0"/>
                <a:cs typeface="Times New Roman" pitchFamily="18" charset="0"/>
              </a:rPr>
              <a:t>مراحل انجام تست آپنه </a:t>
            </a:r>
          </a:p>
          <a:p>
            <a:pPr algn="r" rtl="1">
              <a:lnSpc>
                <a:spcPct val="150000"/>
              </a:lnSpc>
            </a:pPr>
            <a:r>
              <a:rPr lang="fa-IR" dirty="0">
                <a:latin typeface="Times New Roman" pitchFamily="18" charset="0"/>
                <a:cs typeface="Times New Roman" pitchFamily="18" charset="0"/>
              </a:rPr>
              <a:t>-	</a:t>
            </a:r>
            <a:r>
              <a:rPr lang="en-US" dirty="0">
                <a:latin typeface="Times New Roman" pitchFamily="18" charset="0"/>
                <a:cs typeface="Times New Roman" pitchFamily="18" charset="0"/>
              </a:rPr>
              <a:t>Pre Oxygenation: </a:t>
            </a:r>
            <a:r>
              <a:rPr lang="fa-IR" dirty="0">
                <a:latin typeface="Times New Roman" pitchFamily="18" charset="0"/>
                <a:cs typeface="Times New Roman" pitchFamily="18" charset="0"/>
              </a:rPr>
              <a:t>به بیمار برای مدت 10 دقیقه، اکسیژن 100% می دهیم و دستگاه را طوری تنظیم می‌کنیم که </a:t>
            </a:r>
            <a:r>
              <a:rPr lang="en-US" dirty="0">
                <a:latin typeface="Times New Roman" pitchFamily="18" charset="0"/>
                <a:cs typeface="Times New Roman" pitchFamily="18" charset="0"/>
              </a:rPr>
              <a:t>Paco2 </a:t>
            </a:r>
            <a:r>
              <a:rPr lang="fa-IR" dirty="0">
                <a:latin typeface="Times New Roman" pitchFamily="18" charset="0"/>
                <a:cs typeface="Times New Roman" pitchFamily="18" charset="0"/>
              </a:rPr>
              <a:t>حدود   40</a:t>
            </a:r>
            <a:r>
              <a:rPr lang="en-US" dirty="0">
                <a:latin typeface="Times New Roman" pitchFamily="18" charset="0"/>
                <a:cs typeface="Times New Roman" pitchFamily="18" charset="0"/>
              </a:rPr>
              <a:t>mmHg</a:t>
            </a:r>
            <a:r>
              <a:rPr lang="fa-IR" dirty="0">
                <a:latin typeface="Times New Roman" pitchFamily="18" charset="0"/>
                <a:cs typeface="Times New Roman" pitchFamily="18" charset="0"/>
              </a:rPr>
              <a:t>باشد.</a:t>
            </a:r>
          </a:p>
          <a:p>
            <a:pPr algn="r" rtl="1">
              <a:lnSpc>
                <a:spcPct val="150000"/>
              </a:lnSpc>
            </a:pPr>
            <a:r>
              <a:rPr lang="fa-IR" dirty="0">
                <a:latin typeface="Times New Roman" pitchFamily="18" charset="0"/>
                <a:cs typeface="Times New Roman" pitchFamily="18" charset="0"/>
              </a:rPr>
              <a:t>-	یک </a:t>
            </a:r>
            <a:r>
              <a:rPr lang="en-US" dirty="0">
                <a:latin typeface="Times New Roman" pitchFamily="18" charset="0"/>
                <a:cs typeface="Times New Roman" pitchFamily="18" charset="0"/>
              </a:rPr>
              <a:t>ABG </a:t>
            </a:r>
            <a:r>
              <a:rPr lang="fa-IR" dirty="0">
                <a:latin typeface="Times New Roman" pitchFamily="18" charset="0"/>
                <a:cs typeface="Times New Roman" pitchFamily="18" charset="0"/>
              </a:rPr>
              <a:t>پایه از فرد می گیریم.</a:t>
            </a:r>
          </a:p>
          <a:p>
            <a:pPr algn="r" rtl="1">
              <a:lnSpc>
                <a:spcPct val="150000"/>
              </a:lnSpc>
            </a:pPr>
            <a:r>
              <a:rPr lang="fa-IR" dirty="0">
                <a:latin typeface="Times New Roman" pitchFamily="18" charset="0"/>
                <a:cs typeface="Times New Roman" pitchFamily="18" charset="0"/>
              </a:rPr>
              <a:t>-	فرد را از ونتیلاتور جدا می کنیم و یک کانول داخل تراشه تا محل دو شاخه شدن تراشه تعبیه می نمائیم و از طریق آن به بیمار اکسیژن 100% به میزان 7 </a:t>
            </a:r>
            <a:r>
              <a:rPr lang="en-US" dirty="0">
                <a:latin typeface="Times New Roman" pitchFamily="18" charset="0"/>
                <a:cs typeface="Times New Roman" pitchFamily="18" charset="0"/>
              </a:rPr>
              <a:t>lit/min </a:t>
            </a:r>
            <a:r>
              <a:rPr lang="fa-IR" dirty="0">
                <a:latin typeface="Times New Roman" pitchFamily="18" charset="0"/>
                <a:cs typeface="Times New Roman" pitchFamily="18" charset="0"/>
              </a:rPr>
              <a:t>می دهیم.</a:t>
            </a:r>
          </a:p>
          <a:p>
            <a:pPr algn="r" rtl="1">
              <a:lnSpc>
                <a:spcPct val="150000"/>
              </a:lnSpc>
            </a:pPr>
            <a:r>
              <a:rPr lang="fa-IR" dirty="0">
                <a:latin typeface="Times New Roman" pitchFamily="18" charset="0"/>
                <a:cs typeface="Times New Roman" pitchFamily="18" charset="0"/>
              </a:rPr>
              <a:t>-	مدت 10-5 دقیقه فرد را تحت نظر می گیریم چنانچه هیچگونه تلاش تنفسی ظاهر نشود. برای اندازه گیری گازهای شریانی (</a:t>
            </a:r>
            <a:r>
              <a:rPr lang="en-US" dirty="0">
                <a:latin typeface="Times New Roman" pitchFamily="18" charset="0"/>
                <a:cs typeface="Times New Roman" pitchFamily="18" charset="0"/>
              </a:rPr>
              <a:t>ABG)  </a:t>
            </a:r>
            <a:r>
              <a:rPr lang="fa-IR" dirty="0">
                <a:latin typeface="Times New Roman" pitchFamily="18" charset="0"/>
                <a:cs typeface="Times New Roman" pitchFamily="18" charset="0"/>
              </a:rPr>
              <a:t>در فواصل معین گرفته و بیمار را مجدداً به ونتیلاتور وصل می نمائیم اگر </a:t>
            </a:r>
            <a:r>
              <a:rPr lang="en-US" dirty="0">
                <a:latin typeface="Times New Roman" pitchFamily="18" charset="0"/>
                <a:cs typeface="Times New Roman" pitchFamily="18" charset="0"/>
              </a:rPr>
              <a:t>Paco2 </a:t>
            </a:r>
            <a:r>
              <a:rPr lang="fa-IR" dirty="0">
                <a:latin typeface="Times New Roman" pitchFamily="18" charset="0"/>
                <a:cs typeface="Times New Roman" pitchFamily="18" charset="0"/>
              </a:rPr>
              <a:t>نمونة </a:t>
            </a:r>
            <a:r>
              <a:rPr lang="en-US" dirty="0">
                <a:latin typeface="Times New Roman" pitchFamily="18" charset="0"/>
                <a:cs typeface="Times New Roman" pitchFamily="18" charset="0"/>
              </a:rPr>
              <a:t>ABG </a:t>
            </a:r>
            <a:r>
              <a:rPr lang="fa-IR" dirty="0">
                <a:latin typeface="Times New Roman" pitchFamily="18" charset="0"/>
                <a:cs typeface="Times New Roman" pitchFamily="18" charset="0"/>
              </a:rPr>
              <a:t>بالاتر از (</a:t>
            </a:r>
            <a:r>
              <a:rPr lang="en-US" dirty="0">
                <a:latin typeface="Times New Roman" pitchFamily="18" charset="0"/>
                <a:cs typeface="Times New Roman" pitchFamily="18" charset="0"/>
              </a:rPr>
              <a:t>Target Level)60 mmHg </a:t>
            </a:r>
            <a:r>
              <a:rPr lang="fa-IR" dirty="0">
                <a:latin typeface="Times New Roman" pitchFamily="18" charset="0"/>
                <a:cs typeface="Times New Roman" pitchFamily="18" charset="0"/>
              </a:rPr>
              <a:t>یا بالاتر از 20</a:t>
            </a:r>
            <a:r>
              <a:rPr lang="en-US" dirty="0">
                <a:latin typeface="Times New Roman" pitchFamily="18" charset="0"/>
                <a:cs typeface="Times New Roman" pitchFamily="18" charset="0"/>
              </a:rPr>
              <a:t>mmHg </a:t>
            </a:r>
            <a:r>
              <a:rPr lang="fa-IR" dirty="0">
                <a:latin typeface="Times New Roman" pitchFamily="18" charset="0"/>
                <a:cs typeface="Times New Roman" pitchFamily="18" charset="0"/>
              </a:rPr>
              <a:t>از نمونة پایه باشد و تلاش تنفسی ظاهر نشده باشد تست آپنه مثبت تلقی شده و از نظر پاراکلینیک نیز مرگ مغزی قطعی است.</a:t>
            </a:r>
          </a:p>
          <a:p>
            <a:pPr algn="r" rtl="1">
              <a:lnSpc>
                <a:spcPct val="150000"/>
              </a:lnSpc>
            </a:pPr>
            <a:r>
              <a:rPr lang="fa-IR" dirty="0">
                <a:latin typeface="Times New Roman" pitchFamily="18" charset="0"/>
                <a:cs typeface="Times New Roman" pitchFamily="18" charset="0"/>
              </a:rPr>
              <a:t>-	نکته : در هر مرحله از انجام تست آپنه در صورت وقوع اختلال ریتم قلب یا افت فشار خون (</a:t>
            </a:r>
            <a:r>
              <a:rPr lang="en-US" dirty="0">
                <a:latin typeface="Times New Roman" pitchFamily="18" charset="0"/>
                <a:cs typeface="Times New Roman" pitchFamily="18" charset="0"/>
              </a:rPr>
              <a:t>SBP&lt;90mmHg)،</a:t>
            </a:r>
            <a:r>
              <a:rPr lang="fa-IR" dirty="0">
                <a:latin typeface="Times New Roman" pitchFamily="18" charset="0"/>
                <a:cs typeface="Times New Roman" pitchFamily="18" charset="0"/>
              </a:rPr>
              <a:t>افت بیش از حد </a:t>
            </a:r>
            <a:r>
              <a:rPr lang="en-US" dirty="0">
                <a:latin typeface="Times New Roman" pitchFamily="18" charset="0"/>
                <a:cs typeface="Times New Roman" pitchFamily="18" charset="0"/>
              </a:rPr>
              <a:t>PaO2، </a:t>
            </a:r>
            <a:r>
              <a:rPr lang="fa-IR" dirty="0">
                <a:latin typeface="Times New Roman" pitchFamily="18" charset="0"/>
                <a:cs typeface="Times New Roman" pitchFamily="18" charset="0"/>
              </a:rPr>
              <a:t>با انجام یک نمونه </a:t>
            </a:r>
            <a:r>
              <a:rPr lang="en-US" dirty="0">
                <a:latin typeface="Times New Roman" pitchFamily="18" charset="0"/>
                <a:cs typeface="Times New Roman" pitchFamily="18" charset="0"/>
              </a:rPr>
              <a:t>ABG </a:t>
            </a:r>
            <a:r>
              <a:rPr lang="fa-IR" dirty="0">
                <a:latin typeface="Times New Roman" pitchFamily="18" charset="0"/>
                <a:cs typeface="Times New Roman" pitchFamily="18" charset="0"/>
              </a:rPr>
              <a:t>باید فوراً تست را متوقف نمود و در صورتیکه جواب </a:t>
            </a:r>
            <a:r>
              <a:rPr lang="en-US" dirty="0">
                <a:latin typeface="Times New Roman" pitchFamily="18" charset="0"/>
                <a:cs typeface="Times New Roman" pitchFamily="18" charset="0"/>
              </a:rPr>
              <a:t>ABG </a:t>
            </a:r>
            <a:r>
              <a:rPr lang="fa-IR" dirty="0">
                <a:latin typeface="Times New Roman" pitchFamily="18" charset="0"/>
                <a:cs typeface="Times New Roman" pitchFamily="18" charset="0"/>
              </a:rPr>
              <a:t>قابل ارزیابی نباشد، بجای تست آپنه از روش های اثباتی دیگر استفاده شود.</a:t>
            </a:r>
          </a:p>
          <a:p>
            <a:pPr algn="r" rtl="1"/>
            <a:r>
              <a:rPr lang="fa-IR" dirty="0">
                <a:latin typeface="Times New Roman" pitchFamily="18" charset="0"/>
                <a:cs typeface="Times New Roman" pitchFamily="18" charset="0"/>
              </a:rPr>
              <a:t>	</a:t>
            </a:r>
            <a:endParaRPr lang="fa-IR" dirty="0"/>
          </a:p>
        </p:txBody>
      </p:sp>
    </p:spTree>
    <p:extLst>
      <p:ext uri="{BB962C8B-B14F-4D97-AF65-F5344CB8AC3E}">
        <p14:creationId xmlns:p14="http://schemas.microsoft.com/office/powerpoint/2010/main" val="167705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74345"/>
            <a:ext cx="8458200" cy="5444054"/>
          </a:xfrm>
          <a:prstGeom prst="rect">
            <a:avLst/>
          </a:prstGeom>
        </p:spPr>
        <p:txBody>
          <a:bodyPr wrap="square">
            <a:spAutoFit/>
          </a:bodyPr>
          <a:lstStyle/>
          <a:p>
            <a:pPr algn="r" rtl="1">
              <a:lnSpc>
                <a:spcPct val="150000"/>
              </a:lnSpc>
            </a:pPr>
            <a:r>
              <a:rPr lang="fa-IR" b="1" dirty="0">
                <a:solidFill>
                  <a:prstClr val="black"/>
                </a:solidFill>
                <a:latin typeface="Times New Roman" pitchFamily="18" charset="0"/>
                <a:cs typeface="Times New Roman" pitchFamily="18" charset="0"/>
              </a:rPr>
              <a:t>هدف از </a:t>
            </a:r>
            <a:r>
              <a:rPr lang="en-US" b="1" dirty="0">
                <a:solidFill>
                  <a:prstClr val="black"/>
                </a:solidFill>
                <a:latin typeface="Times New Roman" pitchFamily="18" charset="0"/>
                <a:cs typeface="Times New Roman" pitchFamily="18" charset="0"/>
              </a:rPr>
              <a:t>Pre Oxygenation </a:t>
            </a:r>
            <a:r>
              <a:rPr lang="fa-IR" b="1" dirty="0">
                <a:solidFill>
                  <a:prstClr val="black"/>
                </a:solidFill>
                <a:latin typeface="Times New Roman" pitchFamily="18" charset="0"/>
                <a:cs typeface="Times New Roman" pitchFamily="18" charset="0"/>
              </a:rPr>
              <a:t>حذف نیتروژن از مجاری تنفسی و به تبع آن تسهیل انتقال به تراشه است.</a:t>
            </a:r>
          </a:p>
          <a:p>
            <a:pPr algn="r" rtl="1">
              <a:lnSpc>
                <a:spcPct val="150000"/>
              </a:lnSpc>
            </a:pPr>
            <a:r>
              <a:rPr lang="fa-IR" b="1" dirty="0">
                <a:solidFill>
                  <a:prstClr val="black"/>
                </a:solidFill>
                <a:latin typeface="Times New Roman" pitchFamily="18" charset="0"/>
                <a:cs typeface="Times New Roman" pitchFamily="18" charset="0"/>
              </a:rPr>
              <a:t>- چون </a:t>
            </a:r>
            <a:r>
              <a:rPr lang="en-US" b="1" dirty="0">
                <a:solidFill>
                  <a:prstClr val="black"/>
                </a:solidFill>
                <a:latin typeface="Times New Roman" pitchFamily="18" charset="0"/>
                <a:cs typeface="Times New Roman" pitchFamily="18" charset="0"/>
              </a:rPr>
              <a:t>PaCO2 </a:t>
            </a:r>
            <a:r>
              <a:rPr lang="fa-IR" b="1" dirty="0">
                <a:solidFill>
                  <a:prstClr val="black"/>
                </a:solidFill>
                <a:latin typeface="Times New Roman" pitchFamily="18" charset="0"/>
                <a:cs typeface="Times New Roman" pitchFamily="18" charset="0"/>
              </a:rPr>
              <a:t>هر دقیقه 3-6</a:t>
            </a:r>
            <a:r>
              <a:rPr lang="en-US" b="1" dirty="0">
                <a:solidFill>
                  <a:prstClr val="black"/>
                </a:solidFill>
                <a:latin typeface="Times New Roman" pitchFamily="18" charset="0"/>
                <a:cs typeface="Times New Roman" pitchFamily="18" charset="0"/>
              </a:rPr>
              <a:t>mmHg </a:t>
            </a:r>
            <a:r>
              <a:rPr lang="fa-IR" b="1" dirty="0">
                <a:solidFill>
                  <a:prstClr val="black"/>
                </a:solidFill>
                <a:latin typeface="Times New Roman" pitchFamily="18" charset="0"/>
                <a:cs typeface="Times New Roman" pitchFamily="18" charset="0"/>
              </a:rPr>
              <a:t>افزایش می یابد برای رسیدن </a:t>
            </a:r>
            <a:r>
              <a:rPr lang="en-US" b="1" dirty="0">
                <a:solidFill>
                  <a:prstClr val="black"/>
                </a:solidFill>
                <a:latin typeface="Times New Roman" pitchFamily="18" charset="0"/>
                <a:cs typeface="Times New Roman" pitchFamily="18" charset="0"/>
              </a:rPr>
              <a:t>PaCO2   </a:t>
            </a:r>
            <a:r>
              <a:rPr lang="fa-IR" b="1" dirty="0">
                <a:solidFill>
                  <a:prstClr val="black"/>
                </a:solidFill>
                <a:latin typeface="Times New Roman" pitchFamily="18" charset="0"/>
                <a:cs typeface="Times New Roman" pitchFamily="18" charset="0"/>
              </a:rPr>
              <a:t>به 60</a:t>
            </a:r>
            <a:r>
              <a:rPr lang="en-US" b="1" dirty="0">
                <a:solidFill>
                  <a:prstClr val="black"/>
                </a:solidFill>
                <a:latin typeface="Times New Roman" pitchFamily="18" charset="0"/>
                <a:cs typeface="Times New Roman" pitchFamily="18" charset="0"/>
              </a:rPr>
              <a:t>mmHg </a:t>
            </a:r>
            <a:r>
              <a:rPr lang="fa-IR" b="1" dirty="0">
                <a:solidFill>
                  <a:prstClr val="black"/>
                </a:solidFill>
                <a:latin typeface="Times New Roman" pitchFamily="18" charset="0"/>
                <a:cs typeface="Times New Roman" pitchFamily="18" charset="0"/>
              </a:rPr>
              <a:t>ویا اضافه شدن 20</a:t>
            </a:r>
            <a:r>
              <a:rPr lang="en-US" b="1" dirty="0">
                <a:solidFill>
                  <a:prstClr val="black"/>
                </a:solidFill>
                <a:latin typeface="Times New Roman" pitchFamily="18" charset="0"/>
                <a:cs typeface="Times New Roman" pitchFamily="18" charset="0"/>
              </a:rPr>
              <a:t>mmHg </a:t>
            </a:r>
            <a:r>
              <a:rPr lang="fa-IR" b="1" dirty="0">
                <a:solidFill>
                  <a:prstClr val="black"/>
                </a:solidFill>
                <a:latin typeface="Times New Roman" pitchFamily="18" charset="0"/>
                <a:cs typeface="Times New Roman" pitchFamily="18" charset="0"/>
              </a:rPr>
              <a:t>به حد پایه مدت 10-8 دقیقه وقت لازم است.</a:t>
            </a:r>
          </a:p>
          <a:p>
            <a:pPr algn="r" rtl="1">
              <a:lnSpc>
                <a:spcPct val="150000"/>
              </a:lnSpc>
            </a:pPr>
            <a:r>
              <a:rPr lang="fa-IR" b="1" dirty="0">
                <a:solidFill>
                  <a:prstClr val="black"/>
                </a:solidFill>
                <a:latin typeface="Times New Roman" pitchFamily="18" charset="0"/>
                <a:cs typeface="Times New Roman" pitchFamily="18" charset="0"/>
              </a:rPr>
              <a:t>- گاه اواخر تست آپنه حرکات شبیه تنفس </a:t>
            </a:r>
            <a:r>
              <a:rPr lang="en-US" b="1" dirty="0">
                <a:solidFill>
                  <a:prstClr val="black"/>
                </a:solidFill>
                <a:latin typeface="Times New Roman" pitchFamily="18" charset="0"/>
                <a:cs typeface="Times New Roman" pitchFamily="18" charset="0"/>
              </a:rPr>
              <a:t>Respiratory-like (</a:t>
            </a:r>
            <a:r>
              <a:rPr lang="fa-IR" b="1" dirty="0">
                <a:solidFill>
                  <a:prstClr val="black"/>
                </a:solidFill>
                <a:latin typeface="Times New Roman" pitchFamily="18" charset="0"/>
                <a:cs typeface="Times New Roman" pitchFamily="18" charset="0"/>
              </a:rPr>
              <a:t>بالا آوردن و نزدیک شدن (</a:t>
            </a:r>
            <a:r>
              <a:rPr lang="en-US" b="1" dirty="0">
                <a:solidFill>
                  <a:prstClr val="black"/>
                </a:solidFill>
                <a:latin typeface="Times New Roman" pitchFamily="18" charset="0"/>
                <a:cs typeface="Times New Roman" pitchFamily="18" charset="0"/>
              </a:rPr>
              <a:t>Adduction )</a:t>
            </a:r>
            <a:r>
              <a:rPr lang="fa-IR" b="1" dirty="0">
                <a:solidFill>
                  <a:prstClr val="black"/>
                </a:solidFill>
                <a:latin typeface="Times New Roman" pitchFamily="18" charset="0"/>
                <a:cs typeface="Times New Roman" pitchFamily="18" charset="0"/>
              </a:rPr>
              <a:t>شانه ها ،به عقب قوس برداشتن،اتساع فضاهای بین دنده ای که حجم تنفسی موثر ایجاد نکند)ظاهر می شود.علت این حرکات فعالیت مراکز تنفسی ساقه مغز نیستند بلکه فعالیت اتونوم و خودبخودی نورون های نخاع پشتی که مسئول عصب دهی به عضلات تنفسی هستند می باشد.لذا وجود این حرکات مغایرتی با مرگ مغزی و تفسیر تست آپنه ندارد.</a:t>
            </a:r>
          </a:p>
          <a:p>
            <a:pPr algn="r" rtl="1">
              <a:lnSpc>
                <a:spcPct val="150000"/>
              </a:lnSpc>
            </a:pPr>
            <a:r>
              <a:rPr lang="fa-IR" b="1" dirty="0">
                <a:solidFill>
                  <a:prstClr val="black"/>
                </a:solidFill>
                <a:latin typeface="Times New Roman" pitchFamily="18" charset="0"/>
                <a:cs typeface="Times New Roman" pitchFamily="18" charset="0"/>
              </a:rPr>
              <a:t>به جز حرکات شبه تنفس در سیر تست آپنه حرکات خودبخودی در اندام ها دیده می شوند مثل خم شدن(</a:t>
            </a:r>
            <a:r>
              <a:rPr lang="en-US" b="1" dirty="0">
                <a:solidFill>
                  <a:prstClr val="black"/>
                </a:solidFill>
                <a:latin typeface="Times New Roman" pitchFamily="18" charset="0"/>
                <a:cs typeface="Times New Roman" pitchFamily="18" charset="0"/>
              </a:rPr>
              <a:t>Flexion ) </a:t>
            </a:r>
            <a:r>
              <a:rPr lang="fa-IR" b="1" dirty="0">
                <a:solidFill>
                  <a:prstClr val="black"/>
                </a:solidFill>
                <a:latin typeface="Times New Roman" pitchFamily="18" charset="0"/>
                <a:cs typeface="Times New Roman" pitchFamily="18" charset="0"/>
              </a:rPr>
              <a:t>بازوها،بلندکردن چهار اندام از تخت،چنگ انداختن ،پرش خودبخود یک پا،حرکات شبه راه رفتن و بالا آوردن بازو تا لوله تراشه که این حرکات منشا نخاعی دارند.</a:t>
            </a:r>
          </a:p>
          <a:p>
            <a:pPr algn="r" rtl="1">
              <a:lnSpc>
                <a:spcPct val="150000"/>
              </a:lnSpc>
            </a:pPr>
            <a:r>
              <a:rPr lang="fa-IR" b="1" dirty="0">
                <a:solidFill>
                  <a:prstClr val="black"/>
                </a:solidFill>
                <a:latin typeface="Times New Roman" pitchFamily="18" charset="0"/>
                <a:cs typeface="Times New Roman" pitchFamily="18" charset="0"/>
              </a:rPr>
              <a:t>گاه سیر تست آپنه تغییرات همودینامیک چون تعریق،قرمز شدن،تاکیکاردی یا افزایش فشار خون دیده می شوند که مغایرمرگ مغزی نمی باشد.</a:t>
            </a:r>
          </a:p>
        </p:txBody>
      </p:sp>
    </p:spTree>
    <p:extLst>
      <p:ext uri="{BB962C8B-B14F-4D97-AF65-F5344CB8AC3E}">
        <p14:creationId xmlns:p14="http://schemas.microsoft.com/office/powerpoint/2010/main" val="2521595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136339"/>
            <a:ext cx="4572000" cy="2862322"/>
          </a:xfrm>
          <a:prstGeom prst="rect">
            <a:avLst/>
          </a:prstGeom>
        </p:spPr>
        <p:txBody>
          <a:bodyPr>
            <a:spAutoFit/>
          </a:bodyPr>
          <a:lstStyle/>
          <a:p>
            <a:pPr algn="ctr" rtl="1">
              <a:lnSpc>
                <a:spcPct val="200000"/>
              </a:lnSpc>
            </a:pPr>
            <a:r>
              <a:rPr lang="fa-IR" b="1" dirty="0">
                <a:solidFill>
                  <a:srgbClr val="FF0000"/>
                </a:solidFill>
              </a:rPr>
              <a:t>عوارض تست آپنه :</a:t>
            </a:r>
          </a:p>
          <a:p>
            <a:pPr algn="r" rtl="1">
              <a:lnSpc>
                <a:spcPct val="200000"/>
              </a:lnSpc>
            </a:pPr>
            <a:r>
              <a:rPr lang="fa-IR" b="1" dirty="0">
                <a:solidFill>
                  <a:prstClr val="black"/>
                </a:solidFill>
              </a:rPr>
              <a:t>-	افت فشار خون:شایعتیرن عارضه</a:t>
            </a:r>
          </a:p>
          <a:p>
            <a:pPr algn="r" rtl="1">
              <a:lnSpc>
                <a:spcPct val="200000"/>
              </a:lnSpc>
            </a:pPr>
            <a:r>
              <a:rPr lang="fa-IR" b="1" dirty="0">
                <a:solidFill>
                  <a:prstClr val="black"/>
                </a:solidFill>
              </a:rPr>
              <a:t>-	ایست قلبی</a:t>
            </a:r>
          </a:p>
          <a:p>
            <a:pPr algn="r" rtl="1">
              <a:lnSpc>
                <a:spcPct val="200000"/>
              </a:lnSpc>
            </a:pPr>
            <a:r>
              <a:rPr lang="fa-IR" b="1" dirty="0">
                <a:solidFill>
                  <a:prstClr val="black"/>
                </a:solidFill>
              </a:rPr>
              <a:t>-	آریتمی های بطنی:عمدتا" </a:t>
            </a:r>
            <a:r>
              <a:rPr lang="en-US" b="1" dirty="0">
                <a:solidFill>
                  <a:prstClr val="black"/>
                </a:solidFill>
              </a:rPr>
              <a:t>PVC </a:t>
            </a:r>
            <a:r>
              <a:rPr lang="fa-IR" b="1" dirty="0">
                <a:solidFill>
                  <a:prstClr val="black"/>
                </a:solidFill>
              </a:rPr>
              <a:t>و تاکیکاردی </a:t>
            </a:r>
            <a:r>
              <a:rPr lang="fa-IR" b="1" dirty="0" smtClean="0">
                <a:solidFill>
                  <a:prstClr val="black"/>
                </a:solidFill>
              </a:rPr>
              <a:t>بطنی</a:t>
            </a:r>
            <a:endParaRPr lang="fa-IR" b="1" dirty="0">
              <a:solidFill>
                <a:prstClr val="black"/>
              </a:solidFill>
            </a:endParaRPr>
          </a:p>
        </p:txBody>
      </p:sp>
    </p:spTree>
    <p:extLst>
      <p:ext uri="{BB962C8B-B14F-4D97-AF65-F5344CB8AC3E}">
        <p14:creationId xmlns:p14="http://schemas.microsoft.com/office/powerpoint/2010/main" val="3673972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612845"/>
            <a:ext cx="8915400" cy="6100388"/>
          </a:xfrm>
          <a:prstGeom prst="rect">
            <a:avLst/>
          </a:prstGeom>
        </p:spPr>
        <p:txBody>
          <a:bodyPr wrap="square">
            <a:spAutoFit/>
          </a:bodyPr>
          <a:lstStyle/>
          <a:p>
            <a:pPr algn="r" rtl="1">
              <a:lnSpc>
                <a:spcPct val="200000"/>
              </a:lnSpc>
            </a:pPr>
            <a:r>
              <a:rPr lang="fa-IR" b="1" dirty="0"/>
              <a:t>در 6 ساعت اول پس از وقوع مرگ مغزی بهترین تست آزمایشگاهی آنژیوگرافی ایزوتوپ مغزی است که در صورت عدم وجود جریان خون مغزی نتیجه تست منفی خواهد بود.</a:t>
            </a:r>
          </a:p>
          <a:p>
            <a:pPr algn="r" rtl="1">
              <a:lnSpc>
                <a:spcPct val="200000"/>
              </a:lnSpc>
            </a:pPr>
            <a:r>
              <a:rPr lang="fa-IR" b="1" dirty="0"/>
              <a:t>•	در پایان 6 ساعت اول </a:t>
            </a:r>
            <a:r>
              <a:rPr lang="fa-IR" b="1" dirty="0" smtClean="0"/>
              <a:t>از </a:t>
            </a:r>
            <a:r>
              <a:rPr lang="en-US" b="1" dirty="0" smtClean="0"/>
              <a:t>EEG </a:t>
            </a:r>
            <a:r>
              <a:rPr lang="fa-IR" b="1" dirty="0"/>
              <a:t>می توان استفاده کرد که در صورت وجود خط صاف ایزوالکتریک و مثبت بودن تست آپنه می توان اعلام مرگ مغزی نمود.</a:t>
            </a:r>
          </a:p>
          <a:p>
            <a:pPr algn="r" rtl="1">
              <a:lnSpc>
                <a:spcPct val="200000"/>
              </a:lnSpc>
            </a:pPr>
            <a:r>
              <a:rPr lang="fa-IR" b="1" dirty="0"/>
              <a:t>•	بعد از گذشت 12 ساعت چنانچه علت مرگ مغزی هیپوکسی و ایسکمی مغزی نباشد، نیاز به انجام تست خاصی نیست و فقط تست آپنه مثبت کافی است.</a:t>
            </a:r>
          </a:p>
          <a:p>
            <a:pPr algn="r" rtl="1">
              <a:lnSpc>
                <a:spcPct val="200000"/>
              </a:lnSpc>
            </a:pPr>
            <a:r>
              <a:rPr lang="fa-IR" b="1" dirty="0"/>
              <a:t>•	در پایان 24 ساعت نیاز به هیچ تست تشخیصی دیگری جز تست آپنه نمی باشد و به راحتی با تست آپنه مثبت می توان با قاطعیت مرگ مغزی  را اعلام نمود.</a:t>
            </a:r>
          </a:p>
          <a:p>
            <a:pPr algn="r" rtl="1">
              <a:lnSpc>
                <a:spcPct val="200000"/>
              </a:lnSpc>
            </a:pPr>
            <a:r>
              <a:rPr lang="fa-IR" b="1" dirty="0"/>
              <a:t>•	آنژیوگرافی 4 شریان مغز با ماده حاجب یکی دیگر از تست هایی است که در هر زمان بعد از احراز شرایط بالینی می توان آنرا انجام داد. این تست </a:t>
            </a:r>
            <a:r>
              <a:rPr lang="en-US" b="1" dirty="0"/>
              <a:t>Golden Test </a:t>
            </a:r>
            <a:r>
              <a:rPr lang="fa-IR" b="1" dirty="0"/>
              <a:t>تشخیصی در موارد مرگ مغزی است ولی بعلت تهاجمی و گران بودن و از طرف دیگر احتمال آسیب نسوج کلیه بوسیله ماده حاجب کمتر مورد استفاده قرار می گیرد.</a:t>
            </a:r>
          </a:p>
        </p:txBody>
      </p:sp>
    </p:spTree>
    <p:extLst>
      <p:ext uri="{BB962C8B-B14F-4D97-AF65-F5344CB8AC3E}">
        <p14:creationId xmlns:p14="http://schemas.microsoft.com/office/powerpoint/2010/main" val="3452967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127" y="228600"/>
            <a:ext cx="8915400" cy="6192529"/>
          </a:xfrm>
          <a:prstGeom prst="rect">
            <a:avLst/>
          </a:prstGeom>
        </p:spPr>
        <p:txBody>
          <a:bodyPr wrap="square">
            <a:spAutoFit/>
          </a:bodyPr>
          <a:lstStyle/>
          <a:p>
            <a:pPr algn="ctr">
              <a:lnSpc>
                <a:spcPct val="150000"/>
              </a:lnSpc>
            </a:pPr>
            <a:r>
              <a:rPr lang="en-US" sz="2800" b="1" dirty="0" smtClean="0">
                <a:solidFill>
                  <a:srgbClr val="FF0000"/>
                </a:solidFill>
              </a:rPr>
              <a:t>Exclusion Criteria</a:t>
            </a:r>
            <a:endParaRPr lang="en-US" sz="1400" b="1" dirty="0" smtClean="0">
              <a:solidFill>
                <a:srgbClr val="FF0000"/>
              </a:solidFill>
            </a:endParaRPr>
          </a:p>
          <a:p>
            <a:pPr algn="r" rtl="1">
              <a:lnSpc>
                <a:spcPct val="150000"/>
              </a:lnSpc>
            </a:pPr>
            <a:r>
              <a:rPr lang="fa-IR" sz="1400" b="1" dirty="0" smtClean="0"/>
              <a:t>معیارهایی هستند که در حضور آنها نمی توان با قطعیت و اطمینان تشخیص مرگ مغزی را مطرح کرد لذا در صورت مواجه شدن با بیمارانیکه شرایط زیر را دارند، تأمل و احتیاط بیشتری را لحاظ نمائید : </a:t>
            </a:r>
          </a:p>
          <a:p>
            <a:pPr algn="r" rtl="1">
              <a:lnSpc>
                <a:spcPct val="150000"/>
              </a:lnSpc>
            </a:pPr>
            <a:r>
              <a:rPr lang="fa-IR" sz="1400" b="1" dirty="0" smtClean="0">
                <a:solidFill>
                  <a:srgbClr val="FF0000"/>
                </a:solidFill>
              </a:rPr>
              <a:t>1.کاهش </a:t>
            </a:r>
            <a:r>
              <a:rPr lang="fa-IR" sz="1400" b="1" dirty="0">
                <a:solidFill>
                  <a:srgbClr val="FF0000"/>
                </a:solidFill>
              </a:rPr>
              <a:t>دمای </a:t>
            </a:r>
            <a:r>
              <a:rPr lang="fa-IR" sz="1400" b="1" dirty="0" smtClean="0">
                <a:solidFill>
                  <a:srgbClr val="FF0000"/>
                </a:solidFill>
              </a:rPr>
              <a:t>بدن</a:t>
            </a:r>
            <a:r>
              <a:rPr lang="en-US" sz="1400" b="1" dirty="0" smtClean="0"/>
              <a:t>،  </a:t>
            </a:r>
            <a:r>
              <a:rPr lang="en-US" sz="1400" b="1" dirty="0"/>
              <a:t>(T:&lt;32°c) </a:t>
            </a:r>
            <a:r>
              <a:rPr lang="fa-IR" sz="1400" b="1" dirty="0" smtClean="0"/>
              <a:t>در </a:t>
            </a:r>
            <a:r>
              <a:rPr lang="fa-IR" sz="1400" b="1" dirty="0"/>
              <a:t>دمای زیر </a:t>
            </a:r>
            <a:r>
              <a:rPr lang="fa-IR" sz="1400" b="1" dirty="0" smtClean="0"/>
              <a:t>°</a:t>
            </a:r>
            <a:r>
              <a:rPr lang="en-US" sz="1400" b="1" dirty="0" smtClean="0"/>
              <a:t> 32</a:t>
            </a:r>
            <a:r>
              <a:rPr lang="fa-IR" sz="1400" b="1" dirty="0" smtClean="0"/>
              <a:t>افت </a:t>
            </a:r>
            <a:r>
              <a:rPr lang="fa-IR" sz="1400" b="1" dirty="0"/>
              <a:t>سطح هوشیاری و اتساع </a:t>
            </a:r>
            <a:r>
              <a:rPr lang="fa-IR" sz="1400" b="1"/>
              <a:t>مردمکها </a:t>
            </a:r>
            <a:r>
              <a:rPr lang="fa-IR" sz="1400" b="1" smtClean="0"/>
              <a:t>حادث </a:t>
            </a:r>
            <a:r>
              <a:rPr lang="fa-IR" sz="1400" b="1" dirty="0"/>
              <a:t>می شود و در دمای زیر </a:t>
            </a:r>
            <a:r>
              <a:rPr lang="en-US" sz="1400" b="1" dirty="0" smtClean="0"/>
              <a:t>28 </a:t>
            </a:r>
            <a:r>
              <a:rPr lang="en-US" sz="1400" b="1" dirty="0"/>
              <a:t>‍</a:t>
            </a:r>
            <a:r>
              <a:rPr lang="fa-IR" sz="1400" b="1" dirty="0"/>
              <a:t>کوما عارض شده و رفلکس‌های ساقة مغز از بین می‌روند.</a:t>
            </a:r>
          </a:p>
          <a:p>
            <a:pPr algn="r" rtl="1">
              <a:lnSpc>
                <a:spcPct val="150000"/>
              </a:lnSpc>
            </a:pPr>
            <a:r>
              <a:rPr lang="fa-IR" sz="1400" b="1" dirty="0"/>
              <a:t>هیپوترمی در موارد زیر دیده می شود : سرمازدگی، هیپوتیروئیدی، شوک، بیماری آدیسون، هیپوگلیسمی، مصرف داروهایی چون فنوباربیتال و فنوتیازین ها.</a:t>
            </a:r>
          </a:p>
          <a:p>
            <a:pPr algn="r" rtl="1">
              <a:lnSpc>
                <a:spcPct val="150000"/>
              </a:lnSpc>
            </a:pPr>
            <a:r>
              <a:rPr lang="fa-IR" sz="1400" b="1" dirty="0" smtClean="0">
                <a:solidFill>
                  <a:srgbClr val="FF0000"/>
                </a:solidFill>
              </a:rPr>
              <a:t>2.مسمومیت </a:t>
            </a:r>
            <a:r>
              <a:rPr lang="fa-IR" sz="1400" b="1" dirty="0">
                <a:solidFill>
                  <a:srgbClr val="FF0000"/>
                </a:solidFill>
              </a:rPr>
              <a:t>های دارویی : </a:t>
            </a:r>
          </a:p>
          <a:p>
            <a:pPr algn="r" rtl="1">
              <a:lnSpc>
                <a:spcPct val="150000"/>
              </a:lnSpc>
            </a:pPr>
            <a:r>
              <a:rPr lang="fa-IR" sz="1400" b="1" dirty="0"/>
              <a:t>الف : مسمومیت با الکل</a:t>
            </a:r>
          </a:p>
          <a:p>
            <a:pPr algn="r" rtl="1">
              <a:lnSpc>
                <a:spcPct val="150000"/>
              </a:lnSpc>
            </a:pPr>
            <a:r>
              <a:rPr lang="fa-IR" sz="1400" b="1" dirty="0"/>
              <a:t>ب : داروهای تضعیف کننده </a:t>
            </a:r>
            <a:r>
              <a:rPr lang="en-US" sz="1400" b="1" dirty="0" smtClean="0"/>
              <a:t>CNS</a:t>
            </a:r>
            <a:endParaRPr lang="fa-IR" sz="1400" b="1" dirty="0" smtClean="0"/>
          </a:p>
          <a:p>
            <a:pPr algn="r" rtl="1">
              <a:lnSpc>
                <a:spcPct val="150000"/>
              </a:lnSpc>
            </a:pPr>
            <a:r>
              <a:rPr lang="fa-IR" sz="1400" b="1" dirty="0" smtClean="0"/>
              <a:t>ج </a:t>
            </a:r>
            <a:r>
              <a:rPr lang="fa-IR" sz="1400" b="1" dirty="0"/>
              <a:t>: داروهای مهار کننده نوروماسکولار یا شل کننده عضلانی </a:t>
            </a:r>
          </a:p>
          <a:p>
            <a:pPr algn="r" rtl="1">
              <a:lnSpc>
                <a:spcPct val="150000"/>
              </a:lnSpc>
            </a:pPr>
            <a:r>
              <a:rPr lang="fa-IR" sz="1400" b="1" dirty="0" smtClean="0">
                <a:solidFill>
                  <a:srgbClr val="FF0000"/>
                </a:solidFill>
              </a:rPr>
              <a:t>3.کومای </a:t>
            </a:r>
            <a:r>
              <a:rPr lang="fa-IR" sz="1400" b="1" dirty="0">
                <a:solidFill>
                  <a:srgbClr val="FF0000"/>
                </a:solidFill>
              </a:rPr>
              <a:t>متابولیک </a:t>
            </a:r>
            <a:r>
              <a:rPr lang="fa-IR" sz="1400" b="1" dirty="0" smtClean="0">
                <a:solidFill>
                  <a:srgbClr val="FF0000"/>
                </a:solidFill>
              </a:rPr>
              <a:t>:</a:t>
            </a:r>
            <a:r>
              <a:rPr lang="fa-IR" sz="1400" b="1" dirty="0" smtClean="0"/>
              <a:t> هیپوگلیسمی</a:t>
            </a:r>
            <a:r>
              <a:rPr lang="fa-IR" sz="1400" b="1" dirty="0"/>
              <a:t>،</a:t>
            </a:r>
            <a:r>
              <a:rPr lang="fa-IR" sz="1400" b="1" dirty="0" smtClean="0"/>
              <a:t>حمله </a:t>
            </a:r>
            <a:r>
              <a:rPr lang="fa-IR" sz="1400" b="1" dirty="0"/>
              <a:t>هیپو </a:t>
            </a:r>
            <a:r>
              <a:rPr lang="fa-IR" sz="1400" b="1" dirty="0" smtClean="0"/>
              <a:t>تیروئیدی</a:t>
            </a:r>
            <a:r>
              <a:rPr lang="fa-IR" sz="1400" b="1" dirty="0"/>
              <a:t>،</a:t>
            </a:r>
            <a:r>
              <a:rPr lang="fa-IR" sz="1400" b="1" dirty="0" smtClean="0"/>
              <a:t>حمله </a:t>
            </a:r>
            <a:r>
              <a:rPr lang="fa-IR" sz="1400" b="1" dirty="0"/>
              <a:t>کم کاری فوق </a:t>
            </a:r>
            <a:r>
              <a:rPr lang="fa-IR" sz="1400" b="1" dirty="0" smtClean="0"/>
              <a:t>کلیه، هیپوکسی ،افزایش </a:t>
            </a:r>
            <a:r>
              <a:rPr lang="fa-IR" sz="1400" b="1" dirty="0"/>
              <a:t>و کاهش سدیم </a:t>
            </a:r>
            <a:r>
              <a:rPr lang="fa-IR" sz="1400" b="1" dirty="0" smtClean="0"/>
              <a:t>سرم،افزایش </a:t>
            </a:r>
            <a:r>
              <a:rPr lang="fa-IR" sz="1400" b="1" dirty="0"/>
              <a:t>منیزیم </a:t>
            </a:r>
            <a:r>
              <a:rPr lang="fa-IR" sz="1400" b="1" dirty="0" smtClean="0"/>
              <a:t>سرم،اسیدوز </a:t>
            </a:r>
            <a:r>
              <a:rPr lang="fa-IR" sz="1400" b="1" dirty="0"/>
              <a:t>متابولیک</a:t>
            </a:r>
          </a:p>
          <a:p>
            <a:pPr algn="r" rtl="1">
              <a:lnSpc>
                <a:spcPct val="150000"/>
              </a:lnSpc>
            </a:pPr>
            <a:r>
              <a:rPr lang="fa-IR" sz="1400" b="1" dirty="0" smtClean="0">
                <a:solidFill>
                  <a:srgbClr val="FF0000"/>
                </a:solidFill>
              </a:rPr>
              <a:t>4.شرایط </a:t>
            </a:r>
            <a:r>
              <a:rPr lang="fa-IR" sz="1400" b="1" dirty="0">
                <a:solidFill>
                  <a:srgbClr val="FF0000"/>
                </a:solidFill>
              </a:rPr>
              <a:t>هیپرکاربی مزمن </a:t>
            </a:r>
            <a:r>
              <a:rPr lang="fa-IR" sz="1400" b="1" dirty="0"/>
              <a:t>: بیماریهای مزمن قلب و ریه، چاقی شدید ، آپنه خواب ، </a:t>
            </a:r>
            <a:r>
              <a:rPr lang="en-US" sz="1400" b="1" dirty="0"/>
              <a:t>COPD ، </a:t>
            </a:r>
            <a:r>
              <a:rPr lang="fa-IR" sz="1400" b="1" dirty="0"/>
              <a:t>برونشکتازی ، این بیماران نسبت به افزایش </a:t>
            </a:r>
            <a:r>
              <a:rPr lang="en-US" sz="1400" b="1" dirty="0"/>
              <a:t>Co2  </a:t>
            </a:r>
            <a:r>
              <a:rPr lang="fa-IR" sz="1400" b="1" dirty="0"/>
              <a:t>یا کاهش اکسیژن خون حساسیت پائینی دارند لذا در تفسیر تست آپنه اختلال ایجاد می کنند.</a:t>
            </a:r>
          </a:p>
          <a:p>
            <a:pPr algn="r" rtl="1">
              <a:lnSpc>
                <a:spcPct val="150000"/>
              </a:lnSpc>
            </a:pPr>
            <a:r>
              <a:rPr lang="fa-IR" sz="1400" b="1" dirty="0" smtClean="0">
                <a:solidFill>
                  <a:srgbClr val="FF0000"/>
                </a:solidFill>
              </a:rPr>
              <a:t>5.در </a:t>
            </a:r>
            <a:r>
              <a:rPr lang="fa-IR" sz="1400" b="1" dirty="0">
                <a:solidFill>
                  <a:srgbClr val="FF0000"/>
                </a:solidFill>
              </a:rPr>
              <a:t>مواردیکه عامل ایجاد مرگ مغزی مشکوک یا معلوم نباشد.</a:t>
            </a:r>
          </a:p>
          <a:p>
            <a:pPr algn="r" rtl="1">
              <a:lnSpc>
                <a:spcPct val="150000"/>
              </a:lnSpc>
            </a:pPr>
            <a:r>
              <a:rPr lang="fa-IR" sz="1400" b="1" dirty="0" smtClean="0">
                <a:solidFill>
                  <a:srgbClr val="FF0000"/>
                </a:solidFill>
              </a:rPr>
              <a:t>6.در </a:t>
            </a:r>
            <a:r>
              <a:rPr lang="fa-IR" sz="1400" b="1" dirty="0">
                <a:solidFill>
                  <a:srgbClr val="FF0000"/>
                </a:solidFill>
              </a:rPr>
              <a:t>مواردیکه بیمار زیر 5 سال باشد : </a:t>
            </a:r>
            <a:r>
              <a:rPr lang="fa-IR" sz="1400" b="1" dirty="0"/>
              <a:t>در اطفال هم معاینه عصبی مشکل تر است و هم مغز آنها نسبت به آسیب مقاومتر می باشد. زمان نگهداری این بیماران به منظور اثبات مرگ مغزی حداقل 72 ساعت می‌باشد.</a:t>
            </a:r>
          </a:p>
        </p:txBody>
      </p:sp>
    </p:spTree>
    <p:extLst>
      <p:ext uri="{BB962C8B-B14F-4D97-AF65-F5344CB8AC3E}">
        <p14:creationId xmlns:p14="http://schemas.microsoft.com/office/powerpoint/2010/main" val="4000278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en-US" dirty="0"/>
          </a:p>
        </p:txBody>
      </p:sp>
    </p:spTree>
    <p:extLst>
      <p:ext uri="{BB962C8B-B14F-4D97-AF65-F5344CB8AC3E}">
        <p14:creationId xmlns:p14="http://schemas.microsoft.com/office/powerpoint/2010/main" val="2954763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TotalTime>
  <Words>1426</Words>
  <Application>Microsoft Office PowerPoint</Application>
  <PresentationFormat>On-screen Show (4:3)</PresentationFormat>
  <Paragraphs>95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مرگ مغزی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Peyman-pc</cp:lastModifiedBy>
  <cp:revision>32</cp:revision>
  <dcterms:created xsi:type="dcterms:W3CDTF">2006-08-16T00:00:00Z</dcterms:created>
  <dcterms:modified xsi:type="dcterms:W3CDTF">2017-01-18T04:39:57Z</dcterms:modified>
</cp:coreProperties>
</file>