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8"/>
  </p:notesMasterIdLst>
  <p:sldIdLst>
    <p:sldId id="281" r:id="rId2"/>
    <p:sldId id="256" r:id="rId3"/>
    <p:sldId id="28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272C284-9A10-454A-8CB2-3CEE03089CE4}" type="datetimeFigureOut">
              <a:rPr lang="fa-IR" smtClean="0"/>
              <a:pPr/>
              <a:t>25/09/1441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D218894-0990-4BB0-B91D-7F1716B705AB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40232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76B4B25-1437-4224-9591-916ED511C3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683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4500570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fa-IR" sz="9600" b="1" dirty="0" smtClean="0">
                <a:cs typeface="2  Lotus" pitchFamily="2" charset="-78"/>
              </a:rPr>
              <a:t>تيم </a:t>
            </a:r>
            <a:endParaRPr lang="en-US" sz="9600" b="1" dirty="0">
              <a:cs typeface="2  Lotus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428736"/>
            <a:ext cx="9144000" cy="1571636"/>
          </a:xfrm>
        </p:spPr>
        <p:txBody>
          <a:bodyPr>
            <a:noAutofit/>
          </a:bodyPr>
          <a:lstStyle/>
          <a:p>
            <a:pPr algn="ctr"/>
            <a:r>
              <a:rPr lang="fa-IR" sz="9600" b="1" dirty="0" smtClean="0"/>
              <a:t>مدیریت رفتار سازمانی </a:t>
            </a:r>
            <a:endParaRPr lang="en-US" sz="96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/>
              <a:t>تفاوتهای تیم وگروه :</a:t>
            </a: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1-در تیم مهارتها مکمل یکدیگر است ولی در گروه تصادفی وگوناگون</a:t>
            </a:r>
          </a:p>
          <a:p>
            <a:pPr algn="r"/>
            <a:endParaRPr lang="fa-IR" dirty="0" smtClean="0"/>
          </a:p>
          <a:p>
            <a:pPr algn="r"/>
            <a:r>
              <a:rPr lang="fa-IR" dirty="0" smtClean="0"/>
              <a:t>2-حساب پس دهی در تیم انفرادی وتیمی است ولی در گروه فقط انفرادی می باشد</a:t>
            </a:r>
          </a:p>
          <a:p>
            <a:pPr algn="r"/>
            <a:endParaRPr lang="fa-IR" dirty="0" smtClean="0"/>
          </a:p>
          <a:p>
            <a:pPr algn="r"/>
            <a:r>
              <a:rPr lang="fa-IR" dirty="0" smtClean="0"/>
              <a:t>3-هم افزایی در گروه منفی یا خنثی است ولی در تیم مثبت است.</a:t>
            </a:r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185850"/>
          </a:xfrm>
        </p:spPr>
        <p:txBody>
          <a:bodyPr>
            <a:noAutofit/>
          </a:bodyPr>
          <a:lstStyle/>
          <a:p>
            <a:pPr algn="r"/>
            <a:r>
              <a:rPr lang="fa-IR" sz="6000" b="1" i="1" dirty="0" smtClean="0"/>
              <a:t>تعریف تیم :</a:t>
            </a:r>
            <a:endParaRPr lang="en-US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2214554"/>
            <a:ext cx="8686800" cy="32861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400" dirty="0" smtClean="0"/>
              <a:t>به تعداد محدودی از افراد با مهارتهای مکمل و اهداف مشترک که در قبال یکدیگر مسئولیت متقابل دارند تیم گفته می شود </a:t>
            </a:r>
            <a:r>
              <a:rPr lang="fa-IR" dirty="0" smtClean="0"/>
              <a:t>.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6000" b="1" dirty="0" smtClean="0"/>
              <a:t>انواع تیم ها :</a:t>
            </a:r>
            <a:r>
              <a:rPr lang="fa-IR" sz="6000" dirty="0" smtClean="0"/>
              <a:t> 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00240"/>
            <a:ext cx="8991600" cy="4525963"/>
          </a:xfrm>
        </p:spPr>
        <p:txBody>
          <a:bodyPr/>
          <a:lstStyle/>
          <a:p>
            <a:pPr algn="r">
              <a:buNone/>
            </a:pPr>
            <a:r>
              <a:rPr lang="fa-IR" sz="4400" b="1" dirty="0" smtClean="0"/>
              <a:t>1-</a:t>
            </a:r>
            <a:r>
              <a:rPr lang="fa-IR" sz="4400" dirty="0" smtClean="0"/>
              <a:t> تیم های حل کننده مسایل </a:t>
            </a:r>
          </a:p>
          <a:p>
            <a:pPr algn="r">
              <a:buNone/>
            </a:pPr>
            <a:r>
              <a:rPr lang="fa-IR" sz="4400" b="1" dirty="0" smtClean="0"/>
              <a:t>2-</a:t>
            </a:r>
            <a:r>
              <a:rPr lang="fa-IR" sz="4400" dirty="0" smtClean="0"/>
              <a:t> تیم های خود گردان </a:t>
            </a:r>
          </a:p>
          <a:p>
            <a:pPr algn="r">
              <a:buNone/>
            </a:pPr>
            <a:r>
              <a:rPr lang="fa-IR" sz="4400" b="1" dirty="0" smtClean="0"/>
              <a:t>3-</a:t>
            </a:r>
            <a:r>
              <a:rPr lang="fa-IR" sz="4400" dirty="0" smtClean="0"/>
              <a:t> تیم های متخصص (چند وظیفه ای)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400" b="1" dirty="0" smtClean="0"/>
              <a:t>تیم های حل کننده مسایل :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a-IR" sz="4400" dirty="0" smtClean="0"/>
              <a:t>اعضای این تیم ها برای حل مساله با هم تبادل نظر می کنند و درباره فرایند کار،ابراز نظر می کنند و پیشنهاد ارائه می دهند اما به ندرت به این تیم ها جهت عملی کردن پیشنهادها اختیارات می دهند </a:t>
            </a:r>
          </a:p>
          <a:p>
            <a:pPr algn="ctr">
              <a:buNone/>
            </a:pPr>
            <a:r>
              <a:rPr lang="fa-IR" sz="4400" dirty="0" smtClean="0"/>
              <a:t>( مثل دوایر بهبود کیفیت )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6700" b="1" dirty="0" smtClean="0"/>
              <a:t>تیم های خودگردان :</a:t>
            </a:r>
            <a:r>
              <a:rPr lang="fa-IR" b="1" dirty="0" smtClean="0"/>
              <a:t>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42908" y="1554162"/>
            <a:ext cx="9286908" cy="4525963"/>
          </a:xfrm>
        </p:spPr>
        <p:txBody>
          <a:bodyPr>
            <a:noAutofit/>
          </a:bodyPr>
          <a:lstStyle/>
          <a:p>
            <a:pPr algn="ctr"/>
            <a:r>
              <a:rPr lang="fa-IR" sz="3600" dirty="0" smtClean="0"/>
              <a:t>به تیم هایی گفته می شود که علاوه بر پیشنهاد راه حل جهت حل مسایل ، جنبه اجرایی و مسئولیت انجام کار را نیز به عهده می گیرند . این تیم ها از 10تا 15 نفر تشکیل شده که مسئولیت سرپرستان را در ساختارهای سنتی انجام می دهند . تحقیقات اثر بخشی نه چندان مثبت ، رضایت شغلی پایین غیبت و جابجایی بالاتر اعضای این تیم ها را نشان می دهد . 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28692" y="500042"/>
            <a:ext cx="9572692" cy="838200"/>
          </a:xfrm>
        </p:spPr>
        <p:txBody>
          <a:bodyPr>
            <a:noAutofit/>
          </a:bodyPr>
          <a:lstStyle/>
          <a:p>
            <a:pPr algn="r"/>
            <a:r>
              <a:rPr lang="fa-IR" sz="4400" b="1" dirty="0" smtClean="0"/>
              <a:t>تیم های متخصص (چند وظیفه ای) :          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714488"/>
            <a:ext cx="86868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400" dirty="0" smtClean="0"/>
              <a:t>مجموعه ای از افراد متخصص یک یا چند سازمان که گرد هم می آیند تا به رد و بدل کردن اطلاعات ، ارائه نظرات جدید ، حل مسائل و </a:t>
            </a:r>
            <a:r>
              <a:rPr lang="fa-IR" sz="4400" smtClean="0"/>
              <a:t>هماهنگی پروژه </a:t>
            </a:r>
            <a:r>
              <a:rPr lang="fa-IR" sz="4400" dirty="0" smtClean="0"/>
              <a:t>ها بپردازند . 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7200"/>
            <a:ext cx="8991600" cy="838200"/>
          </a:xfrm>
        </p:spPr>
        <p:txBody>
          <a:bodyPr>
            <a:normAutofit fontScale="90000"/>
          </a:bodyPr>
          <a:lstStyle/>
          <a:p>
            <a:pPr algn="r"/>
            <a:r>
              <a:rPr lang="fa-IR" sz="6000" b="1" dirty="0" smtClean="0"/>
              <a:t>عوامل موثر بر عملکرد تیم :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928802"/>
            <a:ext cx="8686800" cy="4525963"/>
          </a:xfrm>
        </p:spPr>
        <p:txBody>
          <a:bodyPr>
            <a:normAutofit lnSpcReduction="10000"/>
          </a:bodyPr>
          <a:lstStyle/>
          <a:p>
            <a:pPr algn="r">
              <a:buNone/>
            </a:pPr>
            <a:r>
              <a:rPr lang="fa-IR" sz="4400" b="1" dirty="0" smtClean="0"/>
              <a:t>1-</a:t>
            </a:r>
            <a:r>
              <a:rPr lang="fa-IR" sz="4400" dirty="0" smtClean="0"/>
              <a:t> اندازه یا بزرگی تیم </a:t>
            </a:r>
          </a:p>
          <a:p>
            <a:pPr algn="r">
              <a:buNone/>
            </a:pPr>
            <a:r>
              <a:rPr lang="fa-IR" sz="4400" b="1" dirty="0" smtClean="0"/>
              <a:t>2-</a:t>
            </a:r>
            <a:r>
              <a:rPr lang="fa-IR" sz="4400" dirty="0" smtClean="0"/>
              <a:t> توانایی اعضاء </a:t>
            </a:r>
          </a:p>
          <a:p>
            <a:pPr algn="r">
              <a:buNone/>
            </a:pPr>
            <a:r>
              <a:rPr lang="fa-IR" sz="4400" b="1" dirty="0" smtClean="0"/>
              <a:t>3-</a:t>
            </a:r>
            <a:r>
              <a:rPr lang="fa-IR" sz="4400" dirty="0" smtClean="0"/>
              <a:t> تناسب نقش با شخصیت اعضاء </a:t>
            </a:r>
          </a:p>
          <a:p>
            <a:pPr algn="r">
              <a:buNone/>
            </a:pPr>
            <a:r>
              <a:rPr lang="fa-IR" sz="4400" b="1" dirty="0" smtClean="0"/>
              <a:t>4-</a:t>
            </a:r>
            <a:r>
              <a:rPr lang="fa-IR" sz="4400" dirty="0" smtClean="0"/>
              <a:t> تعهد به هدف مشترک </a:t>
            </a:r>
          </a:p>
          <a:p>
            <a:pPr algn="r">
              <a:buNone/>
            </a:pPr>
            <a:r>
              <a:rPr lang="fa-IR" sz="4400" b="1" dirty="0" smtClean="0"/>
              <a:t>5-</a:t>
            </a:r>
            <a:r>
              <a:rPr lang="fa-IR" sz="4400" dirty="0" smtClean="0"/>
              <a:t> تعیین اهداف خاص </a:t>
            </a:r>
          </a:p>
          <a:p>
            <a:pPr algn="r">
              <a:buNone/>
            </a:pPr>
            <a:r>
              <a:rPr lang="fa-IR" sz="4400" b="1" dirty="0" smtClean="0"/>
              <a:t>6-</a:t>
            </a:r>
            <a:r>
              <a:rPr lang="fa-IR" sz="4400" dirty="0" smtClean="0"/>
              <a:t> رهبری و ساختار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5400" b="1" dirty="0" smtClean="0"/>
              <a:t>1- اندازه یا بزرگی تیم :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a-IR" sz="4400" dirty="0" smtClean="0"/>
              <a:t>هر چقدر تعداد افراد تیم بیشتر باشد کمتر می توان آنرا منسجم نمود بنابراین برای تشکیل تیم اثر بخش باید تعداد اعضای تیم از 12نفر بیشتر نباشد و در صورت بزرگی سازمان ، مدیر می تواند یک تیم اصلی و چند تیم فرعی تشکیل دهد .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5400" b="1" dirty="0" smtClean="0"/>
              <a:t>2- توانایی اعضاء : 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5303838"/>
          </a:xfrm>
        </p:spPr>
        <p:txBody>
          <a:bodyPr/>
          <a:lstStyle/>
          <a:p>
            <a:pPr algn="r">
              <a:buNone/>
            </a:pPr>
            <a:r>
              <a:rPr lang="fa-IR" sz="4400" dirty="0" smtClean="0"/>
              <a:t>اعضای یک تیم برای اینکه به صورت اثر بخش فعالیت کنند باید حداقل 3 دسته مهارت داشته باشند . </a:t>
            </a:r>
          </a:p>
          <a:p>
            <a:pPr algn="r">
              <a:buNone/>
            </a:pPr>
            <a:r>
              <a:rPr lang="fa-IR" sz="4400" b="1" u="sng" dirty="0" smtClean="0"/>
              <a:t>الف : </a:t>
            </a:r>
            <a:r>
              <a:rPr lang="fa-IR" sz="4400" u="sng" dirty="0" smtClean="0"/>
              <a:t>مهارت فنی </a:t>
            </a:r>
          </a:p>
          <a:p>
            <a:pPr algn="r">
              <a:buNone/>
            </a:pPr>
            <a:r>
              <a:rPr lang="fa-IR" sz="4400" b="1" u="sng" dirty="0" smtClean="0"/>
              <a:t>ب : </a:t>
            </a:r>
            <a:r>
              <a:rPr lang="fa-IR" sz="4400" u="sng" dirty="0" smtClean="0"/>
              <a:t>مهارت حل مساله و تصمیم گیری </a:t>
            </a:r>
          </a:p>
          <a:p>
            <a:pPr algn="r">
              <a:buNone/>
            </a:pPr>
            <a:r>
              <a:rPr lang="fa-IR" sz="4400" b="1" u="sng" dirty="0" smtClean="0"/>
              <a:t>ج : </a:t>
            </a:r>
            <a:r>
              <a:rPr lang="fa-IR" sz="4400" u="sng" dirty="0" smtClean="0"/>
              <a:t>مهارت انسانی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71536" y="428604"/>
            <a:ext cx="9858444" cy="838200"/>
          </a:xfrm>
        </p:spPr>
        <p:txBody>
          <a:bodyPr>
            <a:noAutofit/>
          </a:bodyPr>
          <a:lstStyle/>
          <a:p>
            <a:pPr algn="r"/>
            <a:r>
              <a:rPr lang="fa-IR" sz="4800" b="1" dirty="0" smtClean="0"/>
              <a:t>3</a:t>
            </a:r>
            <a:r>
              <a:rPr lang="fa-IR" sz="4400" b="1" dirty="0" smtClean="0"/>
              <a:t>- تناسب نقش با شخصیت اعضاء </a:t>
            </a:r>
            <a:r>
              <a:rPr lang="fa-IR" sz="4800" b="1" dirty="0" smtClean="0"/>
              <a:t>:</a:t>
            </a:r>
            <a:r>
              <a:rPr lang="fa-IR" sz="4800" dirty="0" smtClean="0"/>
              <a:t> 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928802"/>
            <a:ext cx="86868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400" dirty="0" smtClean="0"/>
              <a:t>با توجه به اینکه افراد از نظر ویژگی ها متفاوتند ، اگر به فرد نقشی متناسب با شخصیت او داده شود عملکرد بهتری خواهد داشت . 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i="1" dirty="0" smtClean="0"/>
              <a:t>انواع نقشها در تیم :</a:t>
            </a:r>
            <a:endParaRPr lang="en-US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5784" y="1571612"/>
            <a:ext cx="9144064" cy="5089548"/>
          </a:xfrm>
        </p:spPr>
        <p:txBody>
          <a:bodyPr>
            <a:normAutofit lnSpcReduction="10000"/>
          </a:bodyPr>
          <a:lstStyle/>
          <a:p>
            <a:pPr algn="r">
              <a:buNone/>
            </a:pPr>
            <a:r>
              <a:rPr lang="fa-IR" b="1" dirty="0" smtClean="0"/>
              <a:t>الف – </a:t>
            </a:r>
            <a:r>
              <a:rPr lang="fa-IR" dirty="0" smtClean="0"/>
              <a:t>خلاق – نو آور </a:t>
            </a:r>
          </a:p>
          <a:p>
            <a:pPr algn="r">
              <a:buNone/>
            </a:pPr>
            <a:r>
              <a:rPr lang="fa-IR" b="1" dirty="0" smtClean="0"/>
              <a:t>ب – </a:t>
            </a:r>
            <a:r>
              <a:rPr lang="fa-IR" dirty="0" smtClean="0"/>
              <a:t>کاشف – موسس </a:t>
            </a:r>
          </a:p>
          <a:p>
            <a:pPr algn="r">
              <a:buNone/>
            </a:pPr>
            <a:r>
              <a:rPr lang="fa-IR" b="1" dirty="0" smtClean="0"/>
              <a:t>ج – </a:t>
            </a:r>
            <a:r>
              <a:rPr lang="fa-IR" dirty="0" smtClean="0"/>
              <a:t>تحلیلگر </a:t>
            </a:r>
          </a:p>
          <a:p>
            <a:pPr algn="r">
              <a:buNone/>
            </a:pPr>
            <a:r>
              <a:rPr lang="fa-IR" b="1" dirty="0" smtClean="0"/>
              <a:t>د –</a:t>
            </a:r>
            <a:r>
              <a:rPr lang="fa-IR" dirty="0" smtClean="0"/>
              <a:t> سازنده – سازماندهنده </a:t>
            </a:r>
          </a:p>
          <a:p>
            <a:pPr algn="r">
              <a:buNone/>
            </a:pPr>
            <a:r>
              <a:rPr lang="fa-IR" b="1" dirty="0" smtClean="0"/>
              <a:t>ه –</a:t>
            </a:r>
            <a:r>
              <a:rPr lang="fa-IR" dirty="0" smtClean="0"/>
              <a:t> نتیجه گیر - تولید کننده  </a:t>
            </a:r>
          </a:p>
          <a:p>
            <a:pPr algn="r">
              <a:buNone/>
            </a:pPr>
            <a:r>
              <a:rPr lang="fa-IR" b="1" dirty="0" smtClean="0"/>
              <a:t>و –</a:t>
            </a:r>
            <a:r>
              <a:rPr lang="fa-IR" dirty="0" smtClean="0"/>
              <a:t> کنترل کننده – بازرس </a:t>
            </a:r>
          </a:p>
          <a:p>
            <a:pPr algn="r">
              <a:buNone/>
            </a:pPr>
            <a:r>
              <a:rPr lang="fa-IR" b="1" dirty="0" smtClean="0"/>
              <a:t>ز - </a:t>
            </a:r>
            <a:r>
              <a:rPr lang="fa-IR" dirty="0" smtClean="0"/>
              <a:t>تاکید کننده – نگهدارنده </a:t>
            </a:r>
          </a:p>
          <a:p>
            <a:pPr algn="r">
              <a:buNone/>
            </a:pPr>
            <a:r>
              <a:rPr lang="fa-IR" b="1" dirty="0" smtClean="0"/>
              <a:t>ح - </a:t>
            </a:r>
            <a:r>
              <a:rPr lang="fa-IR" dirty="0" smtClean="0"/>
              <a:t>گزارشگر – مشاور </a:t>
            </a:r>
          </a:p>
          <a:p>
            <a:pPr algn="r">
              <a:buNone/>
            </a:pPr>
            <a:r>
              <a:rPr lang="fa-IR" b="1" dirty="0" smtClean="0"/>
              <a:t>ط - </a:t>
            </a:r>
            <a:r>
              <a:rPr lang="fa-IR" dirty="0" smtClean="0"/>
              <a:t>هماهنگ کننده 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6000" b="1" i="1" dirty="0" smtClean="0"/>
              <a:t>خلاق – نوآور </a:t>
            </a:r>
            <a:endParaRPr lang="en-US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28802"/>
            <a:ext cx="8686800" cy="4525963"/>
          </a:xfrm>
        </p:spPr>
        <p:txBody>
          <a:bodyPr/>
          <a:lstStyle/>
          <a:p>
            <a:pPr algn="ctr">
              <a:buNone/>
            </a:pPr>
            <a:r>
              <a:rPr lang="fa-IR" sz="4400" dirty="0" smtClean="0"/>
              <a:t>از قدرت تحلیل بالا و استقلال عمل برخوردارند و ترجیح می دهند در کار کسی دخالت نکرده و مسیر را خودشان انتخاب کنند .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6000" b="1" i="1" dirty="0" smtClean="0"/>
              <a:t>کاشف – موسس </a:t>
            </a:r>
            <a:endParaRPr lang="en-US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00240"/>
            <a:ext cx="8686800" cy="4525963"/>
          </a:xfrm>
        </p:spPr>
        <p:txBody>
          <a:bodyPr/>
          <a:lstStyle/>
          <a:p>
            <a:pPr algn="ctr">
              <a:buNone/>
            </a:pPr>
            <a:r>
              <a:rPr lang="fa-IR" sz="4400" dirty="0" smtClean="0"/>
              <a:t>معمولا عقاید و نظرات را سریع می پذیرند و در صدد تامین منابع برای عملی کردن آنها بر می آیند .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6000" b="1" i="1" dirty="0" smtClean="0"/>
              <a:t>تحلیلگر </a:t>
            </a:r>
            <a:endParaRPr lang="en-US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7364"/>
            <a:ext cx="86868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400" dirty="0" smtClean="0"/>
              <a:t>این افراد از نظر تحلیل مسایل توان بسیار بالایی دارند و زمانی که به آنها چند راه حل جهت تجزیه و تحلیل داده می شود ، بهترین عملکرد را دارند . 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6000" b="1" i="1" dirty="0" smtClean="0"/>
              <a:t>سازنده – سازماندهنده </a:t>
            </a:r>
            <a:endParaRPr lang="en-US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00240"/>
            <a:ext cx="8686800" cy="4525963"/>
          </a:xfrm>
        </p:spPr>
        <p:txBody>
          <a:bodyPr/>
          <a:lstStyle/>
          <a:p>
            <a:pPr algn="ctr">
              <a:buNone/>
            </a:pPr>
            <a:r>
              <a:rPr lang="fa-IR" sz="4400" dirty="0" smtClean="0"/>
              <a:t>تمایل به اجرای عقاید و نظریه ها و عملی ساختن آنها دارد . آنها اهداف را تعیین ، برنامه ریزی و سازماندهی می کنند .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5400" b="1" i="1" dirty="0" smtClean="0"/>
              <a:t>نتیجه گیر – تولید کننده </a:t>
            </a:r>
            <a:endParaRPr lang="en-US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2332037"/>
            <a:ext cx="8686800" cy="4525963"/>
          </a:xfrm>
        </p:spPr>
        <p:txBody>
          <a:bodyPr/>
          <a:lstStyle/>
          <a:p>
            <a:pPr algn="ctr">
              <a:buNone/>
            </a:pPr>
            <a:r>
              <a:rPr lang="fa-IR" sz="4400" dirty="0" smtClean="0"/>
              <a:t>همواره به نتایج توجه کرده و با تعیین ضرب العجل می خواهند که کار در زمان معین انجام شود .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5400" b="1" i="1" dirty="0" smtClean="0"/>
              <a:t>کنترل کننده – بازرس </a:t>
            </a:r>
            <a:endParaRPr lang="en-US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7364"/>
            <a:ext cx="9144000" cy="4525963"/>
          </a:xfrm>
        </p:spPr>
        <p:txBody>
          <a:bodyPr/>
          <a:lstStyle/>
          <a:p>
            <a:pPr algn="ctr">
              <a:buNone/>
            </a:pPr>
            <a:r>
              <a:rPr lang="fa-IR" sz="4400" dirty="0" smtClean="0"/>
              <a:t>این افراد درصدد تدوین و اعمال قوانین و مقررات بوده سعی می کنند از هر گونه اقدام نادرست جلوگیری شود و همواره اعداد و ارقام را کنترل می کنند .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5400" b="1" i="1" dirty="0" smtClean="0"/>
              <a:t>تاکید کننده – نگهدارنده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928802"/>
            <a:ext cx="8686800" cy="4525963"/>
          </a:xfrm>
        </p:spPr>
        <p:txBody>
          <a:bodyPr/>
          <a:lstStyle/>
          <a:p>
            <a:pPr algn="ctr">
              <a:buNone/>
            </a:pPr>
            <a:r>
              <a:rPr lang="fa-IR" sz="4400" dirty="0" smtClean="0"/>
              <a:t>اعتقاد دارند کارها باید به شیوه خاصی انجام شود در خارج از سازمان از تیم حمایت کرده به ثبات آن کمک می کنند .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5400" b="1" i="1" dirty="0" smtClean="0"/>
              <a:t>گزارشگر – مشاور </a:t>
            </a:r>
            <a:endParaRPr lang="en-US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sz="4400" dirty="0" smtClean="0"/>
              <a:t>نظرات دیگران را شنیده می توانند نظرات خود را به دیگران دیکته کنند . این افراد قبل از تصمیم گیری اطلاعات لازم را بدست آورده و کمک می کنند تا تصمیم مناسبی اتخاذ شود .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6000" b="1" i="1" dirty="0" smtClean="0"/>
              <a:t>هماهنگ کننده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332037"/>
            <a:ext cx="86868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400" dirty="0" smtClean="0"/>
              <a:t>این افراد امور را هماهنگ کرده سعی می کنند تا دیدگاه ها را درک کرده و انسجام و یکپارچگی به تیم بدهند . 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5400" b="1" dirty="0" smtClean="0"/>
              <a:t>4- تعهد به هدف مشترک 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928802"/>
            <a:ext cx="86868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400" dirty="0" smtClean="0"/>
              <a:t>با انتخاب هدف ، اعضای تیم وقت و انرژی زیادی را صرف بحث کردن در مورد آن کرده و وقتی در مورد آن توافق می کنند خود را متعهد به تامین آن می دانند . 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6000" b="1" dirty="0" smtClean="0"/>
              <a:t>5- تعیین اهداف خاص : 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28802"/>
            <a:ext cx="86868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400" dirty="0" smtClean="0"/>
              <a:t>اهداف خاص باعث بهبود عملکرد ، تسهیل ارتباطات شده و کمک می کند تا افراد همواره بر روی آن تاکید کرده و بر آن متمرکز شوند . 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6000" b="1" dirty="0" smtClean="0"/>
              <a:t>6- رهبری و ساختار : 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785926"/>
            <a:ext cx="86868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4400" dirty="0" smtClean="0"/>
              <a:t>تیم در صورتی دارای عملکرد مناسبی خواهد بود که دارای ساختار و رهبر بوده تا آنها را هدایت کرده و تلاش آنها را به یک نقطه خاص معطوف می کند . </a:t>
            </a:r>
            <a:endParaRPr lang="en-US" sz="4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71536" y="500042"/>
            <a:ext cx="9429784" cy="1328726"/>
          </a:xfrm>
        </p:spPr>
        <p:txBody>
          <a:bodyPr>
            <a:noAutofit/>
          </a:bodyPr>
          <a:lstStyle/>
          <a:p>
            <a:pPr algn="r"/>
            <a:r>
              <a:rPr lang="fa-IR" sz="5400" b="1" i="1" dirty="0" smtClean="0"/>
              <a:t>مراحل پروراندن افراد برای </a:t>
            </a:r>
            <a:br>
              <a:rPr lang="fa-IR" sz="5400" b="1" i="1" dirty="0" smtClean="0"/>
            </a:br>
            <a:r>
              <a:rPr lang="fa-IR" sz="5400" b="1" i="1" dirty="0" smtClean="0"/>
              <a:t>عضویت در تیم :</a:t>
            </a:r>
            <a:endParaRPr lang="en-US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714620"/>
            <a:ext cx="8686800" cy="3500462"/>
          </a:xfrm>
        </p:spPr>
        <p:txBody>
          <a:bodyPr>
            <a:normAutofit fontScale="92500" lnSpcReduction="10000"/>
          </a:bodyPr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sz="6000" b="1" dirty="0" smtClean="0"/>
              <a:t>1-</a:t>
            </a:r>
            <a:r>
              <a:rPr lang="fa-IR" sz="6000" dirty="0" smtClean="0"/>
              <a:t> گزینش </a:t>
            </a:r>
          </a:p>
          <a:p>
            <a:pPr algn="r">
              <a:buNone/>
            </a:pPr>
            <a:r>
              <a:rPr lang="fa-IR" sz="6000" b="1" dirty="0" smtClean="0"/>
              <a:t>2-</a:t>
            </a:r>
            <a:r>
              <a:rPr lang="fa-IR" sz="6000" dirty="0" smtClean="0"/>
              <a:t> آموزش </a:t>
            </a:r>
          </a:p>
          <a:p>
            <a:pPr algn="r">
              <a:buNone/>
            </a:pPr>
            <a:r>
              <a:rPr lang="fa-IR" sz="6000" b="1" dirty="0" smtClean="0"/>
              <a:t>3-</a:t>
            </a:r>
            <a:r>
              <a:rPr lang="fa-IR" sz="6000" dirty="0" smtClean="0"/>
              <a:t> پاداش </a:t>
            </a:r>
            <a:endParaRPr lang="en-US" sz="6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302</TotalTime>
  <Words>858</Words>
  <Application>Microsoft Office PowerPoint</Application>
  <PresentationFormat>On-screen Show (4:3)</PresentationFormat>
  <Paragraphs>77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Trek</vt:lpstr>
      <vt:lpstr>بنام خدا</vt:lpstr>
      <vt:lpstr>تيم </vt:lpstr>
      <vt:lpstr>تفاوتهای تیم وگروه :</vt:lpstr>
      <vt:lpstr>تعریف تیم :</vt:lpstr>
      <vt:lpstr>انواع تیم ها : </vt:lpstr>
      <vt:lpstr>تیم های حل کننده مسایل :</vt:lpstr>
      <vt:lpstr>تیم های خودگردان : </vt:lpstr>
      <vt:lpstr>تیم های متخصص (چند وظیفه ای) :          </vt:lpstr>
      <vt:lpstr>عوامل موثر بر عملکرد تیم : </vt:lpstr>
      <vt:lpstr>1- اندازه یا بزرگی تیم : </vt:lpstr>
      <vt:lpstr>2- توانایی اعضاء : </vt:lpstr>
      <vt:lpstr>3- تناسب نقش با شخصیت اعضاء : </vt:lpstr>
      <vt:lpstr>انواع نقشها در تیم :</vt:lpstr>
      <vt:lpstr>خلاق – نوآور </vt:lpstr>
      <vt:lpstr>کاشف – موسس </vt:lpstr>
      <vt:lpstr>تحلیلگر </vt:lpstr>
      <vt:lpstr>سازنده – سازماندهنده </vt:lpstr>
      <vt:lpstr>نتیجه گیر – تولید کننده </vt:lpstr>
      <vt:lpstr>کنترل کننده – بازرس </vt:lpstr>
      <vt:lpstr>تاکید کننده – نگهدارنده </vt:lpstr>
      <vt:lpstr>گزارشگر – مشاور </vt:lpstr>
      <vt:lpstr>هماهنگ کننده </vt:lpstr>
      <vt:lpstr>4- تعهد به هدف مشترک </vt:lpstr>
      <vt:lpstr>5- تعیین اهداف خاص : </vt:lpstr>
      <vt:lpstr>6- رهبری و ساختار : </vt:lpstr>
      <vt:lpstr>مراحل پروراندن افراد برای  عضویت در تیم :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تیم </dc:title>
  <dc:creator>MRT</dc:creator>
  <cp:lastModifiedBy>Windows User</cp:lastModifiedBy>
  <cp:revision>28</cp:revision>
  <dcterms:created xsi:type="dcterms:W3CDTF">2008-11-29T16:04:09Z</dcterms:created>
  <dcterms:modified xsi:type="dcterms:W3CDTF">2020-05-17T01:15:15Z</dcterms:modified>
</cp:coreProperties>
</file>