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91" r:id="rId2"/>
    <p:sldId id="269" r:id="rId3"/>
    <p:sldId id="288" r:id="rId4"/>
    <p:sldId id="289" r:id="rId5"/>
    <p:sldId id="290" r:id="rId6"/>
    <p:sldId id="265" r:id="rId7"/>
    <p:sldId id="256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BB8EAE3-6939-405B-B187-1E91F9CB6BFE}">
          <p14:sldIdLst>
            <p14:sldId id="291"/>
            <p14:sldId id="269"/>
            <p14:sldId id="288"/>
            <p14:sldId id="289"/>
            <p14:sldId id="290"/>
            <p14:sldId id="265"/>
            <p14:sldId id="256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  <p14:sldId id="286"/>
            <p14:sldId id="287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98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434" autoAdjust="0"/>
  </p:normalViewPr>
  <p:slideViewPr>
    <p:cSldViewPr snapToGrid="0">
      <p:cViewPr varScale="1">
        <p:scale>
          <a:sx n="69" d="100"/>
          <a:sy n="69" d="100"/>
        </p:scale>
        <p:origin x="-780" y="-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8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8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0628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606340" y="340774"/>
            <a:ext cx="9585660" cy="1541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fa-IR" sz="8800" dirty="0" smtClean="0">
                <a:latin typeface="IranNastaliq" panose="02020505000000020003" pitchFamily="18" charset="0"/>
                <a:cs typeface="IranNastaliq" panose="02020505000000020003" pitchFamily="18" charset="0"/>
              </a:rPr>
              <a:t>مدیریت پروژه های عمران</a:t>
            </a:r>
            <a:endParaRPr lang="en-US" sz="8800" dirty="0"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68330">
            <a:off x="7136133" y="2632510"/>
            <a:ext cx="4217174" cy="30813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8924">
            <a:off x="2442570" y="2541519"/>
            <a:ext cx="4370696" cy="3081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34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0">
        <p:blinds/>
      </p:transition>
    </mc:Choice>
    <mc:Fallback xmlns="">
      <p:transition spd="slow" advTm="6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>
                <a:cs typeface="B Jadid" pitchFamily="2" charset="-78"/>
              </a:rPr>
              <a:t>معرفی سخنران :</a:t>
            </a:r>
            <a:endParaRPr lang="fa-IR" dirty="0">
              <a:cs typeface="B Jadid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7698" y="1477058"/>
            <a:ext cx="7849190" cy="4750825"/>
          </a:xfrm>
        </p:spPr>
        <p:txBody>
          <a:bodyPr>
            <a:normAutofit/>
          </a:bodyPr>
          <a:lstStyle/>
          <a:p>
            <a:r>
              <a:rPr lang="fa-I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Badr" pitchFamily="2" charset="-78"/>
              </a:rPr>
              <a:t>سید احسان آستانه داری</a:t>
            </a:r>
            <a:r>
              <a:rPr lang="fa-I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Badr" pitchFamily="2" charset="-78"/>
              </a:rPr>
              <a:t> </a:t>
            </a:r>
          </a:p>
          <a:p>
            <a:r>
              <a:rPr lang="fa-IR" sz="2530" b="1" dirty="0">
                <a:cs typeface="B Badr" pitchFamily="2" charset="-78"/>
              </a:rPr>
              <a:t>کارشناس عمران – عمران</a:t>
            </a:r>
          </a:p>
          <a:p>
            <a:r>
              <a:rPr lang="fa-IR" sz="2530" b="1" dirty="0">
                <a:cs typeface="B Badr" pitchFamily="2" charset="-78"/>
              </a:rPr>
              <a:t>کارشناسی ارشد مدیریت اجرایی</a:t>
            </a:r>
          </a:p>
          <a:p>
            <a:endParaRPr lang="fa-IR" sz="2530" b="1" dirty="0">
              <a:cs typeface="B Badr" pitchFamily="2" charset="-78"/>
            </a:endParaRPr>
          </a:p>
          <a:p>
            <a:r>
              <a:rPr lang="fa-IR" sz="2530" b="1" dirty="0">
                <a:cs typeface="B Badr" pitchFamily="2" charset="-78"/>
              </a:rPr>
              <a:t>سرپرست کارگاه نیروگاه خورشیدی حرارتی یزد</a:t>
            </a:r>
          </a:p>
          <a:p>
            <a:r>
              <a:rPr lang="fa-IR" sz="2530" b="1" dirty="0">
                <a:cs typeface="B Badr" pitchFamily="2" charset="-78"/>
              </a:rPr>
              <a:t>سرپرست کارگاه برج خنک کن نیروگاه فرآب</a:t>
            </a:r>
          </a:p>
          <a:p>
            <a:r>
              <a:rPr lang="fa-IR" sz="2530" b="1" dirty="0">
                <a:cs typeface="B Badr" pitchFamily="2" charset="-78"/>
              </a:rPr>
              <a:t>سرپرست دفتر فنی ساختمان مرکزی مخابرات تهران</a:t>
            </a:r>
          </a:p>
          <a:p>
            <a:r>
              <a:rPr lang="fa-IR" sz="2530" b="1" dirty="0">
                <a:cs typeface="B Badr" pitchFamily="2" charset="-78"/>
              </a:rPr>
              <a:t>قائم مقام پروژه محور راه آهن نظرآباد – شمسی</a:t>
            </a:r>
          </a:p>
          <a:p>
            <a:r>
              <a:rPr lang="fa-IR" sz="2530" b="1" dirty="0">
                <a:cs typeface="B Badr" pitchFamily="2" charset="-78"/>
              </a:rPr>
              <a:t>مدیر عامل شرکت محورسازان</a:t>
            </a:r>
          </a:p>
          <a:p>
            <a:endParaRPr lang="fa-IR" sz="2530" dirty="0">
              <a:cs typeface="B Nazanin" pitchFamily="2" charset="-78"/>
            </a:endParaRPr>
          </a:p>
          <a:p>
            <a:endParaRPr lang="fa-IR" sz="2530" dirty="0">
              <a:cs typeface="B Nazanin" pitchFamily="2" charset="-78"/>
            </a:endParaRPr>
          </a:p>
          <a:p>
            <a:endParaRPr lang="fa-IR" sz="2530" dirty="0">
              <a:cs typeface="B Nazanin" pitchFamily="2" charset="-78"/>
            </a:endParaRPr>
          </a:p>
          <a:p>
            <a:endParaRPr lang="fa-IR" sz="253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0011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a-IR" sz="8000" dirty="0" smtClean="0">
                <a:cs typeface="B Aseman" panose="00000400000000000000" pitchFamily="2" charset="-78"/>
              </a:rPr>
              <a:t>معرفی مدعوین</a:t>
            </a:r>
            <a:endParaRPr lang="fa-IR" sz="8000" dirty="0">
              <a:cs typeface="B Asema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013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20863"/>
            <a:ext cx="8915399" cy="2262781"/>
          </a:xfrm>
        </p:spPr>
        <p:txBody>
          <a:bodyPr/>
          <a:lstStyle/>
          <a:p>
            <a:r>
              <a:rPr lang="fa-IR" dirty="0" smtClean="0">
                <a:cs typeface="B Aseman" panose="00000400000000000000" pitchFamily="2" charset="-78"/>
              </a:rPr>
              <a:t>سرفصل</a:t>
            </a:r>
            <a:endParaRPr lang="fa-IR" dirty="0">
              <a:cs typeface="B Asema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8152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1065" y="1124759"/>
            <a:ext cx="10534918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50000"/>
              </a:lnSpc>
              <a:spcAft>
                <a:spcPts val="800"/>
              </a:spcAft>
            </a:pPr>
            <a:r>
              <a:rPr lang="fa-IR" sz="1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نرخ </a:t>
            </a:r>
            <a:r>
              <a:rPr lang="ar-S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مالیات </a:t>
            </a:r>
            <a:r>
              <a:rPr lang="ar-SA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بر تمامی پیمانها چه مشاور و چه پیمانکار ( عمرانی و یا غیر عمرانی ) </a:t>
            </a:r>
            <a:r>
              <a:rPr lang="ar-S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%</a:t>
            </a:r>
            <a:r>
              <a:rPr lang="fa-IR" sz="1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3</a:t>
            </a:r>
            <a:r>
              <a:rPr lang="ar-S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r>
              <a:rPr lang="ar-SA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درصد می باشد و بیمه به شرح ذیل محاسبه می گردد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.</a:t>
            </a:r>
            <a:b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</a:b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1065" y="1956298"/>
            <a:ext cx="105349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250000"/>
              </a:lnSpc>
              <a:spcAft>
                <a:spcPts val="800"/>
              </a:spcAft>
            </a:pP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۱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- 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۶%</a:t>
            </a:r>
            <a:r>
              <a:rPr lang="fa-IR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 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ناخالص کارکرد بعنوان حق بیمه + 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۰/۶%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بعنوان حق بیمه بیکاری جمعا“ به میزان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۶/۶%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ناخالص کارکرد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 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( 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۱/۶%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سهم پیمانکار و 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۵%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سهم کارفرما </a:t>
            </a:r>
            <a:r>
              <a:rPr lang="ar-SA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) بنابر 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این بیمه پیمانکار در پیمان شامل مصالح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 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در طرحهای عمرانی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 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 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۱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٫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۶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</a:t>
            </a:r>
            <a:r>
              <a:rPr lang="ar-SA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درصد</a:t>
            </a:r>
            <a:r>
              <a:rPr lang="fa-IR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B Roya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1065" y="3745180"/>
            <a:ext cx="1065083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50000"/>
              </a:lnSpc>
              <a:spcAft>
                <a:spcPts val="800"/>
              </a:spcAft>
            </a:pP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۲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-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۷%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یک نهم + 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۷%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کل ناخالص کارکرد = حق بیمه قرارداد)پس بیمه پیمانکار در پیمان شامل مصالح در طرحهای غیر عمرانی 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۷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٫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۷۸</a:t>
            </a:r>
            <a:r>
              <a:rPr lang="fa-IR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 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</a:t>
            </a:r>
            <a:r>
              <a:rPr lang="ar-SA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درصد</a:t>
            </a:r>
            <a:r>
              <a:rPr lang="fa-IR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B Roya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1065" y="4927974"/>
            <a:ext cx="1065083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50000"/>
              </a:lnSpc>
              <a:spcAft>
                <a:spcPts val="800"/>
              </a:spcAft>
            </a:pP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۳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-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۱۵%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یک نهم + 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۱۵%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کل ناخالص کارکرد = حق بیمه قرارداد)بیمه پیمانکار در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 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پیمان بدون مصالح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 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همچنین پیمانهای مشاورین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 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۱۶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٫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۶۷</a:t>
            </a:r>
            <a:r>
              <a:rPr lang="fa-IR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 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</a:t>
            </a:r>
            <a:r>
              <a:rPr lang="fa-IR" dirty="0">
                <a:latin typeface="Calibri" panose="020F0502020204030204" pitchFamily="34" charset="0"/>
                <a:ea typeface="Times New Roman" panose="02020603050405020304" pitchFamily="18" charset="0"/>
                <a:cs typeface="B Roya" panose="00000400000000000000" pitchFamily="2" charset="-78"/>
              </a:rPr>
              <a:t> </a:t>
            </a:r>
            <a:r>
              <a:rPr lang="ar-SA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درصد</a:t>
            </a:r>
            <a:r>
              <a:rPr lang="fa-IR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B Roya" panose="000004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283335" y="143272"/>
            <a:ext cx="121920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fa-IR" sz="4800" dirty="0" smtClean="0">
                <a:latin typeface="IranNastaliq" panose="02020505000000020003" pitchFamily="18" charset="0"/>
                <a:cs typeface="IranNastaliq" panose="02020505000000020003" pitchFamily="18" charset="0"/>
              </a:rPr>
              <a:t>نحوه محاسبه بیمه و مالیات در پروژه ها</a:t>
            </a:r>
            <a:endParaRPr lang="en-US" sz="4800" dirty="0"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14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9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339144" y="1151218"/>
            <a:ext cx="11097296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S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نرخ ضریب </a:t>
            </a:r>
            <a:r>
              <a:rPr lang="ar-S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پیمان</a:t>
            </a:r>
            <a:r>
              <a:rPr lang="fa-IR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r>
              <a:rPr lang="ar-SA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های عمرانی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04552" y="1763993"/>
            <a:ext cx="10431888" cy="1186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الف </a:t>
            </a:r>
            <a:r>
              <a:rPr lang="ar-SA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–بامصالح</a:t>
            </a:r>
            <a:r>
              <a:rPr lang="fa-IR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</a:t>
            </a:r>
            <a:r>
              <a:rPr lang="ar-SA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(</a:t>
            </a: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یعنی تامین مصالح بعهده پیمانکارباشد)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B Roya" panose="00000400000000000000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۱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٫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۶%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سهم پیمانکار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۵%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سهم کارفرما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84856" y="3380671"/>
            <a:ext cx="10251584" cy="1186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ب-بدون </a:t>
            </a:r>
            <a:r>
              <a:rPr lang="ar-SA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مصالح</a:t>
            </a:r>
            <a:r>
              <a:rPr lang="fa-IR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</a:t>
            </a:r>
            <a:r>
              <a:rPr lang="ar-SA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(دستمزدی</a:t>
            </a:r>
            <a:r>
              <a:rPr lang="fa-IR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</a:t>
            </a:r>
            <a:r>
              <a:rPr lang="ar-SA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و</a:t>
            </a:r>
            <a:r>
              <a:rPr lang="fa-IR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</a:t>
            </a:r>
            <a:r>
              <a:rPr lang="ar-SA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براساس </a:t>
            </a: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فهرست </a:t>
            </a:r>
            <a:r>
              <a:rPr lang="ar-SA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بهاء</a:t>
            </a:r>
            <a:r>
              <a:rPr lang="fa-IR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 </a:t>
            </a:r>
            <a:r>
              <a:rPr lang="ar-SA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نباشد</a:t>
            </a: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)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B Roya" panose="00000400000000000000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۳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٫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۶%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سهم پیمانکار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۱۱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٫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۴%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سهم کارفرما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55313" y="4997349"/>
            <a:ext cx="9981127" cy="1219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b="1" dirty="0">
                <a:latin typeface="Times New Roman" panose="02020603050405020304" pitchFamily="18" charset="0"/>
                <a:ea typeface="Times New Roman" panose="02020603050405020304" pitchFamily="18" charset="0"/>
                <a:cs typeface="B Roya" panose="00000400000000000000" pitchFamily="2" charset="-78"/>
              </a:rPr>
              <a:t>ج- بدون مصالح براساس فهرست بها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B Roya" panose="00000400000000000000" pitchFamily="2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۱</a:t>
            </a:r>
            <a:r>
              <a:rPr lang="ar-SA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٫</a:t>
            </a: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۶%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سهم پیمانکار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fa-IR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۵%</a:t>
            </a:r>
            <a:r>
              <a:rPr lang="ar-SA" dirty="0">
                <a:latin typeface="Times New Roman" panose="02020603050405020304" pitchFamily="18" charset="0"/>
                <a:ea typeface="Times New Roman" panose="02020603050405020304" pitchFamily="18" charset="0"/>
                <a:cs typeface="B Nazanin" panose="00000400000000000000" pitchFamily="2" charset="-78"/>
              </a:rPr>
              <a:t>سهم کارفرما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-283335" y="143272"/>
            <a:ext cx="121920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</a:pPr>
            <a:r>
              <a:rPr lang="fa-IR" sz="4800" dirty="0" smtClean="0">
                <a:latin typeface="IranNastaliq" panose="02020505000000020003" pitchFamily="18" charset="0"/>
                <a:cs typeface="IranNastaliq" panose="02020505000000020003" pitchFamily="18" charset="0"/>
              </a:rPr>
              <a:t>نحوه محاسبه بیمه و مالیات در پروژه ها</a:t>
            </a:r>
            <a:endParaRPr lang="en-US" sz="4800" dirty="0">
              <a:latin typeface="IranNastaliq" panose="02020505000000020003" pitchFamily="18" charset="0"/>
              <a:cs typeface="IranNastaliq" panose="020205050000000200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3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0">
        <p:blinds/>
      </p:transition>
    </mc:Choice>
    <mc:Fallback xmlns="">
      <p:transition spd="slow" advTm="6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24110"/>
            <a:ext cx="12191999" cy="863496"/>
          </a:xfrm>
        </p:spPr>
        <p:txBody>
          <a:bodyPr>
            <a:normAutofit/>
          </a:bodyPr>
          <a:lstStyle/>
          <a:p>
            <a:pPr algn="ctr"/>
            <a:r>
              <a:rPr lang="ar-SA" sz="2800" dirty="0">
                <a:cs typeface="B Titr" panose="00000700000000000000" pitchFamily="2" charset="-78"/>
              </a:rPr>
              <a:t>طبقه بندي قراردادها</a:t>
            </a:r>
            <a:endParaRPr lang="en-US" sz="2800" dirty="0">
              <a:cs typeface="B Titr" panose="00000700000000000000" pitchFamily="2" charset="-78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555845" y="1746913"/>
            <a:ext cx="9948767" cy="4367284"/>
          </a:xfrm>
        </p:spPr>
        <p:txBody>
          <a:bodyPr>
            <a:normAutofit/>
          </a:bodyPr>
          <a:lstStyle/>
          <a:p>
            <a:pPr marL="0" indent="0" algn="r" rtl="1">
              <a:lnSpc>
                <a:spcPct val="200000"/>
              </a:lnSpc>
              <a:buNone/>
            </a:pPr>
            <a:r>
              <a:rPr lang="ar-SA" sz="2000" dirty="0">
                <a:solidFill>
                  <a:schemeClr val="tx1"/>
                </a:solidFill>
                <a:cs typeface="B Nazanin" panose="00000400000000000000" pitchFamily="2" charset="-78"/>
              </a:rPr>
              <a:t>قرار داد هاي مشمول ماده</a:t>
            </a:r>
            <a:r>
              <a:rPr lang="en-US" sz="2000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solidFill>
                  <a:schemeClr val="tx1"/>
                </a:solidFill>
                <a:cs typeface="B Nazanin" panose="00000400000000000000" pitchFamily="2" charset="-78"/>
              </a:rPr>
              <a:t>38</a:t>
            </a:r>
            <a:r>
              <a:rPr lang="en-US" sz="2000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sz="2000" dirty="0">
                <a:solidFill>
                  <a:schemeClr val="tx1"/>
                </a:solidFill>
                <a:cs typeface="B Nazanin" panose="00000400000000000000" pitchFamily="2" charset="-78"/>
              </a:rPr>
              <a:t>قانون تامين اجتماعي از نظر نحوه احتساب حق بيمه به سه دسته تقسيم مي گردند</a:t>
            </a:r>
            <a:r>
              <a:rPr lang="en-US" sz="2000" dirty="0">
                <a:solidFill>
                  <a:schemeClr val="tx1"/>
                </a:solidFill>
                <a:cs typeface="B Nazanin" panose="00000400000000000000" pitchFamily="2" charset="-78"/>
              </a:rPr>
              <a:t>:</a:t>
            </a:r>
          </a:p>
          <a:p>
            <a:pPr marL="0" indent="0" algn="r" rtl="1">
              <a:lnSpc>
                <a:spcPct val="200000"/>
              </a:lnSpc>
              <a:buNone/>
            </a:pPr>
            <a:r>
              <a:rPr lang="ar-SA" sz="2000" dirty="0">
                <a:solidFill>
                  <a:schemeClr val="tx1"/>
                </a:solidFill>
                <a:cs typeface="B Nazanin" panose="00000400000000000000" pitchFamily="2" charset="-78"/>
              </a:rPr>
              <a:t>بخش اول</a:t>
            </a:r>
            <a:r>
              <a:rPr lang="en-US" sz="2000" dirty="0">
                <a:solidFill>
                  <a:schemeClr val="tx1"/>
                </a:solidFill>
                <a:cs typeface="B Nazanin" panose="00000400000000000000" pitchFamily="2" charset="-78"/>
              </a:rPr>
              <a:t> : </a:t>
            </a:r>
            <a:r>
              <a:rPr lang="ar-SA" sz="2000" dirty="0">
                <a:solidFill>
                  <a:schemeClr val="tx1"/>
                </a:solidFill>
                <a:cs typeface="B Nazanin" panose="00000400000000000000" pitchFamily="2" charset="-78"/>
              </a:rPr>
              <a:t>قرار دادهاي مشمول ضوابط طرحهاي عمراني</a:t>
            </a:r>
            <a:endParaRPr lang="en-US" sz="2000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r" rtl="1">
              <a:lnSpc>
                <a:spcPct val="200000"/>
              </a:lnSpc>
              <a:buNone/>
            </a:pPr>
            <a:r>
              <a:rPr lang="ar-SA" sz="2000" dirty="0">
                <a:solidFill>
                  <a:schemeClr val="tx1"/>
                </a:solidFill>
                <a:cs typeface="B Nazanin" panose="00000400000000000000" pitchFamily="2" charset="-78"/>
              </a:rPr>
              <a:t>بخش دوم</a:t>
            </a:r>
            <a:r>
              <a:rPr lang="en-US" sz="2000" dirty="0">
                <a:solidFill>
                  <a:schemeClr val="tx1"/>
                </a:solidFill>
                <a:cs typeface="B Nazanin" panose="00000400000000000000" pitchFamily="2" charset="-78"/>
              </a:rPr>
              <a:t> : </a:t>
            </a:r>
            <a:r>
              <a:rPr lang="ar-SA" sz="2000" dirty="0">
                <a:solidFill>
                  <a:schemeClr val="tx1"/>
                </a:solidFill>
                <a:cs typeface="B Nazanin" panose="00000400000000000000" pitchFamily="2" charset="-78"/>
              </a:rPr>
              <a:t>قراردادهاي غير عمراني</a:t>
            </a:r>
            <a:endParaRPr lang="en-US" sz="2000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r" rtl="1">
              <a:lnSpc>
                <a:spcPct val="200000"/>
              </a:lnSpc>
              <a:buNone/>
            </a:pPr>
            <a:r>
              <a:rPr lang="ar-SA" sz="2000" dirty="0">
                <a:solidFill>
                  <a:schemeClr val="tx1"/>
                </a:solidFill>
                <a:cs typeface="B Nazanin" panose="00000400000000000000" pitchFamily="2" charset="-78"/>
              </a:rPr>
              <a:t>بخش سوم</a:t>
            </a:r>
            <a:r>
              <a:rPr lang="en-US" sz="2000" dirty="0">
                <a:solidFill>
                  <a:schemeClr val="tx1"/>
                </a:solidFill>
                <a:cs typeface="B Nazanin" panose="00000400000000000000" pitchFamily="2" charset="-78"/>
              </a:rPr>
              <a:t>: </a:t>
            </a:r>
            <a:r>
              <a:rPr lang="ar-SA" sz="2000" dirty="0">
                <a:solidFill>
                  <a:schemeClr val="tx1"/>
                </a:solidFill>
                <a:cs typeface="B Nazanin" panose="00000400000000000000" pitchFamily="2" charset="-78"/>
              </a:rPr>
              <a:t>موارد خاص قراردادهاي غير </a:t>
            </a:r>
            <a:r>
              <a:rPr lang="ar-SA" sz="2000" dirty="0" smtClean="0">
                <a:solidFill>
                  <a:schemeClr val="tx1"/>
                </a:solidFill>
                <a:cs typeface="B Nazanin" panose="00000400000000000000" pitchFamily="2" charset="-78"/>
              </a:rPr>
              <a:t>عمراني</a:t>
            </a:r>
            <a:endParaRPr lang="en-US" sz="20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378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24110"/>
            <a:ext cx="12191999" cy="999974"/>
          </a:xfrm>
        </p:spPr>
        <p:txBody>
          <a:bodyPr>
            <a:normAutofit/>
          </a:bodyPr>
          <a:lstStyle/>
          <a:p>
            <a:pPr algn="ctr"/>
            <a:r>
              <a:rPr lang="ar-SA" sz="3200" dirty="0">
                <a:cs typeface="B Titr" panose="00000700000000000000" pitchFamily="2" charset="-78"/>
              </a:rPr>
              <a:t>طبقه بندي قراردادها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2197" y="1624083"/>
            <a:ext cx="10099343" cy="4831307"/>
          </a:xfrm>
        </p:spPr>
        <p:txBody>
          <a:bodyPr/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ar-SA" b="1" dirty="0">
                <a:solidFill>
                  <a:schemeClr val="tx1"/>
                </a:solidFill>
                <a:cs typeface="B Nazanin" panose="00000400000000000000" pitchFamily="2" charset="-78"/>
              </a:rPr>
              <a:t>بخش اول</a:t>
            </a:r>
            <a:r>
              <a:rPr lang="en-US" b="1" dirty="0">
                <a:solidFill>
                  <a:schemeClr val="tx1"/>
                </a:solidFill>
                <a:cs typeface="B Nazanin" panose="00000400000000000000" pitchFamily="2" charset="-78"/>
              </a:rPr>
              <a:t> : </a:t>
            </a:r>
            <a:r>
              <a:rPr lang="ar-SA" b="1" dirty="0">
                <a:solidFill>
                  <a:schemeClr val="tx1"/>
                </a:solidFill>
                <a:cs typeface="B Nazanin" panose="00000400000000000000" pitchFamily="2" charset="-78"/>
              </a:rPr>
              <a:t>قرار دادهاي مشمول ضوابط طرحهاي عمراني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الف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: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شرايط لازم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طبق مصوبات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129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143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شورايعالي سازمان تامين اجتماعي قراردادهايي مشمول ضوابط طرحهاي عمراني تلقي مي شوند كه دو شرط زير را تواما دارا باشند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-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قرار داد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براساس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فهرست بهاء پايه سازمان مديريت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برنامه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ريزي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قرارداد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هاي پيمانكاري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)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يا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ضوابط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تيپ سازمان مذكور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(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قرار دادهاي مشاوره اي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منعقد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شده باشد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2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-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تمام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يا قسمتي از بودجه عمليات از محل اعتبارات عمراني دولت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اعتبارات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ملي ،منطقه اي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،استاني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تامين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شده باشد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l" rtl="1">
              <a:lnSpc>
                <a:spcPct val="150000"/>
              </a:lnSpc>
              <a:buNone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076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0">
        <p:blinds/>
      </p:transition>
    </mc:Choice>
    <mc:Fallback xmlns="">
      <p:transition spd="slow" advTm="6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24110"/>
            <a:ext cx="12191999" cy="836390"/>
          </a:xfrm>
        </p:spPr>
        <p:txBody>
          <a:bodyPr>
            <a:normAutofit/>
          </a:bodyPr>
          <a:lstStyle/>
          <a:p>
            <a:pPr algn="ctr"/>
            <a:r>
              <a:rPr lang="ar-SA" sz="3200" dirty="0">
                <a:cs typeface="B Titr" panose="00000700000000000000" pitchFamily="2" charset="-78"/>
              </a:rPr>
              <a:t>طبقه بندي قراردادها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2200" y="1333500"/>
            <a:ext cx="10782300" cy="5524500"/>
          </a:xfrm>
        </p:spPr>
        <p:txBody>
          <a:bodyPr>
            <a:noAutofit/>
          </a:bodyPr>
          <a:lstStyle/>
          <a:p>
            <a:pPr marL="0" indent="0" algn="justLow" rtl="1">
              <a:buNone/>
            </a:pPr>
            <a:r>
              <a:rPr lang="ar-SA" sz="2000" dirty="0">
                <a:solidFill>
                  <a:schemeClr val="tx1"/>
                </a:solidFill>
                <a:cs typeface="B Nazanin" panose="00000400000000000000" pitchFamily="2" charset="-78"/>
              </a:rPr>
              <a:t>ب</a:t>
            </a:r>
            <a:r>
              <a:rPr lang="en-US" sz="2000" dirty="0">
                <a:solidFill>
                  <a:schemeClr val="tx1"/>
                </a:solidFill>
                <a:cs typeface="B Nazanin" panose="00000400000000000000" pitchFamily="2" charset="-78"/>
              </a:rPr>
              <a:t>: </a:t>
            </a:r>
            <a:r>
              <a:rPr lang="fa-IR" sz="2000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sz="2000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ماخذ </a:t>
            </a:r>
            <a:r>
              <a:rPr lang="ar-SA" sz="2000" dirty="0">
                <a:solidFill>
                  <a:schemeClr val="tx1"/>
                </a:solidFill>
                <a:cs typeface="B Nazanin" panose="00000400000000000000" pitchFamily="2" charset="-78"/>
              </a:rPr>
              <a:t>حق بيمه پيمانهاي طرحهاي عمراني</a:t>
            </a:r>
            <a:endParaRPr lang="en-US" sz="2000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ماخذ حق بيمه كليه قرارداد هاي واجد شرايط ضوابط طرحهاي عمراني براساس مصوبات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129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143شورای عالی تامین اجتماعی از تاریخ 63/04/16 به بعد به شرح ذیل می باشد :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1-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قرار دادهاي مشاوره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اي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: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حق بیمه قرارداد های مشاوره ای </a:t>
            </a:r>
            <a:r>
              <a:rPr lang="fa-IR" dirty="0" err="1" smtClean="0">
                <a:solidFill>
                  <a:schemeClr val="tx1"/>
                </a:solidFill>
                <a:cs typeface="B Nazanin" panose="00000400000000000000" pitchFamily="2" charset="-78"/>
              </a:rPr>
              <a:t>مقطوعا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14 درصد ناخالص کارکرد به اضافه ی 1.6% به عنوان حق بیمه بیکاری جمعا به میزان 15.6% ناخالص کارکرد می باشد( 3.6% سهم مهندس مشاور و 12% سهم کارفرما )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2 -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قرار دادهاي پيمانكاري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اجرايي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 :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حق بيمه قرار دادهاي اجرايي مقطوعا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6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ناخالص كاركرد به اضافه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6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دهم درصد بعنوان بيمه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بيكاري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جمعا به میزان 6.6% ناخالص کارکرد می باشد ( 1.6% سهم پیمانکار و 5% سهم کارفرما )</a:t>
            </a:r>
          </a:p>
          <a:p>
            <a:pPr marL="0" indent="0" algn="justLow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3 – حق بیمه کلیه قرارداد های مشاوره ای که قبل از تاریخ 63/04/16 شروع و بعد از آن خاتمه یافته است طبق </a:t>
            </a:r>
            <a:r>
              <a:rPr lang="fa-IR" dirty="0" err="1" smtClean="0">
                <a:solidFill>
                  <a:schemeClr val="tx1"/>
                </a:solidFill>
                <a:cs typeface="B Nazanin" panose="00000400000000000000" pitchFamily="2" charset="-78"/>
              </a:rPr>
              <a:t>حسابرسی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از دفاتر قانونی و در مورد قراردادهای </a:t>
            </a:r>
            <a:r>
              <a:rPr lang="fa-IR" dirty="0" err="1" smtClean="0">
                <a:solidFill>
                  <a:schemeClr val="tx1"/>
                </a:solidFill>
                <a:cs typeface="B Nazanin" panose="00000400000000000000" pitchFamily="2" charset="-78"/>
              </a:rPr>
              <a:t>پیمانکاری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( اجرائی ) به ماخذ 3.2% محاسبه می شود. </a:t>
            </a:r>
          </a:p>
          <a:p>
            <a:pPr marL="0" indent="0" algn="justLow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4 – حق بیمه بیکاری از تاریخ 69/05/06 به شرح مندرج در بند 1و2 محاسبه می گردد.</a:t>
            </a:r>
          </a:p>
          <a:p>
            <a:pPr marL="0" indent="0" algn="justLow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5 – طبق مصوبه مورخ 66/05/18 شورای عالی تامین اجتماعی در صورتی که </a:t>
            </a:r>
            <a:r>
              <a:rPr lang="fa-IR" dirty="0" err="1" smtClean="0">
                <a:solidFill>
                  <a:schemeClr val="tx1"/>
                </a:solidFill>
                <a:cs typeface="B Nazanin" panose="00000400000000000000" pitchFamily="2" charset="-78"/>
              </a:rPr>
              <a:t>پیمانکاران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مجری قراردادهای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مشمول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طرحهاي عمراني بخشي از اجراي عمليات موضوع پيمان را طي قرارداد به پيمانكاران فرعي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واگذار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نمايند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، چنانچه حق بيمه متعلق به قرار داد اصلي برمبناي ناخالص كل كاركرد قرار داد پرداخت شود در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اينصورت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حق بيمه اي بابت قرار داد پيمانكار فرعي مطالبه و دريافت نخواهد شد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</a:p>
          <a:p>
            <a:pPr marL="0" indent="0" algn="justLow" rtl="1">
              <a:buNone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6050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24110"/>
            <a:ext cx="12191999" cy="1280890"/>
          </a:xfrm>
        </p:spPr>
        <p:txBody>
          <a:bodyPr/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6700" y="1905000"/>
            <a:ext cx="9967912" cy="3777622"/>
          </a:xfrm>
        </p:spPr>
        <p:txBody>
          <a:bodyPr>
            <a:normAutofit fontScale="92500" lnSpcReduction="10000"/>
          </a:bodyPr>
          <a:lstStyle/>
          <a:p>
            <a:pPr marL="0" indent="0" algn="justLow" rtl="1">
              <a:lnSpc>
                <a:spcPct val="200000"/>
              </a:lnSpc>
              <a:buNone/>
            </a:pPr>
            <a:r>
              <a:rPr lang="ar-SA" b="1" dirty="0">
                <a:solidFill>
                  <a:schemeClr val="tx1"/>
                </a:solidFill>
                <a:cs typeface="B Nazanin" panose="00000400000000000000" pitchFamily="2" charset="-78"/>
              </a:rPr>
              <a:t>ج</a:t>
            </a:r>
            <a:r>
              <a:rPr lang="en-US" b="1" dirty="0">
                <a:solidFill>
                  <a:schemeClr val="tx1"/>
                </a:solidFill>
                <a:cs typeface="B Nazanin" panose="00000400000000000000" pitchFamily="2" charset="-78"/>
              </a:rPr>
              <a:t>: </a:t>
            </a:r>
            <a:r>
              <a:rPr lang="ar-SA" b="1" dirty="0">
                <a:solidFill>
                  <a:schemeClr val="tx1"/>
                </a:solidFill>
                <a:cs typeface="B Nazanin" panose="00000400000000000000" pitchFamily="2" charset="-78"/>
              </a:rPr>
              <a:t>مجوز هاي خاص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lnSpc>
                <a:spcPct val="20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حق بيمه قرار دادهاي پيمانكاري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مشاوره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اي طرحهاي عمراني سازمان صنايع دفاع ، قرار دادهاي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تسطيح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وآماده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سازي اراضي وزارت مسكن و شهر سازي ، قرار دادهاي ساختماني شركت مخابرات ايران ،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وزارت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دفاع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پشتيباني نيروهاي مسلح و قراردادهاي سازمان تامين اجتماعي با پيمانكاران در صورتي كه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براساس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فهرست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بهاء و ضوابط سازمان مديريت و برنامه ريزي منعقد شده باشد طبق مصوبات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129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143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شورايعالي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تامين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اجتماعي محاسبه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>
              <a:lnSpc>
                <a:spcPct val="200000"/>
              </a:lnSpc>
              <a:buNone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3832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0">
        <p:blinds/>
      </p:transition>
    </mc:Choice>
    <mc:Fallback xmlns="">
      <p:transition spd="slow" advTm="6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24110"/>
            <a:ext cx="12191999" cy="785590"/>
          </a:xfrm>
        </p:spPr>
        <p:txBody>
          <a:bodyPr/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4000"/>
            <a:ext cx="10666412" cy="4978400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ar-SA" b="1" dirty="0">
                <a:solidFill>
                  <a:schemeClr val="tx1"/>
                </a:solidFill>
                <a:cs typeface="B Nazanin" panose="00000400000000000000" pitchFamily="2" charset="-78"/>
              </a:rPr>
              <a:t>بخش دوم</a:t>
            </a:r>
            <a:r>
              <a:rPr lang="en-US" b="1" dirty="0">
                <a:solidFill>
                  <a:schemeClr val="tx1"/>
                </a:solidFill>
                <a:cs typeface="B Nazanin" panose="00000400000000000000" pitchFamily="2" charset="-78"/>
              </a:rPr>
              <a:t> : </a:t>
            </a:r>
            <a:r>
              <a:rPr lang="ar-SA" b="1" dirty="0">
                <a:solidFill>
                  <a:schemeClr val="tx1"/>
                </a:solidFill>
                <a:cs typeface="B Nazanin" panose="00000400000000000000" pitchFamily="2" charset="-78"/>
              </a:rPr>
              <a:t>قراردادهاي غير عمراني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كليه بيمه قرار دادهاي فاقد شرايط اشاره شده در بخش طرحهاي عمراني ، قراردادهاي غير عمراني تلقي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شود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ماخذ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نحوه احتساب حق بيمه قرار دادهاي غير عمراني با توجه به مصوبات شورايعالي تامين اجتماعي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شرح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زير مي باشد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:</a:t>
            </a:r>
          </a:p>
          <a:p>
            <a:pPr marL="0" indent="0" algn="r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1 - قراردادهای منعقد قبل از تاریخ 70/01/24 .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حق بيمه قراردادهاي مذكور براساس ضرايب دستمزدي كه با توجه به نوع عمليات قرار داد ونحوه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تهيه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مصالح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توسط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واگذارنده كار و يا پيمانكار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تعيين شده است با استفاده از فرمول زير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 كاربردن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ضريب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مربوطه حسب نوع عمليات قرارداد محاسبه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(27% </a:t>
            </a:r>
            <a:r>
              <a:rPr lang="fa-IR" dirty="0" err="1">
                <a:solidFill>
                  <a:schemeClr val="tx1"/>
                </a:solidFill>
                <a:cs typeface="B Nazanin" panose="00000400000000000000" pitchFamily="2" charset="-78"/>
              </a:rPr>
              <a:t>ضربدر</a:t>
            </a:r>
            <a:r>
              <a:rPr lang="fa-IR" dirty="0" smtClean="0">
                <a:solidFill>
                  <a:schemeClr val="tx1"/>
                </a:solidFill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ضريب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دستمزد عمليات قرارداد ضربدر كل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ناخالص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كاركرد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=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حق بيمه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قرارداد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) </a:t>
            </a:r>
          </a:p>
          <a:p>
            <a:pPr marL="0" indent="0" algn="r" rtl="1">
              <a:buNone/>
            </a:pP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براي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محاسبه حق بيمه قراردادهايي كه قسمتي از مصالح توسط كارفرما و قسمتي توسط پيمانكار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تهي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شده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است با افزدودن قيمت مصالح واگذاري به پيمانكار به مبلغ ناخالص كل كاركرد از ضريب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دستمزد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مربوط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به ستون مصالح بعهده پيمانكار حسب نوع عمليات قرارداد استفاده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r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2 – قراردادهای منعقده از تاریخ 70/01/24 به بعد 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3 -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به موجب مصوبات مورخ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70/01/24 و 73/09/07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شواريعالي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تامين اجتماعي ماخذ واحدي همانند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طرحهاي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عمراني براي محاسبه قراردادهاي غير عمراني در نظر گرفته شده است ، كه اين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امر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تسهيلات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زيادي را در جهت آگاه كردن پيمانكار و كارفرما از ميزان حق بيمه قرارداد و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همچنين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تعيين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وصول حق بيمه وصدور مفاصا حساب پيمانكاران فراهم آورده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است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0952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535" y="460336"/>
            <a:ext cx="12096466" cy="1280890"/>
          </a:xfrm>
        </p:spPr>
        <p:txBody>
          <a:bodyPr/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638" y="2133600"/>
            <a:ext cx="10521973" cy="4203700"/>
          </a:xfrm>
        </p:spPr>
        <p:txBody>
          <a:bodyPr>
            <a:noAutofit/>
          </a:bodyPr>
          <a:lstStyle/>
          <a:p>
            <a:pPr marL="0" indent="0" algn="justLow" rtl="1">
              <a:lnSpc>
                <a:spcPct val="15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به استناد مصوبه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مورخ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70/01/24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حق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بيمه قراردادهاي پيمانكاري و مهندسين مشاور از تاريخ مذكور به بعد منعقد شده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شوند با توجه به تعهد طرفين و نحوه اجراي كار به ترتيب زير محاسبه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:</a:t>
            </a: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1-2 -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حق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بيمه قراردادهايي كه در اجراي آنها تهيه مصالح مصرفي كلا بعهده و هزينه پيمانكار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باشد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يا موضوع قرارداد ارائه خدمات بوده و نوع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كار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ايجاب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نمايد كه كلا به صورت مكانيكي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انجام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گيرد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به ماخذ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ناخالص كل كاركرد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اضافه يك نهم آن بعنوان حق بيمه بيكاري مي باشد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2-2 -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حق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بيمه كليه قراردادهاي دستمزدي و خدماتي كه به صورت غير مكانيكي انجام مي گيرد و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يا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تجهيزات و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وسايل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مكانيكي توسط كارفرما تهيه و به صورت رايگان در اختيار پيمانكار قرار داده مي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شود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ماخذ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15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نا خالص كاركرد به اضافه يك نهم آن بعنوان حق بيمه بيماري مي باشد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3-2 -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مواردي كه تهيه قسمتي از مصالح به عهده و هزينه پيمانكار و قسمتي به عهده و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هزينه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واگذارنده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كار مي باشد ، ارزش مصالح واگذاري به پيمانكار به ناخالص كل كاركرد افزوده مي شود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سپس حق بيمه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طبق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بند 1-2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محاسبه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شود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8054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0">
        <p:blinds/>
      </p:transition>
    </mc:Choice>
    <mc:Fallback xmlns="">
      <p:transition spd="slow" advTm="6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624110"/>
            <a:ext cx="11504612" cy="1280890"/>
          </a:xfrm>
        </p:spPr>
        <p:txBody>
          <a:bodyPr/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4700" y="2133600"/>
            <a:ext cx="10729912" cy="3962400"/>
          </a:xfrm>
        </p:spPr>
        <p:txBody>
          <a:bodyPr>
            <a:noAutofit/>
          </a:bodyPr>
          <a:lstStyle/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4-2 -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قيميت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تجهيزات وارده از خارج از كشور كه پيمانكاران از طريق گشايش اعتبار خريداري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نمايند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مشمول كسر حق بيمه نمي باشد ، همچنين قيمت مصالح انحصاري ، اختصاصي آسانسور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تاسيسات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، ماشين آلات ، آهن آلات در قراداد هاي سوله سازي كه تهيه آن دراختيار واگذارندگان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كار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است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، پارچه در قراردادهاي دوخت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دوز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، آسفالت در قراردادهاي جاده سازي و آسفالت خيابانها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محوطه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ها ، موكت وكف پوش و كابينت در صورتي كه توسط كارفرما تهيه و به صورت رايگان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پيمانكار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تحويل شود بعنوان مصالح واگذاري تلقي نشده و قيمت آنها به كل كاركرد اضافه نمي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5-2 -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مواردي كه موضوع قرارداد ارائه خدمات بوده و نوع كار ايجاب نمايد قسمتي از عمليات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صورت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مكانيكي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با وسايل و ماشين آلات مكانيكي متعلق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پيمانكار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قسمتي به صورت دستي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انجام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گيرد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اين حالت حق بيمه بخش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درصد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مكانيكي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به ماخذ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صد و حق بيمه بخش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درصد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دستي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ماخذ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15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به اضافه يك نهم بابت بيمه بيكاري محاسبه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6-2 -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مواردي كه وسايل و ابزار مكانيكي توسط واگذارنده كار تهيه و بدون دريافت كرايه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صورت رايگان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)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اختيار پيمانكار قرار مي گيرد، در اين حالت عمليات دستمزدي محسوب و حق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بيمه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آن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كلا به ماخذ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15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به اضافه يك نهم بابت بيمه بيكاري محاسبه خواهد شد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>
              <a:lnSpc>
                <a:spcPct val="150000"/>
              </a:lnSpc>
              <a:buNone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9124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624110"/>
            <a:ext cx="11504612" cy="1280890"/>
          </a:xfrm>
        </p:spPr>
        <p:txBody>
          <a:bodyPr/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133600"/>
            <a:ext cx="10285412" cy="3777622"/>
          </a:xfrm>
        </p:spPr>
        <p:txBody>
          <a:bodyPr>
            <a:normAutofit/>
          </a:bodyPr>
          <a:lstStyle/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7-2 -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مواردي كه پيمانكار اصلي بخشي از عمليات پروژه را با انعقاد قرار داد به پيمانكاران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فرعي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واگذار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نمايد حق بيمه قرارداد هاي پيمانكاران فرعي نيز با توجه به تعهدات طرفين مندرج در پيمان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طبق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ضوابط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محاسبه و وصول و در صورت ارائه مفاصا حساب پيمانكاران فرعي به هنگام احتساب حق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بيمه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پيمانكار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اصلي معادل كاركرد پيمانكاران فرعي كه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مفاصاحساب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داشته اند از كاركرد پيمانكار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اصلي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كسر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8-2 -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آن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دسته از نهاد ها وسازمانها و وزارتخانه هايي كه كاركنان آنها مشمول قانون حمايتي خاص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غير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از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تامين اجتماعي مي باشند در صورتي كه با انعقاد قرارداد با ساير موسسات ، وزارتخانه ها و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سازمانها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اقدام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به انجام كار به صورت پيمانكاري نمايند ، چنانچه كار موضوع قرارداد توسط پرسنل رسمي آنها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كه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مشمول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قانون حمايتي خاص مي باشند همچنين پرسنل روزمزد و قرار دادي انجام گيرد و ليست و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حق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بيمه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كليه پرسنل و روز مزد و غير رسمي شاغل در اجراي پيمان را به سازمان تسليم و پرداخت نمايند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چنانچه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فاقد بدهي به سازمان باشند مفاصا حساب قرارداد آنها صادر خواهد شد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بديهي است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واگذارنده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كار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ملزم به رعايت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ماده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قانون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تامين اجتماعي در مورد اين گروه از پيمانكاران مي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باشد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837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0">
        <p:blinds/>
      </p:transition>
    </mc:Choice>
    <mc:Fallback xmlns="">
      <p:transition spd="slow" advTm="6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624110"/>
            <a:ext cx="11504612" cy="1280890"/>
          </a:xfrm>
        </p:spPr>
        <p:txBody>
          <a:bodyPr/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3600" y="2133600"/>
            <a:ext cx="10641012" cy="4064000"/>
          </a:xfrm>
        </p:spPr>
        <p:txBody>
          <a:bodyPr>
            <a:noAutofit/>
          </a:bodyPr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ar-SA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بخ</a:t>
            </a: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ش</a:t>
            </a:r>
            <a:r>
              <a:rPr lang="ar-SA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b="1" dirty="0">
                <a:solidFill>
                  <a:schemeClr val="tx1"/>
                </a:solidFill>
                <a:cs typeface="B Nazanin" panose="00000400000000000000" pitchFamily="2" charset="-78"/>
              </a:rPr>
              <a:t>سوم</a:t>
            </a:r>
            <a:r>
              <a:rPr lang="en-US" b="1" dirty="0">
                <a:solidFill>
                  <a:schemeClr val="tx1"/>
                </a:solidFill>
                <a:cs typeface="B Nazanin" panose="00000400000000000000" pitchFamily="2" charset="-78"/>
              </a:rPr>
              <a:t>: </a:t>
            </a:r>
            <a:r>
              <a:rPr lang="ar-SA" b="1" dirty="0">
                <a:solidFill>
                  <a:schemeClr val="tx1"/>
                </a:solidFill>
                <a:cs typeface="B Nazanin" panose="00000400000000000000" pitchFamily="2" charset="-78"/>
              </a:rPr>
              <a:t>حالت خاص قرار دادهاي غير عمراني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الف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-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پيمانكاراني كه داراي كارگاه توليدي ، صنعتي و فني مي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باشند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به موجب مصوبه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مورخ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 73/09/07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شورايعالي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تامين اجتماعي نحوه احتساب حق بيمه پيمانكاراني كه داراي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كارگاه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صنعتي ، فني و توليدي در ارتباط با موضوع عمليات قرار دادهاي منعقده مي باشند و امور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اجرايي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پيمانها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كارگاه آنها انجام مي گردد ويا به عبارت ديگر موضوع عمليات قرار داد منعقده به نوعي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توليدات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كارگاههاي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آنها باشد به شرح ذيل خواهد بود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: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1- 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اشخاص حقوقي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صورتي كه پيمانكار شخص حقوقي و داراي دفاتر و اسناد قانوني بوده و دفاتر آن مورد تاييد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سازمان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باشد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اين صورت با وصول حق بيمه طبق گزارش بازرسي از دفاتر قانوني مفاصا حساب قرارداد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صادر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شعب سازمان تامين اجتماعي موظفند انجام بازرسي از دفاتر قانوني اين قبيل پيمانكاران را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اولويت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قرار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دهند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r">
              <a:lnSpc>
                <a:spcPct val="150000"/>
              </a:lnSpc>
              <a:buNone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0212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624110"/>
            <a:ext cx="11504612" cy="1280890"/>
          </a:xfrm>
        </p:spPr>
        <p:txBody>
          <a:bodyPr/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2200" y="2133600"/>
            <a:ext cx="10412412" cy="4191000"/>
          </a:xfrm>
        </p:spPr>
        <p:txBody>
          <a:bodyPr>
            <a:normAutofit/>
          </a:bodyPr>
          <a:lstStyle/>
          <a:p>
            <a:pPr marL="0" indent="0" algn="justLow" rtl="1">
              <a:lnSpc>
                <a:spcPct val="150000"/>
              </a:lnSpc>
              <a:buNone/>
            </a:pP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چنانچه سازمان قادر نباشد سريعا از دفاتر قانوني پيمانكار بازرسي نمايد و پيمانكار جهت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دريافت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مفاصا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حساب تعجيل داشته باشد در اين صورت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اگر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پيمانكار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طبق محتويات پرونده هاي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مطالباتي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كارگاهي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دفتر مركزي فاقد هر گونه بدهي قطعي بوده و يا آن را پرداخت نمايد و تعهد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نامه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مركزي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فاقد هرگونه بدهي قطعي بوده و يا آن را پرداخت نمايد وتعهد نامه مبني برداشتن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دفاتر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قانوني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ارائه آن به سازمان و پرداخت حق بيمه طبق دفاتر قانوني را كه به امضاء مجاز و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مهر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شخص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حقوقي ممهور شده به سازمان ارائه نمايد صدور مفاصا حساب قرارداد بلامانع خواهد بود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2-1 -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مواردي كه پيمانكار فاقد دفاتر قانوني بوده و يا دفاتر قانوني ارائه شده مورد تاييد سازمان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قرار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نگيرد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يا دفاتر خود را در اختيار سازمان قرار ندهد در اين صورت حق بيمه قرارداد طبق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تصويب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نامه مورخ 70/01/24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محاسبه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اين حالت چنانچه پيمانكار بابت كاركنان شاغل در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كارگاه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توليدي ، فني و صنعتي خود در دوره اجراي قرارداد حق بيمه پرداخت نموده باشد از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حق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بيمه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محاسبه شده بابت قرارداد كسر و مانده مطالبه وصول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سپس مفاصا حساب قرارداد صادر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ميشود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justLow">
              <a:lnSpc>
                <a:spcPct val="150000"/>
              </a:lnSpc>
              <a:buNone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0982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0">
        <p:blinds/>
      </p:transition>
    </mc:Choice>
    <mc:Fallback xmlns="">
      <p:transition spd="slow" advTm="6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624110"/>
            <a:ext cx="11504612" cy="1280890"/>
          </a:xfrm>
        </p:spPr>
        <p:txBody>
          <a:bodyPr/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4100" y="2133600"/>
            <a:ext cx="10450512" cy="4470400"/>
          </a:xfrm>
        </p:spPr>
        <p:txBody>
          <a:bodyPr>
            <a:noAutofit/>
          </a:bodyPr>
          <a:lstStyle/>
          <a:p>
            <a:pPr marL="0" indent="0" algn="justLow" rtl="1">
              <a:lnSpc>
                <a:spcPct val="150000"/>
              </a:lnSpc>
              <a:buNone/>
            </a:pP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b="1" dirty="0">
                <a:solidFill>
                  <a:schemeClr val="tx1"/>
                </a:solidFill>
                <a:cs typeface="B Nazanin" panose="00000400000000000000" pitchFamily="2" charset="-78"/>
              </a:rPr>
              <a:t>اشخاص حقيقي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1-2 -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صورتي كه پيمانكار داراي كارگاه توليدي، صنعتي و فني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كارگاههاي داير كه داراي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مجوز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فعاليت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از مراجع ذيربط مي باشند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در زمان اجراي قرارداد در شعبه سازمان داراي پرونده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مطالباتي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بوده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ليست كارگران شاغل در كارگاه را ارسال و يا توسط سازمان از كارگاه بازرسي به عمل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آمده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باشد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اين صورت چنانچه كارگاه وي طبق محتويات پرونده مطالباتي فاقد هر گونه بدهي بوده و يا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آن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را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پرداخت نمايد مفاصا حساب قرارداد آنها صادر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2-2 -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مواردي كه پيمانكار فاقد پرونده مطالباتي در شعبه سازمان و يا فاقد بازرسي و ارسال ليست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 دوره اجراي قرارداد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باشد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حق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بيمه قراراد وي طبق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مصوبه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مورخ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70/01/24 محاسبه و وصول و سپس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مفاصا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حساب صادر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توجه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: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كارگاههاي كه منحصرا براي انجام كار موضوع پيمان داير مي شود در زمره كارگاه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توليدي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صنعتي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فني محسوب نمي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>
              <a:lnSpc>
                <a:spcPct val="150000"/>
              </a:lnSpc>
              <a:buNone/>
            </a:pPr>
            <a:endParaRPr lang="en-US" sz="24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05240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624110"/>
            <a:ext cx="11504612" cy="1280890"/>
          </a:xfrm>
        </p:spPr>
        <p:txBody>
          <a:bodyPr/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00" y="2133600"/>
            <a:ext cx="10983912" cy="4432300"/>
          </a:xfrm>
        </p:spPr>
        <p:txBody>
          <a:bodyPr>
            <a:noAutofit/>
          </a:bodyPr>
          <a:lstStyle/>
          <a:p>
            <a:pPr marL="0" indent="0" algn="justLow" rtl="1">
              <a:lnSpc>
                <a:spcPct val="15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-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قرار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دادهاي خريد و فروش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1- 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قرار داد هاي خريد فروش اجناس ، مواد و تجهيزات كه نياز به انجام كار اضافي نباشد و موضوع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قرارداد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منحصرا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خريد يا فروش باشد مشمول كسر حق بيمه نخواهد بود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2- 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مواردي كه پيمانكار داراي كارگاه توليدي ، صنعتي و فني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اعم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از حقيقي و حقوقي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باشد و قرار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داد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ساخت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يا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فروش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ساخت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كارگاه وي انجام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)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همراه با حمل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نصب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به تفكيك توسط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واگذارنده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كار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مشخص شود در اين صورت در مورد قسمت ساخت طبق بند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((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الف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))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عمل شده ودر مورد فروش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حق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 بيمه اي تعلق نخواهد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گرفت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در خصوص حمل ونصب طبق مصوبه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مورخ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70/01/24 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حق بيمه محاسبه خواهد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.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ضمنا چنانچه واگذارندگان كار ميزان كاركرد حمل و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نصب را مشخص ننمايند ، حق بيمه نسبت به كل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كاركرد اعم از ساخت يا فروش و حمل و نصب كلا طبق مصوبه مذكور محاسبه و وصول خواهد ش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د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9974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0">
        <p:blinds/>
      </p:transition>
    </mc:Choice>
    <mc:Fallback xmlns="">
      <p:transition spd="slow" advTm="6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624110"/>
            <a:ext cx="11504612" cy="696690"/>
          </a:xfrm>
        </p:spPr>
        <p:txBody>
          <a:bodyPr/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1900" y="1435100"/>
            <a:ext cx="10272712" cy="4851400"/>
          </a:xfrm>
        </p:spPr>
        <p:txBody>
          <a:bodyPr>
            <a:noAutofit/>
          </a:bodyPr>
          <a:lstStyle/>
          <a:p>
            <a:pPr marL="0" indent="0" algn="justLow" rtl="1"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ج 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–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قرارداد هاي گاز رساني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قراردادهاي گازرساني كه فيما بين شركت ملي گاز ايران و پيمانكاران منعقد مي شود لوله و اتصالات،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نوار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زرد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اخطار ، مواد عايق و الكترود مخصوص كه مختص عمليات گاز رساني است و از طرف واگذارنده كار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پيمانكار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تحويل مي شود جزء مصالح انحصاري مي باشد ، لذا حق بيمه قرارداد هاي مذكور با توجه به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نوع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عمليات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به شرح زير محاسبه مي گردد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justLow" rtl="1">
              <a:buNone/>
            </a:pP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حق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بيمه قراردادهاي احداث شبكه هاي گاز رساني به طور كلي طبق ماده دوم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مصوبه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70/01/24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ماخذ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درصد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محاسبه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اضافه بيمه بيكاري متعلقه وصول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ی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شود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justLow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2-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قراردادهاي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نصب انشعابات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علمك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به طور كلي خدمات تلقي و با توجه به استفاده از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ماشين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آلات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دستگاههاي جوشكاري و بعضا كمپرسور و دستگاههاي حفاري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70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عمليات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مكانيكي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محسوب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حق بيمه آن به ماخذ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و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30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عمليات غير مكانيكي تلقي و حق بيمه آن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ماخذ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15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محاسبه و باضافه بيمه بيكاري متعلقه وصول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justLow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3- 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قرارداد هاي نصب رگلاتور ، چنانچه جداگانه و مستقل از نصب انشعابات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علمك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)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منعقد شده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باشد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اين صورت با توجه به نوع كار كلا خدماتي و غير مكانيكي تلقي و حق بيمه ماده اول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مصوبه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مورخ 70/01/24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ماخذ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15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باضافه بيمه بيكاري متعلقه محاسبه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چنانچه نصب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رگلاتور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نصب انشعابات تواما در يك قرارداد باشد ، طبق بند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((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2 ))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فوق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عمل مي شود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9698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756" y="446689"/>
            <a:ext cx="12191999" cy="1280890"/>
          </a:xfrm>
        </p:spPr>
        <p:txBody>
          <a:bodyPr/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0900" y="2133600"/>
            <a:ext cx="10653712" cy="4076700"/>
          </a:xfrm>
        </p:spPr>
        <p:txBody>
          <a:bodyPr>
            <a:noAutofit/>
          </a:bodyPr>
          <a:lstStyle/>
          <a:p>
            <a:pPr marL="0" indent="0" algn="r" rtl="1">
              <a:lnSpc>
                <a:spcPct val="15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-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قرارداد هاي خدمات شهري و نگهداري فضاي سبز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اين گونه قراردادها نيز معدل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70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از ناخالص كاركرد بعنوان كاركرد مكانيكي محسوب و حق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بيمه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آن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بماخذ هفت درصد و معادل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30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از ناخالص كاركرد به عنوان كاركرد غير مكانيكي تلقي و حق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بيمه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آن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بماخذ پانزده درصد محاسبه و باضافه بيمه بيكاري متعلقه وصول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r" rtl="1">
              <a:lnSpc>
                <a:spcPct val="15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ه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-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قرارداد هاي طراحي و ساخت نرم افزار و ارائه خدمات رايانه اي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قرارداد هاي كه موضوع آنها تهيه و نصب سخت افزار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رايانه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، طراحي و توليد نرم افزار و سيستمهاي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مختلف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عملياتي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اطلاعاتي و پشتياني نرم افزاري و سخت افزاري و تعمير و نگهداري آنها مي باشد ، در صورتي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كه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پيمانكار مربوطه داراي شخصيت حقوقي باشد طبق بند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(( الف ))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اين بخش عمل مي شو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د.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5230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0">
        <p:blinds/>
      </p:transition>
    </mc:Choice>
    <mc:Fallback xmlns="">
      <p:transition spd="slow" advTm="6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624110"/>
            <a:ext cx="11504612" cy="604189"/>
          </a:xfrm>
        </p:spPr>
        <p:txBody>
          <a:bodyPr>
            <a:normAutofit fontScale="90000"/>
          </a:bodyPr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6161" y="1355677"/>
            <a:ext cx="10658451" cy="5058771"/>
          </a:xfrm>
        </p:spPr>
        <p:txBody>
          <a:bodyPr>
            <a:noAutofit/>
          </a:bodyPr>
          <a:lstStyle/>
          <a:p>
            <a:pPr marL="0" indent="0" algn="justLow" rtl="1"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-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قراردادهاي حسابرسي ، تحقياتي و پژوهشي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احتساب حق بيمه قرار داد هاي تحقيقاتي و حسابرسي به ترتيب ذيل خواهد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بود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: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en-US" b="1" dirty="0">
                <a:solidFill>
                  <a:schemeClr val="tx1"/>
                </a:solidFill>
                <a:cs typeface="B Nazanin" panose="00000400000000000000" pitchFamily="2" charset="-78"/>
              </a:rPr>
              <a:t>*</a:t>
            </a:r>
            <a:r>
              <a:rPr lang="ar-SA" b="1" dirty="0">
                <a:solidFill>
                  <a:schemeClr val="tx1"/>
                </a:solidFill>
                <a:cs typeface="B Nazanin" panose="00000400000000000000" pitchFamily="2" charset="-78"/>
              </a:rPr>
              <a:t>قراردادهاي تحقيقاتي و پژوهشي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1-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مواردي كه قرارداد تحقيقاتي و پژوهشي با دانشگاهها يا مراكز علمي و يا موسسات وابسته به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آنها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بعنوان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پيمانكار يا مجري منعقد مي شود چنانچه دانشگاه يا مركز مذكور وابسته به وزارتخانه ها باشد و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طبق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پرونده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اي كه نزد سازمان دارد بدهكار نبوده و يا اصولا كاركنان آن مشمول قانون تامين اجتماعي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نباشند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بدون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محاسبه و مطالبه وجهي بابت حق بيمه قرار داد مفاصا حساب مربوطه صادر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2-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مواردي كه موسسات تحقيقاتي و پژوهشي وابسته به دانشگاهها يا ساير مراكز علمي دولتي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داراي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شخصيت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حقوقي مستقل بوده و همچنين در موسسات تحقيقاتي و پژوهشي بخش خصوصي داراي دفاتر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قانوني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باشند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آن را جهت حسابرسي در اختيار سازمان نيز قرار دهند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،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دفاتر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قانوني مبناي محاسبه و وصول حق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بيمه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قراردادهاي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منعقده قرار مي گيرد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.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به اين ترتيب چنانچه طبق بازرسي از دفاتر قانوني فاقد بدهي باشند و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يا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آن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را پرداخت نمايند صدور مفاصا حساب قراردادهاي آنها بلا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مانع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می باشد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3-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مورد اشخاص حقوقي كه دفاتر قانوني ارائه ندهند حق بيمه آنها طبق ماده دوم مصوبه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مورخ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70/01/24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بماخذ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محاسبه و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اضافه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بيمه بيكاري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مت</a:t>
            </a:r>
            <a:r>
              <a:rPr lang="fa-IR" dirty="0" err="1" smtClean="0">
                <a:solidFill>
                  <a:schemeClr val="tx1"/>
                </a:solidFill>
                <a:cs typeface="B Nazanin" panose="00000400000000000000" pitchFamily="2" charset="-78"/>
              </a:rPr>
              <a:t>عل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وصول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justLow" rtl="1"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4-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درمواردي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كه قرارداد تحقيق و پژوهش با شخص حقيقي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يك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نفر يا چند نفر به صورت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دست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جمعي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منعقد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وكار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موضوع قرارداد توسط خود شخص يا اشخاص حقيقي به عنوان مجري در حين كار انجام شود ،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چون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شرايط مربوط به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ماده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38 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قانون تامين اجتماعي حاصل نمي شود مشمول كسر حق بيمه نخواهد بود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buNone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4938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624110"/>
            <a:ext cx="11504612" cy="604189"/>
          </a:xfrm>
        </p:spPr>
        <p:txBody>
          <a:bodyPr>
            <a:normAutofit fontScale="90000"/>
          </a:bodyPr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683" y="1328381"/>
            <a:ext cx="11109277" cy="5529619"/>
          </a:xfrm>
        </p:spPr>
        <p:txBody>
          <a:bodyPr>
            <a:noAutofit/>
          </a:bodyPr>
          <a:lstStyle/>
          <a:p>
            <a:pPr marL="0" indent="0" algn="justLow" rtl="1">
              <a:lnSpc>
                <a:spcPct val="150000"/>
              </a:lnSpc>
              <a:buNone/>
            </a:pPr>
            <a:r>
              <a:rPr lang="fa-IR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*</a:t>
            </a:r>
            <a:r>
              <a:rPr lang="ar-SA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قرارداد </a:t>
            </a:r>
            <a:r>
              <a:rPr lang="ar-SA" b="1" dirty="0">
                <a:solidFill>
                  <a:schemeClr val="tx1"/>
                </a:solidFill>
                <a:cs typeface="B Nazanin" panose="00000400000000000000" pitchFamily="2" charset="-78"/>
              </a:rPr>
              <a:t>حسابرسي</a:t>
            </a:r>
            <a:endParaRPr lang="en-US" b="1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چنانچه موسسات حسابرسي ليست و حق بيمه كاركنان خود را در مهلت مقرر به سازمان ارسال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وپرداخت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نمايند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داراي دفاتر قانوني باشند و آن را جهت انجام حسابرسي در اختيار سازمان قرار دهند حق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بيمه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قراردادهاي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كه به عنوان پيمانكار يا مجري منعقد مي نمايند براساس بازرسي از دفاتر قانوني آنها محاسبه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پس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از وصول ، مفاصا حساب قراردادهاي آنان صادر مي گردد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ح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-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كسر حق بيمه توسط كافرما از صورت وضعيتهاي كاركد پيمانكار و پرداخت آن به سازمان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1-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مواردي كه كافرمايان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واگذارندگان كار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حق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بيمه و بيمه بيكاري هر قرارداد غير مشمول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طرحهاي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عمراني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را با توجه به نوع عمليات قرارداد و تعهدات طرفين به ماخذ مندرج در تصويبنامه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مورخ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70/01/24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شورايعالي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تامين اجتماعي كه قبلا به آن اشاره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شد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(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15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درصد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يا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درصد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از هر صورت وضعيت پيمانكار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يا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صورتحساب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مهندسين مشاور كسر و همزمان با پرداخت وجه صورت وضعيت پيمانكار طي چك در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وجه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سازمان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تامين اجتماعي پرداخت نمايند در اين صورت نيازي به كسر و نگهداري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5 درصد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موضوع ماده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38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قانون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تامين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اجتماعي از هر صورت وضعيت نبوده و كارفرما مي بايست پرداخت صورت وضعيت يا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صورتحساب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قطعي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يا نهايي وتسويه حساب با پيمانكار و مهندس مشاور را منوط به ارائه مفاصا حساب از سوي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سازمان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تامين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اجتماعي نمايد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بديهي است واگذارندگان كاركه به ترتيب اين بند عمل مي نمايد كما كان موظفند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خاتمه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عمليات هر پيمان ضمن اعلام ميزان ناخالص كاركرد پيمانكار و مهندس مشاور ساير اطلاعات مورد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نياز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سازمان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تامين اجتماعي را اعلام و ارسال نمايند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>
              <a:lnSpc>
                <a:spcPct val="150000"/>
              </a:lnSpc>
              <a:buNone/>
            </a:pPr>
            <a:endParaRPr lang="en-US" sz="28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7352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0">
        <p:blinds/>
      </p:transition>
    </mc:Choice>
    <mc:Fallback xmlns="">
      <p:transition spd="slow" advTm="6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624110"/>
            <a:ext cx="11504612" cy="1280890"/>
          </a:xfrm>
        </p:spPr>
        <p:txBody>
          <a:bodyPr/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6287" y="2006221"/>
            <a:ext cx="10508325" cy="3905001"/>
          </a:xfrm>
        </p:spPr>
        <p:txBody>
          <a:bodyPr>
            <a:noAutofit/>
          </a:bodyPr>
          <a:lstStyle/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2-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مورد پيمانهايي كه حق بيمه مربوط توسط واگذارنده كار از صورت وضعيت كاركرد يا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صورتحساب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پيمانكار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و مهندس مشاور بماخذ تعيين شده كسر و همزمان به سازمان تامين اجتماعي پرداخت مي شود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،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پيمانكار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طول اجراي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قرارداد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فقط مي بايست ليست كاركنان شاغل در قرار داد را كه طبق مقررات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تهيه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نمايد بدون وجه در مهلت مقرر در ماده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39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قانون تامين اجتماعي و قانون دريافت جرايم از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كارفرمايان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مصوب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مورخ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73/05/09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مجلس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شوراي اسلامي حداكثر تا پايان ماه بعد به سازمان تامين اجتماعي ارسال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نمايد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3-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 مورد اين گروه از پيمانكاران با توجه به اينكه حق بيمه مقرر از صورت وضعيت پيمانكار اصلي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كسر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سازمان پرداخت مي شود در صورت كه داراي پيمانكار فرعي باشند صدور مفاصا حساب پيمانكاران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فرعي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آنها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بدون محاسبه حق بيمه و مشروط براينكه حق بيمه كليه صورت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وضعيت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هاي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پيمانكار اصلي تا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تاريخ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درخواست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مفاصا حساب پيمانكار فرعي پرداخت شده باشد بلامانع خواهد بود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>
              <a:lnSpc>
                <a:spcPct val="150000"/>
              </a:lnSpc>
              <a:buNone/>
            </a:pP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0386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0">
        <p:blinds dir="vert"/>
      </p:transition>
    </mc:Choice>
    <mc:Fallback xmlns="">
      <p:transition spd="slow" advTm="6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624110"/>
            <a:ext cx="11504612" cy="918087"/>
          </a:xfrm>
        </p:spPr>
        <p:txBody>
          <a:bodyPr/>
          <a:lstStyle/>
          <a:p>
            <a:pPr algn="ctr"/>
            <a:r>
              <a:rPr lang="ar-SA" dirty="0">
                <a:cs typeface="B Titr" panose="00000700000000000000" pitchFamily="2" charset="-78"/>
              </a:rPr>
              <a:t>طبقه بندي قراردادها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8991" y="1719617"/>
            <a:ext cx="10535621" cy="4599295"/>
          </a:xfrm>
        </p:spPr>
        <p:txBody>
          <a:bodyPr>
            <a:normAutofit/>
          </a:bodyPr>
          <a:lstStyle/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4-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چنانچه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با توجه به نوع عمليات قرارداد ماخذ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درصد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حق بيمه موضوع تصويبنامه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مورخ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70/01/24 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هنگام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كسر و پرداخت حق بيمه از صورت وضعيتها يا صورتحساب پيمانكار يا مهندسين مشاور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توسطواگذارندگان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كار رعايت نشده و به جاي كسر و پرداخت حق بيمه بماخذ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15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،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7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درصد پرداخت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شده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باشد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، همچنين در مواردي كه ماخذ پرداخت حق بيمه رعايت شده ليكن حق بيمه مستند به ليستهاي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ارسالي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پيمانكار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بيش از حق بيمه براساس ماخذ موضوع تصوبينامه مذكور باشد در اين صورت در پايان كار و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به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هنگام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صدور مفاصا حساب قرار داد مابه التفاوت حق بيمه محاسبه و از پيمانكار مطالبه و وصول و سپس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مفاصا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حساب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قرارداد صادر مي شود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.</a:t>
            </a:r>
          </a:p>
          <a:p>
            <a:pPr marL="0" indent="0" algn="justLow" rtl="1">
              <a:lnSpc>
                <a:spcPct val="150000"/>
              </a:lnSpc>
              <a:buNone/>
            </a:pP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5-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چنانچه پيمانكار بابت ماه يا ماههاي خارج از دوره اجراي قرارداد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(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قبل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از شروع ويا بعد از خاتمه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قرارداد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)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ليست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ارسال نمايد، از دريافت آن خود داري و چنانچه قبلا ليست دريافت شده باشد حق بيمه آن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جزء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قرارداد </a:t>
            </a:r>
            <a:r>
              <a:rPr lang="ar-SA" dirty="0">
                <a:solidFill>
                  <a:schemeClr val="tx1"/>
                </a:solidFill>
                <a:cs typeface="B Nazanin" panose="00000400000000000000" pitchFamily="2" charset="-78"/>
              </a:rPr>
              <a:t>محسوب نشده وعلاوه برحق بيمه قرارداد از پيمانكار وصول خواهد </a:t>
            </a:r>
            <a:r>
              <a:rPr lang="ar-SA" dirty="0" smtClean="0">
                <a:solidFill>
                  <a:schemeClr val="tx1"/>
                </a:solidFill>
                <a:cs typeface="B Nazanin" panose="00000400000000000000" pitchFamily="2" charset="-78"/>
              </a:rPr>
              <a:t>ش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د.</a:t>
            </a:r>
            <a:endParaRPr lang="en-US" sz="19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0963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0">
        <p:blinds/>
      </p:transition>
    </mc:Choice>
    <mc:Fallback xmlns="">
      <p:transition spd="slow" advTm="60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954</TotalTime>
  <Words>3561</Words>
  <Application>Microsoft Office PowerPoint</Application>
  <PresentationFormat>Custom</PresentationFormat>
  <Paragraphs>124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Wisp</vt:lpstr>
      <vt:lpstr>بنام خدا</vt:lpstr>
      <vt:lpstr>مدیریت پروژه های عمران</vt:lpstr>
      <vt:lpstr>معرفی سخنران :</vt:lpstr>
      <vt:lpstr>معرفی مدعوین</vt:lpstr>
      <vt:lpstr>سرفصل</vt:lpstr>
      <vt:lpstr>PowerPoint Presentation</vt:lpstr>
      <vt:lpstr>PowerPoint Presentation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  <vt:lpstr>طبقه بندي قراردادها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پروژه احداث خط دوم راه آهن نظرآباد - شمسی</dc:title>
  <dc:creator>server</dc:creator>
  <cp:lastModifiedBy>Windows User</cp:lastModifiedBy>
  <cp:revision>77</cp:revision>
  <dcterms:created xsi:type="dcterms:W3CDTF">2015-10-07T05:47:33Z</dcterms:created>
  <dcterms:modified xsi:type="dcterms:W3CDTF">2020-05-11T22:16:57Z</dcterms:modified>
</cp:coreProperties>
</file>