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40"/>
  </p:notesMasterIdLst>
  <p:handoutMasterIdLst>
    <p:handoutMasterId r:id="rId41"/>
  </p:handoutMasterIdLst>
  <p:sldIdLst>
    <p:sldId id="256" r:id="rId2"/>
    <p:sldId id="640" r:id="rId3"/>
    <p:sldId id="551" r:id="rId4"/>
    <p:sldId id="638" r:id="rId5"/>
    <p:sldId id="604" r:id="rId6"/>
    <p:sldId id="649" r:id="rId7"/>
    <p:sldId id="596" r:id="rId8"/>
    <p:sldId id="648" r:id="rId9"/>
    <p:sldId id="650" r:id="rId10"/>
    <p:sldId id="641" r:id="rId11"/>
    <p:sldId id="621" r:id="rId12"/>
    <p:sldId id="622" r:id="rId13"/>
    <p:sldId id="623" r:id="rId14"/>
    <p:sldId id="624" r:id="rId15"/>
    <p:sldId id="625" r:id="rId16"/>
    <p:sldId id="642" r:id="rId17"/>
    <p:sldId id="627" r:id="rId18"/>
    <p:sldId id="628" r:id="rId19"/>
    <p:sldId id="629" r:id="rId20"/>
    <p:sldId id="630" r:id="rId21"/>
    <p:sldId id="606" r:id="rId22"/>
    <p:sldId id="607" r:id="rId23"/>
    <p:sldId id="643" r:id="rId24"/>
    <p:sldId id="631" r:id="rId25"/>
    <p:sldId id="609" r:id="rId26"/>
    <p:sldId id="610" r:id="rId27"/>
    <p:sldId id="644" r:id="rId28"/>
    <p:sldId id="632" r:id="rId29"/>
    <p:sldId id="645" r:id="rId30"/>
    <p:sldId id="633" r:id="rId31"/>
    <p:sldId id="634" r:id="rId32"/>
    <p:sldId id="635" r:id="rId33"/>
    <p:sldId id="636" r:id="rId34"/>
    <p:sldId id="614" r:id="rId35"/>
    <p:sldId id="615" r:id="rId36"/>
    <p:sldId id="646" r:id="rId37"/>
    <p:sldId id="637" r:id="rId38"/>
    <p:sldId id="647" r:id="rId39"/>
  </p:sldIdLst>
  <p:sldSz cx="9144000" cy="6858000" type="screen4x3"/>
  <p:notesSz cx="6980238" cy="9236075"/>
  <p:defaultTextStyle>
    <a:defPPr>
      <a:defRPr lang="fa-IR"/>
    </a:defPPr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Homa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531"/>
    <a:srgbClr val="66FFFF"/>
    <a:srgbClr val="660033"/>
    <a:srgbClr val="8A008A"/>
    <a:srgbClr val="800080"/>
    <a:srgbClr val="CCFF99"/>
    <a:srgbClr val="00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939" autoAdjust="0"/>
    <p:restoredTop sz="98944" autoAdjust="0"/>
  </p:normalViewPr>
  <p:slideViewPr>
    <p:cSldViewPr>
      <p:cViewPr varScale="1">
        <p:scale>
          <a:sx n="110" d="100"/>
          <a:sy n="110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4463" y="0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375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375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4463" y="8772525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fld id="{33C39628-2F3E-48AD-ADF8-67AE09364EB9}" type="slidenum">
              <a:rPr lang="fa-IR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4463" y="0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621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81100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2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8500" y="4387850"/>
            <a:ext cx="5583238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262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4463" y="8772525"/>
            <a:ext cx="3024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cs typeface="Arial" pitchFamily="34" charset="0"/>
              </a:defRPr>
            </a:lvl1pPr>
          </a:lstStyle>
          <a:p>
            <a:fld id="{C6E9A65D-47B1-437E-857A-A12A94E33158}" type="slidenum">
              <a:rPr lang="fa-IR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1800">
              <a:cs typeface="Arial" pitchFamily="34" charset="0"/>
            </a:endParaRP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447800"/>
            <a:ext cx="37719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447800"/>
            <a:ext cx="37719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304800"/>
            <a:ext cx="192405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04800"/>
            <a:ext cx="561975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04800"/>
            <a:ext cx="7696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447800"/>
            <a:ext cx="7696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168275" y="228600"/>
            <a:ext cx="8823325" cy="6096000"/>
          </a:xfrm>
          <a:prstGeom prst="roundRect">
            <a:avLst>
              <a:gd name="adj" fmla="val 11046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762000" y="1219200"/>
            <a:ext cx="76962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iming>
    <p:tnLst>
      <p:par>
        <p:cTn id="1" dur="indefinite" restart="never" nodeType="tmRoot"/>
      </p:par>
    </p:tnLst>
  </p:timing>
  <p:txStyles>
    <p:titleStyle>
      <a:lvl1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+mj-lt"/>
          <a:ea typeface="+mj-ea"/>
          <a:cs typeface="+mj-cs"/>
        </a:defRPr>
      </a:lvl1pPr>
      <a:lvl2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2pPr>
      <a:lvl3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3pPr>
      <a:lvl4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4pPr>
      <a:lvl5pPr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5pPr>
      <a:lvl6pPr marL="4572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6pPr>
      <a:lvl7pPr marL="9144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7pPr>
      <a:lvl8pPr marL="13716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8pPr>
      <a:lvl9pPr marL="1828800" algn="r" rtl="1" fontAlgn="base">
        <a:spcBef>
          <a:spcPct val="0"/>
        </a:spcBef>
        <a:spcAft>
          <a:spcPct val="0"/>
        </a:spcAft>
        <a:defRPr sz="3300">
          <a:solidFill>
            <a:srgbClr val="8A008A"/>
          </a:solidFill>
          <a:latin typeface="Arial" pitchFamily="34" charset="0"/>
          <a:cs typeface="Titr" pitchFamily="2" charset="-78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Font typeface="Wingdings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rgbClr val="800080"/>
        </a:buClr>
        <a:buSzPct val="9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sz="4500"/>
              <a:t>مديريت پروژه</a:t>
            </a:r>
            <a:endParaRPr lang="en-US" sz="45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505200"/>
            <a:ext cx="5410200" cy="1905000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r>
              <a:rPr lang="fa-IR" sz="2400" b="1">
                <a:cs typeface="Zar" pitchFamily="2" charset="-78"/>
              </a:rPr>
              <a:t>مديريت </a:t>
            </a:r>
            <a:r>
              <a:rPr lang="fa-IR" sz="2400" b="1">
                <a:solidFill>
                  <a:srgbClr val="FF66CC"/>
                </a:solidFill>
                <a:cs typeface="Zar" pitchFamily="2" charset="-78"/>
              </a:rPr>
              <a:t>ريسك</a:t>
            </a:r>
            <a:r>
              <a:rPr lang="fa-IR" sz="2400" b="1">
                <a:cs typeface="Zar" pitchFamily="2" charset="-78"/>
              </a:rPr>
              <a:t> پروژه</a:t>
            </a:r>
          </a:p>
          <a:p>
            <a:r>
              <a:rPr lang="en-US" sz="2000" b="1">
                <a:cs typeface="Zar" pitchFamily="2" charset="-78"/>
              </a:rPr>
              <a:t>(Project </a:t>
            </a:r>
            <a:r>
              <a:rPr lang="en-US" sz="2000" b="1">
                <a:solidFill>
                  <a:srgbClr val="FF66CC"/>
                </a:solidFill>
                <a:cs typeface="Zar" pitchFamily="2" charset="-78"/>
              </a:rPr>
              <a:t>Risk</a:t>
            </a:r>
            <a:r>
              <a:rPr lang="en-US" sz="2000" b="1">
                <a:cs typeface="Zar" pitchFamily="2" charset="-78"/>
              </a:rPr>
              <a:t> Management)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810000" y="76200"/>
            <a:ext cx="161607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/>
            <a:r>
              <a:rPr lang="fa-IR" sz="1800">
                <a:solidFill>
                  <a:srgbClr val="000000"/>
                </a:solidFill>
                <a:cs typeface="Yagut" pitchFamily="2" charset="-78"/>
              </a:rPr>
              <a:t>به نام حق</a:t>
            </a:r>
            <a:endParaRPr lang="en-US" sz="1800">
              <a:solidFill>
                <a:srgbClr val="000000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Oval 2"/>
          <p:cNvSpPr>
            <a:spLocks noChangeArrowheads="1"/>
          </p:cNvSpPr>
          <p:nvPr/>
        </p:nvSpPr>
        <p:spPr bwMode="auto">
          <a:xfrm rot="16200000">
            <a:off x="461963" y="3175000"/>
            <a:ext cx="782637" cy="12493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 eaLnBrk="1" hangingPunct="1"/>
            <a:r>
              <a:rPr lang="fa-IR" altLang="ko-KR" sz="16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ذينفعان</a:t>
            </a:r>
            <a:endParaRPr lang="en-US" sz="48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1447800" y="152400"/>
            <a:ext cx="7010400" cy="914400"/>
          </a:xfrm>
        </p:spPr>
        <p:txBody>
          <a:bodyPr/>
          <a:lstStyle/>
          <a:p>
            <a:r>
              <a:rPr lang="fa-IR"/>
              <a:t>مدل كلي مديريت پروژه</a:t>
            </a:r>
            <a:endParaRPr lang="en-US"/>
          </a:p>
        </p:txBody>
      </p:sp>
      <p:sp>
        <p:nvSpPr>
          <p:cNvPr id="647172" name="Text Box 4"/>
          <p:cNvSpPr txBox="1">
            <a:spLocks noChangeArrowheads="1"/>
          </p:cNvSpPr>
          <p:nvPr/>
        </p:nvSpPr>
        <p:spPr bwMode="auto">
          <a:xfrm>
            <a:off x="609600" y="5943600"/>
            <a:ext cx="8153400" cy="2746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*The Project Management Institute (PMI) is an international professional society.  Their web site is www.pmi.org.  </a:t>
            </a:r>
          </a:p>
        </p:txBody>
      </p:sp>
      <p:sp>
        <p:nvSpPr>
          <p:cNvPr id="647173" name="AutoShape 5"/>
          <p:cNvSpPr>
            <a:spLocks noChangeArrowheads="1"/>
          </p:cNvSpPr>
          <p:nvPr/>
        </p:nvSpPr>
        <p:spPr bwMode="auto">
          <a:xfrm>
            <a:off x="1477963" y="2976563"/>
            <a:ext cx="6265862" cy="1514475"/>
          </a:xfrm>
          <a:prstGeom prst="rightArrow">
            <a:avLst>
              <a:gd name="adj1" fmla="val 50000"/>
              <a:gd name="adj2" fmla="val 1034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fa-IR" altLang="ko-KR" sz="20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يکپارچگي پروژه</a:t>
            </a:r>
            <a:endParaRPr lang="en-US" sz="40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4" name="Oval 6"/>
          <p:cNvSpPr>
            <a:spLocks noChangeArrowheads="1"/>
          </p:cNvSpPr>
          <p:nvPr/>
        </p:nvSpPr>
        <p:spPr bwMode="auto">
          <a:xfrm rot="16200000">
            <a:off x="7686675" y="3267075"/>
            <a:ext cx="828675" cy="10191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 eaLnBrk="1" hangingPunct="1"/>
            <a:r>
              <a:rPr lang="fa-IR" altLang="ko-KR" sz="17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نتايج</a:t>
            </a:r>
            <a:endParaRPr lang="en-US" sz="36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5" name="AutoShape 7"/>
          <p:cNvSpPr>
            <a:spLocks noChangeArrowheads="1"/>
          </p:cNvSpPr>
          <p:nvPr/>
        </p:nvSpPr>
        <p:spPr bwMode="auto">
          <a:xfrm flipH="1">
            <a:off x="1331913" y="1676400"/>
            <a:ext cx="874712" cy="1082675"/>
          </a:xfrm>
          <a:prstGeom prst="wedgeRoundRectCallout">
            <a:avLst>
              <a:gd name="adj1" fmla="val -52870"/>
              <a:gd name="adj2" fmla="val 97444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fa-IR" altLang="ko-KR" sz="1500" b="1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دامنه</a:t>
            </a:r>
            <a:endParaRPr lang="en-US" sz="3200" b="1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6" name="AutoShape 8"/>
          <p:cNvSpPr>
            <a:spLocks noChangeArrowheads="1"/>
          </p:cNvSpPr>
          <p:nvPr/>
        </p:nvSpPr>
        <p:spPr bwMode="auto">
          <a:xfrm flipH="1">
            <a:off x="2351088" y="1676400"/>
            <a:ext cx="874712" cy="1082675"/>
          </a:xfrm>
          <a:prstGeom prst="wedgeRoundRectCallout">
            <a:avLst>
              <a:gd name="adj1" fmla="val -52315"/>
              <a:gd name="adj2" fmla="val 104667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fa-IR" altLang="ko-KR" sz="1500" b="1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زمان</a:t>
            </a:r>
            <a:endParaRPr lang="en-US" sz="3200" b="1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7" name="AutoShape 9"/>
          <p:cNvSpPr>
            <a:spLocks noChangeArrowheads="1"/>
          </p:cNvSpPr>
          <p:nvPr/>
        </p:nvSpPr>
        <p:spPr bwMode="auto">
          <a:xfrm flipH="1">
            <a:off x="3371850" y="1676400"/>
            <a:ext cx="874713" cy="1082675"/>
          </a:xfrm>
          <a:prstGeom prst="wedgeRoundRectCallout">
            <a:avLst>
              <a:gd name="adj1" fmla="val -63889"/>
              <a:gd name="adj2" fmla="val 103333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هزينه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8" name="AutoShape 10"/>
          <p:cNvSpPr>
            <a:spLocks noChangeArrowheads="1"/>
          </p:cNvSpPr>
          <p:nvPr/>
        </p:nvSpPr>
        <p:spPr bwMode="auto">
          <a:xfrm flipH="1">
            <a:off x="4392613" y="1676400"/>
            <a:ext cx="873125" cy="1082675"/>
          </a:xfrm>
          <a:prstGeom prst="wedgeRoundRectCallout">
            <a:avLst>
              <a:gd name="adj1" fmla="val -63889"/>
              <a:gd name="adj2" fmla="val 103333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 کيفيت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79" name="AutoShape 11"/>
          <p:cNvSpPr>
            <a:spLocks noChangeArrowheads="1"/>
          </p:cNvSpPr>
          <p:nvPr/>
        </p:nvSpPr>
        <p:spPr bwMode="auto">
          <a:xfrm rot="5400000" flipH="1" flipV="1">
            <a:off x="1186657" y="4707731"/>
            <a:ext cx="874712" cy="1082675"/>
          </a:xfrm>
          <a:prstGeom prst="wedgeRoundRectCallout">
            <a:avLst>
              <a:gd name="adj1" fmla="val 126222"/>
              <a:gd name="adj2" fmla="val 56449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منابع انساني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0" name="AutoShape 12"/>
          <p:cNvSpPr>
            <a:spLocks noChangeArrowheads="1"/>
          </p:cNvSpPr>
          <p:nvPr/>
        </p:nvSpPr>
        <p:spPr bwMode="auto">
          <a:xfrm rot="5400000" flipH="1" flipV="1">
            <a:off x="2206625" y="4708525"/>
            <a:ext cx="873125" cy="1082675"/>
          </a:xfrm>
          <a:prstGeom prst="wedgeRoundRectCallout">
            <a:avLst>
              <a:gd name="adj1" fmla="val 129634"/>
              <a:gd name="adj2" fmla="val 68032"/>
              <a:gd name="adj3" fmla="val 16667"/>
            </a:avLst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eaVert"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ارتباطات</a:t>
            </a:r>
            <a:endParaRPr lang="en-US" sz="15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1" name="AutoShape 13"/>
          <p:cNvSpPr>
            <a:spLocks noChangeArrowheads="1"/>
          </p:cNvSpPr>
          <p:nvPr/>
        </p:nvSpPr>
        <p:spPr bwMode="auto">
          <a:xfrm rot="5400000" flipH="1" flipV="1">
            <a:off x="3226595" y="4707731"/>
            <a:ext cx="874712" cy="1082675"/>
          </a:xfrm>
          <a:prstGeom prst="wedgeRoundRectCallout">
            <a:avLst>
              <a:gd name="adj1" fmla="val 129125"/>
              <a:gd name="adj2" fmla="val 82255"/>
              <a:gd name="adj3" fmla="val 16667"/>
            </a:avLst>
          </a:prstGeom>
          <a:solidFill>
            <a:srgbClr val="FFFFFF"/>
          </a:solidFill>
          <a:ln w="9525" algn="ctr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vert="eaVert">
            <a:flatTx/>
          </a:bodyPr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ريسک</a:t>
            </a:r>
            <a:endParaRPr lang="en-US" sz="1500">
              <a:solidFill>
                <a:srgbClr val="8A008A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2" name="AutoShape 14"/>
          <p:cNvSpPr>
            <a:spLocks noChangeArrowheads="1"/>
          </p:cNvSpPr>
          <p:nvPr/>
        </p:nvSpPr>
        <p:spPr bwMode="auto">
          <a:xfrm rot="5400000" flipH="1" flipV="1">
            <a:off x="4323556" y="4552157"/>
            <a:ext cx="909637" cy="1263650"/>
          </a:xfrm>
          <a:prstGeom prst="wedgeRoundRectCallout">
            <a:avLst>
              <a:gd name="adj1" fmla="val 115616"/>
              <a:gd name="adj2" fmla="val 71356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1" hangingPunct="1"/>
            <a:r>
              <a:rPr lang="fa-IR" altLang="ko-KR" sz="1500">
                <a:solidFill>
                  <a:srgbClr val="8A008A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مديريت تامين و تدارک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  <p:sp>
        <p:nvSpPr>
          <p:cNvPr id="647183" name="Rectangle 15"/>
          <p:cNvSpPr>
            <a:spLocks noChangeArrowheads="1"/>
          </p:cNvSpPr>
          <p:nvPr/>
        </p:nvSpPr>
        <p:spPr bwMode="auto">
          <a:xfrm>
            <a:off x="6432550" y="1676400"/>
            <a:ext cx="1063625" cy="411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1" hangingPunct="1"/>
            <a:r>
              <a:rPr lang="fa-IR" altLang="ko-KR" sz="19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ابزارها</a:t>
            </a:r>
          </a:p>
          <a:p>
            <a:pPr algn="ctr" eaLnBrk="1" hangingPunct="1"/>
            <a:r>
              <a:rPr lang="fa-IR" altLang="ko-KR" sz="19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و </a:t>
            </a:r>
          </a:p>
          <a:p>
            <a:pPr algn="ctr" eaLnBrk="1" hangingPunct="1"/>
            <a:r>
              <a:rPr lang="fa-IR" altLang="ko-KR" sz="1900">
                <a:solidFill>
                  <a:srgbClr val="000000"/>
                </a:solidFill>
                <a:latin typeface="Times New Roman" pitchFamily="18" charset="0"/>
                <a:ea typeface="Batang" pitchFamily="18" charset="-127"/>
                <a:cs typeface="Titr" pitchFamily="2" charset="-78"/>
              </a:rPr>
              <a:t>روش‌ها</a:t>
            </a:r>
            <a:endParaRPr lang="en-US" sz="3200">
              <a:solidFill>
                <a:srgbClr val="000000"/>
              </a:solidFill>
              <a:latin typeface="Times New Roman" pitchFamily="18" charset="0"/>
              <a:ea typeface="Batang" pitchFamily="18" charset="-127"/>
              <a:cs typeface="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-76200"/>
            <a:ext cx="8001000" cy="1143000"/>
          </a:xfrm>
        </p:spPr>
        <p:txBody>
          <a:bodyPr/>
          <a:lstStyle/>
          <a:p>
            <a:r>
              <a:rPr lang="fa-IR" sz="2900"/>
              <a:t>رابطه بين مراحل مديريت پروژه با مديريت </a:t>
            </a:r>
            <a:r>
              <a:rPr lang="ar-SA" sz="2900"/>
              <a:t>ريسك</a:t>
            </a:r>
            <a:r>
              <a:rPr lang="fa-IR" sz="2900"/>
              <a:t> پروژه</a:t>
            </a:r>
            <a:endParaRPr lang="en-US" sz="2900"/>
          </a:p>
        </p:txBody>
      </p:sp>
      <p:pic>
        <p:nvPicPr>
          <p:cNvPr id="522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8275"/>
            <a:ext cx="8915400" cy="661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45" name="Rectangle 5"/>
          <p:cNvSpPr>
            <a:spLocks noChangeArrowheads="1"/>
          </p:cNvSpPr>
          <p:nvPr/>
        </p:nvSpPr>
        <p:spPr bwMode="auto">
          <a:xfrm>
            <a:off x="457200" y="4114800"/>
            <a:ext cx="8229600" cy="1066800"/>
          </a:xfrm>
          <a:prstGeom prst="rect">
            <a:avLst/>
          </a:prstGeom>
          <a:solidFill>
            <a:srgbClr val="FFFF00">
              <a:alpha val="13000"/>
            </a:srgbClr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39600" tIns="21600" rIns="39600" bIns="21600" anchor="ctr"/>
          <a:lstStyle/>
          <a:p>
            <a:endParaRPr lang="fa-IR"/>
          </a:p>
        </p:txBody>
      </p:sp>
      <p:sp>
        <p:nvSpPr>
          <p:cNvPr id="522246" name="Rectangle 6"/>
          <p:cNvSpPr>
            <a:spLocks noChangeArrowheads="1"/>
          </p:cNvSpPr>
          <p:nvPr/>
        </p:nvSpPr>
        <p:spPr bwMode="auto">
          <a:xfrm rot="5400000">
            <a:off x="2971800" y="1447800"/>
            <a:ext cx="4953000" cy="3886200"/>
          </a:xfrm>
          <a:prstGeom prst="rect">
            <a:avLst/>
          </a:prstGeom>
          <a:solidFill>
            <a:srgbClr val="FFFF00">
              <a:alpha val="11000"/>
            </a:srgbClr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39600" tIns="21600" rIns="39600" bIns="21600" anchor="ctr"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22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45123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4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5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6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27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28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29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0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1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2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3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4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5135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5136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b="1"/>
              <a:t>معني ريسک در پروژه</a:t>
            </a:r>
            <a:r>
              <a:rPr lang="ar-SA"/>
              <a:t> </a:t>
            </a:r>
            <a:endParaRPr lang="en-US"/>
          </a:p>
        </p:txBody>
      </p:sp>
      <p:sp>
        <p:nvSpPr>
          <p:cNvPr id="592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724400"/>
          </a:xfrm>
        </p:spPr>
        <p:txBody>
          <a:bodyPr/>
          <a:lstStyle/>
          <a:p>
            <a:pPr algn="ctr">
              <a:lnSpc>
                <a:spcPct val="125000"/>
              </a:lnSpc>
              <a:buFont typeface="Wingdings" pitchFamily="2" charset="2"/>
              <a:buNone/>
            </a:pPr>
            <a:r>
              <a:rPr lang="ar-SA" sz="4300" b="1"/>
              <a:t>يعني يک رويداد </a:t>
            </a:r>
            <a:r>
              <a:rPr lang="ar-SA" sz="4300" b="1">
                <a:solidFill>
                  <a:srgbClr val="FF0000"/>
                </a:solidFill>
              </a:rPr>
              <a:t>محتمل</a:t>
            </a:r>
            <a:r>
              <a:rPr lang="ar-SA" sz="4300" b="1"/>
              <a:t> و </a:t>
            </a:r>
            <a:r>
              <a:rPr lang="ar-SA" sz="4300" b="1">
                <a:solidFill>
                  <a:srgbClr val="FF0000"/>
                </a:solidFill>
              </a:rPr>
              <a:t>غيرقطعي</a:t>
            </a:r>
            <a:r>
              <a:rPr lang="ar-SA" sz="4300" b="1"/>
              <a:t> که در صورتيکه به وقوع بپيوندد، بر </a:t>
            </a:r>
            <a:r>
              <a:rPr lang="ar-SA" sz="4300" b="1">
                <a:solidFill>
                  <a:srgbClr val="FF0000"/>
                </a:solidFill>
              </a:rPr>
              <a:t>نتايج و اهداف</a:t>
            </a:r>
            <a:r>
              <a:rPr lang="ar-SA" sz="4300" b="1"/>
              <a:t> پروژه تاثيرات </a:t>
            </a:r>
            <a:r>
              <a:rPr lang="ar-SA" sz="4300" b="1">
                <a:solidFill>
                  <a:srgbClr val="FF0000"/>
                </a:solidFill>
              </a:rPr>
              <a:t>مثبت</a:t>
            </a:r>
            <a:r>
              <a:rPr lang="ar-SA" sz="4300" b="1"/>
              <a:t> (فرصتها)يا </a:t>
            </a:r>
            <a:r>
              <a:rPr lang="ar-SA" sz="4300" b="1">
                <a:solidFill>
                  <a:srgbClr val="FF0000"/>
                </a:solidFill>
              </a:rPr>
              <a:t>منفي</a:t>
            </a:r>
            <a:r>
              <a:rPr lang="ar-SA" sz="4300" b="1"/>
              <a:t> (تهديدها) خواهد گذاشت.</a:t>
            </a:r>
            <a:r>
              <a:rPr lang="ar-SA" sz="4300"/>
              <a:t> </a:t>
            </a:r>
            <a:endParaRPr lang="fa-IR" sz="4300"/>
          </a:p>
        </p:txBody>
      </p:sp>
      <p:sp>
        <p:nvSpPr>
          <p:cNvPr id="592901" name="Text Box 5"/>
          <p:cNvSpPr txBox="1">
            <a:spLocks noChangeArrowheads="1"/>
          </p:cNvSpPr>
          <p:nvPr/>
        </p:nvSpPr>
        <p:spPr bwMode="auto">
          <a:xfrm>
            <a:off x="685800" y="4973638"/>
            <a:ext cx="81915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>
                <a:cs typeface="Arial" pitchFamily="34" charset="0"/>
              </a:rPr>
              <a:t>Risk    = </a:t>
            </a:r>
            <a:r>
              <a:rPr lang="en-US" sz="4000" b="1" i="1">
                <a:cs typeface="Arial" pitchFamily="34" charset="0"/>
              </a:rPr>
              <a:t> </a:t>
            </a:r>
            <a:r>
              <a:rPr lang="en-US" sz="4000" b="1">
                <a:cs typeface="Arial" pitchFamily="34" charset="0"/>
              </a:rPr>
              <a:t>f</a:t>
            </a:r>
            <a:r>
              <a:rPr lang="en-US" sz="4000" b="1" i="1">
                <a:cs typeface="Arial" pitchFamily="34" charset="0"/>
              </a:rPr>
              <a:t>(</a:t>
            </a:r>
            <a:r>
              <a:rPr lang="en-US" sz="4000" b="1">
                <a:cs typeface="Arial" pitchFamily="34" charset="0"/>
              </a:rPr>
              <a:t>Likelihood, Impact</a:t>
            </a:r>
            <a:r>
              <a:rPr lang="en-US" sz="4000">
                <a:latin typeface="Times New Roman" pitchFamily="18" charset="0"/>
                <a:cs typeface="Arial" pitchFamily="34" charset="0"/>
              </a:rPr>
              <a:t>)</a:t>
            </a:r>
          </a:p>
        </p:txBody>
      </p:sp>
      <p:sp>
        <p:nvSpPr>
          <p:cNvPr id="592902" name="Text Box 6"/>
          <p:cNvSpPr txBox="1">
            <a:spLocks noChangeArrowheads="1"/>
          </p:cNvSpPr>
          <p:nvPr/>
        </p:nvSpPr>
        <p:spPr bwMode="auto">
          <a:xfrm>
            <a:off x="1641475" y="5410200"/>
            <a:ext cx="9810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cs typeface="Arial" pitchFamily="34" charset="0"/>
              </a:rPr>
              <a:t>event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847850" y="304800"/>
            <a:ext cx="6610350" cy="914400"/>
          </a:xfrm>
        </p:spPr>
        <p:txBody>
          <a:bodyPr/>
          <a:lstStyle/>
          <a:p>
            <a:r>
              <a:rPr lang="fa-IR" sz="3700">
                <a:solidFill>
                  <a:srgbClr val="800080"/>
                </a:solidFill>
              </a:rPr>
              <a:t>ابعاد يك ريسك</a:t>
            </a:r>
            <a:endParaRPr lang="en-US" sz="3700">
              <a:solidFill>
                <a:srgbClr val="800080"/>
              </a:solidFill>
            </a:endParaRPr>
          </a:p>
        </p:txBody>
      </p:sp>
      <p:grpSp>
        <p:nvGrpSpPr>
          <p:cNvPr id="657411" name="Group 3"/>
          <p:cNvGrpSpPr>
            <a:grpSpLocks/>
          </p:cNvGrpSpPr>
          <p:nvPr/>
        </p:nvGrpSpPr>
        <p:grpSpPr bwMode="auto">
          <a:xfrm>
            <a:off x="4292600" y="3352800"/>
            <a:ext cx="3708400" cy="2841625"/>
            <a:chOff x="2332" y="1392"/>
            <a:chExt cx="2336" cy="1790"/>
          </a:xfrm>
        </p:grpSpPr>
        <p:sp>
          <p:nvSpPr>
            <p:cNvPr id="657412" name="Rectangle 4"/>
            <p:cNvSpPr>
              <a:spLocks noChangeArrowheads="1"/>
            </p:cNvSpPr>
            <p:nvPr/>
          </p:nvSpPr>
          <p:spPr bwMode="auto">
            <a:xfrm>
              <a:off x="2592" y="1392"/>
              <a:ext cx="2076" cy="146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3" name="Text Box 5"/>
            <p:cNvSpPr txBox="1">
              <a:spLocks noChangeArrowheads="1"/>
            </p:cNvSpPr>
            <p:nvPr/>
          </p:nvSpPr>
          <p:spPr bwMode="auto">
            <a:xfrm>
              <a:off x="3254" y="2855"/>
              <a:ext cx="511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800" b="1">
                  <a:latin typeface="Times New Roman" pitchFamily="18" charset="0"/>
                  <a:cs typeface="Nazanin" pitchFamily="2" charset="-78"/>
                </a:rPr>
                <a:t>اثر    </a:t>
              </a:r>
              <a:endParaRPr lang="en-US" sz="2800" b="1">
                <a:latin typeface="Times New Roman" pitchFamily="18" charset="0"/>
                <a:cs typeface="Nazanin" pitchFamily="2" charset="-78"/>
              </a:endParaRPr>
            </a:p>
          </p:txBody>
        </p:sp>
        <p:sp>
          <p:nvSpPr>
            <p:cNvPr id="657414" name="Text Box 6"/>
            <p:cNvSpPr txBox="1">
              <a:spLocks noChangeArrowheads="1"/>
            </p:cNvSpPr>
            <p:nvPr/>
          </p:nvSpPr>
          <p:spPr bwMode="auto">
            <a:xfrm rot="-5400000">
              <a:off x="2048" y="2008"/>
              <a:ext cx="89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a-IR" sz="2800" b="1">
                  <a:latin typeface="Times New Roman" pitchFamily="18" charset="0"/>
                  <a:cs typeface="Nazanin" pitchFamily="2" charset="-78"/>
                </a:rPr>
                <a:t>احتمال     </a:t>
              </a:r>
              <a:endParaRPr lang="en-US" sz="2800" b="1">
                <a:latin typeface="Times New Roman" pitchFamily="18" charset="0"/>
                <a:cs typeface="Nazanin" pitchFamily="2" charset="-78"/>
              </a:endParaRPr>
            </a:p>
          </p:txBody>
        </p:sp>
        <p:sp>
          <p:nvSpPr>
            <p:cNvPr id="657415" name="Oval 7"/>
            <p:cNvSpPr>
              <a:spLocks noChangeArrowheads="1"/>
            </p:cNvSpPr>
            <p:nvPr/>
          </p:nvSpPr>
          <p:spPr bwMode="auto">
            <a:xfrm>
              <a:off x="2779" y="1572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6" name="Oval 8"/>
            <p:cNvSpPr>
              <a:spLocks noChangeArrowheads="1"/>
            </p:cNvSpPr>
            <p:nvPr/>
          </p:nvSpPr>
          <p:spPr bwMode="auto">
            <a:xfrm>
              <a:off x="2879" y="2452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7" name="Oval 9"/>
            <p:cNvSpPr>
              <a:spLocks noChangeArrowheads="1"/>
            </p:cNvSpPr>
            <p:nvPr/>
          </p:nvSpPr>
          <p:spPr bwMode="auto">
            <a:xfrm>
              <a:off x="4335" y="2612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8" name="Oval 10"/>
            <p:cNvSpPr>
              <a:spLocks noChangeArrowheads="1"/>
            </p:cNvSpPr>
            <p:nvPr/>
          </p:nvSpPr>
          <p:spPr bwMode="auto">
            <a:xfrm>
              <a:off x="4399" y="1584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7419" name="Oval 11"/>
            <p:cNvSpPr>
              <a:spLocks noChangeArrowheads="1"/>
            </p:cNvSpPr>
            <p:nvPr/>
          </p:nvSpPr>
          <p:spPr bwMode="auto">
            <a:xfrm>
              <a:off x="3691" y="2100"/>
              <a:ext cx="104" cy="10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657420" name="Text Box 12"/>
          <p:cNvSpPr txBox="1">
            <a:spLocks noChangeArrowheads="1"/>
          </p:cNvSpPr>
          <p:nvPr/>
        </p:nvSpPr>
        <p:spPr bwMode="auto">
          <a:xfrm>
            <a:off x="612775" y="2166938"/>
            <a:ext cx="3273425" cy="30845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r" rtl="1">
              <a:spcBef>
                <a:spcPct val="50000"/>
              </a:spcBef>
              <a:buFontTx/>
              <a:buChar char="•"/>
            </a:pPr>
            <a:r>
              <a:rPr lang="en-US" sz="280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800">
                <a:latin typeface="Times New Roman" pitchFamily="18" charset="0"/>
                <a:cs typeface="Nazanin" pitchFamily="2" charset="-78"/>
              </a:rPr>
              <a:t>رخداد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احتمال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تاثير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زمانبندي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fa-IR" sz="2800">
                <a:latin typeface="Times New Roman" pitchFamily="18" charset="0"/>
                <a:cs typeface="Nazanin" pitchFamily="2" charset="-78"/>
              </a:rPr>
              <a:t>ميزان تلورانس اثرات ريسك</a:t>
            </a:r>
            <a:endParaRPr lang="en-US" sz="2800">
              <a:latin typeface="Times New Roman" pitchFamily="18" charset="0"/>
              <a:cs typeface="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153400" cy="914400"/>
          </a:xfrm>
        </p:spPr>
        <p:txBody>
          <a:bodyPr/>
          <a:lstStyle/>
          <a:p>
            <a:r>
              <a:rPr lang="ar-SA" b="1"/>
              <a:t>ريسک هاي شناخته شده و ريسك‌هاي غيرشناخته شده</a:t>
            </a:r>
            <a:endParaRPr lang="en-US"/>
          </a:p>
        </p:txBody>
      </p:sp>
      <p:sp>
        <p:nvSpPr>
          <p:cNvPr id="583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8229600" cy="4724400"/>
          </a:xfrm>
        </p:spPr>
        <p:txBody>
          <a:bodyPr/>
          <a:lstStyle/>
          <a:p>
            <a:pPr>
              <a:lnSpc>
                <a:spcPct val="125000"/>
              </a:lnSpc>
              <a:buFont typeface="Wingdings" pitchFamily="2" charset="2"/>
              <a:buNone/>
            </a:pPr>
            <a:r>
              <a:rPr lang="ar-SA" b="1"/>
              <a:t>ريسک هاي شناخته شده و ريسك‌هاي غيرشناخته شده،</a:t>
            </a:r>
            <a:r>
              <a:rPr lang="ar-SA"/>
              <a:t> به ترتيب آنهايي هستند که </a:t>
            </a:r>
            <a:r>
              <a:rPr lang="ar-SA">
                <a:solidFill>
                  <a:srgbClr val="FF0000"/>
                </a:solidFill>
              </a:rPr>
              <a:t>قابل شناسايي و برنامه ريزي</a:t>
            </a:r>
            <a:r>
              <a:rPr lang="ar-SA"/>
              <a:t> هستند و نيستند. و آنچه که وظيفه ماست اين است که </a:t>
            </a:r>
            <a:endParaRPr lang="fa-IR"/>
          </a:p>
          <a:p>
            <a:pPr>
              <a:lnSpc>
                <a:spcPct val="125000"/>
              </a:lnSpc>
            </a:pPr>
            <a:r>
              <a:rPr lang="ar-SA"/>
              <a:t>اطلاعات مناسب و به موقع </a:t>
            </a:r>
            <a:r>
              <a:rPr lang="ar-SA">
                <a:solidFill>
                  <a:srgbClr val="FF0000"/>
                </a:solidFill>
              </a:rPr>
              <a:t>جمع آوري</a:t>
            </a:r>
            <a:r>
              <a:rPr lang="ar-SA"/>
              <a:t> کنيم تا اينکه </a:t>
            </a:r>
            <a:endParaRPr lang="fa-IR"/>
          </a:p>
          <a:p>
            <a:pPr>
              <a:lnSpc>
                <a:spcPct val="125000"/>
              </a:lnSpc>
            </a:pPr>
            <a:r>
              <a:rPr lang="ar-SA"/>
              <a:t>تا حد امکان ريسك‌هاي موجود را </a:t>
            </a:r>
            <a:r>
              <a:rPr lang="ar-SA">
                <a:solidFill>
                  <a:srgbClr val="FF0000"/>
                </a:solidFill>
              </a:rPr>
              <a:t>شناسايي</a:t>
            </a:r>
            <a:r>
              <a:rPr lang="ar-SA"/>
              <a:t> کنيم و </a:t>
            </a:r>
            <a:endParaRPr lang="fa-IR"/>
          </a:p>
          <a:p>
            <a:pPr>
              <a:lnSpc>
                <a:spcPct val="125000"/>
              </a:lnSpc>
            </a:pPr>
            <a:r>
              <a:rPr lang="ar-SA"/>
              <a:t>آنها را به بهترين نحو </a:t>
            </a:r>
            <a:r>
              <a:rPr lang="ar-SA">
                <a:solidFill>
                  <a:srgbClr val="FF0000"/>
                </a:solidFill>
              </a:rPr>
              <a:t>در</a:t>
            </a:r>
            <a:r>
              <a:rPr lang="ar-SA"/>
              <a:t> </a:t>
            </a:r>
            <a:r>
              <a:rPr lang="ar-SA">
                <a:solidFill>
                  <a:srgbClr val="FF0000"/>
                </a:solidFill>
              </a:rPr>
              <a:t>استخدام اهداف پروژه</a:t>
            </a:r>
            <a:r>
              <a:rPr lang="ar-SA"/>
              <a:t> قراردهيم.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153400" cy="914400"/>
          </a:xfrm>
        </p:spPr>
        <p:txBody>
          <a:bodyPr/>
          <a:lstStyle/>
          <a:p>
            <a:r>
              <a:rPr lang="fa-IR" b="1"/>
              <a:t>شدت ريسك در محيط پروژه</a:t>
            </a:r>
            <a:endParaRPr lang="en-US"/>
          </a:p>
        </p:txBody>
      </p:sp>
      <p:grpSp>
        <p:nvGrpSpPr>
          <p:cNvPr id="656389" name="Group 5"/>
          <p:cNvGrpSpPr>
            <a:grpSpLocks/>
          </p:cNvGrpSpPr>
          <p:nvPr/>
        </p:nvGrpSpPr>
        <p:grpSpPr bwMode="auto">
          <a:xfrm>
            <a:off x="1927225" y="1562100"/>
            <a:ext cx="5638800" cy="4457700"/>
            <a:chOff x="842" y="1020"/>
            <a:chExt cx="3552" cy="2808"/>
          </a:xfrm>
        </p:grpSpPr>
        <p:sp>
          <p:nvSpPr>
            <p:cNvPr id="656390" name="Line 6"/>
            <p:cNvSpPr>
              <a:spLocks noChangeShapeType="1"/>
            </p:cNvSpPr>
            <p:nvPr/>
          </p:nvSpPr>
          <p:spPr bwMode="auto">
            <a:xfrm>
              <a:off x="900" y="2088"/>
              <a:ext cx="34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grpSp>
          <p:nvGrpSpPr>
            <p:cNvPr id="656391" name="Group 7"/>
            <p:cNvGrpSpPr>
              <a:grpSpLocks/>
            </p:cNvGrpSpPr>
            <p:nvPr/>
          </p:nvGrpSpPr>
          <p:grpSpPr bwMode="auto">
            <a:xfrm>
              <a:off x="900" y="2376"/>
              <a:ext cx="3460" cy="1452"/>
              <a:chOff x="900" y="2376"/>
              <a:chExt cx="3460" cy="1452"/>
            </a:xfrm>
          </p:grpSpPr>
          <p:sp>
            <p:nvSpPr>
              <p:cNvPr id="656392" name="Rectangle 8"/>
              <p:cNvSpPr>
                <a:spLocks noChangeArrowheads="1"/>
              </p:cNvSpPr>
              <p:nvPr/>
            </p:nvSpPr>
            <p:spPr bwMode="auto">
              <a:xfrm>
                <a:off x="900" y="2376"/>
                <a:ext cx="3456" cy="1452"/>
              </a:xfrm>
              <a:prstGeom prst="re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50000"/>
                  </a:spcBef>
                </a:pPr>
                <a:endParaRPr lang="en-US" sz="28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656393" name="Line 9"/>
              <p:cNvSpPr>
                <a:spLocks noChangeShapeType="1"/>
              </p:cNvSpPr>
              <p:nvPr/>
            </p:nvSpPr>
            <p:spPr bwMode="auto">
              <a:xfrm>
                <a:off x="2052" y="2376"/>
                <a:ext cx="0" cy="14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656394" name="Line 10"/>
              <p:cNvSpPr>
                <a:spLocks noChangeShapeType="1"/>
              </p:cNvSpPr>
              <p:nvPr/>
            </p:nvSpPr>
            <p:spPr bwMode="auto">
              <a:xfrm>
                <a:off x="3204" y="2376"/>
                <a:ext cx="0" cy="14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656395" name="Line 11"/>
              <p:cNvSpPr>
                <a:spLocks noChangeShapeType="1"/>
              </p:cNvSpPr>
              <p:nvPr/>
            </p:nvSpPr>
            <p:spPr bwMode="auto">
              <a:xfrm>
                <a:off x="900" y="2892"/>
                <a:ext cx="345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656396" name="Line 12"/>
              <p:cNvSpPr>
                <a:spLocks noChangeShapeType="1"/>
              </p:cNvSpPr>
              <p:nvPr/>
            </p:nvSpPr>
            <p:spPr bwMode="auto">
              <a:xfrm>
                <a:off x="904" y="3352"/>
                <a:ext cx="345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fa-IR"/>
              </a:p>
            </p:txBody>
          </p:sp>
        </p:grpSp>
        <p:sp>
          <p:nvSpPr>
            <p:cNvPr id="656397" name="Text Box 13"/>
            <p:cNvSpPr txBox="1">
              <a:spLocks noChangeArrowheads="1"/>
            </p:cNvSpPr>
            <p:nvPr/>
          </p:nvSpPr>
          <p:spPr bwMode="auto">
            <a:xfrm>
              <a:off x="1010" y="2424"/>
              <a:ext cx="772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Unknown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Unknowns</a:t>
              </a:r>
            </a:p>
          </p:txBody>
        </p:sp>
        <p:sp>
          <p:nvSpPr>
            <p:cNvPr id="656398" name="Text Box 14"/>
            <p:cNvSpPr txBox="1">
              <a:spLocks noChangeArrowheads="1"/>
            </p:cNvSpPr>
            <p:nvPr/>
          </p:nvSpPr>
          <p:spPr bwMode="auto">
            <a:xfrm>
              <a:off x="2190" y="2440"/>
              <a:ext cx="772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Known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Unknowns</a:t>
              </a:r>
            </a:p>
          </p:txBody>
        </p:sp>
        <p:sp>
          <p:nvSpPr>
            <p:cNvPr id="656399" name="Text Box 15"/>
            <p:cNvSpPr txBox="1">
              <a:spLocks noChangeArrowheads="1"/>
            </p:cNvSpPr>
            <p:nvPr/>
          </p:nvSpPr>
          <p:spPr bwMode="auto">
            <a:xfrm>
              <a:off x="3370" y="2516"/>
              <a:ext cx="620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3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Knowns</a:t>
              </a:r>
            </a:p>
          </p:txBody>
        </p:sp>
        <p:sp>
          <p:nvSpPr>
            <p:cNvPr id="656400" name="Text Box 16"/>
            <p:cNvSpPr txBox="1">
              <a:spLocks noChangeArrowheads="1"/>
            </p:cNvSpPr>
            <p:nvPr/>
          </p:nvSpPr>
          <p:spPr bwMode="auto">
            <a:xfrm>
              <a:off x="1014" y="2908"/>
              <a:ext cx="868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No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Information</a:t>
              </a:r>
            </a:p>
          </p:txBody>
        </p:sp>
        <p:sp>
          <p:nvSpPr>
            <p:cNvPr id="656401" name="Text Box 17"/>
            <p:cNvSpPr txBox="1">
              <a:spLocks noChangeArrowheads="1"/>
            </p:cNvSpPr>
            <p:nvPr/>
          </p:nvSpPr>
          <p:spPr bwMode="auto">
            <a:xfrm>
              <a:off x="2182" y="2900"/>
              <a:ext cx="868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Partial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Information</a:t>
              </a:r>
            </a:p>
          </p:txBody>
        </p:sp>
        <p:sp>
          <p:nvSpPr>
            <p:cNvPr id="656402" name="Text Box 18"/>
            <p:cNvSpPr txBox="1">
              <a:spLocks noChangeArrowheads="1"/>
            </p:cNvSpPr>
            <p:nvPr/>
          </p:nvSpPr>
          <p:spPr bwMode="auto">
            <a:xfrm>
              <a:off x="3362" y="2904"/>
              <a:ext cx="868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Complete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Information</a:t>
              </a:r>
            </a:p>
          </p:txBody>
        </p:sp>
        <p:sp>
          <p:nvSpPr>
            <p:cNvPr id="656403" name="Line 19"/>
            <p:cNvSpPr>
              <a:spLocks noChangeShapeType="1"/>
            </p:cNvSpPr>
            <p:nvPr/>
          </p:nvSpPr>
          <p:spPr bwMode="auto">
            <a:xfrm>
              <a:off x="904" y="1200"/>
              <a:ext cx="3452" cy="8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6404" name="Text Box 20"/>
            <p:cNvSpPr txBox="1">
              <a:spLocks noChangeArrowheads="1"/>
            </p:cNvSpPr>
            <p:nvPr/>
          </p:nvSpPr>
          <p:spPr bwMode="auto">
            <a:xfrm>
              <a:off x="842" y="1020"/>
              <a:ext cx="760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Total Risk</a:t>
              </a:r>
            </a:p>
          </p:txBody>
        </p:sp>
        <p:sp>
          <p:nvSpPr>
            <p:cNvPr id="656405" name="Text Box 21"/>
            <p:cNvSpPr txBox="1">
              <a:spLocks noChangeArrowheads="1"/>
            </p:cNvSpPr>
            <p:nvPr/>
          </p:nvSpPr>
          <p:spPr bwMode="auto">
            <a:xfrm>
              <a:off x="2226" y="1312"/>
              <a:ext cx="852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Uncertainty</a:t>
              </a:r>
            </a:p>
          </p:txBody>
        </p:sp>
        <p:sp>
          <p:nvSpPr>
            <p:cNvPr id="656406" name="Text Box 22"/>
            <p:cNvSpPr txBox="1">
              <a:spLocks noChangeArrowheads="1"/>
            </p:cNvSpPr>
            <p:nvPr/>
          </p:nvSpPr>
          <p:spPr bwMode="auto">
            <a:xfrm>
              <a:off x="3786" y="1708"/>
              <a:ext cx="608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No Risk</a:t>
              </a:r>
            </a:p>
          </p:txBody>
        </p:sp>
        <p:sp>
          <p:nvSpPr>
            <p:cNvPr id="656407" name="Line 23"/>
            <p:cNvSpPr>
              <a:spLocks noChangeShapeType="1"/>
            </p:cNvSpPr>
            <p:nvPr/>
          </p:nvSpPr>
          <p:spPr bwMode="auto">
            <a:xfrm>
              <a:off x="904" y="2292"/>
              <a:ext cx="3452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656408" name="Text Box 24"/>
            <p:cNvSpPr txBox="1">
              <a:spLocks noChangeArrowheads="1"/>
            </p:cNvSpPr>
            <p:nvPr/>
          </p:nvSpPr>
          <p:spPr bwMode="auto">
            <a:xfrm>
              <a:off x="1676" y="2100"/>
              <a:ext cx="1744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 i="1">
                  <a:latin typeface="Times New Roman" pitchFamily="18" charset="0"/>
                  <a:cs typeface="Arial" pitchFamily="34" charset="0"/>
                </a:rPr>
                <a:t>Scope of Risk Management</a:t>
              </a:r>
            </a:p>
          </p:txBody>
        </p:sp>
        <p:sp>
          <p:nvSpPr>
            <p:cNvPr id="656409" name="Text Box 25"/>
            <p:cNvSpPr txBox="1">
              <a:spLocks noChangeArrowheads="1"/>
            </p:cNvSpPr>
            <p:nvPr/>
          </p:nvSpPr>
          <p:spPr bwMode="auto">
            <a:xfrm>
              <a:off x="2186" y="3360"/>
              <a:ext cx="756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Feasibility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Studies</a:t>
              </a:r>
            </a:p>
          </p:txBody>
        </p:sp>
        <p:sp>
          <p:nvSpPr>
            <p:cNvPr id="656410" name="Text Box 26"/>
            <p:cNvSpPr txBox="1">
              <a:spLocks noChangeArrowheads="1"/>
            </p:cNvSpPr>
            <p:nvPr/>
          </p:nvSpPr>
          <p:spPr bwMode="auto">
            <a:xfrm>
              <a:off x="3342" y="3388"/>
              <a:ext cx="652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Closeout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Reports</a:t>
              </a:r>
            </a:p>
          </p:txBody>
        </p:sp>
        <p:sp>
          <p:nvSpPr>
            <p:cNvPr id="656411" name="Text Box 27"/>
            <p:cNvSpPr txBox="1">
              <a:spLocks noChangeArrowheads="1"/>
            </p:cNvSpPr>
            <p:nvPr/>
          </p:nvSpPr>
          <p:spPr bwMode="auto">
            <a:xfrm>
              <a:off x="1014" y="3364"/>
              <a:ext cx="776" cy="43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Enter New</a:t>
              </a:r>
            </a:p>
            <a:p>
              <a:pPr>
                <a:spcBef>
                  <a:spcPct val="15000"/>
                </a:spcBef>
              </a:pPr>
              <a:r>
                <a:rPr lang="en-US" sz="1800" b="1">
                  <a:latin typeface="Times New Roman" pitchFamily="18" charset="0"/>
                  <a:cs typeface="Arial" pitchFamily="34" charset="0"/>
                </a:rPr>
                <a:t>Markets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مديريت ريسك</a:t>
            </a:r>
            <a:endParaRPr lang="en-US"/>
          </a:p>
        </p:txBody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/>
              <a:t>برخورد فعالانه و پيش فعالانه</a:t>
            </a:r>
          </a:p>
          <a:p>
            <a:r>
              <a:rPr lang="fa-IR"/>
              <a:t>براي حداكثر كردن تحقق اهداف</a:t>
            </a:r>
          </a:p>
          <a:p>
            <a:endParaRPr lang="fa-IR"/>
          </a:p>
          <a:p>
            <a:endParaRPr lang="en-US"/>
          </a:p>
        </p:txBody>
      </p:sp>
      <p:sp>
        <p:nvSpPr>
          <p:cNvPr id="658436" name="Line 4"/>
          <p:cNvSpPr>
            <a:spLocks noChangeShapeType="1"/>
          </p:cNvSpPr>
          <p:nvPr/>
        </p:nvSpPr>
        <p:spPr bwMode="auto">
          <a:xfrm>
            <a:off x="1828800" y="4038600"/>
            <a:ext cx="51816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lIns="39600" tIns="21600" rIns="39600" bIns="21600" anchor="ctr"/>
          <a:lstStyle/>
          <a:p>
            <a:endParaRPr lang="fa-IR"/>
          </a:p>
        </p:txBody>
      </p:sp>
      <p:sp>
        <p:nvSpPr>
          <p:cNvPr id="658437" name="Rectangle 5"/>
          <p:cNvSpPr>
            <a:spLocks noChangeArrowheads="1"/>
          </p:cNvSpPr>
          <p:nvPr/>
        </p:nvSpPr>
        <p:spPr bwMode="auto">
          <a:xfrm>
            <a:off x="7010400" y="34290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endParaRPr lang="fa-IR" sz="700">
              <a:solidFill>
                <a:srgbClr val="000000"/>
              </a:solidFill>
              <a:cs typeface="Titr" pitchFamily="2" charset="-78"/>
            </a:endParaRP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8438" name="Rectangle 6"/>
          <p:cNvSpPr>
            <a:spLocks noChangeArrowheads="1"/>
          </p:cNvSpPr>
          <p:nvPr/>
        </p:nvSpPr>
        <p:spPr bwMode="auto">
          <a:xfrm>
            <a:off x="457200" y="34290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endParaRPr lang="fa-IR" sz="700">
              <a:solidFill>
                <a:srgbClr val="000000"/>
              </a:solidFill>
              <a:cs typeface="Titr" pitchFamily="2" charset="-78"/>
            </a:endParaRP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مديريت بحران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0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1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2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23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4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5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6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7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8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29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30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49231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49232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برنامه ريزي مديريت ريسک</a:t>
            </a:r>
            <a:endParaRPr lang="en-US"/>
          </a:p>
        </p:txBody>
      </p:sp>
      <p:sp>
        <p:nvSpPr>
          <p:cNvPr id="626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fa-IR" sz="2800" b="1"/>
              <a:t>بخش‌هاي برنامه ريزي مديريت ريسک</a:t>
            </a:r>
          </a:p>
          <a:p>
            <a:r>
              <a:rPr lang="fa-IR" sz="1800" b="1"/>
              <a:t>متدلوژي</a:t>
            </a:r>
          </a:p>
          <a:p>
            <a:pPr lvl="1"/>
            <a:r>
              <a:rPr lang="fa-IR" sz="1500" b="1"/>
              <a:t>يعني روش شناسايي و تحليل ريسک</a:t>
            </a:r>
          </a:p>
          <a:p>
            <a:r>
              <a:rPr lang="fa-IR" sz="1700" b="1"/>
              <a:t>نقش‌ها و مسووليت‌ها</a:t>
            </a:r>
          </a:p>
          <a:p>
            <a:pPr lvl="1"/>
            <a:r>
              <a:rPr lang="fa-IR" sz="1500" b="1"/>
              <a:t>چه کساني در مديريت ريسک نقش دارند و نقش هر کسي چيست؟</a:t>
            </a:r>
          </a:p>
          <a:p>
            <a:r>
              <a:rPr lang="fa-IR" sz="1700" b="1"/>
              <a:t>بودجه بندي</a:t>
            </a:r>
          </a:p>
          <a:p>
            <a:pPr lvl="1"/>
            <a:r>
              <a:rPr lang="fa-IR" sz="1500" b="1"/>
              <a:t>منابع مالي اختصاص داده شده براي مديريت ريسک</a:t>
            </a:r>
          </a:p>
          <a:p>
            <a:r>
              <a:rPr lang="fa-IR" sz="1700" b="1"/>
              <a:t>زمان‌بندي</a:t>
            </a:r>
          </a:p>
          <a:p>
            <a:pPr lvl="1"/>
            <a:r>
              <a:rPr lang="fa-IR" sz="1500" b="1"/>
              <a:t>برنامه زمان‌بندي شده مديريت ريسک</a:t>
            </a:r>
          </a:p>
          <a:p>
            <a:pPr lvl="1"/>
            <a:r>
              <a:rPr lang="fa-IR" sz="1500" b="1"/>
              <a:t>بازه‌هاي بازبيني</a:t>
            </a:r>
          </a:p>
          <a:p>
            <a:r>
              <a:rPr lang="fa-IR" sz="1700" b="1"/>
              <a:t>معيارهاي ارزيابي و نمره دهي به ريسك‌ها</a:t>
            </a:r>
          </a:p>
          <a:p>
            <a:r>
              <a:rPr lang="fa-IR" sz="1700" b="1"/>
              <a:t>آستانه</a:t>
            </a:r>
            <a:r>
              <a:rPr lang="fa-IR" sz="1800" b="1"/>
              <a:t>‌هاي ريسک</a:t>
            </a:r>
          </a:p>
          <a:p>
            <a:r>
              <a:rPr lang="fa-IR" sz="1800" b="1"/>
              <a:t>فرمت‌هاي گزارش دهي</a:t>
            </a:r>
          </a:p>
          <a:p>
            <a:r>
              <a:rPr lang="fa-IR" sz="1800" b="1"/>
              <a:t>روش ارزيابي و بازبيني برنامه مديريت ريسک</a:t>
            </a:r>
            <a:br>
              <a:rPr lang="fa-IR" sz="1800" b="1"/>
            </a:br>
            <a:endParaRPr lang="en-US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28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900"/>
              <a:t>انواع ريسك‌هاي موجود:</a:t>
            </a:r>
          </a:p>
          <a:p>
            <a:pPr lvl="1"/>
            <a:r>
              <a:rPr lang="fa-IR" sz="3400"/>
              <a:t>ريسك‌هاي فني</a:t>
            </a:r>
          </a:p>
          <a:p>
            <a:pPr lvl="1"/>
            <a:r>
              <a:rPr lang="fa-IR" sz="3400"/>
              <a:t>ريسك‌هاي مديريتي</a:t>
            </a:r>
          </a:p>
          <a:p>
            <a:pPr lvl="1"/>
            <a:r>
              <a:rPr lang="fa-IR" sz="3400"/>
              <a:t>ريسك‌هاي سازماني</a:t>
            </a:r>
          </a:p>
          <a:p>
            <a:pPr lvl="1"/>
            <a:r>
              <a:rPr lang="fa-IR" sz="3400"/>
              <a:t>ريسك‌هاي خارجي</a:t>
            </a:r>
          </a:p>
          <a:p>
            <a:pPr lvl="1"/>
            <a:endParaRPr lang="en-US" sz="3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 sz="3500"/>
              <a:t>روش‌هاي شناسايي ريسک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طوفان مغزي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تجارب گذشته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پروژه‌هاي مشابه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نظر متخصصين</a:t>
            </a:r>
          </a:p>
          <a:p>
            <a:pPr lvl="2">
              <a:lnSpc>
                <a:spcPct val="90000"/>
              </a:lnSpc>
            </a:pPr>
            <a:r>
              <a:rPr lang="fa-IR" sz="2700"/>
              <a:t>دلفي؟</a:t>
            </a:r>
          </a:p>
          <a:p>
            <a:pPr lvl="2">
              <a:lnSpc>
                <a:spcPct val="90000"/>
              </a:lnSpc>
            </a:pPr>
            <a:r>
              <a:rPr lang="fa-IR" sz="2700"/>
              <a:t>مصاحبه</a:t>
            </a:r>
          </a:p>
          <a:p>
            <a:pPr lvl="1">
              <a:lnSpc>
                <a:spcPct val="90000"/>
              </a:lnSpc>
            </a:pPr>
            <a:r>
              <a:rPr lang="fa-IR" sz="3000"/>
              <a:t>تحليل منطقي</a:t>
            </a:r>
          </a:p>
          <a:p>
            <a:pPr lvl="2">
              <a:lnSpc>
                <a:spcPct val="90000"/>
              </a:lnSpc>
            </a:pPr>
            <a:r>
              <a:rPr lang="en-US" sz="2700"/>
              <a:t>SWOT?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30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900"/>
              <a:t>روش‌هاي تحليل و ريشه‌يابي ريسك‌ها</a:t>
            </a:r>
          </a:p>
          <a:p>
            <a:pPr lvl="1"/>
            <a:r>
              <a:rPr lang="fa-IR" sz="3400"/>
              <a:t>نمودارهاي علي-معلولي</a:t>
            </a:r>
          </a:p>
          <a:p>
            <a:pPr lvl="1"/>
            <a:r>
              <a:rPr lang="fa-IR" sz="3400"/>
              <a:t>سيستم ديناميک</a:t>
            </a:r>
          </a:p>
          <a:p>
            <a:pPr lvl="2"/>
            <a:r>
              <a:rPr lang="fa-IR" sz="3000"/>
              <a:t>حلقه‌هاي مثبت</a:t>
            </a:r>
          </a:p>
          <a:p>
            <a:pPr lvl="2"/>
            <a:r>
              <a:rPr lang="fa-IR" sz="3000"/>
              <a:t>حلقه‌هاي منفي</a:t>
            </a:r>
            <a:endParaRPr lang="en-US" sz="3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تعيين ريسک</a:t>
            </a:r>
            <a:endParaRPr lang="en-US"/>
          </a:p>
        </p:txBody>
      </p:sp>
      <p:sp>
        <p:nvSpPr>
          <p:cNvPr id="631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900"/>
              <a:t>خروجي</a:t>
            </a:r>
          </a:p>
          <a:p>
            <a:pPr lvl="1"/>
            <a:r>
              <a:rPr lang="fa-IR" sz="3400"/>
              <a:t>ريسك‌ها</a:t>
            </a:r>
          </a:p>
          <a:p>
            <a:pPr lvl="1"/>
            <a:r>
              <a:rPr lang="fa-IR" sz="3400"/>
              <a:t>دسته بندي ريسك‌ها</a:t>
            </a:r>
          </a:p>
          <a:p>
            <a:pPr lvl="1"/>
            <a:r>
              <a:rPr lang="fa-IR" sz="3400"/>
              <a:t>شناسايي علايم ريسك‌ها (</a:t>
            </a:r>
            <a:r>
              <a:rPr lang="en-US" sz="3400"/>
              <a:t>Triggers</a:t>
            </a:r>
            <a:r>
              <a:rPr lang="fa-IR" sz="3400"/>
              <a:t>)</a:t>
            </a:r>
          </a:p>
          <a:p>
            <a:pPr lvl="2"/>
            <a:r>
              <a:rPr lang="fa-IR" sz="2600"/>
              <a:t>علايمي نشان دهنده اين است که يک ريسک رخ داده است و يا اينکه در آستانه وقوع است.</a:t>
            </a:r>
          </a:p>
          <a:p>
            <a:pPr lvl="1"/>
            <a:endParaRPr lang="en-US" sz="3400"/>
          </a:p>
          <a:p>
            <a:pPr lvl="2"/>
            <a:endParaRPr lang="en-US" sz="3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0243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4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5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6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47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48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49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0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1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2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3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4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0255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0256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3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700"/>
              <a:t>يعني به طور کيفي تعيين کنيم که </a:t>
            </a:r>
            <a:r>
              <a:rPr lang="fa-IR" sz="2700">
                <a:solidFill>
                  <a:srgbClr val="FF0000"/>
                </a:solidFill>
              </a:rPr>
              <a:t>احتمال وقوع</a:t>
            </a:r>
            <a:r>
              <a:rPr lang="fa-IR" sz="2700"/>
              <a:t> هرکدام از ريسك‌هايي که در قسمت قبلي شناسايي کرده ايم، چقدراست و اينکه هر کدام چه </a:t>
            </a:r>
            <a:r>
              <a:rPr lang="fa-IR" sz="2700">
                <a:solidFill>
                  <a:srgbClr val="FF0000"/>
                </a:solidFill>
              </a:rPr>
              <a:t>ميزان اهميت</a:t>
            </a:r>
            <a:r>
              <a:rPr lang="fa-IR" sz="2700"/>
              <a:t> احتمالي از نظر تاثيرگذاري بر اهداف پروژه دارند. لذا بايستي نتايج و ثمرات ناشي از</a:t>
            </a:r>
            <a:r>
              <a:rPr lang="en-US" sz="2700"/>
              <a:t>  </a:t>
            </a:r>
            <a:r>
              <a:rPr lang="fa-IR" sz="2700"/>
              <a:t>هر اتفاق</a:t>
            </a:r>
            <a:r>
              <a:rPr lang="en-US" sz="2700"/>
              <a:t>  </a:t>
            </a:r>
            <a:r>
              <a:rPr lang="fa-IR" sz="2700"/>
              <a:t>ريسک را تعيين کنيم</a:t>
            </a:r>
            <a:r>
              <a:rPr lang="en-US" sz="2700"/>
              <a:t>.</a:t>
            </a:r>
            <a:endParaRPr lang="fa-IR" sz="2700"/>
          </a:p>
          <a:p>
            <a:endParaRPr lang="fa-IR" sz="2700"/>
          </a:p>
          <a:p>
            <a:endParaRPr lang="fa-IR" sz="2700"/>
          </a:p>
          <a:p>
            <a:r>
              <a:rPr lang="fa-IR" sz="2700" b="1"/>
              <a:t>چرا تحليل کيفي قبل از تحليل کمي؟</a:t>
            </a:r>
          </a:p>
          <a:p>
            <a:endParaRPr lang="en-US" sz="27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4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 sz="2700"/>
              <a:t>وروديها</a:t>
            </a:r>
          </a:p>
          <a:p>
            <a:pPr lvl="1">
              <a:lnSpc>
                <a:spcPct val="90000"/>
              </a:lnSpc>
            </a:pPr>
            <a:r>
              <a:rPr lang="fa-IR" sz="2200"/>
              <a:t>وضعيت موجود پروژه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شروع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اواسط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پايان</a:t>
            </a:r>
            <a:endParaRPr lang="en-US" sz="2000"/>
          </a:p>
          <a:p>
            <a:pPr lvl="1">
              <a:lnSpc>
                <a:spcPct val="90000"/>
              </a:lnSpc>
            </a:pPr>
            <a:r>
              <a:rPr lang="en-US" sz="2400"/>
              <a:t> </a:t>
            </a:r>
            <a:r>
              <a:rPr lang="fa-IR" sz="2400"/>
              <a:t>نوع پروژه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روتين و ساده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جديد و کاملا پيچيده</a:t>
            </a:r>
          </a:p>
          <a:p>
            <a:pPr lvl="1">
              <a:lnSpc>
                <a:spcPct val="90000"/>
              </a:lnSpc>
            </a:pPr>
            <a:r>
              <a:rPr lang="fa-IR" sz="2400"/>
              <a:t>از سه جنبه پيچيدگي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فناوري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مديريتي</a:t>
            </a:r>
          </a:p>
          <a:p>
            <a:pPr lvl="2">
              <a:lnSpc>
                <a:spcPct val="90000"/>
              </a:lnSpc>
            </a:pPr>
            <a:r>
              <a:rPr lang="fa-IR" sz="2000"/>
              <a:t>حجم مالي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600"/>
              <a:t>ابزارها</a:t>
            </a:r>
          </a:p>
          <a:p>
            <a:pPr lvl="1"/>
            <a:r>
              <a:rPr lang="fa-IR" sz="3000"/>
              <a:t>نظر خبرگان</a:t>
            </a:r>
          </a:p>
          <a:p>
            <a:pPr lvl="1"/>
            <a:r>
              <a:rPr lang="fa-IR" sz="3000"/>
              <a:t>بستگي کامل به دقت اطلاعات دارد.</a:t>
            </a:r>
          </a:p>
          <a:p>
            <a:pPr lvl="2"/>
            <a:r>
              <a:rPr lang="fa-IR" sz="2800"/>
              <a:t>صحت اطلاعات</a:t>
            </a:r>
          </a:p>
          <a:p>
            <a:pPr lvl="2"/>
            <a:r>
              <a:rPr lang="fa-IR" sz="2800"/>
              <a:t>دقت اطلاعات</a:t>
            </a:r>
          </a:p>
          <a:p>
            <a:pPr lvl="2"/>
            <a:r>
              <a:rPr lang="fa-IR" sz="2800"/>
              <a:t>ميزان قابليت اعتماد منبع خبر</a:t>
            </a:r>
          </a:p>
          <a:p>
            <a:pPr lvl="2"/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کيفي ريسک</a:t>
            </a:r>
            <a:endParaRPr lang="en-US"/>
          </a:p>
        </p:txBody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600"/>
              <a:t>خروجي‌ها</a:t>
            </a:r>
          </a:p>
          <a:p>
            <a:pPr lvl="1"/>
            <a:r>
              <a:rPr lang="fa-IR" sz="3000"/>
              <a:t>رتبه‌بندي ريسك‌ها</a:t>
            </a:r>
          </a:p>
          <a:p>
            <a:pPr lvl="1">
              <a:buFontTx/>
              <a:buNone/>
            </a:pPr>
            <a:r>
              <a:rPr lang="fa-IR" sz="3000"/>
              <a:t>حاصلضرب احتمال ريسک در ميزان اثرگذاري ريسک</a:t>
            </a:r>
          </a:p>
          <a:p>
            <a:pPr lvl="2"/>
            <a:r>
              <a:rPr lang="fa-IR" sz="2600"/>
              <a:t>ثابت</a:t>
            </a:r>
          </a:p>
          <a:p>
            <a:pPr lvl="2"/>
            <a:r>
              <a:rPr lang="fa-IR" sz="2600"/>
              <a:t>پويا</a:t>
            </a:r>
          </a:p>
          <a:p>
            <a:pPr lvl="1"/>
            <a:r>
              <a:rPr lang="fa-IR" sz="3000"/>
              <a:t>شناسايي عوامل تاثيرگذار</a:t>
            </a:r>
          </a:p>
          <a:p>
            <a:pPr lvl="1"/>
            <a:endParaRPr lang="en-US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fa-IR" b="1"/>
              <a:t>تحليل کيفي ريسک</a:t>
            </a:r>
            <a:r>
              <a:rPr lang="en-US"/>
              <a:t> </a:t>
            </a:r>
            <a:r>
              <a:rPr lang="fa-IR"/>
              <a:t>– ماتريس تاثير ريسک</a:t>
            </a:r>
            <a:endParaRPr lang="en-US"/>
          </a:p>
        </p:txBody>
      </p:sp>
      <p:pic>
        <p:nvPicPr>
          <p:cNvPr id="610315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43013"/>
            <a:ext cx="8077200" cy="500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fa-IR" b="1"/>
              <a:t>تحليل کيفي ريسک</a:t>
            </a:r>
            <a:r>
              <a:rPr lang="en-US"/>
              <a:t> </a:t>
            </a:r>
            <a:r>
              <a:rPr lang="fa-IR"/>
              <a:t>– ماتريس تاثير / احتمال ريسک</a:t>
            </a:r>
            <a:endParaRPr lang="en-US"/>
          </a:p>
        </p:txBody>
      </p:sp>
      <p:pic>
        <p:nvPicPr>
          <p:cNvPr id="6113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447800"/>
            <a:ext cx="8305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1267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68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69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70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71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2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3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4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5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6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7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8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1279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1280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تحليل کمي ريسک</a:t>
            </a:r>
            <a:endParaRPr lang="en-US"/>
          </a:p>
        </p:txBody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/>
              <a:t>يعني ميزان کمي (ريالي و زماني) هر ريسک را در خروجي هاي پروژه تعيين کنيم.</a:t>
            </a:r>
          </a:p>
          <a:p>
            <a:pPr lvl="1"/>
            <a:r>
              <a:rPr lang="fa-IR"/>
              <a:t>تحليل حساسيت</a:t>
            </a:r>
          </a:p>
          <a:p>
            <a:pPr lvl="1"/>
            <a:r>
              <a:rPr lang="fa-IR"/>
              <a:t>شبيه‌سازي</a:t>
            </a:r>
          </a:p>
          <a:p>
            <a:pPr lvl="1"/>
            <a:r>
              <a:rPr lang="fa-IR"/>
              <a:t>روند تغيير در ميزان تاثيرات کمي ريسك‌ها</a:t>
            </a:r>
          </a:p>
          <a:p>
            <a:endParaRPr lang="fa-IR"/>
          </a:p>
          <a:p>
            <a:endParaRPr lang="fa-IR"/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fa-IR" sz="2900" b="1"/>
              <a:t>تحليل کمي ريسک</a:t>
            </a:r>
            <a:r>
              <a:rPr lang="en-US" sz="2900"/>
              <a:t> </a:t>
            </a:r>
            <a:r>
              <a:rPr lang="fa-IR" sz="2900"/>
              <a:t> - نمونه اي از تحليل هزينه بر اساس مصاحبه</a:t>
            </a:r>
            <a:endParaRPr lang="en-US" sz="2900"/>
          </a:p>
        </p:txBody>
      </p:sp>
      <p:pic>
        <p:nvPicPr>
          <p:cNvPr id="61338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371600"/>
            <a:ext cx="8610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28600"/>
            <a:ext cx="7696200" cy="914400"/>
          </a:xfrm>
        </p:spPr>
        <p:txBody>
          <a:bodyPr/>
          <a:lstStyle/>
          <a:p>
            <a:pPr marL="628650" indent="-628650"/>
            <a:r>
              <a:rPr lang="fa-IR" sz="2900" b="1"/>
              <a:t>تحليل کمي ريسک</a:t>
            </a:r>
            <a:r>
              <a:rPr lang="en-US" sz="2900"/>
              <a:t> </a:t>
            </a:r>
            <a:r>
              <a:rPr lang="fa-IR" sz="2900"/>
              <a:t> - نمونه اي از درخت تصميم گيري</a:t>
            </a:r>
            <a:endParaRPr lang="en-US" sz="2900"/>
          </a:p>
        </p:txBody>
      </p:sp>
      <p:pic>
        <p:nvPicPr>
          <p:cNvPr id="6144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84582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90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2291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2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3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4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295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6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7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8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299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0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1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2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2303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2304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38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ريسك‌پذيري (</a:t>
            </a:r>
            <a:r>
              <a:rPr lang="en-US" b="1" i="1"/>
              <a:t>Risk Taking</a:t>
            </a:r>
            <a:r>
              <a:rPr lang="fa-IR" b="1"/>
              <a:t>)</a:t>
            </a:r>
          </a:p>
          <a:p>
            <a:pPr lvl="1"/>
            <a:r>
              <a:rPr lang="fa-IR"/>
              <a:t>در خصوص ريسك‌هاي </a:t>
            </a:r>
            <a:r>
              <a:rPr lang="fa-IR" b="1"/>
              <a:t>مثبت</a:t>
            </a:r>
          </a:p>
          <a:p>
            <a:pPr lvl="1"/>
            <a:r>
              <a:rPr lang="fa-IR"/>
              <a:t>رفتن به اين سمت كه ريسك تا حد امكان اتفاق بيافتد.</a:t>
            </a:r>
          </a:p>
          <a:p>
            <a:pPr lvl="1"/>
            <a:r>
              <a:rPr lang="fa-IR"/>
              <a:t>همان استفاده از فرصتها</a:t>
            </a:r>
          </a:p>
          <a:p>
            <a:pPr lvl="2"/>
            <a:r>
              <a:rPr lang="fa-IR"/>
              <a:t>مثال: كاهش موجودي سيمان و حركت به سمت ريسك كمبود سيمان در دوره خاصي از زمان پروژه به خاطر پذيرفتن ريسك هزينه پايين‌تر انبارداري.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5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اجتناب(</a:t>
            </a:r>
            <a:r>
              <a:rPr lang="en-US" b="1" i="1"/>
              <a:t>Avoidance</a:t>
            </a:r>
            <a:r>
              <a:rPr lang="fa-IR" b="1"/>
              <a:t>)</a:t>
            </a:r>
            <a:r>
              <a:rPr lang="fa-IR"/>
              <a:t>:</a:t>
            </a:r>
            <a:br>
              <a:rPr lang="fa-IR"/>
            </a:br>
            <a:r>
              <a:rPr lang="fa-IR"/>
              <a:t>يعني تغيير در مسير پروژه به نحوي که از مواجهه با ريسک جلوگيري کنيم.</a:t>
            </a:r>
          </a:p>
          <a:p>
            <a:pPr lvl="1"/>
            <a:r>
              <a:rPr lang="fa-IR"/>
              <a:t>مثال: در مسير باران مصالح ساختماني را قرار ندهيم.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40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انتقال ريسک(</a:t>
            </a:r>
            <a:r>
              <a:rPr lang="en-US" b="1" i="1"/>
              <a:t>Risk Transfer</a:t>
            </a:r>
            <a:r>
              <a:rPr lang="fa-IR" b="1"/>
              <a:t>)</a:t>
            </a:r>
            <a:r>
              <a:rPr lang="fa-IR"/>
              <a:t>:</a:t>
            </a:r>
            <a:br>
              <a:rPr lang="fa-IR"/>
            </a:br>
            <a:r>
              <a:rPr lang="fa-IR"/>
              <a:t>يعني اينکه کاري کنيم که مسووليت و مديريت نتايج ناشي از يک ريسک، از گردن ما خارج شود و بر گردن فرد ديگري انداخته شود</a:t>
            </a:r>
          </a:p>
          <a:p>
            <a:pPr lvl="1"/>
            <a:r>
              <a:rPr lang="fa-IR"/>
              <a:t>مثال: بيمه آتش‌سوزي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4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b="1"/>
              <a:t>تخفيف ريسک</a:t>
            </a:r>
            <a:r>
              <a:rPr lang="fa-IR"/>
              <a:t> (</a:t>
            </a:r>
            <a:r>
              <a:rPr lang="en-US" b="1" i="1"/>
              <a:t>Risk Mitigation</a:t>
            </a:r>
            <a:r>
              <a:rPr lang="fa-IR" b="1"/>
              <a:t>)</a:t>
            </a:r>
            <a:r>
              <a:rPr lang="fa-IR"/>
              <a:t>:</a:t>
            </a:r>
            <a:br>
              <a:rPr lang="fa-IR"/>
            </a:br>
            <a:r>
              <a:rPr lang="fa-IR"/>
              <a:t>يعني اينکه کاري کنيم که يا احتمال وقوع يک ريسک پايين بيايد يا اينکه نتايج مضر ناشي از آن به حداقل ممکن تقليل يابد.</a:t>
            </a:r>
          </a:p>
          <a:p>
            <a:pPr lvl="1"/>
            <a:r>
              <a:rPr lang="fa-IR"/>
              <a:t>مثال: کپسول آتش‌نشاني در محل داشته باشيم.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واکنش نسبت به ريسک</a:t>
            </a:r>
            <a:endParaRPr lang="en-US"/>
          </a:p>
        </p:txBody>
      </p:sp>
      <p:sp>
        <p:nvSpPr>
          <p:cNvPr id="64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700"/>
              <a:t>پذيرش آگاهانه (</a:t>
            </a:r>
            <a:r>
              <a:rPr lang="en-US" sz="2700" b="1" i="1"/>
              <a:t>Risk Acceptance</a:t>
            </a:r>
            <a:r>
              <a:rPr lang="fa-IR" sz="2700" b="1"/>
              <a:t>)</a:t>
            </a:r>
            <a:r>
              <a:rPr lang="fa-IR" sz="2700"/>
              <a:t>:</a:t>
            </a:r>
            <a:br>
              <a:rPr lang="fa-IR" sz="2700"/>
            </a:br>
            <a:r>
              <a:rPr lang="fa-IR" sz="2700"/>
              <a:t>يعني بپذيريم ريسک را. فقط تنها كاري كه مي توانيم بكنيم اين است كه آگاه باشيم از وقوع ريسك و عواقب و نتايج آن.</a:t>
            </a:r>
            <a:endParaRPr lang="fa-IR"/>
          </a:p>
          <a:p>
            <a:pPr lvl="1"/>
            <a:r>
              <a:rPr lang="fa-IR"/>
              <a:t>مثال: زنگ خطر در حين وقوع زلزله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برنامه واکنش نسبت به ريسک</a:t>
            </a:r>
            <a:endParaRPr lang="en-US"/>
          </a:p>
        </p:txBody>
      </p:sp>
      <p:sp>
        <p:nvSpPr>
          <p:cNvPr id="64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2800"/>
              <a:t>تعيين ريسك‌ها</a:t>
            </a:r>
          </a:p>
          <a:p>
            <a:r>
              <a:rPr lang="fa-IR" sz="2800"/>
              <a:t>ريشه‌يابي و تعيين تاثيرات آنها</a:t>
            </a:r>
          </a:p>
          <a:p>
            <a:r>
              <a:rPr lang="fa-IR" sz="2800"/>
              <a:t>مسووليتها در قبال هر ريسك</a:t>
            </a:r>
          </a:p>
          <a:p>
            <a:pPr lvl="1"/>
            <a:r>
              <a:rPr lang="fa-IR" sz="2400"/>
              <a:t>مسوول هر ريسک </a:t>
            </a:r>
            <a:r>
              <a:rPr lang="fa-IR" sz="1800"/>
              <a:t>(</a:t>
            </a:r>
            <a:r>
              <a:rPr lang="en-US" sz="1800"/>
              <a:t>Risk Owner</a:t>
            </a:r>
            <a:r>
              <a:rPr lang="fa-IR" sz="1800"/>
              <a:t>)</a:t>
            </a:r>
          </a:p>
          <a:p>
            <a:r>
              <a:rPr lang="fa-IR" sz="2800"/>
              <a:t>تحليل كيفي و كمي ريسك</a:t>
            </a:r>
          </a:p>
          <a:p>
            <a:r>
              <a:rPr lang="fa-IR" sz="2800"/>
              <a:t>روش‌هاي مقابله با هر ريسک (توافق شده)</a:t>
            </a:r>
          </a:p>
          <a:p>
            <a:pPr lvl="1"/>
            <a:r>
              <a:rPr lang="fa-IR" sz="2200"/>
              <a:t>برنامه اجرايي دقيق</a:t>
            </a:r>
          </a:p>
          <a:p>
            <a:r>
              <a:rPr lang="fa-IR" sz="2800"/>
              <a:t>بودجه بندي</a:t>
            </a:r>
          </a:p>
          <a:p>
            <a:r>
              <a:rPr lang="fa-IR" sz="2800"/>
              <a:t>زمانبندي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153400" cy="914400"/>
          </a:xfrm>
        </p:spPr>
        <p:txBody>
          <a:bodyPr/>
          <a:lstStyle/>
          <a:p>
            <a:r>
              <a:rPr lang="fa-IR" sz="2900" b="1"/>
              <a:t>برنامه احتمالي (</a:t>
            </a:r>
            <a:r>
              <a:rPr lang="en-US" sz="2900" b="1"/>
              <a:t>Contingency plan</a:t>
            </a:r>
            <a:r>
              <a:rPr lang="fa-IR" sz="2900" b="1"/>
              <a:t>) ريسک و </a:t>
            </a:r>
            <a:r>
              <a:rPr lang="en-US" sz="2900" b="1"/>
              <a:t/>
            </a:r>
            <a:br>
              <a:rPr lang="en-US" sz="2900" b="1"/>
            </a:br>
            <a:r>
              <a:rPr lang="fa-IR" sz="2900" b="1"/>
              <a:t>برنامه عقب گرد (</a:t>
            </a:r>
            <a:r>
              <a:rPr lang="en-US" sz="2900" b="1"/>
              <a:t>Fallback</a:t>
            </a:r>
            <a:r>
              <a:rPr lang="fa-IR" sz="2900" b="1"/>
              <a:t>)</a:t>
            </a:r>
            <a:endParaRPr lang="en-US" sz="2900"/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4724400"/>
          </a:xfrm>
        </p:spPr>
        <p:txBody>
          <a:bodyPr/>
          <a:lstStyle/>
          <a:p>
            <a:pPr rtl="0">
              <a:buFont typeface="Wingdings" pitchFamily="2" charset="2"/>
              <a:buNone/>
            </a:pPr>
            <a:r>
              <a:rPr lang="fa-IR" sz="3300" b="1"/>
              <a:t>برنامه احتمالي:</a:t>
            </a:r>
          </a:p>
          <a:p>
            <a:pPr rtl="0">
              <a:buFont typeface="Wingdings" pitchFamily="2" charset="2"/>
              <a:buNone/>
            </a:pPr>
            <a:r>
              <a:rPr lang="fa-IR" sz="3300"/>
              <a:t>برنامه‌اي براي مقابله با ريسك‌هايي که حين پروژه اتفاق مي افتند و شناسايي شده اند. اين برنامه در حين بروز ريسک جايگزين برنامه اصلي مي شود.</a:t>
            </a:r>
          </a:p>
          <a:p>
            <a:pPr rtl="0">
              <a:buFont typeface="Wingdings" pitchFamily="2" charset="2"/>
              <a:buNone/>
            </a:pPr>
            <a:endParaRPr lang="fa-IR" sz="3300"/>
          </a:p>
          <a:p>
            <a:pPr rtl="0">
              <a:buFont typeface="Wingdings" pitchFamily="2" charset="2"/>
              <a:buNone/>
            </a:pPr>
            <a:r>
              <a:rPr lang="fa-IR" sz="3300" b="1"/>
              <a:t>برنامه عقب‌گرد:</a:t>
            </a:r>
          </a:p>
          <a:p>
            <a:pPr rtl="0">
              <a:buFont typeface="Wingdings" pitchFamily="2" charset="2"/>
              <a:buNone/>
            </a:pPr>
            <a:r>
              <a:rPr lang="fa-IR" sz="3300"/>
              <a:t>برنامه‌اي براي کاهش دامنه پروژه و اتمام پروژه براي مقابله با اثرات مخرب ريسک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153400" cy="914400"/>
          </a:xfrm>
        </p:spPr>
        <p:txBody>
          <a:bodyPr/>
          <a:lstStyle/>
          <a:p>
            <a:r>
              <a:rPr lang="fa-IR" b="1"/>
              <a:t>پس مانده ريسک و ريسك‌هاي ثانويه</a:t>
            </a:r>
            <a:endParaRPr lang="en-US"/>
          </a:p>
        </p:txBody>
      </p:sp>
      <p:sp>
        <p:nvSpPr>
          <p:cNvPr id="619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4724400"/>
          </a:xfrm>
        </p:spPr>
        <p:txBody>
          <a:bodyPr/>
          <a:lstStyle/>
          <a:p>
            <a:r>
              <a:rPr lang="fa-IR"/>
              <a:t>منظور  از </a:t>
            </a:r>
            <a:r>
              <a:rPr lang="en-US" b="1" i="1"/>
              <a:t>Residual Risk</a:t>
            </a:r>
            <a:r>
              <a:rPr lang="fa-IR"/>
              <a:t>:</a:t>
            </a:r>
          </a:p>
          <a:p>
            <a:pPr>
              <a:buFont typeface="Wingdings" pitchFamily="2" charset="2"/>
              <a:buNone/>
            </a:pPr>
            <a:r>
              <a:rPr lang="fa-IR"/>
              <a:t>يعني آن مقدار از ريسکي که بعد از انواع پاسخ­دهي به  ريسک باقي مي مانند.</a:t>
            </a:r>
          </a:p>
          <a:p>
            <a:endParaRPr lang="fa-IR"/>
          </a:p>
          <a:p>
            <a:r>
              <a:rPr lang="fa-IR"/>
              <a:t>منظور از </a:t>
            </a:r>
            <a:r>
              <a:rPr lang="en-US" b="1" i="1"/>
              <a:t>Secondary Risk</a:t>
            </a:r>
            <a:r>
              <a:rPr lang="fa-IR"/>
              <a:t>:</a:t>
            </a:r>
            <a:endParaRPr lang="en-US"/>
          </a:p>
          <a:p>
            <a:pPr>
              <a:buFont typeface="Wingdings" pitchFamily="2" charset="2"/>
              <a:buNone/>
            </a:pPr>
            <a:r>
              <a:rPr lang="fa-IR"/>
              <a:t>يعني آن ريسك‌هايي که خود زاييده انواع واکنش ما نسبت به ريسك‌هاي اوليه هستند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338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4339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0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1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2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43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4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5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6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7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8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49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50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4351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lIns="39600" tIns="21600" rIns="39600" bIns="21600">
            <a:flatTx/>
          </a:bodyPr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4352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اندازه‌گيري و كنترل ريسك</a:t>
            </a:r>
            <a:endParaRPr lang="en-US"/>
          </a:p>
        </p:txBody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/>
              <a:t>تغيير در مسير پروژه بر اساس ريسك‌هاي اتفاق افتاده</a:t>
            </a:r>
          </a:p>
          <a:p>
            <a:pPr>
              <a:lnSpc>
                <a:spcPct val="90000"/>
              </a:lnSpc>
            </a:pPr>
            <a:r>
              <a:rPr lang="fa-IR"/>
              <a:t>بازبيني برنامه‌هاي پروژه بر اساس وضع موجود </a:t>
            </a:r>
          </a:p>
          <a:p>
            <a:pPr lvl="1">
              <a:lnSpc>
                <a:spcPct val="90000"/>
              </a:lnSpc>
            </a:pPr>
            <a:r>
              <a:rPr lang="fa-IR"/>
              <a:t>برنامه مديريت ريسك</a:t>
            </a:r>
          </a:p>
          <a:p>
            <a:pPr lvl="2">
              <a:lnSpc>
                <a:spcPct val="90000"/>
              </a:lnSpc>
            </a:pPr>
            <a:r>
              <a:rPr lang="fa-IR" sz="1800"/>
              <a:t>آيا پاسخ به ريسك‌ها طبق برنامه داده شده؟</a:t>
            </a:r>
            <a:br>
              <a:rPr lang="fa-IR" sz="1800"/>
            </a:br>
            <a:r>
              <a:rPr lang="fa-IR" sz="1800"/>
              <a:t>آيا اين پاسخها موثر بوده است يا پاسخهاي جديدي نياز است؟</a:t>
            </a:r>
            <a:br>
              <a:rPr lang="fa-IR" sz="1800"/>
            </a:br>
            <a:r>
              <a:rPr lang="fa-IR" sz="1800"/>
              <a:t>آيا پيش فرض‌هاي پروژه همچنان پابرجاست؟</a:t>
            </a:r>
            <a:br>
              <a:rPr lang="fa-IR" sz="1800"/>
            </a:br>
            <a:r>
              <a:rPr lang="fa-IR" sz="1800"/>
              <a:t>آيا </a:t>
            </a:r>
            <a:r>
              <a:rPr lang="en-US" sz="1800"/>
              <a:t>Trigger</a:t>
            </a:r>
            <a:r>
              <a:rPr lang="fa-IR" sz="1800"/>
              <a:t> جديدي رخ داده است؟</a:t>
            </a:r>
            <a:br>
              <a:rPr lang="fa-IR" sz="1800"/>
            </a:br>
            <a:r>
              <a:rPr lang="fa-IR" sz="1800"/>
              <a:t>آيا ريسكي رخ داده است كه از قبل برنامه ريزي نشده است؟</a:t>
            </a:r>
            <a:endParaRPr lang="fa-IR" sz="2400"/>
          </a:p>
          <a:p>
            <a:pPr>
              <a:lnSpc>
                <a:spcPct val="90000"/>
              </a:lnSpc>
            </a:pPr>
            <a:r>
              <a:rPr lang="fa-IR"/>
              <a:t>مستندسازي تجارب گذشته</a:t>
            </a:r>
          </a:p>
          <a:p>
            <a:pPr lvl="1">
              <a:lnSpc>
                <a:spcPct val="90000"/>
              </a:lnSpc>
            </a:pPr>
            <a:r>
              <a:rPr lang="fa-IR"/>
              <a:t>ريسك‌هايي كه براي اولين بار اتفاق افتاده اند.</a:t>
            </a:r>
          </a:p>
          <a:p>
            <a:pPr lvl="1">
              <a:lnSpc>
                <a:spcPct val="90000"/>
              </a:lnSpc>
            </a:pPr>
            <a:r>
              <a:rPr lang="fa-IR"/>
              <a:t>روش‌هاي جديد مقابله با ريسك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62" name="Rectangle 2"/>
          <p:cNvSpPr>
            <a:spLocks noChangeArrowheads="1"/>
          </p:cNvSpPr>
          <p:nvPr/>
        </p:nvSpPr>
        <p:spPr bwMode="auto">
          <a:xfrm>
            <a:off x="2971800" y="1676400"/>
            <a:ext cx="3429000" cy="533400"/>
          </a:xfrm>
          <a:prstGeom prst="rect">
            <a:avLst/>
          </a:prstGeom>
          <a:solidFill>
            <a:srgbClr val="0000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>
              <a:spcBef>
                <a:spcPct val="50000"/>
              </a:spcBef>
            </a:pPr>
            <a:r>
              <a:rPr lang="fa-IR" sz="2800">
                <a:solidFill>
                  <a:schemeClr val="bg1"/>
                </a:solidFill>
                <a:cs typeface="Titr" pitchFamily="2" charset="-78"/>
              </a:rPr>
              <a:t>مديريت ريسك پروژه</a:t>
            </a:r>
            <a:endParaRPr lang="en-US" sz="2800">
              <a:solidFill>
                <a:schemeClr val="bg1"/>
              </a:solidFill>
              <a:cs typeface="Titr" pitchFamily="2" charset="-78"/>
            </a:endParaRPr>
          </a:p>
        </p:txBody>
      </p:sp>
      <p:sp>
        <p:nvSpPr>
          <p:cNvPr id="655363" name="Rectangle 3"/>
          <p:cNvSpPr>
            <a:spLocks noChangeArrowheads="1"/>
          </p:cNvSpPr>
          <p:nvPr/>
        </p:nvSpPr>
        <p:spPr bwMode="auto">
          <a:xfrm>
            <a:off x="4038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كيفي</a:t>
            </a:r>
          </a:p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تحليل كمي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4" name="Rectangle 4"/>
          <p:cNvSpPr>
            <a:spLocks noChangeArrowheads="1"/>
          </p:cNvSpPr>
          <p:nvPr/>
        </p:nvSpPr>
        <p:spPr bwMode="auto">
          <a:xfrm>
            <a:off x="2133600" y="2743200"/>
            <a:ext cx="13716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شناسايي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5" name="Rectangle 5"/>
          <p:cNvSpPr>
            <a:spLocks noChangeArrowheads="1"/>
          </p:cNvSpPr>
          <p:nvPr/>
        </p:nvSpPr>
        <p:spPr bwMode="auto">
          <a:xfrm>
            <a:off x="304800" y="2743200"/>
            <a:ext cx="1379538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برنامه‌ ريزي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6" name="Rectangle 6"/>
          <p:cNvSpPr>
            <a:spLocks noChangeArrowheads="1"/>
          </p:cNvSpPr>
          <p:nvPr/>
        </p:nvSpPr>
        <p:spPr bwMode="auto">
          <a:xfrm>
            <a:off x="58674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تعيين برنامه پاسخ به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67" name="Line 7"/>
          <p:cNvSpPr>
            <a:spLocks noChangeShapeType="1"/>
          </p:cNvSpPr>
          <p:nvPr/>
        </p:nvSpPr>
        <p:spPr bwMode="auto">
          <a:xfrm>
            <a:off x="4572000" y="2209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68" name="Line 8"/>
          <p:cNvSpPr>
            <a:spLocks noChangeShapeType="1"/>
          </p:cNvSpPr>
          <p:nvPr/>
        </p:nvSpPr>
        <p:spPr bwMode="auto">
          <a:xfrm>
            <a:off x="914400" y="2438400"/>
            <a:ext cx="5562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69" name="Line 9"/>
          <p:cNvSpPr>
            <a:spLocks noChangeShapeType="1"/>
          </p:cNvSpPr>
          <p:nvPr/>
        </p:nvSpPr>
        <p:spPr bwMode="auto">
          <a:xfrm>
            <a:off x="64770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0" name="Line 10"/>
          <p:cNvSpPr>
            <a:spLocks noChangeShapeType="1"/>
          </p:cNvSpPr>
          <p:nvPr/>
        </p:nvSpPr>
        <p:spPr bwMode="auto">
          <a:xfrm>
            <a:off x="27432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1" name="Line 11"/>
          <p:cNvSpPr>
            <a:spLocks noChangeShapeType="1"/>
          </p:cNvSpPr>
          <p:nvPr/>
        </p:nvSpPr>
        <p:spPr bwMode="auto">
          <a:xfrm>
            <a:off x="914400" y="2438400"/>
            <a:ext cx="0" cy="304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2" name="Line 12"/>
          <p:cNvSpPr>
            <a:spLocks noChangeShapeType="1"/>
          </p:cNvSpPr>
          <p:nvPr/>
        </p:nvSpPr>
        <p:spPr bwMode="auto">
          <a:xfrm>
            <a:off x="16764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3" name="Line 13"/>
          <p:cNvSpPr>
            <a:spLocks noChangeShapeType="1"/>
          </p:cNvSpPr>
          <p:nvPr/>
        </p:nvSpPr>
        <p:spPr bwMode="auto">
          <a:xfrm>
            <a:off x="3505200" y="3352800"/>
            <a:ext cx="5334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4" name="Line 14"/>
          <p:cNvSpPr>
            <a:spLocks noChangeShapeType="1"/>
          </p:cNvSpPr>
          <p:nvPr/>
        </p:nvSpPr>
        <p:spPr bwMode="auto">
          <a:xfrm>
            <a:off x="5410200" y="33528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  <p:sp>
        <p:nvSpPr>
          <p:cNvPr id="655375" name="Rectangle 15"/>
          <p:cNvSpPr>
            <a:spLocks noChangeArrowheads="1"/>
          </p:cNvSpPr>
          <p:nvPr/>
        </p:nvSpPr>
        <p:spPr bwMode="auto">
          <a:xfrm>
            <a:off x="7543800" y="2743200"/>
            <a:ext cx="1295400" cy="1219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39600" tIns="21600" rIns="39600" bIns="21600"/>
          <a:lstStyle/>
          <a:p>
            <a:pPr algn="ctr" rtl="1">
              <a:spcBef>
                <a:spcPct val="50000"/>
              </a:spcBef>
            </a:pPr>
            <a:r>
              <a:rPr lang="fa-IR" sz="2200">
                <a:solidFill>
                  <a:srgbClr val="000000"/>
                </a:solidFill>
                <a:cs typeface="Titr" pitchFamily="2" charset="-78"/>
              </a:rPr>
              <a:t>كنترل مديريت ريسك</a:t>
            </a:r>
            <a:endParaRPr lang="en-US" sz="2200">
              <a:solidFill>
                <a:srgbClr val="000000"/>
              </a:solidFill>
              <a:cs typeface="Titr" pitchFamily="2" charset="-78"/>
            </a:endParaRPr>
          </a:p>
        </p:txBody>
      </p:sp>
      <p:sp>
        <p:nvSpPr>
          <p:cNvPr id="655376" name="Line 16"/>
          <p:cNvSpPr>
            <a:spLocks noChangeShapeType="1"/>
          </p:cNvSpPr>
          <p:nvPr/>
        </p:nvSpPr>
        <p:spPr bwMode="auto">
          <a:xfrm>
            <a:off x="7150100" y="3327400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lIns="39600" tIns="21600" rIns="39600" bIns="21600">
            <a:spAutoFit/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"/>
        <a:ea typeface=""/>
        <a:cs typeface="Titr"/>
      </a:majorFont>
      <a:minorFont>
        <a:latin typeface="Arial"/>
        <a:ea typeface=""/>
        <a:cs typeface="Nazani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38100" cap="flat" cmpd="sng" algn="ctr">
          <a:solidFill>
            <a:srgbClr val="00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39600" tIns="21600" rIns="39600" bIns="216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Homa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38100" cap="flat" cmpd="sng" algn="ctr">
          <a:solidFill>
            <a:srgbClr val="00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39600" tIns="21600" rIns="39600" bIns="216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Homa" pitchFamily="2" charset="-78"/>
          </a:defRPr>
        </a:defPPr>
      </a:lstStyle>
    </a:lnDef>
  </a:objectDefaults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1">
        <a:dk1>
          <a:srgbClr val="666633"/>
        </a:dk1>
        <a:lt1>
          <a:srgbClr val="FFFFFF"/>
        </a:lt1>
        <a:dk2>
          <a:srgbClr val="99FF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CAFFAD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2">
        <a:dk1>
          <a:srgbClr val="FFFFFF"/>
        </a:dk1>
        <a:lt1>
          <a:srgbClr val="FFFFFF"/>
        </a:lt1>
        <a:dk2>
          <a:srgbClr val="CC3300"/>
        </a:dk2>
        <a:lt2>
          <a:srgbClr val="666633"/>
        </a:lt2>
        <a:accent1>
          <a:srgbClr val="808000"/>
        </a:accent1>
        <a:accent2>
          <a:srgbClr val="FF9900"/>
        </a:accent2>
        <a:accent3>
          <a:srgbClr val="FFFFFF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13">
        <a:dk1>
          <a:srgbClr val="666633"/>
        </a:dk1>
        <a:lt1>
          <a:srgbClr val="FFFFFF"/>
        </a:lt1>
        <a:dk2>
          <a:srgbClr val="CCFF99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E2FFC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4">
        <a:dk1>
          <a:srgbClr val="666633"/>
        </a:dk1>
        <a:lt1>
          <a:srgbClr val="FFFFFF"/>
        </a:lt1>
        <a:dk2>
          <a:srgbClr val="D5FFAB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E7FFD2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6033</TotalTime>
  <Words>1020</Words>
  <Application>Microsoft PowerPoint</Application>
  <PresentationFormat>On-screen Show (4:3)</PresentationFormat>
  <Paragraphs>249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8" baseType="lpstr">
      <vt:lpstr>Arial</vt:lpstr>
      <vt:lpstr>Titr</vt:lpstr>
      <vt:lpstr>Times New Roman</vt:lpstr>
      <vt:lpstr>Nazanin</vt:lpstr>
      <vt:lpstr>Wingdings</vt:lpstr>
      <vt:lpstr>Zar</vt:lpstr>
      <vt:lpstr>Yagut</vt:lpstr>
      <vt:lpstr>Batang</vt:lpstr>
      <vt:lpstr>Homa</vt:lpstr>
      <vt:lpstr>Studio</vt:lpstr>
      <vt:lpstr>مديريت پروژه</vt:lpstr>
      <vt:lpstr>مدل كلي مديريت پروژه</vt:lpstr>
      <vt:lpstr>رابطه بين مراحل مديريت پروژه با مديريت ريسك پروژه</vt:lpstr>
      <vt:lpstr>Slide 4</vt:lpstr>
      <vt:lpstr>معني ريسک در پروژه </vt:lpstr>
      <vt:lpstr>ابعاد يك ريسك</vt:lpstr>
      <vt:lpstr>ريسک هاي شناخته شده و ريسك‌هاي غيرشناخته شده</vt:lpstr>
      <vt:lpstr>شدت ريسك در محيط پروژه</vt:lpstr>
      <vt:lpstr>مديريت ريسك</vt:lpstr>
      <vt:lpstr>Slide 10</vt:lpstr>
      <vt:lpstr>برنامه ريزي مديريت ريسک</vt:lpstr>
      <vt:lpstr>تعيين ريسک</vt:lpstr>
      <vt:lpstr>تعيين ريسک</vt:lpstr>
      <vt:lpstr>تعيين ريسک</vt:lpstr>
      <vt:lpstr>تعيين ريسک</vt:lpstr>
      <vt:lpstr>Slide 16</vt:lpstr>
      <vt:lpstr>تحليل کيفي ريسک</vt:lpstr>
      <vt:lpstr>تحليل کيفي ريسک</vt:lpstr>
      <vt:lpstr>تحليل کيفي ريسک</vt:lpstr>
      <vt:lpstr>تحليل کيفي ريسک</vt:lpstr>
      <vt:lpstr>تحليل کيفي ريسک – ماتريس تاثير ريسک</vt:lpstr>
      <vt:lpstr>تحليل کيفي ريسک – ماتريس تاثير / احتمال ريسک</vt:lpstr>
      <vt:lpstr>Slide 23</vt:lpstr>
      <vt:lpstr>تحليل کمي ريسک</vt:lpstr>
      <vt:lpstr>تحليل کمي ريسک  - نمونه اي از تحليل هزينه بر اساس مصاحبه</vt:lpstr>
      <vt:lpstr>تحليل کمي ريسک  - نمونه اي از درخت تصميم گيري</vt:lpstr>
      <vt:lpstr>Slide 27</vt:lpstr>
      <vt:lpstr>واکنش نسبت به ريسک</vt:lpstr>
      <vt:lpstr>واکنش نسبت به ريسک</vt:lpstr>
      <vt:lpstr>واکنش نسبت به ريسک</vt:lpstr>
      <vt:lpstr>واکنش نسبت به ريسک</vt:lpstr>
      <vt:lpstr>واکنش نسبت به ريسک</vt:lpstr>
      <vt:lpstr>برنامه واکنش نسبت به ريسک</vt:lpstr>
      <vt:lpstr>برنامه احتمالي (Contingency plan) ريسک و  برنامه عقب گرد (Fallback)</vt:lpstr>
      <vt:lpstr>پس مانده ريسک و ريسك‌هاي ثانويه</vt:lpstr>
      <vt:lpstr>Slide 36</vt:lpstr>
      <vt:lpstr>اندازه‌گيري و كنترل ريسك</vt:lpstr>
      <vt:lpstr>Slide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name of Allah</dc:title>
  <dc:creator>masoud</dc:creator>
  <cp:lastModifiedBy>abtahi</cp:lastModifiedBy>
  <cp:revision>1882</cp:revision>
  <dcterms:created xsi:type="dcterms:W3CDTF">2002-08-28T13:19:49Z</dcterms:created>
  <dcterms:modified xsi:type="dcterms:W3CDTF">2011-11-18T00:57:39Z</dcterms:modified>
</cp:coreProperties>
</file>