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691" autoAdjust="0"/>
    <p:restoredTop sz="94624" autoAdjust="0"/>
  </p:normalViewPr>
  <p:slideViewPr>
    <p:cSldViewPr>
      <p:cViewPr varScale="1">
        <p:scale>
          <a:sx n="67" d="100"/>
          <a:sy n="67" d="100"/>
        </p:scale>
        <p:origin x="1008" y="72"/>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73838311-70A9-4FD3-B901-F7FA27483FD8}"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838311-70A9-4FD3-B901-F7FA27483FD8}"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3838311-70A9-4FD3-B901-F7FA27483FD8}"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73838311-70A9-4FD3-B901-F7FA27483FD8}"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73838311-70A9-4FD3-B901-F7FA27483FD8}" type="datetimeFigureOut">
              <a:rPr lang="en-US" smtClean="0"/>
              <a:pPr/>
              <a:t>7/25/2023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3838311-70A9-4FD3-B901-F7FA27483FD8}" type="datetimeFigureOut">
              <a:rPr lang="en-US" smtClean="0"/>
              <a:pPr/>
              <a:t>7/25/2023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3838311-70A9-4FD3-B901-F7FA27483FD8}" type="datetimeFigureOut">
              <a:rPr lang="en-US" smtClean="0"/>
              <a:pPr/>
              <a:t>7/25/2023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838311-70A9-4FD3-B901-F7FA27483FD8}"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3838311-70A9-4FD3-B901-F7FA27483FD8}" type="datetimeFigureOut">
              <a:rPr lang="en-US" smtClean="0"/>
              <a:pPr/>
              <a:t>7/25/2023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838311-70A9-4FD3-B901-F7FA27483FD8}"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3838311-70A9-4FD3-B901-F7FA27483FD8}" type="datetimeFigureOut">
              <a:rPr lang="en-US" smtClean="0"/>
              <a:pPr/>
              <a:t>7/25/2023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1CCF091-F31D-4E22-B201-DA05727FEE4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838311-70A9-4FD3-B901-F7FA27483FD8}" type="datetimeFigureOut">
              <a:rPr lang="en-US" smtClean="0"/>
              <a:pPr/>
              <a:t>7/25/2023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1CCF091-F31D-4E22-B201-DA05727FEE46}"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pPr rtl="1"/>
            <a:r>
              <a:rPr lang="fa-IR" dirty="0" smtClean="0"/>
              <a:t>مجموعه مداخلات اساسي بيماريهاي غيرواگير در نظام مراقبتهاي بهداشتي اوليه ايران "ايراپن" (راهنماي آموزشي ويژه پزشك)</a:t>
            </a:r>
            <a:endParaRPr lang="en-US" dirty="0"/>
          </a:p>
        </p:txBody>
      </p:sp>
      <p:sp>
        <p:nvSpPr>
          <p:cNvPr id="4" name="Subtitle 3"/>
          <p:cNvSpPr>
            <a:spLocks noGrp="1"/>
          </p:cNvSpPr>
          <p:nvPr>
            <p:ph type="subTitle" idx="1"/>
          </p:nvPr>
        </p:nvSpPr>
        <p:spPr/>
        <p:txBody>
          <a:bodyPr/>
          <a:lstStyle/>
          <a:p>
            <a:endParaRPr lang="en-US"/>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r" rtl="1"/>
            <a:r>
              <a:rPr lang="fa-IR" dirty="0" smtClean="0"/>
              <a:t>بيمـاريهـاي غيرواگيـر، مسوول بيش از 53 %بار بيماريها در سراسر جهان هستند و بيش از 76 %كل بار بيماريها در ايران به بيماريهاي غيرواگير اختصاص دارد. پايه پيشگيري از بيماريهاي غيرواگير، شناسايي عوامل خطر اوليه و پيشگيري و كنترل اين عوامل است. </a:t>
            </a: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3</a:t>
            </a:r>
            <a:endParaRPr lang="en-US" dirty="0"/>
          </a:p>
        </p:txBody>
      </p:sp>
      <p:sp>
        <p:nvSpPr>
          <p:cNvPr id="3" name="Content Placeholder 2"/>
          <p:cNvSpPr>
            <a:spLocks noGrp="1"/>
          </p:cNvSpPr>
          <p:nvPr>
            <p:ph idx="1"/>
          </p:nvPr>
        </p:nvSpPr>
        <p:spPr/>
        <p:txBody>
          <a:bodyPr/>
          <a:lstStyle/>
          <a:p>
            <a:pPr algn="r" rtl="1"/>
            <a:r>
              <a:rPr lang="fa-IR" dirty="0" smtClean="0"/>
              <a:t>چهار بيماري ديابت، فشارخون بالا، سرطان و بيماريهاي مزمن تنفسي به همراه چهار عامـل خطـر كـم تحركـي، تغذيـه ناسـالم، مصرف الكل و دخانيات مهمترين علل مرگ و مير ناشي از بيماريهاي غيرواگير هستند كه احتمال مـرگ ناشـي از بيمـاري هـاي غيـر واگير را افزايش ميدهند. به همين دليل سازمان جهاني بهداشت كنترل اين بيماريها و عوامل زمينه</a:t>
            </a:r>
            <a:r>
              <a:rPr lang="en-US" dirty="0" smtClean="0"/>
              <a:t> </a:t>
            </a:r>
            <a:r>
              <a:rPr lang="fa-IR" dirty="0" smtClean="0"/>
              <a:t>ساز آنها را بعنوان هـدف اصـلي براي كاهش 25 %مرگ و مير ناشي از بيماريهاي غيرواگير تا سال 2025 تعيين كرده است.</a:t>
            </a:r>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4</a:t>
            </a:r>
            <a:endParaRPr lang="en-US" dirty="0"/>
          </a:p>
        </p:txBody>
      </p:sp>
      <p:sp>
        <p:nvSpPr>
          <p:cNvPr id="3" name="Content Placeholder 2"/>
          <p:cNvSpPr>
            <a:spLocks noGrp="1"/>
          </p:cNvSpPr>
          <p:nvPr>
            <p:ph idx="1"/>
          </p:nvPr>
        </p:nvSpPr>
        <p:spPr/>
        <p:txBody>
          <a:bodyPr>
            <a:normAutofit/>
          </a:bodyPr>
          <a:lstStyle/>
          <a:p>
            <a:pPr algn="r" rtl="1"/>
            <a:r>
              <a:rPr lang="fa-IR" sz="6000" dirty="0" smtClean="0"/>
              <a:t>راهنماي باليني ارزيابي، تشخيص و درمان بيماري آسم</a:t>
            </a:r>
            <a:endParaRPr lang="en-US" sz="6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5</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sz="6500" dirty="0" smtClean="0"/>
              <a:t>شواهد باليني يا پاراكلينيكي كه احتمال ابتلا به آسم را افزايش ميدهند. </a:t>
            </a:r>
          </a:p>
          <a:p>
            <a:pPr algn="r" rtl="1"/>
            <a:endParaRPr lang="fa-IR" dirty="0"/>
          </a:p>
          <a:p>
            <a:pPr algn="r" rtl="1"/>
            <a:r>
              <a:rPr lang="fa-IR" dirty="0" smtClean="0"/>
              <a:t>وجود بيش از يكي از علائم خسخس سينه، سرفه، تنگي نفس، احساس فشار در قفسه سينه به ويژه اگر اين علائم با شرايط زير همراه باشند: </a:t>
            </a:r>
          </a:p>
          <a:p>
            <a:pPr algn="r" rtl="1"/>
            <a:r>
              <a:rPr lang="fa-IR" dirty="0" smtClean="0"/>
              <a:t>- مكرر و عودكننده باشند. </a:t>
            </a:r>
          </a:p>
          <a:p>
            <a:pPr algn="r" rtl="1"/>
            <a:r>
              <a:rPr lang="fa-IR" dirty="0" smtClean="0"/>
              <a:t>- در شب و اوايل صبح بدتر شوند. </a:t>
            </a:r>
          </a:p>
          <a:p>
            <a:pPr algn="r" rtl="1"/>
            <a:r>
              <a:rPr lang="fa-IR" dirty="0" smtClean="0"/>
              <a:t>- متعاقب ورزش يا آغازگرهاي ديگر نظير سرما، حيوانات خانگي، هواي مرطوب، دود، بوي تنـد، هيجانـات، خنـده، ... ايجاد و يا بدتر شوند. </a:t>
            </a:r>
          </a:p>
          <a:p>
            <a:pPr algn="r" rtl="1"/>
            <a:r>
              <a:rPr lang="fa-IR" dirty="0" smtClean="0"/>
              <a:t>- در شرايط غير از سرماخوردگي نيز رخ دهند. </a:t>
            </a:r>
          </a:p>
          <a:p>
            <a:pPr algn="r" rtl="1"/>
            <a:r>
              <a:rPr lang="fa-IR" dirty="0" smtClean="0"/>
              <a:t>- با مصرف بعضي از داروها نظير آسپرين يا بتابلوكرها ايجاد و يا بدتر شوند. </a:t>
            </a:r>
            <a:endParaRPr 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6</a:t>
            </a:r>
            <a:endParaRPr lang="en-US" dirty="0"/>
          </a:p>
        </p:txBody>
      </p:sp>
      <p:sp>
        <p:nvSpPr>
          <p:cNvPr id="3" name="Content Placeholder 2"/>
          <p:cNvSpPr>
            <a:spLocks noGrp="1"/>
          </p:cNvSpPr>
          <p:nvPr>
            <p:ph idx="1"/>
          </p:nvPr>
        </p:nvSpPr>
        <p:spPr/>
        <p:txBody>
          <a:bodyPr>
            <a:normAutofit lnSpcReduction="10000"/>
          </a:bodyPr>
          <a:lstStyle/>
          <a:p>
            <a:pPr algn="r" rtl="1"/>
            <a:endParaRPr lang="fa-IR" dirty="0" smtClean="0"/>
          </a:p>
          <a:p>
            <a:pPr algn="r" rtl="1">
              <a:buFontTx/>
              <a:buChar char="-"/>
            </a:pPr>
            <a:r>
              <a:rPr lang="fa-IR" dirty="0" smtClean="0"/>
              <a:t>سابقه فردي آتوپي </a:t>
            </a:r>
          </a:p>
          <a:p>
            <a:pPr algn="r" rtl="1">
              <a:buFontTx/>
              <a:buChar char="-"/>
            </a:pPr>
            <a:r>
              <a:rPr lang="fa-IR" dirty="0" smtClean="0"/>
              <a:t>-سابقه خانوادگي آتوپي يا آسم </a:t>
            </a:r>
          </a:p>
          <a:p>
            <a:pPr algn="r" rtl="1">
              <a:buFontTx/>
              <a:buChar char="-"/>
            </a:pPr>
            <a:r>
              <a:rPr lang="fa-IR" dirty="0" smtClean="0"/>
              <a:t>- وجود ويزينگ منتشر در سمع ريوي</a:t>
            </a:r>
          </a:p>
          <a:p>
            <a:pPr algn="r" rtl="1">
              <a:buFontTx/>
              <a:buChar char="-"/>
            </a:pPr>
            <a:r>
              <a:rPr lang="fa-IR" dirty="0" smtClean="0"/>
              <a:t>سابقه كاهش غيرقابل توجيه </a:t>
            </a:r>
            <a:r>
              <a:rPr lang="en-US" dirty="0" smtClean="0"/>
              <a:t>FEV1 </a:t>
            </a:r>
            <a:r>
              <a:rPr lang="fa-IR" dirty="0" smtClean="0"/>
              <a:t>يا </a:t>
            </a:r>
            <a:r>
              <a:rPr lang="en-US" dirty="0" smtClean="0"/>
              <a:t>PEF </a:t>
            </a:r>
            <a:endParaRPr lang="fa-IR" dirty="0" smtClean="0"/>
          </a:p>
          <a:p>
            <a:pPr algn="r" rtl="1">
              <a:buFontTx/>
              <a:buChar char="-"/>
            </a:pPr>
            <a:r>
              <a:rPr lang="fa-IR" dirty="0" smtClean="0"/>
              <a:t>وجود ائوزينوفيلي غيرقابل توجيه در خون محيطي </a:t>
            </a:r>
          </a:p>
          <a:p>
            <a:pPr algn="r" rtl="1">
              <a:buFontTx/>
              <a:buChar char="-"/>
            </a:pPr>
            <a:r>
              <a:rPr lang="fa-IR" dirty="0" smtClean="0"/>
              <a:t>- سابقه بهبود علائم باليني يا شاخصهاي عملكرد ريوي پس از درمان مناسب </a:t>
            </a:r>
            <a:endParaRPr lang="en-US" dirty="0" smtClean="0"/>
          </a:p>
          <a:p>
            <a:pPr algn="r" rtl="1"/>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7</a:t>
            </a:r>
            <a:endParaRPr lang="en-US" dirty="0"/>
          </a:p>
        </p:txBody>
      </p:sp>
      <p:sp>
        <p:nvSpPr>
          <p:cNvPr id="3" name="Content Placeholder 2"/>
          <p:cNvSpPr>
            <a:spLocks noGrp="1"/>
          </p:cNvSpPr>
          <p:nvPr>
            <p:ph idx="1"/>
          </p:nvPr>
        </p:nvSpPr>
        <p:spPr/>
        <p:txBody>
          <a:bodyPr>
            <a:normAutofit fontScale="77500" lnSpcReduction="20000"/>
          </a:bodyPr>
          <a:lstStyle/>
          <a:p>
            <a:pPr algn="r" rtl="1"/>
            <a:r>
              <a:rPr lang="fa-IR" sz="5900" dirty="0"/>
              <a:t>شواهد باليني يا پاراكلينيكي كه احتمال آسم را كاهش ميدهند. </a:t>
            </a:r>
          </a:p>
          <a:p>
            <a:pPr algn="r" rtl="1"/>
            <a:r>
              <a:rPr lang="fa-IR" dirty="0" smtClean="0"/>
              <a:t>بيمار داراي سرگيجه</a:t>
            </a:r>
            <a:r>
              <a:rPr lang="en-US" dirty="0" smtClean="0"/>
              <a:t> </a:t>
            </a:r>
            <a:r>
              <a:rPr lang="fa-IR" dirty="0" smtClean="0"/>
              <a:t>ي اشكار، سياهي رفتن چشم يا پارستزي در اندامها باشد.</a:t>
            </a:r>
          </a:p>
          <a:p>
            <a:pPr algn="r" rtl="1"/>
            <a:r>
              <a:rPr lang="fa-IR" dirty="0" smtClean="0"/>
              <a:t>– بيمار فقط داراي سرفه خلط دار، بدون خس</a:t>
            </a:r>
            <a:r>
              <a:rPr lang="en-US" dirty="0" smtClean="0"/>
              <a:t> </a:t>
            </a:r>
            <a:r>
              <a:rPr lang="fa-IR" dirty="0" smtClean="0"/>
              <a:t>خس سينه يا تنگي نفس باشد. </a:t>
            </a:r>
          </a:p>
          <a:p>
            <a:pPr algn="r" rtl="1"/>
            <a:r>
              <a:rPr lang="fa-IR" dirty="0" smtClean="0"/>
              <a:t>- زماني كه بيمار علامتدار است، در معاينه</a:t>
            </a:r>
            <a:r>
              <a:rPr lang="en-US" dirty="0" smtClean="0"/>
              <a:t> </a:t>
            </a:r>
            <a:r>
              <a:rPr lang="fa-IR" dirty="0" smtClean="0"/>
              <a:t>ي فيزيكي به طور مكرر نكته اي يافت نشود.</a:t>
            </a:r>
          </a:p>
          <a:p>
            <a:pPr algn="r" rtl="1"/>
            <a:r>
              <a:rPr lang="fa-IR" dirty="0" smtClean="0"/>
              <a:t> - علائم فقط در زمان سرماخوردگي وجود داشته باشد. </a:t>
            </a:r>
          </a:p>
          <a:p>
            <a:pPr algn="r" rtl="1"/>
            <a:r>
              <a:rPr lang="fa-IR" dirty="0" smtClean="0"/>
              <a:t>- سابقه طولاني مدت مصرف سيگار</a:t>
            </a:r>
          </a:p>
          <a:p>
            <a:pPr algn="r" rtl="1"/>
            <a:r>
              <a:rPr lang="fa-IR" dirty="0" smtClean="0"/>
              <a:t> - شواهد باليني غير معمول نظير رال، سيانوز، كلابينگ، بيماري قلبي </a:t>
            </a:r>
          </a:p>
          <a:p>
            <a:pPr algn="r" rtl="1"/>
            <a:r>
              <a:rPr lang="fa-IR" dirty="0" smtClean="0"/>
              <a:t>- استريدور يا خس</a:t>
            </a:r>
            <a:r>
              <a:rPr lang="en-US" dirty="0" smtClean="0"/>
              <a:t> </a:t>
            </a:r>
            <a:r>
              <a:rPr lang="fa-IR" dirty="0" smtClean="0"/>
              <a:t>خس مونوفونيك</a:t>
            </a:r>
            <a:endParaRPr lang="en-US"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8</a:t>
            </a:r>
            <a:endParaRPr lang="en-US" dirty="0"/>
          </a:p>
        </p:txBody>
      </p:sp>
      <p:sp>
        <p:nvSpPr>
          <p:cNvPr id="3" name="Content Placeholder 2"/>
          <p:cNvSpPr>
            <a:spLocks noGrp="1"/>
          </p:cNvSpPr>
          <p:nvPr>
            <p:ph idx="1"/>
          </p:nvPr>
        </p:nvSpPr>
        <p:spPr/>
        <p:txBody>
          <a:bodyPr>
            <a:normAutofit/>
          </a:bodyPr>
          <a:lstStyle/>
          <a:p>
            <a:pPr algn="r" rtl="1">
              <a:lnSpc>
                <a:spcPct val="80000"/>
              </a:lnSpc>
            </a:pPr>
            <a:r>
              <a:rPr lang="fa-IR" sz="2500" dirty="0"/>
              <a:t>تظاهرات بارز سيستميك (تب، كاهش وزن، درد عضلات، </a:t>
            </a:r>
            <a:r>
              <a:rPr lang="fa-IR" sz="2500" dirty="0" smtClean="0"/>
              <a:t>...)</a:t>
            </a:r>
          </a:p>
          <a:p>
            <a:pPr algn="r" rtl="1">
              <a:lnSpc>
                <a:spcPct val="80000"/>
              </a:lnSpc>
            </a:pPr>
            <a:endParaRPr lang="fa-IR" sz="2500" dirty="0"/>
          </a:p>
          <a:p>
            <a:pPr algn="r" rtl="1">
              <a:lnSpc>
                <a:spcPct val="80000"/>
              </a:lnSpc>
            </a:pPr>
            <a:r>
              <a:rPr lang="fa-IR" sz="2500" dirty="0"/>
              <a:t> - تنگي نفس مداوم و عير متغير(</a:t>
            </a:r>
            <a:r>
              <a:rPr lang="en-US" sz="2500" dirty="0"/>
              <a:t>breathlessness variable-non </a:t>
            </a:r>
            <a:r>
              <a:rPr lang="en-US" sz="2500" dirty="0" err="1"/>
              <a:t>Persistant</a:t>
            </a:r>
            <a:r>
              <a:rPr lang="en-US" sz="2500" dirty="0"/>
              <a:t>( </a:t>
            </a:r>
            <a:endParaRPr lang="fa-IR" sz="2500" dirty="0" smtClean="0"/>
          </a:p>
          <a:p>
            <a:pPr algn="r" rtl="1">
              <a:lnSpc>
                <a:spcPct val="80000"/>
              </a:lnSpc>
            </a:pPr>
            <a:endParaRPr lang="fa-IR" sz="2500" dirty="0"/>
          </a:p>
          <a:p>
            <a:pPr algn="r" rtl="1">
              <a:lnSpc>
                <a:spcPct val="80000"/>
              </a:lnSpc>
            </a:pPr>
            <a:r>
              <a:rPr lang="fa-IR" sz="2500" dirty="0"/>
              <a:t>-</a:t>
            </a:r>
            <a:r>
              <a:rPr lang="en-US" sz="2500" dirty="0"/>
              <a:t> </a:t>
            </a:r>
            <a:r>
              <a:rPr lang="fa-IR" sz="2500" dirty="0"/>
              <a:t>زماني كه بيمار علامتدار است، اسپيرومتري يا پيك فلومتري طبيعي باشد. (البته اسـپيرومتري طبيعـي ردكننـده آسم نيست.)</a:t>
            </a:r>
          </a:p>
          <a:p>
            <a:pPr algn="r" rtl="1">
              <a:lnSpc>
                <a:spcPct val="80000"/>
              </a:lnSpc>
            </a:pPr>
            <a:r>
              <a:rPr lang="fa-IR" sz="2500" dirty="0"/>
              <a:t> (</a:t>
            </a:r>
            <a:r>
              <a:rPr lang="en-US" sz="2500" dirty="0"/>
              <a:t>Voice Disturbance) </a:t>
            </a:r>
            <a:r>
              <a:rPr lang="fa-IR" sz="2500" dirty="0"/>
              <a:t>صدا </a:t>
            </a:r>
            <a:r>
              <a:rPr lang="fa-IR" sz="2500" dirty="0" smtClean="0"/>
              <a:t>اختلال</a:t>
            </a:r>
          </a:p>
          <a:p>
            <a:pPr algn="r" rtl="1">
              <a:lnSpc>
                <a:spcPct val="80000"/>
              </a:lnSpc>
            </a:pPr>
            <a:endParaRPr lang="fa-IR" sz="2500" dirty="0"/>
          </a:p>
          <a:p>
            <a:pPr algn="r" rtl="1">
              <a:lnSpc>
                <a:spcPct val="80000"/>
              </a:lnSpc>
            </a:pPr>
            <a:r>
              <a:rPr lang="fa-IR" sz="2500" dirty="0"/>
              <a:t> – به درمان آزمايشي آسم </a:t>
            </a:r>
            <a:r>
              <a:rPr lang="fa-IR" sz="2500" dirty="0" smtClean="0"/>
              <a:t>(</a:t>
            </a:r>
            <a:r>
              <a:rPr lang="en-US" sz="2500" dirty="0" smtClean="0"/>
              <a:t>( Trial</a:t>
            </a:r>
            <a:r>
              <a:rPr lang="fa-IR" sz="2500" dirty="0" smtClean="0"/>
              <a:t>پاسخ </a:t>
            </a:r>
            <a:r>
              <a:rPr lang="fa-IR" sz="2500" dirty="0"/>
              <a:t>ندهد. </a:t>
            </a:r>
            <a:endParaRPr lang="fa-IR" sz="2500" dirty="0" smtClean="0"/>
          </a:p>
          <a:p>
            <a:pPr algn="r" rtl="1">
              <a:lnSpc>
                <a:spcPct val="80000"/>
              </a:lnSpc>
            </a:pPr>
            <a:endParaRPr lang="fa-IR" sz="2500" dirty="0"/>
          </a:p>
          <a:p>
            <a:pPr algn="r" rtl="1">
              <a:lnSpc>
                <a:spcPct val="80000"/>
              </a:lnSpc>
            </a:pPr>
            <a:r>
              <a:rPr lang="fa-IR" sz="2500" dirty="0"/>
              <a:t>- داراي شواهد باليني به نفع تشخيصهاي افتراقي باشد</a:t>
            </a:r>
            <a:endParaRPr lang="en-US" sz="25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9</a:t>
            </a:r>
            <a:endParaRPr lang="en-US" dirty="0"/>
          </a:p>
        </p:txBody>
      </p:sp>
      <p:sp>
        <p:nvSpPr>
          <p:cNvPr id="3" name="Content Placeholder 2"/>
          <p:cNvSpPr>
            <a:spLocks noGrp="1"/>
          </p:cNvSpPr>
          <p:nvPr>
            <p:ph idx="1"/>
          </p:nvPr>
        </p:nvSpPr>
        <p:spPr/>
        <p:txBody>
          <a:bodyPr>
            <a:normAutofit/>
          </a:bodyPr>
          <a:lstStyle/>
          <a:p>
            <a:pPr algn="r" rtl="1"/>
            <a:r>
              <a:rPr lang="fa-IR" sz="4600" dirty="0"/>
              <a:t>تعيين احتمال تشخيصي آسم </a:t>
            </a:r>
          </a:p>
          <a:p>
            <a:pPr lvl="1" algn="r" rtl="1"/>
            <a:r>
              <a:rPr lang="fa-IR" dirty="0" smtClean="0"/>
              <a:t>بر اساس شواهد و معاينات باليني و با توجه به تشخيص هاي افتراقي ميتوان تشخيص آسم را بر حسب ميزان احتمال ابتلا به دو گـروه تقسيم نمود: </a:t>
            </a:r>
          </a:p>
          <a:p>
            <a:pPr algn="r" rtl="1"/>
            <a:r>
              <a:rPr lang="fa-IR" dirty="0" smtClean="0"/>
              <a:t>1</a:t>
            </a:r>
            <a:r>
              <a:rPr lang="fa-IR" sz="2800" dirty="0"/>
              <a:t> </a:t>
            </a:r>
            <a:r>
              <a:rPr lang="fa-IR" sz="2800" dirty="0" smtClean="0"/>
              <a:t>(آسم </a:t>
            </a:r>
            <a:r>
              <a:rPr lang="fa-IR" sz="2800" dirty="0"/>
              <a:t>با احتمال </a:t>
            </a:r>
            <a:r>
              <a:rPr lang="fa-IR" sz="2800" dirty="0" smtClean="0"/>
              <a:t>بالا</a:t>
            </a:r>
            <a:r>
              <a:rPr lang="en-US" sz="2800" dirty="0" smtClean="0"/>
              <a:t>Asthma </a:t>
            </a:r>
            <a:r>
              <a:rPr lang="en-US" sz="2800" dirty="0"/>
              <a:t>Probability </a:t>
            </a:r>
            <a:r>
              <a:rPr lang="en-US" sz="2800" dirty="0" smtClean="0"/>
              <a:t>High :(</a:t>
            </a:r>
            <a:r>
              <a:rPr lang="fa-IR" sz="2800" dirty="0"/>
              <a:t>تشخيص آسم محتمل است.</a:t>
            </a:r>
          </a:p>
          <a:p>
            <a:pPr algn="r" rtl="1"/>
            <a:r>
              <a:rPr lang="fa-IR" sz="2800" dirty="0"/>
              <a:t> 2 (آسم با احتمال پايين </a:t>
            </a:r>
            <a:r>
              <a:rPr lang="en-US" sz="2800" dirty="0" smtClean="0"/>
              <a:t>Asthma </a:t>
            </a:r>
            <a:r>
              <a:rPr lang="en-US" sz="2800" dirty="0"/>
              <a:t>Probability Low :(</a:t>
            </a:r>
            <a:r>
              <a:rPr lang="fa-IR" sz="2800" dirty="0"/>
              <a:t>احتمال تشخيص آسم كم بوده و تشخيصهاي افتراقي مطرح است</a:t>
            </a:r>
            <a:r>
              <a:rPr lang="fa-IR" dirty="0" smtClean="0"/>
              <a:t>. </a:t>
            </a:r>
            <a:endParaRPr 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10</a:t>
            </a:r>
            <a:endParaRPr lang="en-US" dirty="0"/>
          </a:p>
        </p:txBody>
      </p:sp>
      <p:sp>
        <p:nvSpPr>
          <p:cNvPr id="3" name="Content Placeholder 2"/>
          <p:cNvSpPr>
            <a:spLocks noGrp="1"/>
          </p:cNvSpPr>
          <p:nvPr>
            <p:ph idx="1"/>
          </p:nvPr>
        </p:nvSpPr>
        <p:spPr/>
        <p:txBody>
          <a:bodyPr>
            <a:normAutofit fontScale="62500" lnSpcReduction="20000"/>
          </a:bodyPr>
          <a:lstStyle/>
          <a:p>
            <a:pPr algn="r" rtl="1"/>
            <a:r>
              <a:rPr lang="fa-IR" dirty="0" smtClean="0"/>
              <a:t>آسم با احتمال بالا </a:t>
            </a:r>
          </a:p>
          <a:p>
            <a:pPr algn="r" rtl="1"/>
            <a:r>
              <a:rPr lang="fa-IR" dirty="0" smtClean="0"/>
              <a:t>دراين گروه از بيماران لازم است به منظور تاييد تشخيص آسـم بررسـي عملكـرد ريـوي شـامل اسـپيرومتري قبـل و پـس از مـصرف برونكوديلاتور (جهت ارزيابي برگشتپذيري راههاي هوايي) و در صورت نياز استفاده از چالش ورزش يا متاكولين جهت ارزيابي پاسـخ - دهي راههاي هوايي (قابل انجام در سطوح تخصصي يا فوق تخصصي) انجام شود كه در صورت تاييـد تـشخيص، درمـان دارويـي آغـاز ميگردد. </a:t>
            </a:r>
            <a:endParaRPr lang="en-US" dirty="0" smtClean="0"/>
          </a:p>
          <a:p>
            <a:pPr algn="r" rtl="1"/>
            <a:endParaRPr lang="fa-IR" dirty="0" smtClean="0"/>
          </a:p>
          <a:p>
            <a:pPr algn="r" rtl="1"/>
            <a:r>
              <a:rPr lang="fa-IR" dirty="0" smtClean="0"/>
              <a:t>در صورت نبود شواهد تشخيصي آسم در اسپيرومتري، بايد ضمن ارزيابي مجـدد و در نظـر داشـتن تـشخيص هـاي افتراقـي درمان آزمايشي صورت گيرد. (البته تكرار ارزيابي عملكرد ريوي در ويزيتهاي بعـدي بايـد مـد نظـر باشـد) </a:t>
            </a:r>
            <a:endParaRPr lang="en-US" dirty="0" smtClean="0"/>
          </a:p>
          <a:p>
            <a:pPr algn="r" rtl="1"/>
            <a:endParaRPr lang="fa-IR" dirty="0" smtClean="0"/>
          </a:p>
          <a:p>
            <a:pPr algn="r" rtl="1"/>
            <a:r>
              <a:rPr lang="fa-IR" dirty="0" smtClean="0"/>
              <a:t>همچنـين در مواردي كه امكان انجام اسپيرومتري وجود ندارد (به دليل عدم توانايي بيمار يا فقدان تجهيزات لازم) يا در شرايط اورژانس و بد بـودن حال عمومي بيمار درمان آزمايشي توصيه ميشود. چنانچه پاسخ به درمان آزمايشي مثبت باشد با تشخيص قطعي آسم درمـان ادامـه يافته و در صورت عدم پاسخ به درمان آزمايشي لازم است بيمار به سطوح بالاتر ارجاع شود.</a:t>
            </a: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11</a:t>
            </a:r>
            <a:endParaRPr lang="en-US" dirty="0"/>
          </a:p>
        </p:txBody>
      </p:sp>
      <p:sp>
        <p:nvSpPr>
          <p:cNvPr id="3" name="Content Placeholder 2"/>
          <p:cNvSpPr>
            <a:spLocks noGrp="1"/>
          </p:cNvSpPr>
          <p:nvPr>
            <p:ph idx="1"/>
          </p:nvPr>
        </p:nvSpPr>
        <p:spPr/>
        <p:txBody>
          <a:bodyPr/>
          <a:lstStyle/>
          <a:p>
            <a:pPr algn="r" rtl="1"/>
            <a:r>
              <a:rPr lang="fa-IR" dirty="0" smtClean="0"/>
              <a:t>آسم با احتمال پايين </a:t>
            </a:r>
          </a:p>
          <a:p>
            <a:pPr algn="r" rtl="1"/>
            <a:r>
              <a:rPr lang="fa-IR" dirty="0" smtClean="0"/>
              <a:t>هنگامي كه در بررسيهاي اوليه شواهد كافي به نفع تشخيص آسم وجود نداشته باشد و تشخيصهاي افتراقي محتمل باشـند، احتمـال ابتلا به آسم كم بوده و بررسي جهت تشخيصهاي افتراقي و يا در صورت لزوم ارجاع به سطوح بالاتر بايد انجام گيرد.</a:t>
            </a: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12</a:t>
            </a:r>
            <a:endParaRPr lang="en-US" dirty="0"/>
          </a:p>
        </p:txBody>
      </p:sp>
      <p:sp>
        <p:nvSpPr>
          <p:cNvPr id="3" name="Content Placeholder 2"/>
          <p:cNvSpPr>
            <a:spLocks noGrp="1"/>
          </p:cNvSpPr>
          <p:nvPr>
            <p:ph idx="1"/>
          </p:nvPr>
        </p:nvSpPr>
        <p:spPr/>
        <p:txBody>
          <a:bodyPr>
            <a:normAutofit fontScale="92500" lnSpcReduction="20000"/>
          </a:bodyPr>
          <a:lstStyle/>
          <a:p>
            <a:pPr algn="r" rtl="1"/>
            <a:r>
              <a:rPr lang="fa-IR" dirty="0" smtClean="0"/>
              <a:t>تشخيصهاي افتراقي آسم در بالغين :</a:t>
            </a:r>
          </a:p>
          <a:p>
            <a:pPr algn="r" rtl="1"/>
            <a:r>
              <a:rPr lang="fa-IR" dirty="0" smtClean="0"/>
              <a:t>نبود انسدادراههاي هوايي :</a:t>
            </a:r>
          </a:p>
          <a:p>
            <a:pPr algn="r" rtl="1"/>
            <a:r>
              <a:rPr lang="fa-IR" dirty="0" smtClean="0"/>
              <a:t>- سندرم سرفه مزمن </a:t>
            </a:r>
          </a:p>
          <a:p>
            <a:pPr algn="r" rtl="1"/>
            <a:r>
              <a:rPr lang="fa-IR" dirty="0" smtClean="0"/>
              <a:t>- سندرم هيپرونتيلاسيون </a:t>
            </a:r>
          </a:p>
          <a:p>
            <a:pPr algn="r" rtl="1"/>
            <a:r>
              <a:rPr lang="fa-IR" dirty="0" smtClean="0"/>
              <a:t>- اختلال عملكرد طنابهاي صوتي</a:t>
            </a:r>
          </a:p>
          <a:p>
            <a:pPr algn="r" rtl="1"/>
            <a:r>
              <a:rPr lang="fa-IR" dirty="0" smtClean="0"/>
              <a:t> - رينيت </a:t>
            </a:r>
          </a:p>
          <a:p>
            <a:pPr algn="r" rtl="1"/>
            <a:r>
              <a:rPr lang="en-US" dirty="0" smtClean="0"/>
              <a:t>GERD</a:t>
            </a:r>
            <a:endParaRPr lang="fa-IR" dirty="0" smtClean="0"/>
          </a:p>
          <a:p>
            <a:pPr algn="r" rtl="1"/>
            <a:r>
              <a:rPr lang="en-US" dirty="0" smtClean="0"/>
              <a:t> </a:t>
            </a:r>
            <a:r>
              <a:rPr lang="fa-IR" dirty="0" smtClean="0"/>
              <a:t>- نارسائي قلبي </a:t>
            </a:r>
          </a:p>
          <a:p>
            <a:pPr algn="r" rtl="1"/>
            <a:r>
              <a:rPr lang="fa-IR" dirty="0" smtClean="0"/>
              <a:t>- فيبروز ريوي</a:t>
            </a:r>
          </a:p>
          <a:p>
            <a:pPr algn="r" rtl="1"/>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13</a:t>
            </a:r>
            <a:endParaRPr lang="en-US" dirty="0"/>
          </a:p>
        </p:txBody>
      </p:sp>
      <p:sp>
        <p:nvSpPr>
          <p:cNvPr id="3" name="Content Placeholder 2"/>
          <p:cNvSpPr>
            <a:spLocks noGrp="1"/>
          </p:cNvSpPr>
          <p:nvPr>
            <p:ph idx="1"/>
          </p:nvPr>
        </p:nvSpPr>
        <p:spPr>
          <a:xfrm>
            <a:off x="381000" y="1828800"/>
            <a:ext cx="8229600" cy="4525963"/>
          </a:xfrm>
        </p:spPr>
        <p:txBody>
          <a:bodyPr>
            <a:normAutofit lnSpcReduction="10000"/>
          </a:bodyPr>
          <a:lstStyle/>
          <a:p>
            <a:pPr algn="r" rtl="1"/>
            <a:r>
              <a:rPr lang="fa-IR" dirty="0" smtClean="0"/>
              <a:t>وجود انسدادراههاي هوايي</a:t>
            </a:r>
          </a:p>
          <a:p>
            <a:pPr algn="r" rtl="1"/>
            <a:r>
              <a:rPr lang="fa-IR" dirty="0" smtClean="0"/>
              <a:t>-</a:t>
            </a:r>
            <a:r>
              <a:rPr lang="en-US" dirty="0" smtClean="0"/>
              <a:t>COPD </a:t>
            </a:r>
            <a:endParaRPr lang="fa-IR" dirty="0" smtClean="0"/>
          </a:p>
          <a:p>
            <a:pPr algn="r" rtl="1"/>
            <a:r>
              <a:rPr lang="fa-IR" dirty="0"/>
              <a:t>-</a:t>
            </a:r>
            <a:r>
              <a:rPr lang="fa-IR" dirty="0" smtClean="0"/>
              <a:t>برونشكتازي </a:t>
            </a:r>
          </a:p>
          <a:p>
            <a:pPr algn="r" rtl="1"/>
            <a:r>
              <a:rPr lang="fa-IR" dirty="0" smtClean="0"/>
              <a:t> - آسپراسيون جسم خارجي</a:t>
            </a:r>
          </a:p>
          <a:p>
            <a:pPr algn="r" rtl="1"/>
            <a:r>
              <a:rPr lang="fa-IR" dirty="0" smtClean="0"/>
              <a:t> - برونشيوليت آبليترانت </a:t>
            </a:r>
          </a:p>
          <a:p>
            <a:pPr algn="r" rtl="1"/>
            <a:r>
              <a:rPr lang="fa-IR" dirty="0" smtClean="0"/>
              <a:t>- تنگي راههاي هوايي بزرگ</a:t>
            </a:r>
          </a:p>
          <a:p>
            <a:pPr algn="r" rtl="1"/>
            <a:r>
              <a:rPr lang="fa-IR" dirty="0" smtClean="0"/>
              <a:t> - كانسر ريه</a:t>
            </a:r>
          </a:p>
          <a:p>
            <a:pPr algn="r" rtl="1"/>
            <a:r>
              <a:rPr lang="fa-IR" dirty="0" smtClean="0"/>
              <a:t> - ساركوئيدوز</a:t>
            </a:r>
            <a:endParaRPr lang="en-U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14</a:t>
            </a:r>
            <a:endParaRPr lang="en-US" dirty="0"/>
          </a:p>
        </p:txBody>
      </p:sp>
      <p:sp>
        <p:nvSpPr>
          <p:cNvPr id="3" name="Content Placeholder 2"/>
          <p:cNvSpPr>
            <a:spLocks noGrp="1"/>
          </p:cNvSpPr>
          <p:nvPr>
            <p:ph idx="1"/>
          </p:nvPr>
        </p:nvSpPr>
        <p:spPr/>
        <p:txBody>
          <a:bodyPr>
            <a:normAutofit/>
          </a:bodyPr>
          <a:lstStyle/>
          <a:p>
            <a:pPr algn="r" rtl="1"/>
            <a:r>
              <a:rPr lang="fa-IR" sz="4000" dirty="0" smtClean="0"/>
              <a:t>اقدامات پاراكلينيكي تشخيصي در آسم :</a:t>
            </a:r>
          </a:p>
          <a:p>
            <a:pPr algn="r" rtl="1">
              <a:buNone/>
            </a:pPr>
            <a:r>
              <a:rPr lang="fa-IR" sz="4000" dirty="0" smtClean="0"/>
              <a:t>1- </a:t>
            </a:r>
            <a:r>
              <a:rPr lang="fa-IR" dirty="0"/>
              <a:t>راديوگرافي قفسه سينه جهت رد ساير علل نظير </a:t>
            </a:r>
            <a:r>
              <a:rPr lang="fa-IR" dirty="0" smtClean="0"/>
              <a:t>يافته هاي </a:t>
            </a:r>
            <a:r>
              <a:rPr lang="fa-IR" dirty="0"/>
              <a:t>موضعي ريه </a:t>
            </a:r>
            <a:endParaRPr lang="fa-IR" dirty="0" smtClean="0"/>
          </a:p>
          <a:p>
            <a:pPr algn="r" rtl="1">
              <a:buNone/>
            </a:pPr>
            <a:r>
              <a:rPr lang="fa-IR" dirty="0" smtClean="0"/>
              <a:t>2- آزمــونهــاي عملكــرد ريوي (اسپيرومتري يـا پيكفلومتري)</a:t>
            </a:r>
          </a:p>
          <a:p>
            <a:pPr algn="r" rtl="1">
              <a:buNone/>
            </a:pPr>
            <a:r>
              <a:rPr lang="fa-IR" dirty="0" smtClean="0"/>
              <a:t>نشانگر محدوديت </a:t>
            </a:r>
            <a:r>
              <a:rPr lang="en-US" dirty="0" smtClean="0"/>
              <a:t>Limitation </a:t>
            </a:r>
            <a:r>
              <a:rPr lang="fa-IR" dirty="0" smtClean="0"/>
              <a:t>جريان هوا در راههاي هوايي </a:t>
            </a:r>
          </a:p>
          <a:p>
            <a:pPr algn="r" rtl="1">
              <a:buNone/>
            </a:pPr>
            <a:r>
              <a:rPr lang="fa-IR" dirty="0" smtClean="0"/>
              <a:t>-</a:t>
            </a:r>
            <a:r>
              <a:rPr lang="en-US" dirty="0" smtClean="0"/>
              <a:t>FVE1 </a:t>
            </a:r>
            <a:r>
              <a:rPr lang="fa-IR" dirty="0" smtClean="0"/>
              <a:t>پايين (نسبت به درصد قابل انتظار)</a:t>
            </a:r>
          </a:p>
          <a:p>
            <a:pPr algn="r" rtl="1">
              <a:buNone/>
            </a:pPr>
            <a:r>
              <a:rPr lang="fa-IR" dirty="0" smtClean="0"/>
              <a:t>- پايين </a:t>
            </a:r>
            <a:r>
              <a:rPr lang="en-US" dirty="0" smtClean="0"/>
              <a:t>FVE1 / FVC</a:t>
            </a:r>
            <a:endParaRPr lang="fa-IR" dirty="0" smtClean="0"/>
          </a:p>
          <a:p>
            <a:pPr algn="r" rtl="1">
              <a:buNone/>
            </a:pPr>
            <a:endParaRPr 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15</a:t>
            </a:r>
            <a:endParaRPr lang="en-US" dirty="0"/>
          </a:p>
        </p:txBody>
      </p:sp>
      <p:sp>
        <p:nvSpPr>
          <p:cNvPr id="3" name="Content Placeholder 2"/>
          <p:cNvSpPr>
            <a:spLocks noGrp="1"/>
          </p:cNvSpPr>
          <p:nvPr>
            <p:ph idx="1"/>
          </p:nvPr>
        </p:nvSpPr>
        <p:spPr/>
        <p:txBody>
          <a:bodyPr/>
          <a:lstStyle/>
          <a:p>
            <a:pPr algn="r" rtl="1"/>
            <a:r>
              <a:rPr lang="fa-IR" dirty="0" smtClean="0"/>
              <a:t>3- چــــالش ورزش بــــا اسپيرومتري يـا پيـك- فلومتري جهت بررسـي پاســخدهــي راههــاي هـــــوايي طبـــــق دستورالعمل استاندارد </a:t>
            </a:r>
          </a:p>
          <a:p>
            <a:pPr algn="r" rtl="1"/>
            <a:r>
              <a:rPr lang="fa-IR" dirty="0" smtClean="0"/>
              <a:t>- نشانگر افزايش تحريك پذيري راههاي هوايي </a:t>
            </a:r>
          </a:p>
          <a:p>
            <a:pPr algn="r" rtl="1"/>
            <a:r>
              <a:rPr lang="fa-IR" dirty="0" smtClean="0"/>
              <a:t>4- نوسانات </a:t>
            </a:r>
            <a:r>
              <a:rPr lang="en-US" dirty="0" smtClean="0"/>
              <a:t>PEF </a:t>
            </a:r>
            <a:r>
              <a:rPr lang="fa-IR" dirty="0" smtClean="0"/>
              <a:t>در منزل </a:t>
            </a:r>
          </a:p>
          <a:p>
            <a:pPr algn="r" rtl="1"/>
            <a:r>
              <a:rPr lang="fa-IR" dirty="0" smtClean="0"/>
              <a:t>- نشانگر تحريكپذيري راههاي هوايي </a:t>
            </a:r>
            <a:endParaRPr lang="en-US"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16</a:t>
            </a:r>
            <a:endParaRPr lang="en-US" dirty="0"/>
          </a:p>
        </p:txBody>
      </p:sp>
      <p:sp>
        <p:nvSpPr>
          <p:cNvPr id="3" name="Content Placeholder 2"/>
          <p:cNvSpPr>
            <a:spLocks noGrp="1"/>
          </p:cNvSpPr>
          <p:nvPr>
            <p:ph idx="1"/>
          </p:nvPr>
        </p:nvSpPr>
        <p:spPr/>
        <p:txBody>
          <a:bodyPr>
            <a:normAutofit fontScale="85000" lnSpcReduction="10000"/>
          </a:bodyPr>
          <a:lstStyle/>
          <a:p>
            <a:pPr algn="r" rtl="1"/>
            <a:r>
              <a:rPr lang="fa-IR" sz="4000" dirty="0" smtClean="0"/>
              <a:t>درمان آسم :</a:t>
            </a:r>
          </a:p>
          <a:p>
            <a:pPr algn="r" rtl="1">
              <a:buNone/>
            </a:pPr>
            <a:r>
              <a:rPr lang="fa-IR" sz="4000" dirty="0" smtClean="0"/>
              <a:t>داروهاي آسم بطور كلي به دو دسته اصلي تقسيم ميگردند:</a:t>
            </a:r>
          </a:p>
          <a:p>
            <a:pPr algn="r" rtl="1">
              <a:buNone/>
            </a:pPr>
            <a:r>
              <a:rPr lang="fa-IR" dirty="0"/>
              <a:t>1 –</a:t>
            </a:r>
            <a:r>
              <a:rPr lang="fa-IR" sz="3500" dirty="0"/>
              <a:t>كنترل كننده يا پيشگيري كننده هاي آسم (</a:t>
            </a:r>
            <a:r>
              <a:rPr lang="en-US" sz="3500" dirty="0"/>
              <a:t>Controllers </a:t>
            </a:r>
            <a:r>
              <a:rPr lang="fa-IR" sz="3500" dirty="0"/>
              <a:t>)</a:t>
            </a:r>
            <a:endParaRPr lang="en-US" sz="3500" dirty="0"/>
          </a:p>
          <a:p>
            <a:pPr algn="r" rtl="1">
              <a:buNone/>
            </a:pPr>
            <a:r>
              <a:rPr lang="fa-IR" sz="3500" dirty="0"/>
              <a:t>اين گروه داروها بطور روزانه و منظم و با هدف درمان </a:t>
            </a:r>
            <a:r>
              <a:rPr lang="fa-IR" sz="3500" dirty="0" smtClean="0"/>
              <a:t>دراز مدت </a:t>
            </a:r>
            <a:r>
              <a:rPr lang="fa-IR" sz="3500" dirty="0"/>
              <a:t>مورد استفاده قرار ميگيرند . سردسته اين گروه استروئيدها (استنـشاقي يا سيستميك) هستند. </a:t>
            </a:r>
          </a:p>
          <a:p>
            <a:pPr algn="r" rtl="1">
              <a:buNone/>
            </a:pPr>
            <a:r>
              <a:rPr lang="fa-IR" sz="3500" dirty="0"/>
              <a:t>تئوفيلينهاي طولاني اثـر، تركيـب بتاآگونيـستهـاي طـولاني اثـر بـا اسـتروئيدهاي استنـشاقي, كرومولين سديم و داروهاي ضد لكوتريني</a:t>
            </a:r>
          </a:p>
          <a:p>
            <a:pPr algn="r" rtl="1">
              <a:buNone/>
            </a:pPr>
            <a:endParaRPr lang="en-US"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17</a:t>
            </a:r>
            <a:endParaRPr lang="en-US" dirty="0"/>
          </a:p>
        </p:txBody>
      </p:sp>
      <p:sp>
        <p:nvSpPr>
          <p:cNvPr id="3" name="Content Placeholder 2"/>
          <p:cNvSpPr>
            <a:spLocks noGrp="1"/>
          </p:cNvSpPr>
          <p:nvPr>
            <p:ph idx="1"/>
          </p:nvPr>
        </p:nvSpPr>
        <p:spPr/>
        <p:txBody>
          <a:bodyPr/>
          <a:lstStyle/>
          <a:p>
            <a:pPr algn="r" rtl="1"/>
            <a:r>
              <a:rPr lang="fa-IR" dirty="0" smtClean="0"/>
              <a:t>2 -داروهاي زود اثر (نجات بخش) (</a:t>
            </a:r>
            <a:r>
              <a:rPr lang="en-US" dirty="0" smtClean="0"/>
              <a:t>:( Relievers  </a:t>
            </a:r>
          </a:p>
          <a:p>
            <a:pPr algn="r" rtl="1"/>
            <a:endParaRPr lang="en-US" dirty="0"/>
          </a:p>
          <a:p>
            <a:pPr algn="r" rtl="1"/>
            <a:r>
              <a:rPr lang="fa-IR" dirty="0" smtClean="0"/>
              <a:t>داروهاي زود اثر شامل بتاآگونيستهاي زود اثر، آنتي كلي نرژيـكهـاي استنـشاقي، اسـتروئيدهاي سيـستميك و تركيبـات تئـوفيلين (آمينوفيلين) ميباشند.</a:t>
            </a:r>
            <a:endParaRPr lang="en-US"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18</a:t>
            </a:r>
            <a:endParaRPr lang="en-US" dirty="0"/>
          </a:p>
        </p:txBody>
      </p:sp>
      <p:sp>
        <p:nvSpPr>
          <p:cNvPr id="3" name="Content Placeholder 2"/>
          <p:cNvSpPr>
            <a:spLocks noGrp="1"/>
          </p:cNvSpPr>
          <p:nvPr>
            <p:ph idx="1"/>
          </p:nvPr>
        </p:nvSpPr>
        <p:spPr/>
        <p:txBody>
          <a:bodyPr/>
          <a:lstStyle/>
          <a:p>
            <a:pPr algn="r" rtl="1"/>
            <a:r>
              <a:rPr lang="fa-IR" dirty="0" smtClean="0"/>
              <a:t>درمان آزمايشي </a:t>
            </a:r>
            <a:r>
              <a:rPr lang="en-US" dirty="0" smtClean="0"/>
              <a:t>Trial </a:t>
            </a:r>
            <a:r>
              <a:rPr lang="fa-IR" dirty="0" smtClean="0"/>
              <a:t>در بالغين :</a:t>
            </a:r>
          </a:p>
          <a:p>
            <a:pPr algn="r" rtl="1"/>
            <a:r>
              <a:rPr lang="fa-IR" dirty="0" smtClean="0"/>
              <a:t>براي درمان آزمايشي(</a:t>
            </a:r>
            <a:r>
              <a:rPr lang="en-US" dirty="0" smtClean="0"/>
              <a:t>Trial </a:t>
            </a:r>
            <a:r>
              <a:rPr lang="fa-IR" dirty="0" smtClean="0"/>
              <a:t> </a:t>
            </a:r>
            <a:r>
              <a:rPr lang="en-US" dirty="0" smtClean="0"/>
              <a:t>(</a:t>
            </a:r>
            <a:r>
              <a:rPr lang="fa-IR" dirty="0" smtClean="0"/>
              <a:t>كورتيكوستروئيد استنشاقي به مدت يك ماه و با دوز متوسط تجويز ميگردد. در مواردي كه انسداد قابل ملاحظه</a:t>
            </a:r>
            <a:r>
              <a:rPr lang="en-US" dirty="0" smtClean="0"/>
              <a:t> </a:t>
            </a:r>
            <a:r>
              <a:rPr lang="fa-IR" dirty="0" smtClean="0"/>
              <a:t>ي راههاي هوايي وجود دارد، درمان آزمايشي با پردنيزولون خوراكي </a:t>
            </a:r>
            <a:r>
              <a:rPr lang="en-US" dirty="0" smtClean="0"/>
              <a:t>mg 30 </a:t>
            </a:r>
            <a:r>
              <a:rPr lang="fa-IR" dirty="0" smtClean="0"/>
              <a:t>روزانه (يك بار در روز) براي دو هفته توصيه مـي- گردد. </a:t>
            </a:r>
            <a:endParaRPr lang="en-US"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19</a:t>
            </a:r>
            <a:endParaRPr lang="en-US" dirty="0"/>
          </a:p>
        </p:txBody>
      </p:sp>
      <p:sp>
        <p:nvSpPr>
          <p:cNvPr id="3" name="Content Placeholder 2"/>
          <p:cNvSpPr>
            <a:spLocks noGrp="1"/>
          </p:cNvSpPr>
          <p:nvPr>
            <p:ph idx="1"/>
          </p:nvPr>
        </p:nvSpPr>
        <p:spPr/>
        <p:txBody>
          <a:bodyPr/>
          <a:lstStyle/>
          <a:p>
            <a:pPr algn="r" rtl="1"/>
            <a:r>
              <a:rPr lang="fa-IR" dirty="0" smtClean="0"/>
              <a:t>درمان نگهدارنده آسم (درمان پلكاني- </a:t>
            </a:r>
            <a:r>
              <a:rPr lang="en-US" dirty="0" smtClean="0"/>
              <a:t>treatment Stepwise (</a:t>
            </a:r>
            <a:r>
              <a:rPr lang="fa-IR" dirty="0" smtClean="0"/>
              <a:t>:</a:t>
            </a:r>
          </a:p>
          <a:p>
            <a:pPr algn="r" rtl="1">
              <a:buNone/>
            </a:pPr>
            <a:endParaRPr lang="en-US" dirty="0" smtClean="0"/>
          </a:p>
          <a:p>
            <a:pPr algn="r" rtl="1"/>
            <a:r>
              <a:rPr lang="en-US" dirty="0" smtClean="0"/>
              <a:t>1</a:t>
            </a:r>
            <a:r>
              <a:rPr lang="fa-IR" dirty="0" smtClean="0"/>
              <a:t> -در صورتي كه علائم بيماري خفيف و متناوب باشد (علائم روزانه 2بار يا كمتر در هفته و شبها يك بار يا كمتر در مـاه ) بيمـار نيـاز بـه درمان منظم نگهدارنده نداشته و بر حسب نياز ميتوان از داروهاي زود اثر نظير سالبوتامول استفاده نمود. (پله اول يا</a:t>
            </a:r>
            <a:r>
              <a:rPr lang="en-US" dirty="0" err="1" smtClean="0"/>
              <a:t>stepⅠ</a:t>
            </a:r>
            <a:r>
              <a:rPr lang="en-US" dirty="0" smtClean="0"/>
              <a:t>(</a:t>
            </a:r>
            <a:endParaRPr lang="en-US"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20</a:t>
            </a:r>
            <a:endParaRPr lang="en-US" dirty="0"/>
          </a:p>
        </p:txBody>
      </p:sp>
      <p:sp>
        <p:nvSpPr>
          <p:cNvPr id="3" name="Content Placeholder 2"/>
          <p:cNvSpPr>
            <a:spLocks noGrp="1"/>
          </p:cNvSpPr>
          <p:nvPr>
            <p:ph idx="1"/>
          </p:nvPr>
        </p:nvSpPr>
        <p:spPr/>
        <p:txBody>
          <a:bodyPr>
            <a:normAutofit lnSpcReduction="10000"/>
          </a:bodyPr>
          <a:lstStyle/>
          <a:p>
            <a:pPr algn="r" rtl="1"/>
            <a:r>
              <a:rPr lang="fa-IR" dirty="0" smtClean="0"/>
              <a:t>2- در بيشتر بيماران بايد درمان از پله دوم (</a:t>
            </a:r>
            <a:r>
              <a:rPr lang="en-US" dirty="0" err="1" smtClean="0"/>
              <a:t>StepⅡ</a:t>
            </a:r>
            <a:r>
              <a:rPr lang="en-US" dirty="0" smtClean="0"/>
              <a:t> (</a:t>
            </a:r>
            <a:r>
              <a:rPr lang="fa-IR" dirty="0" smtClean="0"/>
              <a:t>آغاز شود. در اين مرحله درمان انتخابي نگهدارنده، اسـتروئيد استنشاقي با دوز كم است.</a:t>
            </a:r>
          </a:p>
          <a:p>
            <a:pPr algn="r" rtl="1"/>
            <a:r>
              <a:rPr lang="fa-IR" dirty="0" smtClean="0"/>
              <a:t>3- در موارديكه شدت علائم باليني بيمار بيشتر است (علائم بيماري هر روز وجود داشته و يا شبها بيش از يـك بـار در هفتـه بـه دليـل بيماري از خواب بيدار ميشود) درمان از مرحله سوم و يا بالاتر بايد آغاز شود.</a:t>
            </a:r>
          </a:p>
          <a:p>
            <a:pPr algn="r" rtl="1">
              <a:buNone/>
            </a:pPr>
            <a:r>
              <a:rPr lang="fa-IR" dirty="0"/>
              <a:t>ا</a:t>
            </a:r>
            <a:r>
              <a:rPr lang="fa-IR" dirty="0" smtClean="0"/>
              <a:t>ســتروئيد استنــشاقي بــا دوز كــم بــه اضــافه بتاآگونيست استنشاقي طولاني اثر</a:t>
            </a:r>
            <a:endParaRPr lang="en-US"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rtl="1"/>
            <a:r>
              <a:rPr lang="fa-IR" dirty="0" smtClean="0"/>
              <a:t>21</a:t>
            </a:r>
            <a:endParaRPr lang="en-US" dirty="0"/>
          </a:p>
        </p:txBody>
      </p:sp>
      <p:sp>
        <p:nvSpPr>
          <p:cNvPr id="3" name="Content Placeholder 2"/>
          <p:cNvSpPr>
            <a:spLocks noGrp="1"/>
          </p:cNvSpPr>
          <p:nvPr>
            <p:ph idx="1"/>
          </p:nvPr>
        </p:nvSpPr>
        <p:spPr/>
        <p:txBody>
          <a:bodyPr/>
          <a:lstStyle/>
          <a:p>
            <a:pPr algn="r" rtl="1"/>
            <a:r>
              <a:rPr lang="fa-IR" dirty="0" smtClean="0"/>
              <a:t>4-پله چهارم </a:t>
            </a:r>
            <a:r>
              <a:rPr lang="en-US" dirty="0" smtClean="0"/>
              <a:t>Step Ⅳ</a:t>
            </a:r>
            <a:r>
              <a:rPr lang="fa-IR" dirty="0" smtClean="0"/>
              <a:t>:</a:t>
            </a:r>
          </a:p>
          <a:p>
            <a:pPr algn="r" rtl="1">
              <a:buNone/>
            </a:pPr>
            <a:r>
              <a:rPr lang="fa-IR" dirty="0" smtClean="0"/>
              <a:t>استروئيد استنشاقي بـا دوز متوسـط يـا زيـاد بـه اضافه بتاآگونيست استنشاقي طولاني اثر به اضافه يكي از موارد زير اگر نياز باشد: </a:t>
            </a:r>
          </a:p>
          <a:p>
            <a:pPr algn="r" rtl="1">
              <a:buFontTx/>
              <a:buChar char="-"/>
            </a:pPr>
            <a:r>
              <a:rPr lang="fa-IR" dirty="0" smtClean="0"/>
              <a:t>تئوفيلين پيوسته رهش </a:t>
            </a:r>
          </a:p>
          <a:p>
            <a:pPr algn="r" rtl="1">
              <a:buFontTx/>
              <a:buChar char="-"/>
            </a:pPr>
            <a:r>
              <a:rPr lang="en-US" dirty="0" err="1" smtClean="0"/>
              <a:t>Leukotriene</a:t>
            </a:r>
            <a:r>
              <a:rPr lang="en-US" dirty="0" smtClean="0"/>
              <a:t> Modifiers - </a:t>
            </a:r>
            <a:endParaRPr lang="fa-IR" dirty="0" smtClean="0"/>
          </a:p>
          <a:p>
            <a:pPr algn="r" rtl="1"/>
            <a:endParaRPr lang="en-US"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22</a:t>
            </a:r>
            <a:endParaRPr lang="en-US" dirty="0"/>
          </a:p>
        </p:txBody>
      </p:sp>
      <p:sp>
        <p:nvSpPr>
          <p:cNvPr id="3" name="Content Placeholder 2"/>
          <p:cNvSpPr>
            <a:spLocks noGrp="1"/>
          </p:cNvSpPr>
          <p:nvPr>
            <p:ph idx="1"/>
          </p:nvPr>
        </p:nvSpPr>
        <p:spPr/>
        <p:txBody>
          <a:bodyPr/>
          <a:lstStyle/>
          <a:p>
            <a:pPr algn="r" rtl="1"/>
            <a:r>
              <a:rPr lang="fa-IR" dirty="0" smtClean="0"/>
              <a:t>پله پنجم </a:t>
            </a:r>
            <a:r>
              <a:rPr lang="en-US" dirty="0" smtClean="0"/>
              <a:t>Step Ⅴ</a:t>
            </a:r>
            <a:r>
              <a:rPr lang="fa-IR" dirty="0" smtClean="0"/>
              <a:t>:</a:t>
            </a:r>
          </a:p>
          <a:p>
            <a:pPr algn="r" rtl="1">
              <a:buNone/>
            </a:pPr>
            <a:r>
              <a:rPr lang="fa-IR" dirty="0" smtClean="0"/>
              <a:t>يكي از موارد زير را به درمانهاي قبلي اضافه كنيد:</a:t>
            </a:r>
          </a:p>
          <a:p>
            <a:pPr algn="r" rtl="1">
              <a:buNone/>
            </a:pPr>
            <a:r>
              <a:rPr lang="fa-IR" dirty="0" smtClean="0"/>
              <a:t> - استروئيد خوراكي(كمترين دوز) </a:t>
            </a:r>
          </a:p>
          <a:p>
            <a:pPr algn="r" rtl="1">
              <a:buNone/>
            </a:pPr>
            <a:r>
              <a:rPr lang="fa-IR" dirty="0" smtClean="0"/>
              <a:t>- درمان با</a:t>
            </a:r>
            <a:r>
              <a:rPr lang="en-US" dirty="0" smtClean="0"/>
              <a:t>Anti –IgE </a:t>
            </a:r>
            <a:endParaRPr lang="en-US"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23</a:t>
            </a:r>
            <a:endParaRPr lang="en-US" dirty="0"/>
          </a:p>
        </p:txBody>
      </p:sp>
      <p:sp>
        <p:nvSpPr>
          <p:cNvPr id="3" name="Content Placeholder 2"/>
          <p:cNvSpPr>
            <a:spLocks noGrp="1"/>
          </p:cNvSpPr>
          <p:nvPr>
            <p:ph idx="1"/>
          </p:nvPr>
        </p:nvSpPr>
        <p:spPr/>
        <p:txBody>
          <a:bodyPr>
            <a:normAutofit fontScale="92500"/>
          </a:bodyPr>
          <a:lstStyle/>
          <a:p>
            <a:pPr algn="r" rtl="1"/>
            <a:r>
              <a:rPr lang="fa-IR" dirty="0" smtClean="0"/>
              <a:t>مراقبت بيماران </a:t>
            </a:r>
            <a:r>
              <a:rPr lang="en-US" dirty="0" smtClean="0"/>
              <a:t>:</a:t>
            </a:r>
          </a:p>
          <a:p>
            <a:pPr algn="r" rtl="1">
              <a:buNone/>
            </a:pPr>
            <a:r>
              <a:rPr lang="fa-IR" dirty="0" smtClean="0"/>
              <a:t>كليه بيماران بايد يك ماه پس از شروع درمان مجددا توسط پزشك ويزيت شده و سطح كنترل بيماري توسط پزشك تعيين گردد.</a:t>
            </a:r>
          </a:p>
          <a:p>
            <a:pPr algn="r" rtl="1">
              <a:buNone/>
            </a:pPr>
            <a:r>
              <a:rPr lang="fa-IR" dirty="0" smtClean="0"/>
              <a:t>الف) چنانچه آسم كنترل نشده باشد علاوه بر توصيه به استفاده از داروها و وسايل كمك درماني و كنتـرل عوامـل خطـر بايـد افـزايش پلكاني مقدار مصرف داروها نيز صورت گيرد و جهت درمان داروهاي ديگر نظير بتا آگونيست هاي استنشاقي طولاني اثر مورد نياز اسـت كه در اين موارد لازم است بيمار به سطوح بالاتر ارجاع شود. </a:t>
            </a: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24</a:t>
            </a:r>
            <a:endParaRPr lang="en-US" dirty="0"/>
          </a:p>
        </p:txBody>
      </p:sp>
      <p:sp>
        <p:nvSpPr>
          <p:cNvPr id="3" name="Content Placeholder 2"/>
          <p:cNvSpPr>
            <a:spLocks noGrp="1"/>
          </p:cNvSpPr>
          <p:nvPr>
            <p:ph idx="1"/>
          </p:nvPr>
        </p:nvSpPr>
        <p:spPr/>
        <p:txBody>
          <a:bodyPr/>
          <a:lstStyle/>
          <a:p>
            <a:pPr algn="r" rtl="1"/>
            <a:r>
              <a:rPr lang="fa-IR" dirty="0" smtClean="0"/>
              <a:t>ب)- اگر آسم بيمار تا حدي كنترل شده باشد (كنترل نسبي) ضمن توصيه به استفاده از داروها و وسايل كمك درماني و كنتـرل عوامـل خطر، با توجه به در دسترس بودن امكانات درماني و هزينه درمان ميتوان افزايش پلكاني درمان را انجام داد و براي درمان از اسـتروئيد استنشاقي با دوز متوسط استفاده نمود و يا درمان را بر اساس مرحله قبل ادامه داد . در هر صورت بايد بيمار يك ماه بعد مجددا توسـط پزشك ويزيت گردد. </a:t>
            </a:r>
            <a:endParaRPr lang="en-US"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25</a:t>
            </a:r>
            <a:endParaRPr lang="en-US" dirty="0"/>
          </a:p>
        </p:txBody>
      </p:sp>
      <p:sp>
        <p:nvSpPr>
          <p:cNvPr id="3" name="Content Placeholder 2"/>
          <p:cNvSpPr>
            <a:spLocks noGrp="1"/>
          </p:cNvSpPr>
          <p:nvPr>
            <p:ph idx="1"/>
          </p:nvPr>
        </p:nvSpPr>
        <p:spPr/>
        <p:txBody>
          <a:bodyPr/>
          <a:lstStyle/>
          <a:p>
            <a:pPr algn="r" rtl="1"/>
            <a:r>
              <a:rPr lang="fa-IR" dirty="0" smtClean="0"/>
              <a:t>ج) - اگر بيماري به طور كامل كنترل شده باشد درمان را مطابق گذشته ادامه داده و بيمار بايد دو ماه بعد مجددا توسط پزشـك ويزيـت گردد.</a:t>
            </a:r>
          </a:p>
          <a:p>
            <a:pPr algn="r" rtl="1">
              <a:buNone/>
            </a:pPr>
            <a:r>
              <a:rPr lang="fa-IR" dirty="0" smtClean="0"/>
              <a:t>- اسپيرومتري علاوه بر شروع درمان هر 3 تا 6 ماه يك بار به صورت دوره اي انـدازه گيـري مـيشـود.</a:t>
            </a:r>
            <a:endParaRPr 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26</a:t>
            </a:r>
            <a:endParaRPr lang="en-US" dirty="0"/>
          </a:p>
        </p:txBody>
      </p:sp>
      <p:sp>
        <p:nvSpPr>
          <p:cNvPr id="3" name="Content Placeholder 2"/>
          <p:cNvSpPr>
            <a:spLocks noGrp="1"/>
          </p:cNvSpPr>
          <p:nvPr>
            <p:ph idx="1"/>
          </p:nvPr>
        </p:nvSpPr>
        <p:spPr/>
        <p:txBody>
          <a:bodyPr>
            <a:normAutofit fontScale="92500"/>
          </a:bodyPr>
          <a:lstStyle/>
          <a:p>
            <a:pPr algn="r" rtl="1"/>
            <a:r>
              <a:rPr lang="fa-IR" dirty="0" smtClean="0"/>
              <a:t>فاكتورهاي خطر براي پيش آگهي بد آسم :</a:t>
            </a:r>
          </a:p>
          <a:p>
            <a:pPr algn="r" rtl="1">
              <a:buNone/>
            </a:pPr>
            <a:r>
              <a:rPr lang="en-US" dirty="0" smtClean="0"/>
              <a:t>FEV1 </a:t>
            </a:r>
            <a:r>
              <a:rPr lang="fa-IR" dirty="0" smtClean="0"/>
              <a:t>پايين (به ويژه كمتر از 60 درصد)</a:t>
            </a:r>
          </a:p>
          <a:p>
            <a:pPr algn="r" rtl="1">
              <a:buNone/>
            </a:pPr>
            <a:r>
              <a:rPr lang="fa-IR" dirty="0" smtClean="0"/>
              <a:t>  - مشكلات رواني، اقتصادي و اجتماعي شديد</a:t>
            </a:r>
          </a:p>
          <a:p>
            <a:pPr algn="r" rtl="1">
              <a:buNone/>
            </a:pPr>
            <a:r>
              <a:rPr lang="fa-IR" dirty="0" smtClean="0"/>
              <a:t> - برخورد با دود سيگار و عوامل شيميايي مضر و عوامل شغلي </a:t>
            </a:r>
          </a:p>
          <a:p>
            <a:pPr algn="r" rtl="1">
              <a:buNone/>
            </a:pPr>
            <a:r>
              <a:rPr lang="fa-IR" dirty="0" smtClean="0"/>
              <a:t>- بيماريهاي همراه، رينوسينوزيت، چاقي، آلرژي غذايي ثابت شده </a:t>
            </a:r>
          </a:p>
          <a:p>
            <a:pPr algn="r" rtl="1">
              <a:buNone/>
            </a:pPr>
            <a:r>
              <a:rPr lang="fa-IR" dirty="0" smtClean="0"/>
              <a:t>- حاملگي </a:t>
            </a:r>
          </a:p>
          <a:p>
            <a:pPr algn="r" rtl="1">
              <a:buNone/>
            </a:pPr>
            <a:r>
              <a:rPr lang="fa-IR" dirty="0" smtClean="0"/>
              <a:t>- سابقه بستري در </a:t>
            </a:r>
            <a:r>
              <a:rPr lang="en-US" dirty="0" smtClean="0"/>
              <a:t>ICU </a:t>
            </a:r>
            <a:r>
              <a:rPr lang="fa-IR" dirty="0" smtClean="0"/>
              <a:t>يا انتوباسيون </a:t>
            </a:r>
          </a:p>
          <a:p>
            <a:pPr algn="r" rtl="1">
              <a:buNone/>
            </a:pPr>
            <a:r>
              <a:rPr lang="fa-IR" dirty="0" smtClean="0"/>
              <a:t>-  سابقه يك بار يا بيشترحمله شديد در 12 ماه گذشته </a:t>
            </a:r>
            <a:endParaRPr lang="en-US" dirty="0"/>
          </a:p>
        </p:txBody>
      </p:sp>
      <p:sp>
        <p:nvSpPr>
          <p:cNvPr id="4" name="Rectangle 3"/>
          <p:cNvSpPr/>
          <p:nvPr/>
        </p:nvSpPr>
        <p:spPr>
          <a:xfrm>
            <a:off x="3125931" y="3244334"/>
            <a:ext cx="2892138" cy="369332"/>
          </a:xfrm>
          <a:prstGeom prst="rect">
            <a:avLst/>
          </a:prstGeom>
        </p:spPr>
        <p:txBody>
          <a:bodyPr wrap="none">
            <a:spAutoFit/>
          </a:bodyPr>
          <a:lstStyle/>
          <a:p>
            <a:r>
              <a:rPr lang="fa-IR" dirty="0" smtClean="0"/>
              <a:t>نديكاسيونهاي ارجاع به سطوح بالاتر</a:t>
            </a:r>
            <a:endParaRPr lang="en-US"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27</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dirty="0" smtClean="0"/>
              <a:t>انديكاسيونهاي ارجاع به سطوح بالاتر:</a:t>
            </a:r>
          </a:p>
          <a:p>
            <a:pPr algn="r" rtl="1"/>
            <a:r>
              <a:rPr lang="fa-IR" dirty="0" smtClean="0"/>
              <a:t>ابهام يا شك در تشخيص</a:t>
            </a:r>
          </a:p>
          <a:p>
            <a:pPr algn="r" rtl="1"/>
            <a:r>
              <a:rPr lang="fa-IR" dirty="0" smtClean="0"/>
              <a:t>بروز آسم در سنين كمتر از يك سال و بالاي 65 سال </a:t>
            </a:r>
          </a:p>
          <a:p>
            <a:pPr algn="r" rtl="1"/>
            <a:r>
              <a:rPr lang="fa-IR" dirty="0" smtClean="0"/>
              <a:t> پاسخ ضعيف يا عدم پاسخ به درمانهاي معمول (به ويژه نياز به بتاآگونيـست طـولاني اثـر يـا مـصرف مكـرر اسـتروئيدهاي خوراكي) </a:t>
            </a:r>
          </a:p>
          <a:p>
            <a:pPr algn="r" rtl="1"/>
            <a:endParaRPr lang="fa-IR" dirty="0" smtClean="0"/>
          </a:p>
          <a:p>
            <a:pPr algn="r" rtl="1"/>
            <a:r>
              <a:rPr lang="fa-IR" dirty="0" smtClean="0"/>
              <a:t>در مواردي كه تستهاي تشخيصي اضافي مورد نياز باشد، مثل تست پوستي و...........</a:t>
            </a:r>
          </a:p>
          <a:p>
            <a:pPr algn="r" rtl="1"/>
            <a:r>
              <a:rPr lang="fa-IR" dirty="0" smtClean="0"/>
              <a:t>ائوزينوفيلي شديد خون محيطي (مقدار مطلق بيش از 1000(</a:t>
            </a:r>
          </a:p>
          <a:p>
            <a:pPr algn="r" rtl="1"/>
            <a:endParaRPr lang="fa-IR" dirty="0" smtClean="0"/>
          </a:p>
          <a:p>
            <a:pPr algn="r" rtl="1"/>
            <a:r>
              <a:rPr lang="fa-IR" dirty="0" smtClean="0"/>
              <a:t>كاهش مرحله درماني </a:t>
            </a:r>
            <a:r>
              <a:rPr lang="en-US" dirty="0" smtClean="0"/>
              <a:t>Down Step</a:t>
            </a:r>
            <a:r>
              <a:rPr lang="fa-IR" dirty="0" smtClean="0"/>
              <a:t>در بيماري كه بتاآگونيست طولاني اثر مـصرف مـيكنـد.(از مرحلـه 3 و بـالاتر جهـت تصميم گيري براي قطع بتاآگونيستهاي طولاني اثر) </a:t>
            </a:r>
          </a:p>
          <a:p>
            <a:pPr algn="r" rtl="1"/>
            <a:r>
              <a:rPr lang="fa-IR" dirty="0" smtClean="0"/>
              <a:t>اضطراب شديد والدين يا نياز به اطمينان بخشي، عدم همكاري بيمار و خانواده وي در درمان عليرغم آموزش توسط پزشك</a:t>
            </a:r>
            <a:endParaRPr 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28</a:t>
            </a:r>
            <a:endParaRPr lang="en-US" dirty="0"/>
          </a:p>
        </p:txBody>
      </p:sp>
      <p:sp>
        <p:nvSpPr>
          <p:cNvPr id="3" name="Content Placeholder 2"/>
          <p:cNvSpPr>
            <a:spLocks noGrp="1"/>
          </p:cNvSpPr>
          <p:nvPr>
            <p:ph idx="1"/>
          </p:nvPr>
        </p:nvSpPr>
        <p:spPr/>
        <p:txBody>
          <a:bodyPr/>
          <a:lstStyle/>
          <a:p>
            <a:pPr algn="r" rtl="1"/>
            <a:r>
              <a:rPr lang="fa-IR" dirty="0" smtClean="0"/>
              <a:t>همراهي آسم با پوليپ بيني </a:t>
            </a:r>
            <a:endParaRPr lang="en-US" dirty="0" smtClean="0"/>
          </a:p>
          <a:p>
            <a:pPr algn="r" rtl="1"/>
            <a:r>
              <a:rPr lang="fa-IR" dirty="0" smtClean="0"/>
              <a:t>آسم در بارداري </a:t>
            </a:r>
            <a:endParaRPr lang="en-US" dirty="0" smtClean="0"/>
          </a:p>
          <a:p>
            <a:pPr algn="r" rtl="1"/>
            <a:r>
              <a:rPr lang="fa-IR" dirty="0" smtClean="0"/>
              <a:t> آسم همراه با ديابت، بيماري قلبي، گلوكوم، وجود شواهد واسكوليت،</a:t>
            </a:r>
            <a:endParaRPr lang="en-US" dirty="0" smtClean="0"/>
          </a:p>
          <a:p>
            <a:pPr algn="r" rtl="1"/>
            <a:r>
              <a:rPr lang="fa-IR" dirty="0" smtClean="0"/>
              <a:t>بيماران مشكوك به آسم شغلي </a:t>
            </a:r>
            <a:endParaRPr lang="en-US" dirty="0" smtClean="0"/>
          </a:p>
          <a:p>
            <a:pPr algn="r" rtl="1"/>
            <a:r>
              <a:rPr lang="fa-IR" dirty="0" smtClean="0"/>
              <a:t> حساسيت به داروهاي مسكن(</a:t>
            </a:r>
            <a:r>
              <a:rPr lang="en-US" dirty="0" smtClean="0"/>
              <a:t>NSAIDs</a:t>
            </a:r>
            <a:endParaRPr lang="en-US"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29</a:t>
            </a:r>
            <a:endParaRPr lang="en-US" dirty="0"/>
          </a:p>
        </p:txBody>
      </p:sp>
      <p:sp>
        <p:nvSpPr>
          <p:cNvPr id="3" name="Content Placeholder 2"/>
          <p:cNvSpPr>
            <a:spLocks noGrp="1"/>
          </p:cNvSpPr>
          <p:nvPr>
            <p:ph idx="1"/>
          </p:nvPr>
        </p:nvSpPr>
        <p:spPr/>
        <p:txBody>
          <a:bodyPr/>
          <a:lstStyle/>
          <a:p>
            <a:pPr algn="r" rtl="1"/>
            <a:r>
              <a:rPr lang="fa-IR" dirty="0" smtClean="0"/>
              <a:t>آموزش بيماران </a:t>
            </a:r>
            <a:r>
              <a:rPr lang="en-US" dirty="0" smtClean="0"/>
              <a:t>:</a:t>
            </a:r>
          </a:p>
          <a:p>
            <a:pPr algn="r" rtl="1">
              <a:buNone/>
            </a:pPr>
            <a:r>
              <a:rPr lang="fa-IR" dirty="0" smtClean="0"/>
              <a:t>الف) </a:t>
            </a:r>
            <a:r>
              <a:rPr lang="en-US" dirty="0" smtClean="0"/>
              <a:t>-</a:t>
            </a:r>
            <a:r>
              <a:rPr lang="fa-IR" dirty="0" smtClean="0"/>
              <a:t>آموزش مداوم بيماران براي ايجاد مشاركت فعال در درمان آسم</a:t>
            </a:r>
            <a:endParaRPr lang="en-US" dirty="0" smtClean="0"/>
          </a:p>
          <a:p>
            <a:pPr algn="r" rtl="1">
              <a:buNone/>
            </a:pPr>
            <a:endParaRPr lang="en-US" dirty="0" smtClean="0"/>
          </a:p>
          <a:p>
            <a:pPr algn="r" rtl="1">
              <a:buNone/>
            </a:pPr>
            <a:r>
              <a:rPr lang="fa-IR" dirty="0" smtClean="0"/>
              <a:t>ب)</a:t>
            </a:r>
            <a:r>
              <a:rPr lang="en-US" dirty="0" smtClean="0"/>
              <a:t>- </a:t>
            </a:r>
            <a:r>
              <a:rPr lang="fa-IR" dirty="0" smtClean="0"/>
              <a:t> پرهيز از تماس با مواد آلرژن وحساسيت زا، آلاينده</a:t>
            </a:r>
            <a:r>
              <a:rPr lang="en-US" dirty="0" smtClean="0"/>
              <a:t> </a:t>
            </a:r>
            <a:r>
              <a:rPr lang="fa-IR" dirty="0" smtClean="0"/>
              <a:t>ها و بويژه دود سيگار (پيشگيري نوع اول، دوم و سوم):</a:t>
            </a:r>
            <a:endParaRPr lang="en-US"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30</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sz="4000" dirty="0" smtClean="0"/>
              <a:t>پيشگيري نوع اول </a:t>
            </a:r>
            <a:r>
              <a:rPr lang="en-US" sz="4000" dirty="0" smtClean="0"/>
              <a:t>:</a:t>
            </a:r>
          </a:p>
          <a:p>
            <a:pPr algn="r" rtl="1"/>
            <a:r>
              <a:rPr lang="fa-IR" dirty="0" smtClean="0"/>
              <a:t>- پرهيز از سيگار كشيدن و تماس با هرگونه دود سيگار و ساير مواد دخاني نظير قليان، پيپ، ... به ويژه در دوران بارداري، عدم استفاده از هرگونه دخانيات در محيطهاي شغلي و فضاي سربسته </a:t>
            </a:r>
            <a:endParaRPr lang="en-US" dirty="0" smtClean="0"/>
          </a:p>
          <a:p>
            <a:pPr algn="r" rtl="1"/>
            <a:r>
              <a:rPr lang="fa-IR" dirty="0" smtClean="0"/>
              <a:t>- پرهيز از قرار گرفتن در معرض آلودگي هوا در فضاهاي باز و بسته</a:t>
            </a:r>
            <a:endParaRPr lang="en-US" dirty="0" smtClean="0"/>
          </a:p>
          <a:p>
            <a:pPr algn="r" rtl="1"/>
            <a:r>
              <a:rPr lang="fa-IR" dirty="0" smtClean="0"/>
              <a:t> - پرهيز از خانه</a:t>
            </a:r>
            <a:r>
              <a:rPr lang="en-US" dirty="0" smtClean="0"/>
              <a:t> </a:t>
            </a:r>
            <a:r>
              <a:rPr lang="fa-IR" dirty="0" smtClean="0"/>
              <a:t>هاي مرطوب و كاهش هر نوع آلاينده در محيطهاي مسكوني </a:t>
            </a:r>
            <a:endParaRPr lang="en-US" dirty="0" smtClean="0"/>
          </a:p>
          <a:p>
            <a:pPr algn="r" rtl="1"/>
            <a:r>
              <a:rPr lang="fa-IR" dirty="0" smtClean="0"/>
              <a:t>- كاهش تماس افراد مستعد آلرژي و آسم با مواد حساسيت زاي (آلرژن) استنشاقي مانند هيرههاي گـرد و غبـار، سوسـك و حيوانـات خانگي </a:t>
            </a:r>
            <a:endParaRPr lang="en-US" dirty="0" smtClean="0"/>
          </a:p>
          <a:p>
            <a:pPr algn="r" rtl="1"/>
            <a:r>
              <a:rPr lang="fa-IR" dirty="0" smtClean="0"/>
              <a:t>- پرهيز از مواد حساسيت زا و محرك در محيطهاي شغلي به وسيله خارج كردن آنها از محيط و يـا بـا اسـتفاده از وسـايل و روشـهاي محافظت كننده </a:t>
            </a:r>
            <a:endParaRPr lang="en-US" dirty="0" smtClean="0"/>
          </a:p>
          <a:p>
            <a:pPr algn="r" rtl="1"/>
            <a:r>
              <a:rPr lang="fa-IR" dirty="0" smtClean="0"/>
              <a:t>- توصيه به كاهش وزن در افراد چاق</a:t>
            </a:r>
            <a:endParaRPr lang="en-US" dirty="0" smtClean="0"/>
          </a:p>
          <a:p>
            <a:pPr algn="r" rtl="1"/>
            <a:r>
              <a:rPr lang="fa-IR" dirty="0" smtClean="0"/>
              <a:t> - نبود شواهد كافي براي مصرف مكملهاي حاوي روغن ماهي (نظير امگا3 </a:t>
            </a:r>
            <a:r>
              <a:rPr lang="en-US" dirty="0" smtClean="0"/>
              <a:t>(</a:t>
            </a:r>
            <a:r>
              <a:rPr lang="fa-IR" dirty="0" smtClean="0"/>
              <a:t>و فرآورده</a:t>
            </a:r>
            <a:r>
              <a:rPr lang="en-US" dirty="0" smtClean="0"/>
              <a:t> </a:t>
            </a:r>
            <a:r>
              <a:rPr lang="fa-IR" dirty="0" smtClean="0"/>
              <a:t>هاي پروبيوتيك در حاملگي به منظور پيـشگيري از آسم </a:t>
            </a:r>
            <a:endParaRPr lang="en-US"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31</a:t>
            </a:r>
            <a:endParaRPr lang="en-US" dirty="0"/>
          </a:p>
        </p:txBody>
      </p:sp>
      <p:sp>
        <p:nvSpPr>
          <p:cNvPr id="3" name="Content Placeholder 2"/>
          <p:cNvSpPr>
            <a:spLocks noGrp="1"/>
          </p:cNvSpPr>
          <p:nvPr>
            <p:ph idx="1"/>
          </p:nvPr>
        </p:nvSpPr>
        <p:spPr/>
        <p:txBody>
          <a:bodyPr>
            <a:normAutofit/>
          </a:bodyPr>
          <a:lstStyle/>
          <a:p>
            <a:pPr algn="r" rtl="1"/>
            <a:r>
              <a:rPr lang="fa-IR" sz="3600" dirty="0"/>
              <a:t>پيشگيري نوع دوم </a:t>
            </a:r>
            <a:r>
              <a:rPr lang="en-US" sz="3600" dirty="0" smtClean="0"/>
              <a:t>:</a:t>
            </a:r>
          </a:p>
          <a:p>
            <a:pPr algn="r" rtl="1"/>
            <a:r>
              <a:rPr lang="fa-IR" sz="2600" dirty="0" smtClean="0"/>
              <a:t>- درمان درماتيت آتوپيك (اگزماي حساسيتي) به منظور پيشگيري از بروز آلرژيهاي تنفسي و آسم </a:t>
            </a:r>
            <a:endParaRPr lang="en-US" sz="2600" dirty="0" smtClean="0"/>
          </a:p>
          <a:p>
            <a:pPr algn="r" rtl="1"/>
            <a:r>
              <a:rPr lang="fa-IR" sz="2600" dirty="0" smtClean="0"/>
              <a:t>- درمان آلرژيهاي تنفسي فوقاني (آلرژي بيني، چشم: رينوكونژكتيويت و رينو سينوزيت) به منظور كاهش خطر بروز آسم </a:t>
            </a:r>
            <a:endParaRPr lang="en-US" sz="2600" dirty="0" smtClean="0"/>
          </a:p>
          <a:p>
            <a:pPr algn="r" rtl="1"/>
            <a:r>
              <a:rPr lang="fa-IR" sz="2600" dirty="0" smtClean="0"/>
              <a:t>- كاهش تماس با مايت (هيرهها)، سوسكها و حيوانات خانگي در افرادي كه قبلاً به اين مواد حساس شده</a:t>
            </a:r>
            <a:r>
              <a:rPr lang="en-US" sz="2600" dirty="0" smtClean="0"/>
              <a:t> </a:t>
            </a:r>
            <a:r>
              <a:rPr lang="fa-IR" sz="2600" dirty="0" smtClean="0"/>
              <a:t>اند، به منظـور پيـشگيري از شروع بيماري آسم و ساير آلرژيها </a:t>
            </a:r>
            <a:endParaRPr lang="en-US" sz="2600" dirty="0" smtClean="0"/>
          </a:p>
          <a:p>
            <a:pPr algn="r" rtl="1"/>
            <a:r>
              <a:rPr lang="fa-IR" sz="2600" dirty="0" smtClean="0"/>
              <a:t>- خارج كردن افراد شاغل از محيطهاي كار آلوده، در صورت بروز علائم حساسيت به آلايندههاي محيط كار</a:t>
            </a:r>
            <a:endParaRPr lang="en-US" sz="26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32</a:t>
            </a:r>
            <a:endParaRPr lang="en-US" dirty="0"/>
          </a:p>
        </p:txBody>
      </p:sp>
      <p:sp>
        <p:nvSpPr>
          <p:cNvPr id="3" name="Content Placeholder 2"/>
          <p:cNvSpPr>
            <a:spLocks noGrp="1"/>
          </p:cNvSpPr>
          <p:nvPr>
            <p:ph idx="1"/>
          </p:nvPr>
        </p:nvSpPr>
        <p:spPr/>
        <p:txBody>
          <a:bodyPr>
            <a:normAutofit fontScale="77500" lnSpcReduction="20000"/>
          </a:bodyPr>
          <a:lstStyle/>
          <a:p>
            <a:pPr algn="r" rtl="1"/>
            <a:r>
              <a:rPr lang="fa-IR" sz="4100" dirty="0" smtClean="0"/>
              <a:t>پيشگيري نوع سوم </a:t>
            </a:r>
            <a:r>
              <a:rPr lang="en-US" dirty="0" smtClean="0"/>
              <a:t>: </a:t>
            </a:r>
          </a:p>
          <a:p>
            <a:pPr algn="r" rtl="1"/>
            <a:r>
              <a:rPr lang="fa-IR" sz="3100" dirty="0" smtClean="0"/>
              <a:t>- كاهش تماس يا خارج كردن بيماران مبتلا به آسم، رينيت و اگزماي حساس به هيرهها، سوسكها و حيوانـات خـانگي، از محيطهـاي آلوده به اين عوامل حساسيت زا، به منظور كنترل بهتر علائم و پيشگيري از عود بيماري</a:t>
            </a:r>
            <a:endParaRPr lang="en-US" sz="3100" dirty="0" smtClean="0"/>
          </a:p>
          <a:p>
            <a:pPr algn="r" rtl="1"/>
            <a:r>
              <a:rPr lang="fa-IR" sz="3100" dirty="0" smtClean="0"/>
              <a:t> - استفاده از دارو درماني متناسب با شدت آسم در بيمار </a:t>
            </a:r>
            <a:endParaRPr lang="en-US" sz="3100" dirty="0" smtClean="0"/>
          </a:p>
          <a:p>
            <a:pPr algn="r" rtl="1"/>
            <a:r>
              <a:rPr lang="fa-IR" sz="3100" dirty="0" smtClean="0"/>
              <a:t>- پرهيز اكيد از آسپيرين يا ساير انواع </a:t>
            </a:r>
            <a:r>
              <a:rPr lang="en-US" sz="3100" dirty="0" smtClean="0"/>
              <a:t>NSAIDs </a:t>
            </a:r>
            <a:r>
              <a:rPr lang="fa-IR" sz="3100" dirty="0" smtClean="0"/>
              <a:t>در بيماران حساس به آنها </a:t>
            </a:r>
            <a:endParaRPr lang="en-US" sz="3100" dirty="0" smtClean="0"/>
          </a:p>
          <a:p>
            <a:pPr algn="r" rtl="1"/>
            <a:r>
              <a:rPr lang="fa-IR" sz="3100" dirty="0" smtClean="0"/>
              <a:t>- پرهيز از داروهاي بتابلوكر(مگر در مواردي كه نجات دهنده جان بيمار است) </a:t>
            </a:r>
            <a:endParaRPr lang="en-US" sz="3100" dirty="0" smtClean="0"/>
          </a:p>
          <a:p>
            <a:pPr algn="r" rtl="1"/>
            <a:r>
              <a:rPr lang="fa-IR" sz="3100" dirty="0" smtClean="0"/>
              <a:t>- احتياط در مصرف </a:t>
            </a:r>
            <a:r>
              <a:rPr lang="en-US" sz="3100" dirty="0" smtClean="0"/>
              <a:t>ACEI</a:t>
            </a:r>
          </a:p>
          <a:p>
            <a:pPr algn="r" rtl="1"/>
            <a:r>
              <a:rPr lang="en-US" sz="3100" dirty="0"/>
              <a:t>-</a:t>
            </a:r>
            <a:r>
              <a:rPr lang="en-US" sz="3100" dirty="0" smtClean="0"/>
              <a:t> </a:t>
            </a:r>
            <a:r>
              <a:rPr lang="fa-IR" sz="3100" dirty="0" smtClean="0"/>
              <a:t>درمان بيماريهاي همزمان مانند آلرژي بيني، سينوزيت، ريفلاكس معده جهت پيشگيري و كنترل بهتر آسم</a:t>
            </a:r>
            <a:endParaRPr lang="en-US" sz="31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33</a:t>
            </a:r>
            <a:endParaRPr lang="en-US" dirty="0"/>
          </a:p>
        </p:txBody>
      </p:sp>
      <p:graphicFrame>
        <p:nvGraphicFramePr>
          <p:cNvPr id="4" name="Content Placeholder 3"/>
          <p:cNvGraphicFramePr>
            <a:graphicFrameLocks noGrp="1"/>
          </p:cNvGraphicFramePr>
          <p:nvPr>
            <p:ph idx="1"/>
          </p:nvPr>
        </p:nvGraphicFramePr>
        <p:xfrm>
          <a:off x="457200" y="381000"/>
          <a:ext cx="8229600" cy="5765800"/>
        </p:xfrm>
        <a:graphic>
          <a:graphicData uri="http://schemas.openxmlformats.org/drawingml/2006/table">
            <a:tbl>
              <a:tblPr firstRow="1" bandRow="1">
                <a:tableStyleId>{5C22544A-7EE6-4342-B048-85BDC9FD1C3A}</a:tableStyleId>
              </a:tblPr>
              <a:tblGrid>
                <a:gridCol w="1645920"/>
                <a:gridCol w="1645920"/>
                <a:gridCol w="1645920"/>
                <a:gridCol w="1645920"/>
                <a:gridCol w="1645920"/>
              </a:tblGrid>
              <a:tr h="904240">
                <a:tc>
                  <a:txBody>
                    <a:bodyPr/>
                    <a:lstStyle/>
                    <a:p>
                      <a:pPr algn="ctr"/>
                      <a:r>
                        <a:rPr lang="fa-IR" sz="1200" dirty="0" smtClean="0"/>
                        <a:t>نارسایی تنفسی</a:t>
                      </a:r>
                      <a:endParaRPr lang="en-US" sz="1200" dirty="0"/>
                    </a:p>
                  </a:txBody>
                  <a:tcPr/>
                </a:tc>
                <a:tc>
                  <a:txBody>
                    <a:bodyPr/>
                    <a:lstStyle/>
                    <a:p>
                      <a:pPr algn="ctr"/>
                      <a:r>
                        <a:rPr lang="fa-IR" sz="1200" dirty="0" smtClean="0"/>
                        <a:t>شدید</a:t>
                      </a:r>
                      <a:endParaRPr lang="en-US" sz="1200" dirty="0"/>
                    </a:p>
                  </a:txBody>
                  <a:tcPr/>
                </a:tc>
                <a:tc>
                  <a:txBody>
                    <a:bodyPr/>
                    <a:lstStyle/>
                    <a:p>
                      <a:pPr algn="ctr"/>
                      <a:r>
                        <a:rPr lang="fa-IR" sz="1200" dirty="0" smtClean="0"/>
                        <a:t>متوسط</a:t>
                      </a:r>
                      <a:endParaRPr lang="en-US" sz="1200" dirty="0"/>
                    </a:p>
                  </a:txBody>
                  <a:tcPr/>
                </a:tc>
                <a:tc>
                  <a:txBody>
                    <a:bodyPr/>
                    <a:lstStyle/>
                    <a:p>
                      <a:pPr algn="ctr"/>
                      <a:r>
                        <a:rPr lang="fa-IR" sz="1200" dirty="0" smtClean="0"/>
                        <a:t>خفیف</a:t>
                      </a:r>
                      <a:endParaRPr lang="en-US" sz="1200" dirty="0"/>
                    </a:p>
                  </a:txBody>
                  <a:tcPr/>
                </a:tc>
                <a:tc>
                  <a:txBody>
                    <a:bodyPr/>
                    <a:lstStyle/>
                    <a:p>
                      <a:endParaRPr lang="en-US" dirty="0"/>
                    </a:p>
                  </a:txBody>
                  <a:tcPr/>
                </a:tc>
              </a:tr>
              <a:tr h="370840">
                <a:tc>
                  <a:txBody>
                    <a:bodyPr/>
                    <a:lstStyle/>
                    <a:p>
                      <a:endParaRPr lang="en-US" sz="1200"/>
                    </a:p>
                  </a:txBody>
                  <a:tcPr/>
                </a:tc>
                <a:tc>
                  <a:txBody>
                    <a:bodyPr/>
                    <a:lstStyle/>
                    <a:p>
                      <a:pPr marL="0" marR="0" indent="0" algn="r" defTabSz="914400" rtl="0" eaLnBrk="1" fontAlgn="auto" latinLnBrk="0" hangingPunct="1">
                        <a:lnSpc>
                          <a:spcPct val="100000"/>
                        </a:lnSpc>
                        <a:spcBef>
                          <a:spcPts val="0"/>
                        </a:spcBef>
                        <a:spcAft>
                          <a:spcPts val="0"/>
                        </a:spcAft>
                        <a:buClrTx/>
                        <a:buSzTx/>
                        <a:buFontTx/>
                        <a:buNone/>
                        <a:tabLst/>
                        <a:defRPr/>
                      </a:pPr>
                      <a:r>
                        <a:rPr lang="fa-IR" sz="1200" dirty="0" smtClean="0"/>
                        <a:t>بروز </a:t>
                      </a:r>
                      <a:endParaRPr lang="en-US" sz="1200" dirty="0" smtClean="0"/>
                    </a:p>
                    <a:p>
                      <a:pPr algn="r"/>
                      <a:r>
                        <a:rPr lang="fa-IR" sz="1200" dirty="0" smtClean="0"/>
                        <a:t>علائم در استراحت توقف در تغذيه شيرخواران</a:t>
                      </a:r>
                      <a:endParaRPr lang="en-US" sz="1200" dirty="0"/>
                    </a:p>
                  </a:txBody>
                  <a:tcPr/>
                </a:tc>
                <a:tc>
                  <a:txBody>
                    <a:bodyPr/>
                    <a:lstStyle/>
                    <a:p>
                      <a:pPr algn="r" rtl="1"/>
                      <a:r>
                        <a:rPr lang="fa-IR" sz="1200" dirty="0" smtClean="0"/>
                        <a:t>بروز علائم هنگام تكلم اشــــــكال در تغذيــــــه شيرخواران</a:t>
                      </a:r>
                      <a:endParaRPr lang="en-US" sz="1200" dirty="0"/>
                    </a:p>
                  </a:txBody>
                  <a:tcPr/>
                </a:tc>
                <a:tc>
                  <a:txBody>
                    <a:bodyPr/>
                    <a:lstStyle/>
                    <a:p>
                      <a:r>
                        <a:rPr lang="fa-IR" sz="1200" dirty="0" smtClean="0"/>
                        <a:t>بروز علائم هنگام فعاليت</a:t>
                      </a:r>
                      <a:endParaRPr lang="en-US" sz="1200" dirty="0"/>
                    </a:p>
                  </a:txBody>
                  <a:tcPr/>
                </a:tc>
                <a:tc>
                  <a:txBody>
                    <a:bodyPr/>
                    <a:lstStyle/>
                    <a:p>
                      <a:r>
                        <a:rPr lang="fa-IR" dirty="0" smtClean="0"/>
                        <a:t>تنگي نفس </a:t>
                      </a:r>
                      <a:endParaRPr lang="en-US" dirty="0"/>
                    </a:p>
                  </a:txBody>
                  <a:tcPr/>
                </a:tc>
              </a:tr>
              <a:tr h="370840">
                <a:tc>
                  <a:txBody>
                    <a:bodyPr/>
                    <a:lstStyle/>
                    <a:p>
                      <a:endParaRPr lang="en-US" sz="1200"/>
                    </a:p>
                  </a:txBody>
                  <a:tcPr/>
                </a:tc>
                <a:tc>
                  <a:txBody>
                    <a:bodyPr/>
                    <a:lstStyle/>
                    <a:p>
                      <a:r>
                        <a:rPr lang="fa-IR" sz="1200" dirty="0" smtClean="0"/>
                        <a:t>درحدكلمـــه مـــيتوانـــد صحبت كند </a:t>
                      </a:r>
                      <a:endParaRPr lang="en-US" sz="1200" dirty="0"/>
                    </a:p>
                  </a:txBody>
                  <a:tcPr/>
                </a:tc>
                <a:tc>
                  <a:txBody>
                    <a:bodyPr/>
                    <a:lstStyle/>
                    <a:p>
                      <a:r>
                        <a:rPr lang="fa-IR" sz="1200" dirty="0" smtClean="0"/>
                        <a:t>جمله منقطع ميگويد </a:t>
                      </a:r>
                      <a:endParaRPr lang="en-US" sz="1200" dirty="0"/>
                    </a:p>
                  </a:txBody>
                  <a:tcPr/>
                </a:tc>
                <a:tc>
                  <a:txBody>
                    <a:bodyPr/>
                    <a:lstStyle/>
                    <a:p>
                      <a:r>
                        <a:rPr lang="fa-IR" sz="1200" dirty="0" smtClean="0"/>
                        <a:t>قادربــه بيــان جملــه كامــل ميباشد </a:t>
                      </a:r>
                      <a:endParaRPr lang="en-US" sz="1200" dirty="0"/>
                    </a:p>
                  </a:txBody>
                  <a:tcPr/>
                </a:tc>
                <a:tc>
                  <a:txBody>
                    <a:bodyPr/>
                    <a:lstStyle/>
                    <a:p>
                      <a:r>
                        <a:rPr lang="fa-IR" dirty="0" smtClean="0"/>
                        <a:t>تكلم</a:t>
                      </a:r>
                      <a:endParaRPr lang="en-US" dirty="0"/>
                    </a:p>
                  </a:txBody>
                  <a:tcPr/>
                </a:tc>
              </a:tr>
              <a:tr h="370840">
                <a:tc>
                  <a:txBody>
                    <a:bodyPr/>
                    <a:lstStyle/>
                    <a:p>
                      <a:endParaRPr lang="en-US" sz="1200"/>
                    </a:p>
                  </a:txBody>
                  <a:tcPr/>
                </a:tc>
                <a:tc>
                  <a:txBody>
                    <a:bodyPr/>
                    <a:lstStyle/>
                    <a:p>
                      <a:r>
                        <a:rPr lang="fa-IR" sz="1200" dirty="0" smtClean="0"/>
                        <a:t>ترجيح ميدهـد در حالـت نشسته به جلو خم شود </a:t>
                      </a:r>
                      <a:endParaRPr lang="en-US" sz="1200" dirty="0"/>
                    </a:p>
                  </a:txBody>
                  <a:tcPr/>
                </a:tc>
                <a:tc>
                  <a:txBody>
                    <a:bodyPr/>
                    <a:lstStyle/>
                    <a:p>
                      <a:r>
                        <a:rPr lang="fa-IR" sz="1200" dirty="0" smtClean="0"/>
                        <a:t>ترجيح ميدهد بنشيند </a:t>
                      </a:r>
                      <a:endParaRPr lang="en-US" sz="1200" dirty="0"/>
                    </a:p>
                  </a:txBody>
                  <a:tcPr/>
                </a:tc>
                <a:tc>
                  <a:txBody>
                    <a:bodyPr/>
                    <a:lstStyle/>
                    <a:p>
                      <a:r>
                        <a:rPr lang="fa-IR" sz="1200" dirty="0" smtClean="0"/>
                        <a:t>مي تواند دراز بكشد </a:t>
                      </a:r>
                      <a:endParaRPr lang="en-US" sz="1200" dirty="0"/>
                    </a:p>
                  </a:txBody>
                  <a:tcPr/>
                </a:tc>
                <a:tc>
                  <a:txBody>
                    <a:bodyPr/>
                    <a:lstStyle/>
                    <a:p>
                      <a:r>
                        <a:rPr lang="fa-IR" dirty="0" smtClean="0"/>
                        <a:t>وضعيت بيمار</a:t>
                      </a:r>
                      <a:endParaRPr lang="en-US" dirty="0"/>
                    </a:p>
                  </a:txBody>
                  <a:tcPr/>
                </a:tc>
              </a:tr>
              <a:tr h="370840">
                <a:tc>
                  <a:txBody>
                    <a:bodyPr/>
                    <a:lstStyle/>
                    <a:p>
                      <a:r>
                        <a:rPr lang="fa-IR" sz="1200" dirty="0" smtClean="0"/>
                        <a:t>خواب آلود </a:t>
                      </a:r>
                      <a:endParaRPr lang="en-US" sz="1200" dirty="0"/>
                    </a:p>
                  </a:txBody>
                  <a:tcPr/>
                </a:tc>
                <a:tc>
                  <a:txBody>
                    <a:bodyPr/>
                    <a:lstStyle/>
                    <a:p>
                      <a:r>
                        <a:rPr lang="fa-IR" sz="1200" dirty="0" smtClean="0"/>
                        <a:t>هوشيار و بيقرار </a:t>
                      </a:r>
                      <a:endParaRPr lang="en-US" sz="1200" dirty="0"/>
                    </a:p>
                  </a:txBody>
                  <a:tcPr/>
                </a:tc>
                <a:tc>
                  <a:txBody>
                    <a:bodyPr/>
                    <a:lstStyle/>
                    <a:p>
                      <a:r>
                        <a:rPr lang="fa-IR" sz="1200" dirty="0" smtClean="0"/>
                        <a:t>هوشيار و بيقرار </a:t>
                      </a:r>
                      <a:endParaRPr lang="en-US" sz="1200" dirty="0"/>
                    </a:p>
                  </a:txBody>
                  <a:tcPr/>
                </a:tc>
                <a:tc>
                  <a:txBody>
                    <a:bodyPr/>
                    <a:lstStyle/>
                    <a:p>
                      <a:r>
                        <a:rPr lang="fa-IR" sz="1200" dirty="0" smtClean="0"/>
                        <a:t>كامل (ممكن است كمـي بـيقـرار باشد) </a:t>
                      </a:r>
                      <a:endParaRPr lang="en-US" sz="1200" dirty="0"/>
                    </a:p>
                  </a:txBody>
                  <a:tcPr/>
                </a:tc>
                <a:tc>
                  <a:txBody>
                    <a:bodyPr/>
                    <a:lstStyle/>
                    <a:p>
                      <a:r>
                        <a:rPr lang="fa-IR" dirty="0" smtClean="0"/>
                        <a:t>هوشياري</a:t>
                      </a:r>
                      <a:endParaRPr lang="en-US" dirty="0"/>
                    </a:p>
                  </a:txBody>
                  <a:tcPr/>
                </a:tc>
              </a:tr>
              <a:tr h="370840">
                <a:tc>
                  <a:txBody>
                    <a:bodyPr/>
                    <a:lstStyle/>
                    <a:p>
                      <a:endParaRPr lang="en-US" sz="1200"/>
                    </a:p>
                  </a:txBody>
                  <a:tcPr/>
                </a:tc>
                <a:tc>
                  <a:txBody>
                    <a:bodyPr/>
                    <a:lstStyle/>
                    <a:p>
                      <a:r>
                        <a:rPr lang="en-US" sz="1200" dirty="0" smtClean="0"/>
                        <a:t>&gt;30</a:t>
                      </a:r>
                      <a:endParaRPr lang="en-US" sz="1200" dirty="0"/>
                    </a:p>
                  </a:txBody>
                  <a:tcPr/>
                </a:tc>
                <a:tc>
                  <a:txBody>
                    <a:bodyPr/>
                    <a:lstStyle/>
                    <a:p>
                      <a:r>
                        <a:rPr lang="fa-IR" sz="1200" dirty="0" smtClean="0"/>
                        <a:t>افزايش يافته </a:t>
                      </a:r>
                      <a:endParaRPr lang="en-US" sz="1200" dirty="0"/>
                    </a:p>
                  </a:txBody>
                  <a:tcPr/>
                </a:tc>
                <a:tc>
                  <a:txBody>
                    <a:bodyPr/>
                    <a:lstStyle/>
                    <a:p>
                      <a:r>
                        <a:rPr lang="fa-IR" sz="1200" dirty="0" smtClean="0"/>
                        <a:t>افزايش يافته </a:t>
                      </a:r>
                      <a:endParaRPr lang="en-US" sz="1200" dirty="0"/>
                    </a:p>
                  </a:txBody>
                  <a:tcPr/>
                </a:tc>
                <a:tc>
                  <a:txBody>
                    <a:bodyPr/>
                    <a:lstStyle/>
                    <a:p>
                      <a:r>
                        <a:rPr lang="fa-IR" dirty="0" smtClean="0"/>
                        <a:t>تعداد تنفس</a:t>
                      </a:r>
                      <a:endParaRPr lang="en-US" dirty="0"/>
                    </a:p>
                  </a:txBody>
                  <a:tcPr/>
                </a:tc>
              </a:tr>
              <a:tr h="370840">
                <a:tc>
                  <a:txBody>
                    <a:bodyPr/>
                    <a:lstStyle/>
                    <a:p>
                      <a:r>
                        <a:rPr lang="fa-IR" sz="1200" dirty="0" smtClean="0"/>
                        <a:t>حركات پارادوكس سينه و شكم </a:t>
                      </a:r>
                      <a:endParaRPr lang="en-US" sz="1200" dirty="0"/>
                    </a:p>
                  </a:txBody>
                  <a:tcPr/>
                </a:tc>
                <a:tc>
                  <a:txBody>
                    <a:bodyPr/>
                    <a:lstStyle/>
                    <a:p>
                      <a:r>
                        <a:rPr lang="fa-IR" sz="1200" dirty="0" smtClean="0"/>
                        <a:t>+</a:t>
                      </a:r>
                      <a:endParaRPr lang="en-US" sz="1200" dirty="0"/>
                    </a:p>
                  </a:txBody>
                  <a:tcPr/>
                </a:tc>
                <a:tc>
                  <a:txBody>
                    <a:bodyPr/>
                    <a:lstStyle/>
                    <a:p>
                      <a:r>
                        <a:rPr lang="fa-IR" sz="1200" dirty="0" smtClean="0"/>
                        <a:t>±</a:t>
                      </a:r>
                      <a:endParaRPr lang="en-US" sz="1200" dirty="0"/>
                    </a:p>
                  </a:txBody>
                  <a:tcPr/>
                </a:tc>
                <a:tc>
                  <a:txBody>
                    <a:bodyPr/>
                    <a:lstStyle/>
                    <a:p>
                      <a:r>
                        <a:rPr lang="fa-IR" sz="1200" dirty="0" smtClean="0"/>
                        <a:t>خير</a:t>
                      </a:r>
                      <a:endParaRPr lang="en-US" sz="1200" dirty="0"/>
                    </a:p>
                  </a:txBody>
                  <a:tcPr/>
                </a:tc>
                <a:tc>
                  <a:txBody>
                    <a:bodyPr/>
                    <a:lstStyle/>
                    <a:p>
                      <a:r>
                        <a:rPr lang="fa-IR" dirty="0" smtClean="0"/>
                        <a:t>ســتفاده از عــضلات فرعي</a:t>
                      </a:r>
                      <a:endParaRPr lang="en-US" dirty="0"/>
                    </a:p>
                  </a:txBody>
                  <a:tcPr/>
                </a:tc>
              </a:tr>
              <a:tr h="370840">
                <a:tc>
                  <a:txBody>
                    <a:bodyPr/>
                    <a:lstStyle/>
                    <a:p>
                      <a:r>
                        <a:rPr lang="fa-IR" sz="1200" dirty="0" smtClean="0"/>
                        <a:t>برادي كارد </a:t>
                      </a:r>
                      <a:endParaRPr lang="en-US" sz="1200" dirty="0"/>
                    </a:p>
                  </a:txBody>
                  <a:tcPr/>
                </a:tc>
                <a:tc>
                  <a:txBody>
                    <a:bodyPr/>
                    <a:lstStyle/>
                    <a:p>
                      <a:r>
                        <a:rPr lang="en-US" sz="1200" dirty="0" smtClean="0"/>
                        <a:t>&gt;120</a:t>
                      </a:r>
                      <a:endParaRPr lang="en-US" sz="1200" dirty="0"/>
                    </a:p>
                  </a:txBody>
                  <a:tcPr/>
                </a:tc>
                <a:tc>
                  <a:txBody>
                    <a:bodyPr/>
                    <a:lstStyle/>
                    <a:p>
                      <a:r>
                        <a:rPr lang="en-US" sz="1200" dirty="0" smtClean="0"/>
                        <a:t>100-120</a:t>
                      </a:r>
                      <a:endParaRPr lang="en-US" sz="1200" dirty="0"/>
                    </a:p>
                  </a:txBody>
                  <a:tcPr/>
                </a:tc>
                <a:tc>
                  <a:txBody>
                    <a:bodyPr/>
                    <a:lstStyle/>
                    <a:p>
                      <a:r>
                        <a:rPr lang="en-US" sz="1200" dirty="0" smtClean="0"/>
                        <a:t>&lt;100</a:t>
                      </a:r>
                      <a:endParaRPr lang="en-US" sz="1200" dirty="0"/>
                    </a:p>
                  </a:txBody>
                  <a:tcPr/>
                </a:tc>
                <a:tc>
                  <a:txBody>
                    <a:bodyPr/>
                    <a:lstStyle/>
                    <a:p>
                      <a:r>
                        <a:rPr lang="fa-IR" dirty="0" smtClean="0"/>
                        <a:t>تعداد نبض</a:t>
                      </a:r>
                      <a:endParaRPr lang="en-US" dirty="0"/>
                    </a:p>
                  </a:txBody>
                  <a:tcPr/>
                </a:tc>
              </a:tr>
              <a:tr h="370840">
                <a:tc>
                  <a:txBody>
                    <a:bodyPr/>
                    <a:lstStyle/>
                    <a:p>
                      <a:r>
                        <a:rPr lang="fa-IR" sz="1200" dirty="0" smtClean="0"/>
                        <a:t>ـه دليـل ضـعف عضلات تنفـسي ممكـــن اســـت نباشد </a:t>
                      </a:r>
                      <a:endParaRPr lang="en-US" sz="1200" dirty="0"/>
                    </a:p>
                  </a:txBody>
                  <a:tcPr/>
                </a:tc>
                <a:tc>
                  <a:txBody>
                    <a:bodyPr/>
                    <a:lstStyle/>
                    <a:p>
                      <a:r>
                        <a:rPr lang="en-US" sz="1200" dirty="0" smtClean="0"/>
                        <a:t>&gt;25</a:t>
                      </a:r>
                      <a:endParaRPr lang="en-US" sz="1200" dirty="0"/>
                    </a:p>
                  </a:txBody>
                  <a:tcPr/>
                </a:tc>
                <a:tc>
                  <a:txBody>
                    <a:bodyPr/>
                    <a:lstStyle/>
                    <a:p>
                      <a:r>
                        <a:rPr lang="en-US" sz="1200" dirty="0" smtClean="0"/>
                        <a:t>&lt;25</a:t>
                      </a:r>
                      <a:endParaRPr lang="en-US" sz="1200" dirty="0"/>
                    </a:p>
                  </a:txBody>
                  <a:tcPr/>
                </a:tc>
                <a:tc>
                  <a:txBody>
                    <a:bodyPr/>
                    <a:lstStyle/>
                    <a:p>
                      <a:r>
                        <a:rPr lang="fa-IR" sz="1200" dirty="0" smtClean="0"/>
                        <a:t>ندارد</a:t>
                      </a:r>
                      <a:endParaRPr lang="en-US" sz="1200" dirty="0"/>
                    </a:p>
                  </a:txBody>
                  <a:tcPr/>
                </a:tc>
                <a:tc>
                  <a:txBody>
                    <a:bodyPr/>
                    <a:lstStyle/>
                    <a:p>
                      <a:r>
                        <a:rPr lang="fa-IR" dirty="0" smtClean="0"/>
                        <a:t>الس پارادوكس</a:t>
                      </a:r>
                      <a:endParaRPr lang="en-US" dirty="0"/>
                    </a:p>
                  </a:txBody>
                  <a:tcPr/>
                </a:tc>
              </a:tr>
              <a:tr h="370840">
                <a:tc>
                  <a:txBody>
                    <a:bodyPr/>
                    <a:lstStyle/>
                    <a:p>
                      <a:endParaRPr lang="en-US"/>
                    </a:p>
                  </a:txBody>
                  <a:tcPr/>
                </a:tc>
                <a:tc>
                  <a:txBody>
                    <a:bodyPr/>
                    <a:lstStyle/>
                    <a:p>
                      <a:r>
                        <a:rPr lang="en-US" dirty="0" smtClean="0"/>
                        <a:t>&lt;50%</a:t>
                      </a:r>
                      <a:endParaRPr lang="en-US" dirty="0"/>
                    </a:p>
                  </a:txBody>
                  <a:tcPr/>
                </a:tc>
                <a:tc>
                  <a:txBody>
                    <a:bodyPr/>
                    <a:lstStyle/>
                    <a:p>
                      <a:r>
                        <a:rPr lang="en-US" dirty="0" smtClean="0"/>
                        <a:t>50-80%</a:t>
                      </a:r>
                      <a:endParaRPr lang="en-US" dirty="0"/>
                    </a:p>
                  </a:txBody>
                  <a:tcPr/>
                </a:tc>
                <a:tc>
                  <a:txBody>
                    <a:bodyPr/>
                    <a:lstStyle/>
                    <a:p>
                      <a:r>
                        <a:rPr lang="en-US" dirty="0" smtClean="0"/>
                        <a:t>&gt;80%</a:t>
                      </a:r>
                      <a:endParaRPr lang="en-US" dirty="0"/>
                    </a:p>
                  </a:txBody>
                  <a:tcPr/>
                </a:tc>
                <a:tc>
                  <a:txBody>
                    <a:bodyPr/>
                    <a:lstStyle/>
                    <a:p>
                      <a:r>
                        <a:rPr lang="en-US" dirty="0" smtClean="0"/>
                        <a:t>PEF</a:t>
                      </a:r>
                      <a:endParaRPr lang="en-US" dirty="0"/>
                    </a:p>
                  </a:txBody>
                  <a:tcPr/>
                </a:tc>
              </a:tr>
              <a:tr h="370840">
                <a:tc>
                  <a:txBody>
                    <a:bodyPr/>
                    <a:lstStyle/>
                    <a:p>
                      <a:endParaRPr lang="en-US"/>
                    </a:p>
                  </a:txBody>
                  <a:tcPr/>
                </a:tc>
                <a:tc>
                  <a:txBody>
                    <a:bodyPr/>
                    <a:lstStyle/>
                    <a:p>
                      <a:r>
                        <a:rPr lang="en-US" dirty="0" smtClean="0"/>
                        <a:t>&lt;90%</a:t>
                      </a:r>
                      <a:endParaRPr lang="en-US" dirty="0"/>
                    </a:p>
                  </a:txBody>
                  <a:tcPr/>
                </a:tc>
                <a:tc>
                  <a:txBody>
                    <a:bodyPr/>
                    <a:lstStyle/>
                    <a:p>
                      <a:r>
                        <a:rPr lang="en-US" dirty="0" smtClean="0"/>
                        <a:t>91-95%</a:t>
                      </a:r>
                      <a:endParaRPr lang="en-US" dirty="0"/>
                    </a:p>
                  </a:txBody>
                  <a:tcPr/>
                </a:tc>
                <a:tc>
                  <a:txBody>
                    <a:bodyPr/>
                    <a:lstStyle/>
                    <a:p>
                      <a:r>
                        <a:rPr lang="en-US" dirty="0" smtClean="0"/>
                        <a:t>&gt;95%</a:t>
                      </a:r>
                      <a:endParaRPr lang="en-US" dirty="0"/>
                    </a:p>
                  </a:txBody>
                  <a:tcPr/>
                </a:tc>
                <a:tc>
                  <a:txBody>
                    <a:bodyPr/>
                    <a:lstStyle/>
                    <a:p>
                      <a:r>
                        <a:rPr lang="fa-IR" dirty="0" smtClean="0"/>
                        <a:t>تاق هواي در </a:t>
                      </a:r>
                      <a:r>
                        <a:rPr lang="en-US" dirty="0" smtClean="0"/>
                        <a:t>Sao2</a:t>
                      </a:r>
                      <a:endParaRPr lang="en-US" dirty="0"/>
                    </a:p>
                  </a:txBody>
                  <a:tcPr/>
                </a:tc>
              </a:tr>
            </a:tbl>
          </a:graphicData>
        </a:graphic>
      </p:graphicFrame>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34</a:t>
            </a:r>
            <a:endParaRPr lang="en-US" dirty="0"/>
          </a:p>
        </p:txBody>
      </p:sp>
      <p:sp>
        <p:nvSpPr>
          <p:cNvPr id="3" name="Content Placeholder 2"/>
          <p:cNvSpPr>
            <a:spLocks noGrp="1"/>
          </p:cNvSpPr>
          <p:nvPr>
            <p:ph idx="1"/>
          </p:nvPr>
        </p:nvSpPr>
        <p:spPr/>
        <p:txBody>
          <a:bodyPr>
            <a:normAutofit fontScale="92500"/>
          </a:bodyPr>
          <a:lstStyle/>
          <a:p>
            <a:pPr algn="r" rtl="1"/>
            <a:r>
              <a:rPr lang="fa-IR" sz="4300" dirty="0" smtClean="0"/>
              <a:t>درمان حمله آسم:</a:t>
            </a:r>
          </a:p>
          <a:p>
            <a:pPr algn="r" rtl="1">
              <a:buFontTx/>
              <a:buChar char="-"/>
            </a:pPr>
            <a:r>
              <a:rPr lang="fa-IR" sz="3000" dirty="0" smtClean="0"/>
              <a:t>تجويز مكرر بتاآگونيست استنـشاقي زود اثـر (2 تا 4 پاف هر20 دقيقه در ساعت اول) بهترين درمان است.</a:t>
            </a:r>
          </a:p>
          <a:p>
            <a:pPr algn="r" rtl="1">
              <a:buFontTx/>
              <a:buChar char="-"/>
            </a:pPr>
            <a:r>
              <a:rPr lang="fa-IR" sz="3000" dirty="0" smtClean="0"/>
              <a:t>پس از ساعت اول مجددا علائم بيمار و پاسخ به درمان ارزيابي مـيگـردد. اگر پس از تجويز بتا آگونيست، پاسخ مناسب و يا نزديك به آن (يعني بهبودي نسبي علايم و 80 &gt; %</a:t>
            </a:r>
            <a:r>
              <a:rPr lang="en-US" sz="3000" dirty="0" smtClean="0"/>
              <a:t>PEF (</a:t>
            </a:r>
            <a:r>
              <a:rPr lang="fa-IR" sz="3000" dirty="0" smtClean="0"/>
              <a:t>حاصل شـود و ايـن پاسـخ براي حداقل 3 تا 4 ساعت پايدار بماند، احتياج به داروي ديگري وجود ندارد. البته داروي بتاآگونيست را ميتـوان تـا 48 سـاعت هـر 4 ساعت برحسب لزوم ادامه داد. </a:t>
            </a:r>
            <a:endParaRPr lang="en-US" sz="30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35</a:t>
            </a:r>
            <a:endParaRPr lang="en-US" dirty="0"/>
          </a:p>
        </p:txBody>
      </p:sp>
      <p:sp>
        <p:nvSpPr>
          <p:cNvPr id="3" name="Content Placeholder 2"/>
          <p:cNvSpPr>
            <a:spLocks noGrp="1"/>
          </p:cNvSpPr>
          <p:nvPr>
            <p:ph idx="1"/>
          </p:nvPr>
        </p:nvSpPr>
        <p:spPr/>
        <p:txBody>
          <a:bodyPr>
            <a:normAutofit fontScale="85000" lnSpcReduction="10000"/>
          </a:bodyPr>
          <a:lstStyle/>
          <a:p>
            <a:pPr algn="r" rtl="1">
              <a:buFontTx/>
              <a:buChar char="-"/>
            </a:pPr>
            <a:r>
              <a:rPr lang="fa-IR" dirty="0" smtClean="0"/>
              <a:t>در صورتي كه پاسخ مناسبي به بتاآگونيست استنشاقي زود اثر مشاهده نشد يا بهبود علائم ادامه نيافت (يعني </a:t>
            </a:r>
            <a:r>
              <a:rPr lang="en-US" dirty="0" smtClean="0"/>
              <a:t>PEF </a:t>
            </a:r>
            <a:r>
              <a:rPr lang="fa-IR" dirty="0" smtClean="0"/>
              <a:t>كمتر از 80 % پس از يك ساعت اول درمان) علاوه بر بتاآگونيست استنشاقي، استفاده از استروئيدخوراكي پردنيزولون به ميزان </a:t>
            </a:r>
            <a:r>
              <a:rPr lang="en-US" dirty="0" smtClean="0"/>
              <a:t>day/kg/mg 1) </a:t>
            </a:r>
            <a:r>
              <a:rPr lang="fa-IR" dirty="0" smtClean="0"/>
              <a:t>حداكثر 60 ميلي گرم روزانه براي بزرگسالان و 40 ميلي گرم براي كودكان) براي3 تا 5 روز توصيه ميگردد. </a:t>
            </a:r>
          </a:p>
          <a:p>
            <a:pPr algn="r" rtl="1">
              <a:buFontTx/>
              <a:buChar char="-"/>
            </a:pPr>
            <a:endParaRPr lang="fa-IR" dirty="0" smtClean="0"/>
          </a:p>
          <a:p>
            <a:pPr algn="r" rtl="1">
              <a:buFontTx/>
              <a:buChar char="-"/>
            </a:pPr>
            <a:r>
              <a:rPr lang="fa-IR" dirty="0" smtClean="0"/>
              <a:t>مجددا پـس از 1 تـا 3 سـاعت بيمـار مورد ارزيابي قرار گرفته و برحسب پاسخ درماني (ضعيف، ناكامل، مطلوب) توصيه به بستري يا ترخيص بيمار با دسـتورات دارويـي لازم مطابق الگوريتم درمان حمله آسم پس از ارزيابي اوليه و تعيين شدت بيماري ميشود.</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36</a:t>
            </a:r>
            <a:endParaRPr lang="en-US" dirty="0"/>
          </a:p>
        </p:txBody>
      </p:sp>
      <p:sp>
        <p:nvSpPr>
          <p:cNvPr id="3" name="Content Placeholder 2"/>
          <p:cNvSpPr>
            <a:spLocks noGrp="1"/>
          </p:cNvSpPr>
          <p:nvPr>
            <p:ph idx="1"/>
          </p:nvPr>
        </p:nvSpPr>
        <p:spPr/>
        <p:txBody>
          <a:bodyPr>
            <a:normAutofit fontScale="85000" lnSpcReduction="10000"/>
          </a:bodyPr>
          <a:lstStyle/>
          <a:p>
            <a:pPr algn="r" rtl="1"/>
            <a:r>
              <a:rPr lang="fa-IR" dirty="0" smtClean="0"/>
              <a:t>به دنبال يك حمله آسم درمان نگهدارنده معمولا با همان دوز داروئي قبل از شروع حمله ادامه مييابد مگر آنكه پس از حمله به تدريج با كاهش سطح كنترل بيماري مواجه باشيم كه در اين موارد افزايش مرحله درمان انديكاسيون دارد. لذا پس از حمله، بيمار بايد 2 هفته بعد مجددا توسط پزشك ويزيت و ارزيابي سطح و درمان بر اساس سطح كنترل ادامه يابد. </a:t>
            </a:r>
          </a:p>
          <a:p>
            <a:pPr algn="r" rtl="1"/>
            <a:r>
              <a:rPr lang="fa-IR" dirty="0" smtClean="0"/>
              <a:t>در هـر مرحله در صورت وجود انديكاسيون ارجاع، لازم است بيمار بلافاصله به سطح بالاتر ارجاع گردد. در ايـن شـرايط توصـيه مـيگـردد تـا رسيدن بيمار به مركز درماني مجهزتر، علاوه بر شروع درمان با استروئيد، به بيمـار هـر 20 دقيقـه 4-2 پـاف سـالبوتامول بـا محفظـه مخصوص در ساعت اول داده شود.</a:t>
            </a:r>
            <a:endParaRPr lang="en-US"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37</a:t>
            </a:r>
            <a:endParaRPr lang="en-US" dirty="0"/>
          </a:p>
        </p:txBody>
      </p:sp>
      <p:sp>
        <p:nvSpPr>
          <p:cNvPr id="3" name="Content Placeholder 2"/>
          <p:cNvSpPr>
            <a:spLocks noGrp="1"/>
          </p:cNvSpPr>
          <p:nvPr>
            <p:ph idx="1"/>
          </p:nvPr>
        </p:nvSpPr>
        <p:spPr/>
        <p:txBody>
          <a:bodyPr>
            <a:normAutofit fontScale="70000" lnSpcReduction="20000"/>
          </a:bodyPr>
          <a:lstStyle/>
          <a:p>
            <a:pPr algn="r" rtl="1"/>
            <a:r>
              <a:rPr lang="fa-IR" sz="4600" dirty="0" smtClean="0"/>
              <a:t>انديكاسيونهاي ارجاع فوري در حمله آسم </a:t>
            </a:r>
            <a:r>
              <a:rPr lang="en-US" sz="4600" dirty="0" smtClean="0"/>
              <a:t>:</a:t>
            </a:r>
            <a:endParaRPr lang="fa-IR" sz="4600" dirty="0" smtClean="0"/>
          </a:p>
          <a:p>
            <a:pPr algn="r" rtl="1"/>
            <a:r>
              <a:rPr lang="fa-IR" dirty="0" smtClean="0"/>
              <a:t>1 -بيماري كه سابقه حمله آسم مرگباركه نيـاز بـه لولـه گـذاري و يـا تهويـه مكانيكي داشته باشد. اين امر احتمال نياز به لوله گذاري مجدد را در حمله هاي بعدي بسيار بالا ميبرد. </a:t>
            </a:r>
          </a:p>
          <a:p>
            <a:pPr algn="r" rtl="1"/>
            <a:r>
              <a:rPr lang="fa-IR" dirty="0" smtClean="0"/>
              <a:t>2 -شدت حمله در وضعيت نزديك به نارسايي تنفسي باشد. </a:t>
            </a:r>
            <a:endParaRPr lang="en-US" dirty="0" smtClean="0"/>
          </a:p>
          <a:p>
            <a:pPr algn="r" rtl="1"/>
            <a:endParaRPr lang="fa-IR" dirty="0" smtClean="0"/>
          </a:p>
          <a:p>
            <a:pPr algn="r" rtl="1"/>
            <a:r>
              <a:rPr lang="fa-IR" dirty="0" smtClean="0"/>
              <a:t>3 -حمله آسم از نوع شديد و مقاوم به درمان باشد، يعني پس از درمان اوليه با بتا آگونيست، همچنان علائم شديد بوده و </a:t>
            </a:r>
            <a:r>
              <a:rPr lang="en-US" dirty="0" smtClean="0"/>
              <a:t>PEF </a:t>
            </a:r>
            <a:r>
              <a:rPr lang="fa-IR" dirty="0" smtClean="0"/>
              <a:t>كمتر از 50 درصد باقي بماند.</a:t>
            </a:r>
            <a:endParaRPr lang="en-US" dirty="0" smtClean="0"/>
          </a:p>
          <a:p>
            <a:pPr algn="r" rtl="1"/>
            <a:endParaRPr lang="fa-IR" dirty="0" smtClean="0"/>
          </a:p>
          <a:p>
            <a:pPr algn="r" rtl="1"/>
            <a:r>
              <a:rPr lang="fa-IR" dirty="0" smtClean="0"/>
              <a:t> 4 - پاسخ فوري به برونكوديلاتور نداشته و/يا زودتر از 3 ساعت علائم عود كند. </a:t>
            </a:r>
          </a:p>
          <a:p>
            <a:pPr algn="r" rtl="1"/>
            <a:r>
              <a:rPr lang="fa-IR" dirty="0" smtClean="0"/>
              <a:t>5</a:t>
            </a:r>
            <a:r>
              <a:rPr lang="en-US" dirty="0" smtClean="0"/>
              <a:t>-</a:t>
            </a:r>
            <a:r>
              <a:rPr lang="fa-IR" dirty="0" smtClean="0"/>
              <a:t> پس از 2 تا 6 ساعت از شروع استروئيد بهبودي حاصل نشود. </a:t>
            </a:r>
            <a:endParaRPr lang="en-US" dirty="0" smtClean="0"/>
          </a:p>
          <a:p>
            <a:pPr algn="r" rtl="1"/>
            <a:r>
              <a:rPr lang="fa-IR" dirty="0" smtClean="0"/>
              <a:t>6 </a:t>
            </a:r>
            <a:r>
              <a:rPr lang="en-US" dirty="0" smtClean="0"/>
              <a:t>-</a:t>
            </a:r>
            <a:r>
              <a:rPr lang="fa-IR" dirty="0" smtClean="0"/>
              <a:t>حال عمومي بيمار عليرغم درمان كافي رو به بدتر شدن باشد. </a:t>
            </a:r>
            <a:endParaRPr lang="en-US" dirty="0" smtClean="0"/>
          </a:p>
          <a:p>
            <a:pPr algn="r" rtl="1"/>
            <a:r>
              <a:rPr lang="fa-IR" dirty="0" smtClean="0"/>
              <a:t>7 </a:t>
            </a:r>
            <a:r>
              <a:rPr lang="en-US" dirty="0" smtClean="0"/>
              <a:t>-</a:t>
            </a:r>
            <a:r>
              <a:rPr lang="fa-IR" dirty="0" smtClean="0"/>
              <a:t>بروز حمله شديد آسم در بارداري </a:t>
            </a:r>
            <a:endParaRPr 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سپاس از توجه شما</a:t>
            </a:r>
            <a:endParaRPr lang="en-US" dirty="0"/>
          </a:p>
        </p:txBody>
      </p:sp>
      <p:pic>
        <p:nvPicPr>
          <p:cNvPr id="4" name="Content Placeholder 3" descr="Tulips.jpg"/>
          <p:cNvPicPr>
            <a:picLocks noGrp="1" noChangeAspect="1"/>
          </p:cNvPicPr>
          <p:nvPr>
            <p:ph idx="1"/>
          </p:nvPr>
        </p:nvPicPr>
        <p:blipFill>
          <a:blip r:embed="rId2" cstate="print"/>
          <a:stretch>
            <a:fillRect/>
          </a:stretch>
        </p:blipFill>
        <p:spPr>
          <a:xfrm>
            <a:off x="1554691" y="1600200"/>
            <a:ext cx="6034617" cy="4525963"/>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182</TotalTime>
  <Words>2831</Words>
  <Application>Microsoft Office PowerPoint</Application>
  <PresentationFormat>On-screen Show (4:3)</PresentationFormat>
  <Paragraphs>257</Paragraphs>
  <Slides>38</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38</vt:i4>
      </vt:variant>
    </vt:vector>
  </HeadingPairs>
  <TitlesOfParts>
    <vt:vector size="42" baseType="lpstr">
      <vt:lpstr>Arial</vt:lpstr>
      <vt:lpstr>Calibri</vt:lpstr>
      <vt:lpstr>Times New Roman</vt:lpstr>
      <vt:lpstr>Office Theme</vt:lpstr>
      <vt:lpstr>مجموعه مداخلات اساسي بيماريهاي غيرواگير در نظام مراقبتهاي بهداشتي اوليه ايران "ايراپن" (راهنماي آموزشي ويژه پزشك)</vt:lpstr>
      <vt:lpstr>PowerPoint Presentation</vt:lpstr>
      <vt:lpstr>3</vt:lpstr>
      <vt:lpstr>4</vt:lpstr>
      <vt:lpstr>5</vt:lpstr>
      <vt:lpstr>6</vt:lpstr>
      <vt:lpstr>7</vt:lpstr>
      <vt:lpstr>8</vt:lpstr>
      <vt:lpstr>9</vt:lpstr>
      <vt:lpstr>10</vt:lpstr>
      <vt:lpstr>11</vt:lpstr>
      <vt:lpstr>12</vt:lpstr>
      <vt:lpstr>13</vt:lpstr>
      <vt:lpstr>14</vt:lpstr>
      <vt:lpstr>15</vt:lpstr>
      <vt:lpstr>16</vt:lpstr>
      <vt:lpstr>17</vt:lpstr>
      <vt:lpstr>18</vt:lpstr>
      <vt:lpstr>19</vt:lpstr>
      <vt:lpstr>20</vt:lpstr>
      <vt:lpstr>21</vt:lpstr>
      <vt:lpstr>22</vt:lpstr>
      <vt:lpstr>23</vt:lpstr>
      <vt:lpstr>24</vt:lpstr>
      <vt:lpstr>25</vt:lpstr>
      <vt:lpstr>26</vt:lpstr>
      <vt:lpstr>27</vt:lpstr>
      <vt:lpstr>28</vt:lpstr>
      <vt:lpstr>29</vt:lpstr>
      <vt:lpstr>30</vt:lpstr>
      <vt:lpstr>31</vt:lpstr>
      <vt:lpstr>32</vt:lpstr>
      <vt:lpstr>33</vt:lpstr>
      <vt:lpstr>34</vt:lpstr>
      <vt:lpstr>35</vt:lpstr>
      <vt:lpstr>36</vt:lpstr>
      <vt:lpstr>37</vt:lpstr>
      <vt:lpstr>سپاس از توجه شما</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مجموعه مداخلات اساسي بيماريهاي غيرواگير در نظام مراقبتهاي بهداشتي اوليه ايران "ايراپن" (راهنماي آموزشي ويژه پزشك)</dc:title>
  <dc:creator>tavan ertebat</dc:creator>
  <cp:lastModifiedBy>DadeFam-43262657</cp:lastModifiedBy>
  <cp:revision>53</cp:revision>
  <dcterms:created xsi:type="dcterms:W3CDTF">2017-02-20T17:47:57Z</dcterms:created>
  <dcterms:modified xsi:type="dcterms:W3CDTF">2023-07-25T01:15:38Z</dcterms:modified>
</cp:coreProperties>
</file>