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83" r:id="rId2"/>
    <p:sldId id="279" r:id="rId3"/>
    <p:sldId id="261" r:id="rId4"/>
    <p:sldId id="262" r:id="rId5"/>
    <p:sldId id="263" r:id="rId6"/>
    <p:sldId id="264" r:id="rId7"/>
    <p:sldId id="273" r:id="rId8"/>
    <p:sldId id="276" r:id="rId9"/>
    <p:sldId id="274" r:id="rId10"/>
    <p:sldId id="27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Objects="1">
      <p:cViewPr>
        <p:scale>
          <a:sx n="80" d="100"/>
          <a:sy n="80" d="100"/>
        </p:scale>
        <p:origin x="-1086" y="4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85FC422-4CB2-4069-BEC2-06453F894E8D}" type="datetimeFigureOut">
              <a:rPr lang="fa-IR" smtClean="0"/>
              <a:pPr/>
              <a:t>10/10/1441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ADB4414-3FCC-4312-B444-7684595490BC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2050" name="Picture 2" descr="C:\Documents and Settings\a.farahani\My Documents\My Pictures\besm6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4000"/>
          </a:blip>
          <a:srcRect/>
          <a:stretch>
            <a:fillRect/>
          </a:stretch>
        </p:blipFill>
        <p:spPr bwMode="auto">
          <a:xfrm>
            <a:off x="0" y="-215900"/>
            <a:ext cx="9144000" cy="7073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82600" y="1339850"/>
            <a:ext cx="33295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800" b="1" i="1" dirty="0" smtClean="0">
                <a:cs typeface="2  Yagut" pitchFamily="2" charset="-78"/>
              </a:rPr>
              <a:t>گلاب و تقلبات آن</a:t>
            </a:r>
          </a:p>
        </p:txBody>
      </p:sp>
      <p:pic>
        <p:nvPicPr>
          <p:cNvPr id="7" name="Picture 3" descr="C:\Documents and Settings\a.farahani\My Documents\My Pictures\234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054023">
            <a:off x="4622453" y="598355"/>
            <a:ext cx="3124730" cy="323906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Yagut" pitchFamily="2" charset="-78"/>
              </a:rPr>
              <a:t>تعريف گلاب: حاصل تقطير آبي گل محمدي كه تازه چيده شده و اسانس آن از محلول آبي جدا شده است. </a:t>
            </a:r>
          </a:p>
          <a:p>
            <a:endParaRPr lang="fa-IR" dirty="0" smtClean="0">
              <a:cs typeface="Yagut" pitchFamily="2" charset="-78"/>
            </a:endParaRPr>
          </a:p>
          <a:p>
            <a:r>
              <a:rPr lang="fa-IR" dirty="0" smtClean="0">
                <a:cs typeface="Yagut" pitchFamily="2" charset="-78"/>
              </a:rPr>
              <a:t>ويژگيهاي فيزيكي گلاب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وضعيت ظاهري: شفاف ، روشن ، بدون رسوب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بو: بوي مطبوع گل محمدي، فاقد بوي ترشيدگي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مزه: طعم ويژه گل محمدي ، سنگين و كمي مايل به تلخي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وزن مخصوص نسبي </a:t>
            </a:r>
            <a:r>
              <a:rPr lang="fa-IR" sz="2000" dirty="0" smtClean="0">
                <a:cs typeface="Yagut" pitchFamily="2" charset="-78"/>
              </a:rPr>
              <a:t>(در20درجه سانتيگراد)</a:t>
            </a:r>
            <a:r>
              <a:rPr lang="fa-IR" dirty="0" smtClean="0">
                <a:cs typeface="Yagut" pitchFamily="2" charset="-78"/>
              </a:rPr>
              <a:t>:  حداكثر0/999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</a:t>
            </a:r>
            <a:r>
              <a:rPr lang="en-US" dirty="0" smtClean="0">
                <a:cs typeface="Yagut" pitchFamily="2" charset="-78"/>
              </a:rPr>
              <a:t>pH</a:t>
            </a:r>
            <a:r>
              <a:rPr lang="fa-IR" dirty="0" smtClean="0">
                <a:cs typeface="Yagut" pitchFamily="2" charset="-78"/>
              </a:rPr>
              <a:t>:  5/5-3/8</a:t>
            </a:r>
          </a:p>
          <a:p>
            <a:endParaRPr lang="fa-IR" dirty="0" smtClean="0"/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400" y="3383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5400" dirty="0" smtClean="0">
                <a:cs typeface="2  Yagut" pitchFamily="2" charset="-78"/>
              </a:rPr>
              <a:t>گلاب</a:t>
            </a:r>
            <a:endParaRPr lang="fa-IR" sz="5400" dirty="0">
              <a:cs typeface="2  Yagut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>
                <a:cs typeface="Yagut" pitchFamily="2" charset="-78"/>
              </a:rPr>
              <a:t>ويژگيهاي اساسي شيميايي گلاب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 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عدد اسيدي (</a:t>
            </a:r>
            <a:r>
              <a:rPr lang="en-US" dirty="0" smtClean="0">
                <a:cs typeface="Yagut" pitchFamily="2" charset="-78"/>
              </a:rPr>
              <a:t>mg/</a:t>
            </a:r>
            <a:r>
              <a:rPr lang="en-US" sz="2400" dirty="0" smtClean="0">
                <a:cs typeface="Yagut" pitchFamily="2" charset="-78"/>
              </a:rPr>
              <a:t>100ml</a:t>
            </a:r>
            <a:r>
              <a:rPr lang="fa-IR" sz="2400" dirty="0" smtClean="0">
                <a:cs typeface="Yagut" pitchFamily="2" charset="-78"/>
              </a:rPr>
              <a:t> برحسب اسيد استيك) </a:t>
            </a:r>
            <a:r>
              <a:rPr lang="fa-IR" dirty="0" smtClean="0">
                <a:cs typeface="Yagut" pitchFamily="2" charset="-78"/>
              </a:rPr>
              <a:t>: 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حداكثر    </a:t>
            </a:r>
            <a:r>
              <a:rPr lang="en-US" dirty="0" smtClean="0">
                <a:cs typeface="Yagut" pitchFamily="2" charset="-78"/>
              </a:rPr>
              <a:t>mg/100ml </a:t>
            </a:r>
            <a:r>
              <a:rPr lang="fa-IR" dirty="0" smtClean="0">
                <a:cs typeface="Yagut" pitchFamily="2" charset="-78"/>
              </a:rPr>
              <a:t>6   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عدد يدي: حداقل 15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مقدار اسانس: </a:t>
            </a:r>
            <a:r>
              <a:rPr lang="fa-IR" sz="2400" dirty="0" smtClean="0">
                <a:cs typeface="Yagut" pitchFamily="2" charset="-78"/>
              </a:rPr>
              <a:t>(</a:t>
            </a:r>
            <a:r>
              <a:rPr lang="en-US" sz="2400" dirty="0" smtClean="0">
                <a:cs typeface="Yagut" pitchFamily="2" charset="-78"/>
              </a:rPr>
              <a:t>mg/100 ml</a:t>
            </a:r>
            <a:r>
              <a:rPr lang="fa-IR" dirty="0" smtClean="0">
                <a:cs typeface="Yagut" pitchFamily="2" charset="-78"/>
              </a:rPr>
              <a:t>): حداقل </a:t>
            </a:r>
            <a:r>
              <a:rPr lang="en-US" sz="2800" dirty="0" smtClean="0">
                <a:cs typeface="Yagut" pitchFamily="2" charset="-78"/>
              </a:rPr>
              <a:t>mg/100 ml</a:t>
            </a:r>
            <a:r>
              <a:rPr lang="fa-IR" dirty="0" smtClean="0">
                <a:cs typeface="Yagut" pitchFamily="2" charset="-78"/>
              </a:rPr>
              <a:t>12 </a:t>
            </a: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متانول </a:t>
            </a:r>
            <a:r>
              <a:rPr lang="fa-IR" sz="2400" dirty="0" smtClean="0">
                <a:cs typeface="Yagut" pitchFamily="2" charset="-78"/>
              </a:rPr>
              <a:t>(</a:t>
            </a:r>
            <a:r>
              <a:rPr lang="en-US" sz="2400" dirty="0" smtClean="0">
                <a:cs typeface="Yagut" pitchFamily="2" charset="-78"/>
              </a:rPr>
              <a:t>mg/kg</a:t>
            </a:r>
            <a:r>
              <a:rPr lang="fa-IR" sz="2400" dirty="0" smtClean="0">
                <a:cs typeface="Yagut" pitchFamily="2" charset="-78"/>
              </a:rPr>
              <a:t>)</a:t>
            </a:r>
            <a:r>
              <a:rPr lang="fa-IR" dirty="0" smtClean="0">
                <a:cs typeface="Yagut" pitchFamily="2" charset="-78"/>
              </a:rPr>
              <a:t> : حداكثر </a:t>
            </a:r>
            <a:r>
              <a:rPr lang="en-US" dirty="0" err="1" smtClean="0">
                <a:cs typeface="Yagut" pitchFamily="2" charset="-78"/>
              </a:rPr>
              <a:t>ppm</a:t>
            </a:r>
            <a:r>
              <a:rPr lang="fa-IR" dirty="0" smtClean="0">
                <a:cs typeface="Yagut" pitchFamily="2" charset="-78"/>
              </a:rPr>
              <a:t>100</a:t>
            </a:r>
          </a:p>
          <a:p>
            <a:pPr>
              <a:buNone/>
            </a:pPr>
            <a:endParaRPr lang="fa-IR" dirty="0" smtClean="0">
              <a:cs typeface="Yagut" pitchFamily="2" charset="-78"/>
            </a:endParaRP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مطابق با استاندارد ملي ايران5957</a:t>
            </a:r>
            <a:endParaRPr lang="fa-IR" dirty="0">
              <a:cs typeface="Yagut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ادامه...</a:t>
            </a:r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6392672"/>
          </a:xfrm>
        </p:spPr>
        <p:txBody>
          <a:bodyPr>
            <a:normAutofit fontScale="70000" lnSpcReduction="20000"/>
          </a:bodyPr>
          <a:lstStyle/>
          <a:p>
            <a:pPr lvl="8"/>
            <a:r>
              <a:rPr lang="fa-IR" sz="3900" b="1" dirty="0" smtClean="0">
                <a:cs typeface="Yagut" pitchFamily="2" charset="-78"/>
              </a:rPr>
              <a:t>روشهاي آزمون شيميايي</a:t>
            </a:r>
          </a:p>
          <a:p>
            <a:pPr>
              <a:buNone/>
            </a:pPr>
            <a:r>
              <a:rPr lang="fa-IR" sz="3900" dirty="0" smtClean="0">
                <a:cs typeface="Yagut" pitchFamily="2" charset="-78"/>
              </a:rPr>
              <a:t>اندازه گيري:</a:t>
            </a:r>
          </a:p>
          <a:p>
            <a:pPr>
              <a:buNone/>
            </a:pPr>
            <a:endParaRPr lang="fa-IR" sz="3900" dirty="0" smtClean="0">
              <a:cs typeface="Yagut" pitchFamily="2" charset="-78"/>
            </a:endParaRPr>
          </a:p>
          <a:p>
            <a:pPr>
              <a:buFont typeface="Lucida Sans Unicode" pitchFamily="34" charset="0"/>
              <a:buChar char="▶"/>
            </a:pPr>
            <a:r>
              <a:rPr lang="en-US" sz="3900" dirty="0" smtClean="0">
                <a:cs typeface="Yagut" pitchFamily="2" charset="-78"/>
              </a:rPr>
              <a:t> PH</a:t>
            </a:r>
          </a:p>
          <a:p>
            <a:pPr>
              <a:buFont typeface="Lucida Sans Unicode" pitchFamily="34" charset="0"/>
              <a:buChar char="▶"/>
            </a:pPr>
            <a:r>
              <a:rPr lang="en-US" sz="3900" dirty="0" smtClean="0">
                <a:cs typeface="Yagut" pitchFamily="2" charset="-78"/>
              </a:rPr>
              <a:t> </a:t>
            </a:r>
            <a:r>
              <a:rPr lang="fa-IR" sz="3900" dirty="0" smtClean="0">
                <a:cs typeface="Yagut" pitchFamily="2" charset="-78"/>
              </a:rPr>
              <a:t>اسيديته</a:t>
            </a:r>
            <a:r>
              <a:rPr lang="en-US" sz="3900" dirty="0" smtClean="0">
                <a:cs typeface="Yagut" pitchFamily="2" charset="-78"/>
              </a:rPr>
              <a:t>  </a:t>
            </a:r>
          </a:p>
          <a:p>
            <a:pPr>
              <a:buFont typeface="Lucida Sans Unicode" pitchFamily="34" charset="0"/>
              <a:buChar char="▶"/>
            </a:pPr>
            <a:r>
              <a:rPr lang="en-US" sz="3900" dirty="0" smtClean="0">
                <a:cs typeface="Yagut" pitchFamily="2" charset="-78"/>
              </a:rPr>
              <a:t> </a:t>
            </a:r>
            <a:r>
              <a:rPr lang="fa-IR" sz="3900" dirty="0" smtClean="0">
                <a:cs typeface="Yagut" pitchFamily="2" charset="-78"/>
              </a:rPr>
              <a:t>عدد يدي</a:t>
            </a:r>
          </a:p>
          <a:p>
            <a:pPr>
              <a:buFont typeface="Lucida Sans Unicode" pitchFamily="34" charset="0"/>
              <a:buChar char="▶"/>
            </a:pPr>
            <a:r>
              <a:rPr lang="fa-IR" sz="3900" dirty="0" smtClean="0">
                <a:cs typeface="Yagut" pitchFamily="2" charset="-78"/>
              </a:rPr>
              <a:t>عدد اكسيداسيون</a:t>
            </a:r>
          </a:p>
          <a:p>
            <a:pPr>
              <a:buFont typeface="Lucida Sans Unicode" pitchFamily="34" charset="0"/>
              <a:buChar char="▶"/>
            </a:pPr>
            <a:r>
              <a:rPr lang="fa-IR" sz="3900" dirty="0" smtClean="0">
                <a:cs typeface="Yagut" pitchFamily="2" charset="-78"/>
              </a:rPr>
              <a:t>تست شناسايي متانول</a:t>
            </a:r>
          </a:p>
          <a:p>
            <a:pPr>
              <a:buFont typeface="Lucida Sans Unicode" pitchFamily="34" charset="0"/>
              <a:buChar char="▶"/>
            </a:pPr>
            <a:r>
              <a:rPr lang="en-US" sz="3900" dirty="0" smtClean="0">
                <a:cs typeface="Yagut" pitchFamily="2" charset="-78"/>
              </a:rPr>
              <a:t> </a:t>
            </a:r>
            <a:r>
              <a:rPr lang="fa-IR" sz="3900" dirty="0" smtClean="0">
                <a:cs typeface="Yagut" pitchFamily="2" charset="-78"/>
              </a:rPr>
              <a:t>عدد استري</a:t>
            </a:r>
          </a:p>
          <a:p>
            <a:pPr>
              <a:buFont typeface="Lucida Sans Unicode" pitchFamily="34" charset="0"/>
              <a:buChar char="▶"/>
            </a:pPr>
            <a:r>
              <a:rPr lang="fa-IR" sz="3900" dirty="0" smtClean="0">
                <a:cs typeface="Yagut" pitchFamily="2" charset="-78"/>
              </a:rPr>
              <a:t>ميزان اسانس موجود در گلاب (آروما محلول در آب -روش استخراج حلالي)</a:t>
            </a:r>
          </a:p>
          <a:p>
            <a:pPr>
              <a:buFont typeface="Lucida Sans Unicode" pitchFamily="34" charset="0"/>
              <a:buChar char="▶"/>
            </a:pPr>
            <a:endParaRPr lang="fa-IR" sz="3900" dirty="0" smtClean="0">
              <a:cs typeface="Yagut" pitchFamily="2" charset="-78"/>
            </a:endParaRPr>
          </a:p>
          <a:p>
            <a:pPr>
              <a:buNone/>
            </a:pPr>
            <a:r>
              <a:rPr lang="fa-IR" sz="3900" dirty="0" smtClean="0">
                <a:cs typeface="Yagut" pitchFamily="2" charset="-78"/>
              </a:rPr>
              <a:t>   مطابق با استاندارد ملي ايران شماره 1487</a:t>
            </a:r>
          </a:p>
          <a:p>
            <a:pPr>
              <a:buNone/>
            </a:pPr>
            <a:endParaRPr lang="fa-IR" sz="3900" dirty="0" smtClean="0">
              <a:cs typeface="Yagut" pitchFamily="2" charset="-78"/>
            </a:endParaRPr>
          </a:p>
          <a:p>
            <a:pPr>
              <a:buFont typeface="Lucida Sans Unicode" pitchFamily="34" charset="0"/>
              <a:buChar char="▶"/>
            </a:pPr>
            <a:endParaRPr lang="en-US" dirty="0" smtClean="0">
              <a:cs typeface="Yagut" pitchFamily="2" charset="-78"/>
            </a:endParaRPr>
          </a:p>
          <a:p>
            <a:pPr>
              <a:buFont typeface="Lucida Sans Unicode" pitchFamily="34" charset="0"/>
              <a:buChar char="▶"/>
            </a:pPr>
            <a:endParaRPr lang="fa-IR" dirty="0" smtClean="0">
              <a:cs typeface="Yagut" pitchFamily="2" charset="-78"/>
            </a:endParaRPr>
          </a:p>
          <a:p>
            <a:pPr>
              <a:buNone/>
            </a:pPr>
            <a:endParaRPr lang="fa-IR" dirty="0" smtClean="0">
              <a:cs typeface="Yagut" pitchFamily="2" charset="-78"/>
            </a:endParaRPr>
          </a:p>
          <a:p>
            <a:pPr>
              <a:buNone/>
            </a:pPr>
            <a:r>
              <a:rPr lang="fa-IR" dirty="0" smtClean="0"/>
              <a:t>  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ادامه...</a:t>
            </a:r>
            <a:endParaRPr lang="fa-I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b="1" i="1" dirty="0" smtClean="0">
                <a:cs typeface="Yagut" pitchFamily="2" charset="-78"/>
              </a:rPr>
              <a:t>روشهاي دستگاهي</a:t>
            </a:r>
          </a:p>
          <a:p>
            <a:pPr>
              <a:buNone/>
            </a:pPr>
            <a:endParaRPr lang="fa-IR" dirty="0" smtClean="0">
              <a:cs typeface="Yagut" pitchFamily="2" charset="-78"/>
            </a:endParaRP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</a:t>
            </a:r>
            <a:r>
              <a:rPr lang="fa-IR" sz="2800" dirty="0" smtClean="0">
                <a:cs typeface="Yagut" pitchFamily="2" charset="-78"/>
              </a:rPr>
              <a:t>- شناسايي متانول توسط دستگاه گاز كروماتوگرافي</a:t>
            </a:r>
            <a:r>
              <a:rPr lang="fa-IR" sz="2800" b="1" dirty="0" smtClean="0">
                <a:cs typeface="Yagut" pitchFamily="2" charset="-78"/>
              </a:rPr>
              <a:t>(</a:t>
            </a:r>
            <a:r>
              <a:rPr lang="en-US" sz="2800" b="1" dirty="0" smtClean="0">
                <a:cs typeface="Yagut" pitchFamily="2" charset="-78"/>
              </a:rPr>
              <a:t>GC</a:t>
            </a:r>
            <a:r>
              <a:rPr lang="fa-IR" sz="2800" dirty="0" smtClean="0">
                <a:cs typeface="Yagut" pitchFamily="2" charset="-78"/>
              </a:rPr>
              <a:t>)</a:t>
            </a:r>
          </a:p>
          <a:p>
            <a:pPr>
              <a:buNone/>
            </a:pPr>
            <a:endParaRPr lang="fa-IR" dirty="0" smtClean="0">
              <a:cs typeface="Yagut" pitchFamily="2" charset="-78"/>
            </a:endParaRPr>
          </a:p>
          <a:p>
            <a:pPr>
              <a:buNone/>
            </a:pPr>
            <a:r>
              <a:rPr lang="fa-IR" dirty="0" smtClean="0">
                <a:cs typeface="Yagut" pitchFamily="2" charset="-78"/>
              </a:rPr>
              <a:t> - تشخيص گلاب مصنوعي از طبيعي به روش اسپكتروفتومتري مطابق </a:t>
            </a:r>
            <a:r>
              <a:rPr lang="en-US" dirty="0" smtClean="0">
                <a:cs typeface="Yagut" pitchFamily="2" charset="-78"/>
              </a:rPr>
              <a:t>Food chemical Codex (FCC)</a:t>
            </a:r>
            <a:endParaRPr lang="fa-IR" dirty="0">
              <a:cs typeface="Yagut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ادامه...</a:t>
            </a:r>
            <a:endParaRPr lang="fa-I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افزودن تركيبات طبيعي مانند اسانس گياه شمعداني عطري، ژرانيوم و يا استفاده از اسانس مصنوعي </a:t>
            </a:r>
            <a:r>
              <a:rPr lang="en-US" dirty="0" smtClean="0"/>
              <a:t>Rose</a:t>
            </a:r>
            <a:r>
              <a:rPr lang="fa-IR" dirty="0" smtClean="0"/>
              <a:t> پاكستاني.</a:t>
            </a:r>
          </a:p>
          <a:p>
            <a:endParaRPr lang="fa-IR" dirty="0" smtClean="0"/>
          </a:p>
          <a:p>
            <a:r>
              <a:rPr lang="fa-IR" dirty="0" smtClean="0"/>
              <a:t>استفاده از 2- فنيل اتانل مصنوعي و اختلاط آن با گلاب طبيعي براي جبران بو و طعم گلاب.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تقلبات گلاب</a:t>
            </a:r>
            <a:endParaRPr lang="fa-I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7014972"/>
          </a:xfrm>
        </p:spPr>
        <p:txBody>
          <a:bodyPr>
            <a:normAutofit lnSpcReduction="10000"/>
          </a:bodyPr>
          <a:lstStyle/>
          <a:p>
            <a:r>
              <a:rPr lang="fa-IR" dirty="0" smtClean="0"/>
              <a:t>در مورد اسانس شمعداني عطري و ژرانيوم، بالابودن ميزان لينالول در آن نسبت به اسانس گلاب</a:t>
            </a:r>
          </a:p>
          <a:p>
            <a:pPr>
              <a:buNone/>
            </a:pPr>
            <a:endParaRPr lang="fa-IR" dirty="0" smtClean="0"/>
          </a:p>
          <a:p>
            <a:r>
              <a:rPr lang="fa-IR" dirty="0" smtClean="0"/>
              <a:t>در مورد ژرانيوم،عدم وجود  2- فنيل اتانل و بالابودن ميزان سيترونيل فورمات و ژرانيول فورمات نسبت به اسانس گلاب </a:t>
            </a:r>
          </a:p>
          <a:p>
            <a:endParaRPr lang="fa-IR" dirty="0" smtClean="0"/>
          </a:p>
          <a:p>
            <a:r>
              <a:rPr lang="fa-IR" dirty="0" smtClean="0"/>
              <a:t>اختلاط گلاب با 2- فنيل اتانل مصنوعي كه باعث اسيدي شدن تركيب و ايجاد طعم ترشي مي شود.</a:t>
            </a:r>
          </a:p>
          <a:p>
            <a:endParaRPr lang="fa-IR" dirty="0" smtClean="0"/>
          </a:p>
          <a:p>
            <a:r>
              <a:rPr lang="fa-IR" dirty="0" smtClean="0"/>
              <a:t>شناسايي تركيبات فوق با روشهاي گاز كروماتوگرافي و اسپكتروفتومتري (</a:t>
            </a:r>
            <a:r>
              <a:rPr lang="en-US" dirty="0" smtClean="0"/>
              <a:t>UV</a:t>
            </a:r>
            <a:r>
              <a:rPr lang="fa-IR" dirty="0" smtClean="0"/>
              <a:t>)امكان پذير است.</a:t>
            </a:r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 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 smtClean="0"/>
              <a:t>راههاي تشخيص گلاب طبيعي از مصنوعي</a:t>
            </a:r>
            <a:endParaRPr lang="fa-I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fa-IR" dirty="0" smtClean="0"/>
              <a:t>گلاب طبيعي كاملا بي رنگ، بدون رسوب و ذرات معلق با طعم گل سرخ و مزه مايل به تلخي </a:t>
            </a:r>
            <a:r>
              <a:rPr lang="fa-IR" smtClean="0"/>
              <a:t>ميباشد. ميزان </a:t>
            </a:r>
            <a:r>
              <a:rPr lang="fa-IR" dirty="0" smtClean="0"/>
              <a:t>مواد معطر(اسانس) حداقل </a:t>
            </a:r>
            <a:r>
              <a:rPr lang="en-US" dirty="0" smtClean="0"/>
              <a:t>mg/ml</a:t>
            </a:r>
            <a:r>
              <a:rPr lang="fa-IR" dirty="0" smtClean="0"/>
              <a:t>12 و تطبيق فاكتورهاي </a:t>
            </a:r>
            <a:r>
              <a:rPr lang="en-US" dirty="0" smtClean="0"/>
              <a:t>pH</a:t>
            </a:r>
            <a:r>
              <a:rPr lang="fa-IR" dirty="0" smtClean="0"/>
              <a:t>، عدد اسيدي، عدد استري و عدد يدي طبق استاندارد ملي ايران مي باشد.</a:t>
            </a:r>
          </a:p>
          <a:p>
            <a:pPr algn="just"/>
            <a:r>
              <a:rPr lang="fa-IR" dirty="0" smtClean="0"/>
              <a:t>داراي برچسب حاوي درج اطلاعات ، بدون ذكر خواص دارويي و واجد زمان ماندگاري مي باشد.</a:t>
            </a:r>
          </a:p>
          <a:p>
            <a:pPr algn="just"/>
            <a:r>
              <a:rPr lang="fa-IR" dirty="0" smtClean="0"/>
              <a:t>مواد معطر(اسانس) ناشي از تقطير گل در روش سنتي و صنعتي حاوي تركيبات اصلي نظير : سيترونلول، نرول، ژرانيول، لينالول و 2- فنيل اتيل الكل است.</a:t>
            </a:r>
          </a:p>
          <a:p>
            <a:pPr algn="just"/>
            <a:r>
              <a:rPr lang="fa-IR" dirty="0" smtClean="0"/>
              <a:t>معمولا نسبت سيترونلول به ژرانيول در اسانس گلاب طبيعي بيش از دو برابر مي باشد و قسمت عمده آن وجود 2- فنيل اتانل است كه شاخص مهمي براي تشخيص گلاب طبيعي است.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>روشهاي شيميايي تشخيص گلاب طبيعي</a:t>
            </a:r>
            <a:br>
              <a:rPr lang="fa-IR" dirty="0" smtClean="0"/>
            </a:br>
            <a:endParaRPr lang="fa-I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داشتن دو پيك قوي در طول موج 260-257  نانومتر مربوط به  </a:t>
            </a:r>
          </a:p>
          <a:p>
            <a:pPr>
              <a:buNone/>
            </a:pPr>
            <a:r>
              <a:rPr lang="fa-IR" dirty="0" smtClean="0"/>
              <a:t>2- فنيل اتانل</a:t>
            </a:r>
          </a:p>
          <a:p>
            <a:pPr>
              <a:buNone/>
            </a:pPr>
            <a:endParaRPr lang="fa-IR" dirty="0" smtClean="0"/>
          </a:p>
          <a:p>
            <a:r>
              <a:rPr lang="fa-IR" dirty="0" smtClean="0"/>
              <a:t>وجود يك پيك متوسط در 282- 278  نانومتر</a:t>
            </a:r>
          </a:p>
          <a:p>
            <a:pPr>
              <a:buNone/>
            </a:pPr>
            <a:endParaRPr lang="fa-IR" dirty="0" smtClean="0"/>
          </a:p>
          <a:p>
            <a:r>
              <a:rPr lang="fa-IR" dirty="0" smtClean="0"/>
              <a:t>وجود پيك ضعيف در ناحيه 232- 227 نانومتر</a:t>
            </a:r>
          </a:p>
          <a:p>
            <a:endParaRPr lang="fa-IR" dirty="0" smtClean="0"/>
          </a:p>
          <a:p>
            <a:pPr>
              <a:buNone/>
            </a:pPr>
            <a:r>
              <a:rPr lang="fa-IR" dirty="0" smtClean="0"/>
              <a:t>  در روش فوق عدم وجود پيك در ناحيه 260- 257 به منزله گلاب تقلبي است. </a:t>
            </a:r>
          </a:p>
          <a:p>
            <a:pPr>
              <a:buNone/>
            </a:pPr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dirty="0" smtClean="0"/>
              <a:t>تركيبات عمده اسانس گلاب طبيعي در روش اسپكتروفتومتري</a:t>
            </a:r>
            <a:endParaRPr lang="fa-I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منحني اسپكتروفتومتري گلاب طبيعي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6615" y="2033845"/>
            <a:ext cx="7245805" cy="4140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منحني اسپكتروفتومتري گلاب مصنوعي</a:t>
            </a:r>
            <a:endParaRPr lang="fa-IR" dirty="0"/>
          </a:p>
        </p:txBody>
      </p:sp>
      <p:pic>
        <p:nvPicPr>
          <p:cNvPr id="2050" name="Picture 2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6950" y="1481328"/>
            <a:ext cx="7689850" cy="445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2725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Times New Roman" pitchFamily="18" charset="0"/>
                <a:cs typeface="B Zar" pitchFamily="2" charset="-78"/>
              </a:rPr>
              <a:t>كروماتوگرام گلاب مصنوعي</a:t>
            </a:r>
            <a:endParaRPr kumimoji="0" lang="fa-I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</TotalTime>
  <Words>527</Words>
  <Application>Microsoft Office PowerPoint</Application>
  <PresentationFormat>On-screen Show (4:3)</PresentationFormat>
  <Paragraphs>78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Concourse</vt:lpstr>
      <vt:lpstr>PowerPoint Presentation</vt:lpstr>
      <vt:lpstr>PowerPoint Presentation</vt:lpstr>
      <vt:lpstr>گلاب</vt:lpstr>
      <vt:lpstr>ادامه...</vt:lpstr>
      <vt:lpstr>ادامه...</vt:lpstr>
      <vt:lpstr>ادامه...</vt:lpstr>
      <vt:lpstr>تقلبات گلاب</vt:lpstr>
      <vt:lpstr>راههاي تشخيص گلاب طبيعي از مصنوعي</vt:lpstr>
      <vt:lpstr>روشهاي شيميايي تشخيص گلاب طبيعي </vt:lpstr>
      <vt:lpstr>تركيبات عمده اسانس گلاب طبيعي در روش اسپكتروفتومتري</vt:lpstr>
      <vt:lpstr>PowerPoint Presentation</vt:lpstr>
      <vt:lpstr>PowerPoint Presentation</vt:lpstr>
    </vt:vector>
  </TitlesOfParts>
  <Company>MRT Win2Farsi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گلاب و روشهاي آزمون</dc:title>
  <dc:creator>a.farahani</dc:creator>
  <cp:lastModifiedBy>Windows User</cp:lastModifiedBy>
  <cp:revision>76</cp:revision>
  <dcterms:created xsi:type="dcterms:W3CDTF">2012-01-09T03:49:02Z</dcterms:created>
  <dcterms:modified xsi:type="dcterms:W3CDTF">2020-05-31T22:18:19Z</dcterms:modified>
</cp:coreProperties>
</file>