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8"/>
  </p:notesMasterIdLst>
  <p:sldIdLst>
    <p:sldId id="305" r:id="rId2"/>
    <p:sldId id="256" r:id="rId3"/>
    <p:sldId id="257" r:id="rId4"/>
    <p:sldId id="306" r:id="rId5"/>
    <p:sldId id="258" r:id="rId6"/>
    <p:sldId id="259" r:id="rId7"/>
    <p:sldId id="277" r:id="rId8"/>
    <p:sldId id="276" r:id="rId9"/>
    <p:sldId id="278" r:id="rId10"/>
    <p:sldId id="302" r:id="rId11"/>
    <p:sldId id="260" r:id="rId12"/>
    <p:sldId id="262" r:id="rId13"/>
    <p:sldId id="263" r:id="rId14"/>
    <p:sldId id="264" r:id="rId15"/>
    <p:sldId id="266" r:id="rId16"/>
    <p:sldId id="267" r:id="rId17"/>
    <p:sldId id="268" r:id="rId18"/>
    <p:sldId id="269" r:id="rId19"/>
    <p:sldId id="270" r:id="rId20"/>
    <p:sldId id="271" r:id="rId21"/>
    <p:sldId id="304" r:id="rId22"/>
    <p:sldId id="272" r:id="rId23"/>
    <p:sldId id="290" r:id="rId24"/>
    <p:sldId id="289" r:id="rId25"/>
    <p:sldId id="273" r:id="rId26"/>
    <p:sldId id="274" r:id="rId27"/>
    <p:sldId id="275" r:id="rId28"/>
    <p:sldId id="279" r:id="rId29"/>
    <p:sldId id="280" r:id="rId30"/>
    <p:sldId id="281" r:id="rId31"/>
    <p:sldId id="303" r:id="rId32"/>
    <p:sldId id="282" r:id="rId33"/>
    <p:sldId id="283" r:id="rId34"/>
    <p:sldId id="284" r:id="rId35"/>
    <p:sldId id="285" r:id="rId36"/>
    <p:sldId id="286" r:id="rId37"/>
    <p:sldId id="287" r:id="rId38"/>
    <p:sldId id="288" r:id="rId39"/>
    <p:sldId id="292" r:id="rId40"/>
    <p:sldId id="293" r:id="rId41"/>
    <p:sldId id="294" r:id="rId42"/>
    <p:sldId id="295" r:id="rId43"/>
    <p:sldId id="296" r:id="rId44"/>
    <p:sldId id="297" r:id="rId45"/>
    <p:sldId id="298" r:id="rId46"/>
    <p:sldId id="299" r:id="rId4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1pPr>
    <a:lvl2pPr marL="4572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2pPr>
    <a:lvl3pPr marL="9144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3pPr>
    <a:lvl4pPr marL="13716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4pPr>
    <a:lvl5pPr marL="18288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2400" kern="1200">
        <a:solidFill>
          <a:schemeClr val="tx1"/>
        </a:solidFill>
        <a:latin typeface="Times New Roman" pitchFamily="18" charset="0"/>
        <a:ea typeface="+mn-ea"/>
        <a:cs typeface="Times New Roman" pitchFamily="18" charset="0"/>
      </a:defRPr>
    </a:lvl6pPr>
    <a:lvl7pPr marL="2743200" algn="l" defTabSz="914400" rtl="0" eaLnBrk="1" latinLnBrk="0" hangingPunct="1">
      <a:defRPr sz="2400" kern="1200">
        <a:solidFill>
          <a:schemeClr val="tx1"/>
        </a:solidFill>
        <a:latin typeface="Times New Roman" pitchFamily="18" charset="0"/>
        <a:ea typeface="+mn-ea"/>
        <a:cs typeface="Times New Roman" pitchFamily="18" charset="0"/>
      </a:defRPr>
    </a:lvl7pPr>
    <a:lvl8pPr marL="3200400" algn="l" defTabSz="914400" rtl="0" eaLnBrk="1" latinLnBrk="0" hangingPunct="1">
      <a:defRPr sz="2400" kern="1200">
        <a:solidFill>
          <a:schemeClr val="tx1"/>
        </a:solidFill>
        <a:latin typeface="Times New Roman" pitchFamily="18" charset="0"/>
        <a:ea typeface="+mn-ea"/>
        <a:cs typeface="Times New Roman" pitchFamily="18" charset="0"/>
      </a:defRPr>
    </a:lvl8pPr>
    <a:lvl9pPr marL="3657600" algn="l" defTabSz="914400" rtl="0" eaLnBrk="1" latinLnBrk="0" hangingPunct="1">
      <a:defRPr sz="2400" kern="1200">
        <a:solidFill>
          <a:schemeClr val="tx1"/>
        </a:solidFill>
        <a:latin typeface="Times New Roman" pitchFamily="18" charset="0"/>
        <a:ea typeface="+mn-ea"/>
        <a:cs typeface="Times New Roman"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F656"/>
    <a:srgbClr val="FC0A32"/>
    <a:srgbClr val="00CC00"/>
    <a:srgbClr val="00FFCC"/>
    <a:srgbClr val="000000"/>
    <a:srgbClr val="FFFFFF"/>
    <a:srgbClr val="12F4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53" autoAdjust="0"/>
    <p:restoredTop sz="90929"/>
  </p:normalViewPr>
  <p:slideViewPr>
    <p:cSldViewPr>
      <p:cViewPr varScale="1">
        <p:scale>
          <a:sx n="66" d="100"/>
          <a:sy n="66" d="100"/>
        </p:scale>
        <p:origin x="163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457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458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09B481C-5144-4534-9959-75298ED973CB}"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Times New Roman" pitchFamily="18" charset="0"/>
      </a:defRPr>
    </a:lvl1pPr>
    <a:lvl2pPr marL="457200" algn="l" rtl="0" fontAlgn="base">
      <a:spcBef>
        <a:spcPct val="30000"/>
      </a:spcBef>
      <a:spcAft>
        <a:spcPct val="0"/>
      </a:spcAft>
      <a:defRPr sz="1200" kern="1200">
        <a:solidFill>
          <a:schemeClr val="tx1"/>
        </a:solidFill>
        <a:latin typeface="Times New Roman" pitchFamily="18" charset="0"/>
        <a:ea typeface="+mn-ea"/>
        <a:cs typeface="Times New Roman" pitchFamily="18" charset="0"/>
      </a:defRPr>
    </a:lvl2pPr>
    <a:lvl3pPr marL="914400" algn="l" rtl="0" fontAlgn="base">
      <a:spcBef>
        <a:spcPct val="30000"/>
      </a:spcBef>
      <a:spcAft>
        <a:spcPct val="0"/>
      </a:spcAft>
      <a:defRPr sz="1200" kern="1200">
        <a:solidFill>
          <a:schemeClr val="tx1"/>
        </a:solidFill>
        <a:latin typeface="Times New Roman" pitchFamily="18" charset="0"/>
        <a:ea typeface="+mn-ea"/>
        <a:cs typeface="Times New Roman" pitchFamily="18" charset="0"/>
      </a:defRPr>
    </a:lvl3pPr>
    <a:lvl4pPr marL="1371600" algn="l" rtl="0" fontAlgn="base">
      <a:spcBef>
        <a:spcPct val="30000"/>
      </a:spcBef>
      <a:spcAft>
        <a:spcPct val="0"/>
      </a:spcAft>
      <a:defRPr sz="1200" kern="1200">
        <a:solidFill>
          <a:schemeClr val="tx1"/>
        </a:solidFill>
        <a:latin typeface="Times New Roman" pitchFamily="18" charset="0"/>
        <a:ea typeface="+mn-ea"/>
        <a:cs typeface="Times New Roman" pitchFamily="18" charset="0"/>
      </a:defRPr>
    </a:lvl4pPr>
    <a:lvl5pPr marL="1828800" algn="l" rtl="0" fontAlgn="base">
      <a:spcBef>
        <a:spcPct val="30000"/>
      </a:spcBef>
      <a:spcAft>
        <a:spcPct val="0"/>
      </a:spcAft>
      <a:defRPr sz="12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1828800" cy="6856413"/>
            <a:chOff x="0" y="0"/>
            <a:chExt cx="1152" cy="4319"/>
          </a:xfrm>
        </p:grpSpPr>
        <p:sp>
          <p:nvSpPr>
            <p:cNvPr id="4099" name="Rectangle 3"/>
            <p:cNvSpPr>
              <a:spLocks noChangeArrowheads="1"/>
            </p:cNvSpPr>
            <p:nvPr/>
          </p:nvSpPr>
          <p:spPr bwMode="auto">
            <a:xfrm>
              <a:off x="0" y="0"/>
              <a:ext cx="1152" cy="1026"/>
            </a:xfrm>
            <a:prstGeom prst="rect">
              <a:avLst/>
            </a:prstGeom>
            <a:gradFill rotWithShape="0">
              <a:gsLst>
                <a:gs pos="0">
                  <a:schemeClr val="bg2"/>
                </a:gs>
                <a:gs pos="100000">
                  <a:schemeClr val="accent1"/>
                </a:gs>
              </a:gsLst>
              <a:lin ang="5400000" scaled="1"/>
            </a:gradFill>
            <a:ln w="9525">
              <a:noFill/>
              <a:miter lim="800000"/>
              <a:headEnd/>
              <a:tailEnd/>
            </a:ln>
            <a:effectLst/>
          </p:spPr>
          <p:txBody>
            <a:bodyPr wrap="none" lIns="92075" tIns="46038" rIns="92075" bIns="46038" anchor="ctr"/>
            <a:lstStyle/>
            <a:p>
              <a:pPr eaLnBrk="0" hangingPunct="0">
                <a:spcBef>
                  <a:spcPct val="50000"/>
                </a:spcBef>
              </a:pPr>
              <a:endParaRPr lang="en-US"/>
            </a:p>
          </p:txBody>
        </p:sp>
        <p:sp>
          <p:nvSpPr>
            <p:cNvPr id="4100" name="Rectangle 4"/>
            <p:cNvSpPr>
              <a:spLocks noChangeArrowheads="1"/>
            </p:cNvSpPr>
            <p:nvPr/>
          </p:nvSpPr>
          <p:spPr bwMode="auto">
            <a:xfrm>
              <a:off x="0" y="2400"/>
              <a:ext cx="1152" cy="1919"/>
            </a:xfrm>
            <a:prstGeom prst="rect">
              <a:avLst/>
            </a:prstGeom>
            <a:gradFill rotWithShape="0">
              <a:gsLst>
                <a:gs pos="0">
                  <a:schemeClr val="accent1"/>
                </a:gs>
                <a:gs pos="100000">
                  <a:schemeClr val="bg2"/>
                </a:gs>
              </a:gsLst>
              <a:lin ang="5400000" scaled="1"/>
            </a:gradFill>
            <a:ln w="9525">
              <a:noFill/>
              <a:miter lim="800000"/>
              <a:headEnd/>
              <a:tailEnd/>
            </a:ln>
            <a:effectLst/>
          </p:spPr>
          <p:txBody>
            <a:bodyPr wrap="none" lIns="92075" tIns="46038" rIns="92075" bIns="46038" anchor="ctr"/>
            <a:lstStyle/>
            <a:p>
              <a:pPr eaLnBrk="0" hangingPunct="0">
                <a:spcBef>
                  <a:spcPct val="50000"/>
                </a:spcBef>
              </a:pPr>
              <a:endParaRPr lang="en-US"/>
            </a:p>
          </p:txBody>
        </p:sp>
        <p:pic>
          <p:nvPicPr>
            <p:cNvPr id="4101" name="Picture 5"/>
            <p:cNvPicPr>
              <a:picLocks noChangeArrowheads="1"/>
            </p:cNvPicPr>
            <p:nvPr/>
          </p:nvPicPr>
          <p:blipFill>
            <a:blip r:embed="rId2" cstate="print"/>
            <a:srcRect/>
            <a:stretch>
              <a:fillRect/>
            </a:stretch>
          </p:blipFill>
          <p:spPr bwMode="auto">
            <a:xfrm>
              <a:off x="0" y="1028"/>
              <a:ext cx="1152" cy="1400"/>
            </a:xfrm>
            <a:prstGeom prst="rect">
              <a:avLst/>
            </a:prstGeom>
            <a:noFill/>
            <a:ln w="9525">
              <a:noFill/>
              <a:miter lim="800000"/>
              <a:headEnd/>
              <a:tailEnd/>
            </a:ln>
            <a:effectLst/>
          </p:spPr>
        </p:pic>
      </p:grpSp>
      <p:sp>
        <p:nvSpPr>
          <p:cNvPr id="4102" name="Rectangle 6"/>
          <p:cNvSpPr>
            <a:spLocks noGrp="1" noChangeArrowheads="1"/>
          </p:cNvSpPr>
          <p:nvPr>
            <p:ph type="ctrTitle" sz="quarter"/>
          </p:nvPr>
        </p:nvSpPr>
        <p:spPr>
          <a:xfrm>
            <a:off x="1905000" y="1676400"/>
            <a:ext cx="6934200" cy="2116138"/>
          </a:xfrm>
        </p:spPr>
        <p:txBody>
          <a:bodyPr/>
          <a:lstStyle>
            <a:lvl1pPr>
              <a:defRPr/>
            </a:lvl1pPr>
          </a:lstStyle>
          <a:p>
            <a:r>
              <a:rPr lang="en-US"/>
              <a:t>Click to edit Master title style</a:t>
            </a:r>
          </a:p>
        </p:txBody>
      </p:sp>
      <p:sp>
        <p:nvSpPr>
          <p:cNvPr id="4103" name="Rectangle 7"/>
          <p:cNvSpPr>
            <a:spLocks noGrp="1" noChangeArrowheads="1"/>
          </p:cNvSpPr>
          <p:nvPr>
            <p:ph type="subTitle" sz="quarter" idx="1"/>
          </p:nvPr>
        </p:nvSpPr>
        <p:spPr>
          <a:xfrm>
            <a:off x="1911350" y="3968750"/>
            <a:ext cx="6400800" cy="1752600"/>
          </a:xfrm>
        </p:spPr>
        <p:txBody>
          <a:bodyPr/>
          <a:lstStyle>
            <a:lvl1pPr marL="0" indent="0">
              <a:buFont typeface="Symbol" pitchFamily="18" charset="2"/>
              <a:buNone/>
              <a:defRPr/>
            </a:lvl1pPr>
          </a:lstStyle>
          <a:p>
            <a:r>
              <a:rPr lang="en-US"/>
              <a:t>Click to edit Master subtitle style</a:t>
            </a:r>
          </a:p>
        </p:txBody>
      </p:sp>
      <p:sp>
        <p:nvSpPr>
          <p:cNvPr id="4104" name="Rectangle 8"/>
          <p:cNvSpPr>
            <a:spLocks noGrp="1" noChangeArrowheads="1"/>
          </p:cNvSpPr>
          <p:nvPr>
            <p:ph type="dt" sz="quarter" idx="2"/>
          </p:nvPr>
        </p:nvSpPr>
        <p:spPr>
          <a:xfrm>
            <a:off x="1828800" y="6400800"/>
            <a:ext cx="1905000" cy="457200"/>
          </a:xfrm>
        </p:spPr>
        <p:txBody>
          <a:bodyPr/>
          <a:lstStyle>
            <a:lvl1pPr>
              <a:defRPr/>
            </a:lvl1pPr>
          </a:lstStyle>
          <a:p>
            <a:endParaRPr lang="en-US"/>
          </a:p>
        </p:txBody>
      </p:sp>
      <p:sp>
        <p:nvSpPr>
          <p:cNvPr id="4105" name="Rectangle 9"/>
          <p:cNvSpPr>
            <a:spLocks noGrp="1" noChangeArrowheads="1"/>
          </p:cNvSpPr>
          <p:nvPr>
            <p:ph type="ftr" sz="quarter" idx="3"/>
          </p:nvPr>
        </p:nvSpPr>
        <p:spPr>
          <a:xfrm>
            <a:off x="3962400" y="6400800"/>
            <a:ext cx="2895600" cy="457200"/>
          </a:xfrm>
        </p:spPr>
        <p:txBody>
          <a:bodyPr/>
          <a:lstStyle>
            <a:lvl1pPr>
              <a:defRPr/>
            </a:lvl1pPr>
          </a:lstStyle>
          <a:p>
            <a:endParaRPr lang="en-US"/>
          </a:p>
        </p:txBody>
      </p:sp>
      <p:sp>
        <p:nvSpPr>
          <p:cNvPr id="4106" name="Rectangle 10"/>
          <p:cNvSpPr>
            <a:spLocks noGrp="1" noChangeArrowheads="1"/>
          </p:cNvSpPr>
          <p:nvPr>
            <p:ph type="sldNum" sz="quarter" idx="4"/>
          </p:nvPr>
        </p:nvSpPr>
        <p:spPr/>
        <p:txBody>
          <a:bodyPr/>
          <a:lstStyle>
            <a:lvl1pPr>
              <a:defRPr/>
            </a:lvl1pPr>
          </a:lstStyle>
          <a:p>
            <a:fld id="{3975ED6A-87F6-4720-8525-33C13A9010B9}"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3DAF39-7C63-411C-A32A-742A2B4134AE}"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12F0413-B349-4B2E-BE7D-6CBF00EC5A0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816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6CC390F-1BE2-42D8-AF75-E9E10DD1DE71}"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D4485AC-EAD1-4A06-8D33-B69EE9416C9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D804F63-4FAE-49A1-B07C-D40273866A8A}"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B43CF0D-CDFD-47E8-9C1D-C8715C2808DD}"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E44F07B-735D-4846-A762-E0DE1DA61F42}"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649F25D-CEF9-47D3-A483-0FA2134FBE38}"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C4E6B24-38C0-41D9-86DD-9109E32F089F}"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48500" y="304800"/>
            <a:ext cx="1943100" cy="579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04800"/>
            <a:ext cx="567690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2920F03-76AA-48C9-AFEA-48398345B8D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path path="shape">
            <a:fillToRect l="14166" t="5554" r="835" b="77779"/>
          </a:path>
        </a:gra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0" y="0"/>
            <a:ext cx="1143000" cy="6856413"/>
            <a:chOff x="0" y="0"/>
            <a:chExt cx="720" cy="4319"/>
          </a:xfrm>
        </p:grpSpPr>
        <p:sp>
          <p:nvSpPr>
            <p:cNvPr id="3075" name="Rectangle 3"/>
            <p:cNvSpPr>
              <a:spLocks noChangeArrowheads="1"/>
            </p:cNvSpPr>
            <p:nvPr/>
          </p:nvSpPr>
          <p:spPr bwMode="auto">
            <a:xfrm>
              <a:off x="0" y="0"/>
              <a:ext cx="720" cy="336"/>
            </a:xfrm>
            <a:prstGeom prst="rect">
              <a:avLst/>
            </a:prstGeom>
            <a:gradFill rotWithShape="0">
              <a:gsLst>
                <a:gs pos="0">
                  <a:schemeClr val="bg2"/>
                </a:gs>
                <a:gs pos="100000">
                  <a:schemeClr val="accent1"/>
                </a:gs>
              </a:gsLst>
              <a:lin ang="5400000" scaled="1"/>
            </a:gradFill>
            <a:ln w="9525">
              <a:noFill/>
              <a:miter lim="800000"/>
              <a:headEnd/>
              <a:tailEnd/>
            </a:ln>
            <a:effectLst/>
          </p:spPr>
          <p:txBody>
            <a:bodyPr wrap="none" lIns="92075" tIns="46038" rIns="92075" bIns="46038" anchor="ctr"/>
            <a:lstStyle/>
            <a:p>
              <a:pPr eaLnBrk="0" hangingPunct="0">
                <a:spcBef>
                  <a:spcPct val="50000"/>
                </a:spcBef>
              </a:pPr>
              <a:endParaRPr lang="en-US"/>
            </a:p>
          </p:txBody>
        </p:sp>
        <p:sp>
          <p:nvSpPr>
            <p:cNvPr id="3076" name="Rectangle 4"/>
            <p:cNvSpPr>
              <a:spLocks noChangeArrowheads="1"/>
            </p:cNvSpPr>
            <p:nvPr/>
          </p:nvSpPr>
          <p:spPr bwMode="auto">
            <a:xfrm>
              <a:off x="0" y="2016"/>
              <a:ext cx="720" cy="2303"/>
            </a:xfrm>
            <a:prstGeom prst="rect">
              <a:avLst/>
            </a:prstGeom>
            <a:gradFill rotWithShape="0">
              <a:gsLst>
                <a:gs pos="0">
                  <a:schemeClr val="accent1"/>
                </a:gs>
                <a:gs pos="100000">
                  <a:schemeClr val="bg2"/>
                </a:gs>
              </a:gsLst>
              <a:lin ang="5400000" scaled="1"/>
            </a:gradFill>
            <a:ln w="9525">
              <a:noFill/>
              <a:miter lim="800000"/>
              <a:headEnd/>
              <a:tailEnd/>
            </a:ln>
            <a:effectLst/>
          </p:spPr>
          <p:txBody>
            <a:bodyPr wrap="none" lIns="92075" tIns="46038" rIns="92075" bIns="46038" anchor="ctr"/>
            <a:lstStyle/>
            <a:p>
              <a:pPr eaLnBrk="0" hangingPunct="0">
                <a:spcBef>
                  <a:spcPct val="50000"/>
                </a:spcBef>
              </a:pPr>
              <a:endParaRPr lang="en-US"/>
            </a:p>
          </p:txBody>
        </p:sp>
        <p:pic>
          <p:nvPicPr>
            <p:cNvPr id="3077" name="Picture 5"/>
            <p:cNvPicPr>
              <a:picLocks noChangeArrowheads="1"/>
            </p:cNvPicPr>
            <p:nvPr/>
          </p:nvPicPr>
          <p:blipFill>
            <a:blip r:embed="rId13" cstate="print"/>
            <a:srcRect/>
            <a:stretch>
              <a:fillRect/>
            </a:stretch>
          </p:blipFill>
          <p:spPr bwMode="auto">
            <a:xfrm>
              <a:off x="0" y="312"/>
              <a:ext cx="720" cy="1872"/>
            </a:xfrm>
            <a:prstGeom prst="rect">
              <a:avLst/>
            </a:prstGeom>
            <a:noFill/>
            <a:ln w="9525">
              <a:noFill/>
              <a:miter lim="800000"/>
              <a:headEnd/>
              <a:tailEnd/>
            </a:ln>
            <a:effectLst/>
          </p:spPr>
        </p:pic>
      </p:grpSp>
      <p:sp>
        <p:nvSpPr>
          <p:cNvPr id="3078" name="Rectangle 6"/>
          <p:cNvSpPr>
            <a:spLocks noGrp="1" noChangeArrowheads="1"/>
          </p:cNvSpPr>
          <p:nvPr>
            <p:ph type="title"/>
          </p:nvPr>
        </p:nvSpPr>
        <p:spPr bwMode="auto">
          <a:xfrm>
            <a:off x="1219200" y="304800"/>
            <a:ext cx="7772400" cy="1206500"/>
          </a:xfrm>
          <a:prstGeom prst="rect">
            <a:avLst/>
          </a:prstGeom>
          <a:noFill/>
          <a:ln w="12700" cap="sq">
            <a:noFill/>
            <a:miter lim="800000"/>
            <a:headEnd type="none" w="sm" len="sm"/>
            <a:tailEnd type="none" w="sm" len="sm"/>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9" name="Rectangle 7"/>
          <p:cNvSpPr>
            <a:spLocks noGrp="1" noChangeArrowheads="1"/>
          </p:cNvSpPr>
          <p:nvPr>
            <p:ph type="body" idx="1"/>
          </p:nvPr>
        </p:nvSpPr>
        <p:spPr bwMode="auto">
          <a:xfrm>
            <a:off x="1219200" y="1600200"/>
            <a:ext cx="7772400" cy="44958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80" name="Rectangle 8"/>
          <p:cNvSpPr>
            <a:spLocks noGrp="1" noChangeArrowheads="1"/>
          </p:cNvSpPr>
          <p:nvPr>
            <p:ph type="dt" sz="half" idx="2"/>
          </p:nvPr>
        </p:nvSpPr>
        <p:spPr bwMode="auto">
          <a:xfrm>
            <a:off x="1143000" y="64008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defRPr sz="1400"/>
            </a:lvl1pPr>
          </a:lstStyle>
          <a:p>
            <a:endParaRPr lang="en-US"/>
          </a:p>
        </p:txBody>
      </p:sp>
      <p:sp>
        <p:nvSpPr>
          <p:cNvPr id="3081" name="Rectangle 9"/>
          <p:cNvSpPr>
            <a:spLocks noGrp="1" noChangeArrowheads="1"/>
          </p:cNvSpPr>
          <p:nvPr>
            <p:ph type="ftr" sz="quarter" idx="3"/>
          </p:nvPr>
        </p:nvSpPr>
        <p:spPr bwMode="auto">
          <a:xfrm>
            <a:off x="3581400" y="6400800"/>
            <a:ext cx="28956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ctr">
              <a:defRPr sz="1400"/>
            </a:lvl1pPr>
          </a:lstStyle>
          <a:p>
            <a:endParaRPr lang="en-US"/>
          </a:p>
        </p:txBody>
      </p:sp>
      <p:sp>
        <p:nvSpPr>
          <p:cNvPr id="3082" name="Rectangle 10"/>
          <p:cNvSpPr>
            <a:spLocks noGrp="1" noChangeArrowheads="1"/>
          </p:cNvSpPr>
          <p:nvPr>
            <p:ph type="sldNum" sz="quarter" idx="4"/>
          </p:nvPr>
        </p:nvSpPr>
        <p:spPr bwMode="auto">
          <a:xfrm>
            <a:off x="7239000" y="6400800"/>
            <a:ext cx="19050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a:defRPr sz="1400"/>
            </a:lvl1pPr>
          </a:lstStyle>
          <a:p>
            <a:fld id="{E4E5DB56-7608-48D1-940C-2CD35BDBDC6A}"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ftr="0" dt="0"/>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cs typeface="Times New Roman" pitchFamily="18" charset="0"/>
        </a:defRPr>
      </a:lvl2pPr>
      <a:lvl3pPr algn="l" rtl="0" fontAlgn="base">
        <a:spcBef>
          <a:spcPct val="0"/>
        </a:spcBef>
        <a:spcAft>
          <a:spcPct val="0"/>
        </a:spcAft>
        <a:defRPr sz="4400">
          <a:solidFill>
            <a:schemeClr val="tx2"/>
          </a:solidFill>
          <a:latin typeface="Times New Roman" pitchFamily="18" charset="0"/>
          <a:cs typeface="Times New Roman" pitchFamily="18" charset="0"/>
        </a:defRPr>
      </a:lvl3pPr>
      <a:lvl4pPr algn="l" rtl="0" fontAlgn="base">
        <a:spcBef>
          <a:spcPct val="0"/>
        </a:spcBef>
        <a:spcAft>
          <a:spcPct val="0"/>
        </a:spcAft>
        <a:defRPr sz="4400">
          <a:solidFill>
            <a:schemeClr val="tx2"/>
          </a:solidFill>
          <a:latin typeface="Times New Roman" pitchFamily="18" charset="0"/>
          <a:cs typeface="Times New Roman" pitchFamily="18" charset="0"/>
        </a:defRPr>
      </a:lvl4pPr>
      <a:lvl5pPr algn="l" rtl="0" fontAlgn="base">
        <a:spcBef>
          <a:spcPct val="0"/>
        </a:spcBef>
        <a:spcAft>
          <a:spcPct val="0"/>
        </a:spcAft>
        <a:defRPr sz="4400">
          <a:solidFill>
            <a:schemeClr val="tx2"/>
          </a:solidFill>
          <a:latin typeface="Times New Roman" pitchFamily="18" charset="0"/>
          <a:cs typeface="Times New Roman" pitchFamily="18" charset="0"/>
        </a:defRPr>
      </a:lvl5pPr>
      <a:lvl6pPr marL="457200" algn="l" rtl="0" fontAlgn="base">
        <a:spcBef>
          <a:spcPct val="0"/>
        </a:spcBef>
        <a:spcAft>
          <a:spcPct val="0"/>
        </a:spcAft>
        <a:defRPr sz="4400">
          <a:solidFill>
            <a:schemeClr val="tx2"/>
          </a:solidFill>
          <a:latin typeface="Times New Roman" pitchFamily="18" charset="0"/>
          <a:cs typeface="Times New Roman" pitchFamily="18" charset="0"/>
        </a:defRPr>
      </a:lvl6pPr>
      <a:lvl7pPr marL="914400" algn="l" rtl="0" fontAlgn="base">
        <a:spcBef>
          <a:spcPct val="0"/>
        </a:spcBef>
        <a:spcAft>
          <a:spcPct val="0"/>
        </a:spcAft>
        <a:defRPr sz="4400">
          <a:solidFill>
            <a:schemeClr val="tx2"/>
          </a:solidFill>
          <a:latin typeface="Times New Roman" pitchFamily="18" charset="0"/>
          <a:cs typeface="Times New Roman" pitchFamily="18" charset="0"/>
        </a:defRPr>
      </a:lvl7pPr>
      <a:lvl8pPr marL="1371600" algn="l" rtl="0" fontAlgn="base">
        <a:spcBef>
          <a:spcPct val="0"/>
        </a:spcBef>
        <a:spcAft>
          <a:spcPct val="0"/>
        </a:spcAft>
        <a:defRPr sz="4400">
          <a:solidFill>
            <a:schemeClr val="tx2"/>
          </a:solidFill>
          <a:latin typeface="Times New Roman" pitchFamily="18" charset="0"/>
          <a:cs typeface="Times New Roman" pitchFamily="18" charset="0"/>
        </a:defRPr>
      </a:lvl8pPr>
      <a:lvl9pPr marL="1828800" algn="l" rtl="0" fontAlgn="base">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fontAlgn="base">
        <a:spcBef>
          <a:spcPct val="20000"/>
        </a:spcBef>
        <a:spcAft>
          <a:spcPct val="0"/>
        </a:spcAft>
        <a:buClr>
          <a:schemeClr val="tx2"/>
        </a:buClr>
        <a:buSzPct val="90000"/>
        <a:buFont typeface="Symbol" pitchFamily="18" charset="2"/>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8507D2A7-5FD3-4A6E-8DC3-7DE33A9D38BC}" type="slidenum">
              <a:rPr lang="en-US"/>
              <a:pPr/>
              <a:t>1</a:t>
            </a:fld>
            <a:endParaRPr lang="en-US"/>
          </a:p>
        </p:txBody>
      </p:sp>
      <p:sp>
        <p:nvSpPr>
          <p:cNvPr id="2051" name="Oval 3"/>
          <p:cNvSpPr>
            <a:spLocks noChangeArrowheads="1"/>
          </p:cNvSpPr>
          <p:nvPr/>
        </p:nvSpPr>
        <p:spPr bwMode="auto">
          <a:xfrm>
            <a:off x="2438400" y="609600"/>
            <a:ext cx="5486400" cy="4876800"/>
          </a:xfrm>
          <a:prstGeom prst="ellipse">
            <a:avLst/>
          </a:prstGeom>
          <a:solidFill>
            <a:srgbClr val="12F438"/>
          </a:solidFill>
          <a:ln w="12700" cap="sq">
            <a:round/>
            <a:headEnd type="none" w="sm" len="sm"/>
            <a:tailEnd type="none" w="sm" len="sm"/>
          </a:ln>
          <a:effectLst/>
          <a:scene3d>
            <a:camera prst="legacyPerspectiveFront">
              <a:rot lat="20099999" lon="1500000" rev="0"/>
            </a:camera>
            <a:lightRig rig="legacyFlat4" dir="b"/>
          </a:scene3d>
          <a:sp3d extrusionH="887400" prstMaterial="legacyMatte">
            <a:bevelT w="13500" h="13500" prst="angle"/>
            <a:bevelB w="13500" h="13500" prst="angle"/>
            <a:extrusionClr>
              <a:srgbClr val="12F438"/>
            </a:extrusionClr>
          </a:sp3d>
        </p:spPr>
        <p:txBody>
          <a:bodyPr wrap="none" anchor="ctr">
            <a:flatTx/>
          </a:bodyPr>
          <a:lstStyle/>
          <a:p>
            <a:pPr algn="ctr"/>
            <a:r>
              <a:rPr lang="fa-IR" sz="4800" b="1" dirty="0" smtClean="0">
                <a:solidFill>
                  <a:srgbClr val="FFFFFF"/>
                </a:solidFill>
                <a:cs typeface="Titr" pitchFamily="2" charset="-78"/>
              </a:rPr>
              <a:t>به نام خدایی که </a:t>
            </a:r>
          </a:p>
          <a:p>
            <a:pPr algn="ctr"/>
            <a:r>
              <a:rPr lang="fa-IR" sz="4800" b="1" dirty="0" smtClean="0">
                <a:solidFill>
                  <a:srgbClr val="FFFFFF"/>
                </a:solidFill>
                <a:cs typeface="Titr" pitchFamily="2" charset="-78"/>
              </a:rPr>
              <a:t>در این نزدیکی است</a:t>
            </a:r>
            <a:endParaRPr lang="en-US" sz="4800" b="1" dirty="0">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iterate type="wd">
                                    <p:tmAbs val="300"/>
                                  </p:iterate>
                                  <p:childTnLst>
                                    <p:set>
                                      <p:cBhvr>
                                        <p:cTn id="6" dur="1" fill="hold">
                                          <p:stCondLst>
                                            <p:cond delay="299"/>
                                          </p:stCondLst>
                                        </p:cTn>
                                        <p:tgtEl>
                                          <p:spTgt spid="2051"/>
                                        </p:tgtEl>
                                        <p:attrNameLst>
                                          <p:attrName>style.visibility</p:attrName>
                                        </p:attrNameLst>
                                      </p:cBhvr>
                                      <p:to>
                                        <p:strVal val="visible"/>
                                      </p:to>
                                    </p:set>
                                    <p:anim to="" calcmode="lin" valueType="num">
                                      <p:cBhvr>
                                        <p:cTn id="7" dur="1" fill="hold"/>
                                        <p:tgtEl>
                                          <p:spTgt spid="205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8507D2A7-5FD3-4A6E-8DC3-7DE33A9D38BC}" type="slidenum">
              <a:rPr lang="en-US"/>
              <a:pPr/>
              <a:t>2</a:t>
            </a:fld>
            <a:endParaRPr lang="en-US"/>
          </a:p>
        </p:txBody>
      </p:sp>
      <p:sp>
        <p:nvSpPr>
          <p:cNvPr id="2051" name="Oval 3"/>
          <p:cNvSpPr>
            <a:spLocks noChangeArrowheads="1"/>
          </p:cNvSpPr>
          <p:nvPr/>
        </p:nvSpPr>
        <p:spPr bwMode="auto">
          <a:xfrm>
            <a:off x="2438400" y="609600"/>
            <a:ext cx="5486400" cy="4876800"/>
          </a:xfrm>
          <a:prstGeom prst="ellipse">
            <a:avLst/>
          </a:prstGeom>
          <a:solidFill>
            <a:srgbClr val="12F438"/>
          </a:solidFill>
          <a:ln w="12700" cap="sq">
            <a:round/>
            <a:headEnd type="none" w="sm" len="sm"/>
            <a:tailEnd type="none" w="sm" len="sm"/>
          </a:ln>
          <a:effectLst/>
          <a:scene3d>
            <a:camera prst="legacyPerspectiveFront">
              <a:rot lat="20099999" lon="1500000" rev="0"/>
            </a:camera>
            <a:lightRig rig="legacyFlat4" dir="b"/>
          </a:scene3d>
          <a:sp3d extrusionH="887400" prstMaterial="legacyMatte">
            <a:bevelT w="13500" h="13500" prst="angle"/>
            <a:bevelB w="13500" h="13500" prst="angle"/>
            <a:extrusionClr>
              <a:srgbClr val="12F438"/>
            </a:extrusionClr>
          </a:sp3d>
        </p:spPr>
        <p:txBody>
          <a:bodyPr wrap="none" anchor="ctr">
            <a:flatTx/>
          </a:bodyPr>
          <a:lstStyle/>
          <a:p>
            <a:pPr algn="ctr"/>
            <a:r>
              <a:rPr lang="fa-IR" sz="4800" b="1" dirty="0">
                <a:solidFill>
                  <a:srgbClr val="FFFFFF"/>
                </a:solidFill>
                <a:cs typeface="Titr" pitchFamily="2" charset="-78"/>
              </a:rPr>
              <a:t>گزارش نويسي در </a:t>
            </a:r>
          </a:p>
          <a:p>
            <a:pPr algn="ctr"/>
            <a:r>
              <a:rPr lang="fa-IR" sz="4800" b="1" dirty="0">
                <a:solidFill>
                  <a:srgbClr val="FFFFFF"/>
                </a:solidFill>
                <a:cs typeface="Titr" pitchFamily="2" charset="-78"/>
              </a:rPr>
              <a:t>مددكاري </a:t>
            </a:r>
            <a:r>
              <a:rPr lang="fa-IR" sz="4800" b="1" dirty="0" smtClean="0">
                <a:solidFill>
                  <a:srgbClr val="FFFFFF"/>
                </a:solidFill>
                <a:cs typeface="Titr" pitchFamily="2" charset="-78"/>
              </a:rPr>
              <a:t> اجتماعی</a:t>
            </a:r>
            <a:endParaRPr lang="en-US" sz="4800" b="1" dirty="0">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iterate type="wd">
                                    <p:tmAbs val="300"/>
                                  </p:iterate>
                                  <p:childTnLst>
                                    <p:set>
                                      <p:cBhvr>
                                        <p:cTn id="6" dur="1" fill="hold">
                                          <p:stCondLst>
                                            <p:cond delay="299"/>
                                          </p:stCondLst>
                                        </p:cTn>
                                        <p:tgtEl>
                                          <p:spTgt spid="2051"/>
                                        </p:tgtEl>
                                        <p:attrNameLst>
                                          <p:attrName>style.visibility</p:attrName>
                                        </p:attrNameLst>
                                      </p:cBhvr>
                                      <p:to>
                                        <p:strVal val="visible"/>
                                      </p:to>
                                    </p:set>
                                    <p:anim to="" calcmode="lin" valueType="num">
                                      <p:cBhvr>
                                        <p:cTn id="7" dur="1" fill="hold"/>
                                        <p:tgtEl>
                                          <p:spTgt spid="205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F9EDEB8-4BC9-4F75-A58D-2049293A7746}" type="slidenum">
              <a:rPr lang="en-US"/>
              <a:pPr/>
              <a:t>3</a:t>
            </a:fld>
            <a:endParaRPr lang="en-US"/>
          </a:p>
        </p:txBody>
      </p:sp>
      <p:sp>
        <p:nvSpPr>
          <p:cNvPr id="5122" name="Rectangle 2"/>
          <p:cNvSpPr>
            <a:spLocks noGrp="1" noChangeArrowheads="1"/>
          </p:cNvSpPr>
          <p:nvPr>
            <p:ph type="title" idx="4294967295"/>
          </p:nvPr>
        </p:nvSpPr>
        <p:spPr>
          <a:xfrm>
            <a:off x="1371600" y="228600"/>
            <a:ext cx="7391400" cy="6324600"/>
          </a:xfrm>
          <a:effectLst>
            <a:outerShdw dist="107763" dir="18900000" algn="ctr" rotWithShape="0">
              <a:schemeClr val="bg2"/>
            </a:outerShdw>
          </a:effectLst>
        </p:spPr>
        <p:txBody>
          <a:bodyPr/>
          <a:lstStyle/>
          <a:p>
            <a:pPr algn="r"/>
            <a:r>
              <a:rPr lang="fa-IR" b="1" dirty="0" smtClean="0">
                <a:solidFill>
                  <a:srgbClr val="FFFFFF"/>
                </a:solidFill>
                <a:cs typeface="Titr" pitchFamily="2" charset="-78"/>
              </a:rPr>
              <a:t>منابع اصلی:</a:t>
            </a:r>
            <a:br>
              <a:rPr lang="fa-IR" b="1" dirty="0" smtClean="0">
                <a:solidFill>
                  <a:srgbClr val="FFFFFF"/>
                </a:solidFill>
                <a:cs typeface="Titr" pitchFamily="2" charset="-78"/>
              </a:rPr>
            </a:br>
            <a:r>
              <a:rPr lang="fa-IR" b="1" dirty="0" smtClean="0">
                <a:solidFill>
                  <a:srgbClr val="FFFFFF"/>
                </a:solidFill>
                <a:cs typeface="Titr" pitchFamily="2" charset="-78"/>
              </a:rPr>
              <a:t>موسوی چلک، حسن(1395)مددکاری اجتماعی کار با فرد(1)،تهران: سمت، چاپ یازدهم</a:t>
            </a:r>
            <a:br>
              <a:rPr lang="fa-IR" b="1" dirty="0" smtClean="0">
                <a:solidFill>
                  <a:srgbClr val="FFFFFF"/>
                </a:solidFill>
                <a:cs typeface="Titr" pitchFamily="2" charset="-78"/>
              </a:rPr>
            </a:br>
            <a:r>
              <a:rPr lang="fa-IR" b="1" dirty="0" smtClean="0">
                <a:solidFill>
                  <a:srgbClr val="FFFFFF"/>
                </a:solidFill>
                <a:cs typeface="Titr" pitchFamily="2" charset="-78"/>
              </a:rPr>
              <a:t>موسوی چلک، حسن(1395) مددکاری اجتماعی(5) راهنکای سرپرستی  وکار عملی در مددکاری اجتماعی، .</a:t>
            </a:r>
            <a:br>
              <a:rPr lang="fa-IR" b="1" dirty="0" smtClean="0">
                <a:solidFill>
                  <a:srgbClr val="FFFFFF"/>
                </a:solidFill>
                <a:cs typeface="Titr" pitchFamily="2" charset="-78"/>
              </a:rPr>
            </a:br>
            <a:r>
              <a:rPr lang="fa-IR" b="1" smtClean="0">
                <a:solidFill>
                  <a:srgbClr val="FFFFFF"/>
                </a:solidFill>
                <a:cs typeface="Titr" pitchFamily="2" charset="-78"/>
              </a:rPr>
              <a:t>تهران:شلاک.چاپ دهم</a:t>
            </a:r>
            <a:br>
              <a:rPr lang="fa-IR" b="1" smtClean="0">
                <a:solidFill>
                  <a:srgbClr val="FFFFFF"/>
                </a:solidFill>
                <a:cs typeface="Titr" pitchFamily="2" charset="-78"/>
              </a:rPr>
            </a:br>
            <a:r>
              <a:rPr lang="fa-IR" b="1" smtClean="0">
                <a:solidFill>
                  <a:srgbClr val="FFFFFF"/>
                </a:solidFill>
                <a:cs typeface="Titr" pitchFamily="2" charset="-78"/>
              </a:rPr>
              <a:t>موسوی چلک، حسن(1395)مددکاری اجتماعی کار با فرد(2)، تهران: شلاک.چاپ نهم</a:t>
            </a:r>
            <a:endParaRPr lang="en-US" b="1" dirty="0">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F9EDEB8-4BC9-4F75-A58D-2049293A7746}" type="slidenum">
              <a:rPr lang="en-US"/>
              <a:pPr/>
              <a:t>4</a:t>
            </a:fld>
            <a:endParaRPr lang="en-US"/>
          </a:p>
        </p:txBody>
      </p:sp>
      <p:sp>
        <p:nvSpPr>
          <p:cNvPr id="5122" name="Rectangle 2"/>
          <p:cNvSpPr>
            <a:spLocks noGrp="1" noChangeArrowheads="1"/>
          </p:cNvSpPr>
          <p:nvPr>
            <p:ph type="title" idx="4294967295"/>
          </p:nvPr>
        </p:nvSpPr>
        <p:spPr>
          <a:xfrm>
            <a:off x="2667000" y="2451100"/>
            <a:ext cx="5181600" cy="825500"/>
          </a:xfrm>
          <a:effectLst>
            <a:outerShdw dist="107763" dir="18900000" algn="ctr" rotWithShape="0">
              <a:schemeClr val="bg2"/>
            </a:outerShdw>
          </a:effectLst>
        </p:spPr>
        <p:txBody>
          <a:bodyPr/>
          <a:lstStyle/>
          <a:p>
            <a:r>
              <a:rPr lang="fa-IR" b="1">
                <a:solidFill>
                  <a:srgbClr val="FFFFFF"/>
                </a:solidFill>
                <a:cs typeface="Titr" pitchFamily="2" charset="-78"/>
              </a:rPr>
              <a:t>فايده هاي گزارش نويسي</a:t>
            </a:r>
            <a:endParaRPr lang="en-US"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48964603-1A1E-438E-84B7-F184923D4E03}" type="slidenum">
              <a:rPr lang="en-US"/>
              <a:pPr/>
              <a:t>5</a:t>
            </a:fld>
            <a:endParaRPr lang="en-US"/>
          </a:p>
        </p:txBody>
      </p:sp>
      <p:sp>
        <p:nvSpPr>
          <p:cNvPr id="6146" name="Rectangle 2"/>
          <p:cNvSpPr>
            <a:spLocks noGrp="1" noChangeArrowheads="1"/>
          </p:cNvSpPr>
          <p:nvPr>
            <p:ph type="title" idx="4294967295"/>
          </p:nvPr>
        </p:nvSpPr>
        <p:spPr>
          <a:xfrm>
            <a:off x="1524000" y="304800"/>
            <a:ext cx="7315200" cy="6172200"/>
          </a:xfrm>
          <a:effectLst>
            <a:outerShdw dist="107763" dir="8100000" algn="ctr" rotWithShape="0">
              <a:schemeClr val="bg2"/>
            </a:outerShdw>
          </a:effectLst>
        </p:spPr>
        <p:txBody>
          <a:bodyPr/>
          <a:lstStyle/>
          <a:p>
            <a:pPr algn="r"/>
            <a:r>
              <a:rPr lang="fa-IR">
                <a:solidFill>
                  <a:srgbClr val="FFFFFF"/>
                </a:solidFill>
              </a:rPr>
              <a:t>1</a:t>
            </a:r>
            <a:r>
              <a:rPr lang="fa-IR" b="1">
                <a:solidFill>
                  <a:srgbClr val="FFFFFF"/>
                </a:solidFill>
              </a:rPr>
              <a:t>- </a:t>
            </a:r>
            <a:r>
              <a:rPr lang="fa-IR" b="1">
                <a:solidFill>
                  <a:srgbClr val="FFFFFF"/>
                </a:solidFill>
                <a:cs typeface="Titr" pitchFamily="2" charset="-78"/>
              </a:rPr>
              <a:t>فرصت بررسي مجدد گزارش ها</a:t>
            </a:r>
            <a:br>
              <a:rPr lang="fa-IR" b="1">
                <a:solidFill>
                  <a:srgbClr val="FFFFFF"/>
                </a:solidFill>
                <a:cs typeface="Titr" pitchFamily="2" charset="-78"/>
              </a:rPr>
            </a:b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2- انتقال اطلاعات به مسئوولين و مددكاران اجتماعي ديگر</a:t>
            </a:r>
            <a:br>
              <a:rPr lang="fa-IR" b="1">
                <a:solidFill>
                  <a:srgbClr val="FFFFFF"/>
                </a:solidFill>
                <a:cs typeface="Titr" pitchFamily="2" charset="-78"/>
              </a:rPr>
            </a:b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3- ثبت مستمر اقدامات و وقايع</a:t>
            </a:r>
            <a:br>
              <a:rPr lang="fa-IR" b="1">
                <a:solidFill>
                  <a:srgbClr val="FFFFFF"/>
                </a:solidFill>
                <a:cs typeface="Titr" pitchFamily="2" charset="-78"/>
              </a:rPr>
            </a:b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4- يادگيري بيشتر و افزايش مهارت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ox(in)">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81AF67B3-7B86-4967-BE3A-C6DAD4133676}" type="slidenum">
              <a:rPr lang="en-US"/>
              <a:pPr/>
              <a:t>6</a:t>
            </a:fld>
            <a:endParaRPr lang="en-US"/>
          </a:p>
        </p:txBody>
      </p:sp>
      <p:sp>
        <p:nvSpPr>
          <p:cNvPr id="7170" name="Rectangle 2"/>
          <p:cNvSpPr>
            <a:spLocks noGrp="1" noChangeArrowheads="1"/>
          </p:cNvSpPr>
          <p:nvPr>
            <p:ph type="title" idx="4294967295"/>
          </p:nvPr>
        </p:nvSpPr>
        <p:spPr>
          <a:xfrm>
            <a:off x="1371600" y="1066800"/>
            <a:ext cx="7543800" cy="5486400"/>
          </a:xfrm>
          <a:effectLst>
            <a:outerShdw dist="107763" dir="8100000" algn="ctr" rotWithShape="0">
              <a:schemeClr val="bg2"/>
            </a:outerShdw>
          </a:effectLst>
        </p:spPr>
        <p:txBody>
          <a:bodyPr/>
          <a:lstStyle/>
          <a:p>
            <a:pPr algn="r"/>
            <a:r>
              <a:rPr lang="fa-IR" b="1">
                <a:solidFill>
                  <a:srgbClr val="12F438"/>
                </a:solidFill>
                <a:cs typeface="Titr" pitchFamily="2" charset="-78"/>
              </a:rPr>
              <a:t>نكات اساسي در گزارش نويسي</a:t>
            </a:r>
            <a:r>
              <a:rPr lang="fa-IR">
                <a:solidFill>
                  <a:srgbClr val="12F438"/>
                </a:solidFill>
                <a:cs typeface="Titr" pitchFamily="2" charset="-78"/>
              </a:rPr>
              <a:t>:</a:t>
            </a:r>
            <a:br>
              <a:rPr lang="fa-IR">
                <a:solidFill>
                  <a:srgbClr val="12F438"/>
                </a:solidFill>
                <a:cs typeface="Titr" pitchFamily="2" charset="-78"/>
              </a:rPr>
            </a:br>
            <a:r>
              <a:rPr lang="fa-IR" b="1">
                <a:solidFill>
                  <a:srgbClr val="FFFFFF"/>
                </a:solidFill>
                <a:cs typeface="Titr" pitchFamily="2" charset="-78"/>
              </a:rPr>
              <a:t>اقدامات مستمر ثبت شوند.</a:t>
            </a:r>
            <a:br>
              <a:rPr lang="fa-IR" b="1">
                <a:solidFill>
                  <a:srgbClr val="FFFFFF"/>
                </a:solidFill>
                <a:cs typeface="Titr" pitchFamily="2" charset="-78"/>
              </a:rPr>
            </a:br>
            <a:r>
              <a:rPr lang="fa-IR" b="1">
                <a:solidFill>
                  <a:srgbClr val="FFFFFF"/>
                </a:solidFill>
                <a:cs typeface="Titr" pitchFamily="2" charset="-78"/>
              </a:rPr>
              <a:t>ثبت گزارش ها صادقانه  باشد.</a:t>
            </a:r>
            <a:br>
              <a:rPr lang="fa-IR" b="1">
                <a:solidFill>
                  <a:srgbClr val="FFFFFF"/>
                </a:solidFill>
                <a:cs typeface="Titr" pitchFamily="2" charset="-78"/>
              </a:rPr>
            </a:br>
            <a:r>
              <a:rPr lang="fa-IR" b="1">
                <a:solidFill>
                  <a:srgbClr val="FFFFFF"/>
                </a:solidFill>
                <a:cs typeface="Titr" pitchFamily="2" charset="-78"/>
              </a:rPr>
              <a:t>بلافاصله بعد از اقدام و ... گزارش نوشته شود.</a:t>
            </a:r>
            <a:br>
              <a:rPr lang="fa-IR" b="1">
                <a:solidFill>
                  <a:srgbClr val="FFFFFF"/>
                </a:solidFill>
                <a:cs typeface="Titr" pitchFamily="2" charset="-78"/>
              </a:rPr>
            </a:br>
            <a:r>
              <a:rPr lang="fa-IR" b="1">
                <a:solidFill>
                  <a:srgbClr val="FFFFFF"/>
                </a:solidFill>
                <a:cs typeface="Titr" pitchFamily="2" charset="-78"/>
              </a:rPr>
              <a:t>از مفاهيم و كلمات ساده استفاده شود.</a:t>
            </a:r>
            <a:r>
              <a:rPr lang="fa-IR">
                <a:solidFill>
                  <a:srgbClr val="FFFFFF"/>
                </a:solidFill>
                <a:cs typeface="Titr" pitchFamily="2" charset="-78"/>
              </a:rPr>
              <a:t/>
            </a:r>
            <a:br>
              <a:rPr lang="fa-IR">
                <a:solidFill>
                  <a:srgbClr val="FFFFFF"/>
                </a:solidFill>
                <a:cs typeface="Titr" pitchFamily="2" charset="-78"/>
              </a:rPr>
            </a:br>
            <a:r>
              <a:rPr lang="fa-IR">
                <a:solidFill>
                  <a:srgbClr val="12F438"/>
                </a:solidFill>
                <a:cs typeface="Titr" pitchFamily="2" charset="-78"/>
              </a:rPr>
              <a:t/>
            </a:r>
            <a:br>
              <a:rPr lang="fa-IR">
                <a:solidFill>
                  <a:srgbClr val="12F438"/>
                </a:solidFill>
                <a:cs typeface="Titr" pitchFamily="2" charset="-78"/>
              </a:rPr>
            </a:br>
            <a:r>
              <a:rPr lang="fa-IR">
                <a:solidFill>
                  <a:srgbClr val="12F438"/>
                </a:solidFill>
                <a:cs typeface="Titr" pitchFamily="2" charset="-78"/>
              </a:rPr>
              <a:t/>
            </a:r>
            <a:br>
              <a:rPr lang="fa-IR">
                <a:solidFill>
                  <a:srgbClr val="12F438"/>
                </a:solidFill>
                <a:cs typeface="Titr" pitchFamily="2" charset="-78"/>
              </a:rPr>
            </a:br>
            <a:endParaRPr lang="en-US">
              <a:solidFill>
                <a:srgbClr val="12F438"/>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DC6CE8AD-F6A7-4881-8104-F056AACA82D3}" type="slidenum">
              <a:rPr lang="en-US"/>
              <a:pPr/>
              <a:t>7</a:t>
            </a:fld>
            <a:endParaRPr lang="en-US"/>
          </a:p>
        </p:txBody>
      </p:sp>
      <p:sp>
        <p:nvSpPr>
          <p:cNvPr id="25602" name="Rectangle 2"/>
          <p:cNvSpPr>
            <a:spLocks noChangeArrowheads="1"/>
          </p:cNvSpPr>
          <p:nvPr/>
        </p:nvSpPr>
        <p:spPr bwMode="auto">
          <a:xfrm>
            <a:off x="1295400" y="990600"/>
            <a:ext cx="7467600" cy="4781550"/>
          </a:xfrm>
          <a:prstGeom prst="rect">
            <a:avLst/>
          </a:prstGeom>
          <a:noFill/>
          <a:ln w="12700" cap="sq">
            <a:noFill/>
            <a:miter lim="800000"/>
            <a:headEnd type="none" w="sm" len="sm"/>
            <a:tailEnd type="none" w="sm" len="sm"/>
          </a:ln>
          <a:effectLst>
            <a:outerShdw dist="107763" dir="13500000" algn="ctr" rotWithShape="0">
              <a:schemeClr val="bg2"/>
            </a:outerShdw>
          </a:effectLst>
        </p:spPr>
        <p:txBody>
          <a:bodyPr>
            <a:spAutoFit/>
          </a:bodyPr>
          <a:lstStyle/>
          <a:p>
            <a:pPr algn="r"/>
            <a:r>
              <a:rPr lang="fa-IR" sz="4400" b="1">
                <a:solidFill>
                  <a:srgbClr val="FFFFFF"/>
                </a:solidFill>
                <a:cs typeface="Titr" pitchFamily="2" charset="-78"/>
              </a:rPr>
              <a:t>هدف از گزارش نويسي مشخص باشد.</a:t>
            </a:r>
            <a:br>
              <a:rPr lang="fa-IR" sz="4400" b="1">
                <a:solidFill>
                  <a:srgbClr val="FFFFFF"/>
                </a:solidFill>
                <a:cs typeface="Titr" pitchFamily="2" charset="-78"/>
              </a:rPr>
            </a:br>
            <a:r>
              <a:rPr lang="fa-IR" sz="4400" b="1">
                <a:solidFill>
                  <a:srgbClr val="FFFFFF"/>
                </a:solidFill>
                <a:cs typeface="Titr" pitchFamily="2" charset="-78"/>
              </a:rPr>
              <a:t>به رازداري توجه شود.</a:t>
            </a:r>
          </a:p>
          <a:p>
            <a:pPr algn="r"/>
            <a:r>
              <a:rPr lang="fa-IR" sz="4400" b="1">
                <a:solidFill>
                  <a:srgbClr val="FFFFFF"/>
                </a:solidFill>
                <a:cs typeface="Titr" pitchFamily="2" charset="-78"/>
              </a:rPr>
              <a:t>براي تهيه گزارش از طريق ضبط صوت و دوربين اطلاع و رضايت مراجع مهم است.</a:t>
            </a:r>
          </a:p>
          <a:p>
            <a:pPr algn="r"/>
            <a:r>
              <a:rPr lang="fa-IR" sz="4400" b="1">
                <a:solidFill>
                  <a:srgbClr val="FFFFFF"/>
                </a:solidFill>
                <a:cs typeface="Titr" pitchFamily="2" charset="-78"/>
              </a:rPr>
              <a:t> گزارش حداقل يك بار پس از تهيه مطالعه شود.</a:t>
            </a:r>
            <a:endParaRPr lang="en-US" sz="4400"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A6487793-9785-4F49-9767-14848BCE77F3}" type="slidenum">
              <a:rPr lang="en-US"/>
              <a:pPr/>
              <a:t>8</a:t>
            </a:fld>
            <a:endParaRPr lang="en-US"/>
          </a:p>
        </p:txBody>
      </p:sp>
      <p:sp>
        <p:nvSpPr>
          <p:cNvPr id="1029" name="Rectangle 5"/>
          <p:cNvSpPr>
            <a:spLocks noGrp="1" noChangeArrowheads="1"/>
          </p:cNvSpPr>
          <p:nvPr>
            <p:ph type="title"/>
          </p:nvPr>
        </p:nvSpPr>
        <p:spPr>
          <a:xfrm>
            <a:off x="1371600" y="304800"/>
            <a:ext cx="7620000" cy="5867400"/>
          </a:xfrm>
          <a:effectLst>
            <a:outerShdw dist="107763" dir="13500000" algn="ctr" rotWithShape="0">
              <a:schemeClr val="bg2"/>
            </a:outerShdw>
          </a:effectLst>
        </p:spPr>
        <p:txBody>
          <a:bodyPr/>
          <a:lstStyle/>
          <a:p>
            <a:pPr algn="r"/>
            <a:r>
              <a:rPr lang="fa-IR" b="1">
                <a:solidFill>
                  <a:srgbClr val="FFFFFF"/>
                </a:solidFill>
                <a:cs typeface="Titr" pitchFamily="2" charset="-78"/>
              </a:rPr>
              <a:t>چنانچه با يك مراجع بصورت در  مدت طولاني كار مي كنيد حداقل هر شش ماه يكبار گزارش جامع فردي تهيه شود.</a:t>
            </a:r>
            <a:br>
              <a:rPr lang="fa-IR" b="1">
                <a:solidFill>
                  <a:srgbClr val="FFFFFF"/>
                </a:solidFill>
                <a:cs typeface="Titr" pitchFamily="2" charset="-78"/>
              </a:rPr>
            </a:br>
            <a:r>
              <a:rPr lang="fa-IR" b="1">
                <a:solidFill>
                  <a:srgbClr val="FFFFFF"/>
                </a:solidFill>
                <a:cs typeface="Titr" pitchFamily="2" charset="-78"/>
              </a:rPr>
              <a:t>تاريخ و نام و نام خانوادگي تهيه گزارش نوشته شود.</a:t>
            </a:r>
            <a:br>
              <a:rPr lang="fa-IR" b="1">
                <a:solidFill>
                  <a:srgbClr val="FFFFFF"/>
                </a:solidFill>
                <a:cs typeface="Titr" pitchFamily="2" charset="-78"/>
              </a:rPr>
            </a:br>
            <a:r>
              <a:rPr lang="fa-IR" b="1">
                <a:solidFill>
                  <a:srgbClr val="FFFFFF"/>
                </a:solidFill>
                <a:cs typeface="Titr" pitchFamily="2" charset="-78"/>
              </a:rPr>
              <a:t>امضاء و مهر تهيه كننده گزارش پايان</a:t>
            </a:r>
            <a:r>
              <a:rPr lang="fa-IR">
                <a:solidFill>
                  <a:srgbClr val="FFFFFF"/>
                </a:solidFill>
                <a:cs typeface="Titr" pitchFamily="2" charset="-78"/>
              </a:rPr>
              <a:t> </a:t>
            </a:r>
            <a:r>
              <a:rPr lang="fa-IR" b="1">
                <a:solidFill>
                  <a:srgbClr val="FFFFFF"/>
                </a:solidFill>
                <a:cs typeface="Titr" pitchFamily="2" charset="-78"/>
              </a:rPr>
              <a:t>گزارش باشد.</a:t>
            </a:r>
            <a:r>
              <a:rPr lang="fa-IR">
                <a:solidFill>
                  <a:srgbClr val="FFFFFF"/>
                </a:solidFill>
                <a:cs typeface="Titr" pitchFamily="2" charset="-78"/>
              </a:rPr>
              <a:t/>
            </a:r>
            <a:br>
              <a:rPr lang="fa-IR">
                <a:solidFill>
                  <a:srgbClr val="FFFFFF"/>
                </a:solidFill>
                <a:cs typeface="Titr" pitchFamily="2" charset="-78"/>
              </a:rPr>
            </a:br>
            <a:endParaRPr lang="en-US">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dissolve">
                                      <p:cBhvr>
                                        <p:cTn id="7"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AE80DD8-66F4-429A-98AF-9F3907FAB270}" type="slidenum">
              <a:rPr lang="en-US"/>
              <a:pPr/>
              <a:t>9</a:t>
            </a:fld>
            <a:endParaRPr lang="en-US"/>
          </a:p>
        </p:txBody>
      </p:sp>
      <p:sp>
        <p:nvSpPr>
          <p:cNvPr id="26626" name="Rectangle 2"/>
          <p:cNvSpPr>
            <a:spLocks noGrp="1" noChangeArrowheads="1"/>
          </p:cNvSpPr>
          <p:nvPr>
            <p:ph type="title"/>
          </p:nvPr>
        </p:nvSpPr>
        <p:spPr>
          <a:xfrm>
            <a:off x="1447800" y="304800"/>
            <a:ext cx="7543800" cy="5943600"/>
          </a:xfrm>
          <a:effectLst>
            <a:outerShdw dist="107763" dir="8100000" algn="ctr" rotWithShape="0">
              <a:schemeClr val="bg2"/>
            </a:outerShdw>
          </a:effectLst>
        </p:spPr>
        <p:txBody>
          <a:bodyPr/>
          <a:lstStyle/>
          <a:p>
            <a:pPr algn="ctr"/>
            <a:r>
              <a:rPr lang="fa-IR" sz="4800" b="1">
                <a:solidFill>
                  <a:srgbClr val="12F438"/>
                </a:solidFill>
                <a:cs typeface="Titr" pitchFamily="2" charset="-78"/>
              </a:rPr>
              <a:t>انواع گزارش نويسي :</a:t>
            </a:r>
            <a:br>
              <a:rPr lang="fa-IR" sz="4800" b="1">
                <a:solidFill>
                  <a:srgbClr val="12F438"/>
                </a:solidFill>
                <a:cs typeface="Titr" pitchFamily="2" charset="-78"/>
              </a:rPr>
            </a:br>
            <a:r>
              <a:rPr lang="fa-IR" b="1">
                <a:solidFill>
                  <a:srgbClr val="FFFFFF"/>
                </a:solidFill>
                <a:cs typeface="Titr" pitchFamily="2" charset="-78"/>
              </a:rPr>
              <a:t>معرفي موسسه</a:t>
            </a:r>
            <a:r>
              <a:rPr lang="fa-IR"/>
              <a:t/>
            </a:r>
            <a:br>
              <a:rPr lang="fa-IR"/>
            </a:br>
            <a:r>
              <a:rPr lang="fa-IR" b="1">
                <a:solidFill>
                  <a:srgbClr val="FFFFFF"/>
                </a:solidFill>
                <a:cs typeface="Titr" pitchFamily="2" charset="-78"/>
              </a:rPr>
              <a:t>بازديد منزل</a:t>
            </a:r>
            <a:r>
              <a:rPr lang="fa-IR">
                <a:solidFill>
                  <a:srgbClr val="FFFFFF"/>
                </a:solidFill>
                <a:cs typeface="Titr" pitchFamily="2" charset="-78"/>
              </a:rPr>
              <a:t/>
            </a:r>
            <a:br>
              <a:rPr lang="fa-IR">
                <a:solidFill>
                  <a:srgbClr val="FFFFFF"/>
                </a:solidFill>
                <a:cs typeface="Titr" pitchFamily="2" charset="-78"/>
              </a:rPr>
            </a:br>
            <a:r>
              <a:rPr lang="fa-IR" b="1">
                <a:solidFill>
                  <a:srgbClr val="FFFFFF"/>
                </a:solidFill>
                <a:cs typeface="Titr" pitchFamily="2" charset="-78"/>
              </a:rPr>
              <a:t>جامع(كامل) فردي</a:t>
            </a:r>
            <a:br>
              <a:rPr lang="fa-IR" b="1">
                <a:solidFill>
                  <a:srgbClr val="FFFFFF"/>
                </a:solidFill>
                <a:cs typeface="Titr" pitchFamily="2" charset="-78"/>
              </a:rPr>
            </a:br>
            <a:r>
              <a:rPr lang="fa-IR" b="1">
                <a:solidFill>
                  <a:srgbClr val="FFFFFF"/>
                </a:solidFill>
                <a:cs typeface="Titr" pitchFamily="2" charset="-78"/>
              </a:rPr>
              <a:t>اقدامات و پيگيري ها</a:t>
            </a:r>
            <a:br>
              <a:rPr lang="fa-IR" b="1">
                <a:solidFill>
                  <a:srgbClr val="FFFFFF"/>
                </a:solidFill>
                <a:cs typeface="Titr" pitchFamily="2" charset="-78"/>
              </a:rPr>
            </a:br>
            <a:r>
              <a:rPr lang="fa-IR" b="1">
                <a:solidFill>
                  <a:srgbClr val="FFFFFF"/>
                </a:solidFill>
                <a:cs typeface="Titr" pitchFamily="2" charset="-78"/>
              </a:rPr>
              <a:t>موضوعي(موردي)</a:t>
            </a:r>
            <a:br>
              <a:rPr lang="fa-IR" b="1">
                <a:solidFill>
                  <a:srgbClr val="FFFFFF"/>
                </a:solidFill>
                <a:cs typeface="Titr" pitchFamily="2" charset="-78"/>
              </a:rPr>
            </a:br>
            <a:r>
              <a:rPr lang="fa-IR" b="1">
                <a:solidFill>
                  <a:srgbClr val="FFFFFF"/>
                </a:solidFill>
                <a:cs typeface="Titr" pitchFamily="2" charset="-78"/>
              </a:rPr>
              <a:t>گزارش علمي</a:t>
            </a:r>
            <a:br>
              <a:rPr lang="fa-IR" b="1">
                <a:solidFill>
                  <a:srgbClr val="FFFFFF"/>
                </a:solidFill>
                <a:cs typeface="Titr" pitchFamily="2" charset="-78"/>
              </a:rPr>
            </a:br>
            <a:r>
              <a:rPr lang="fa-IR" b="1">
                <a:solidFill>
                  <a:srgbClr val="FFFFFF"/>
                </a:solidFill>
                <a:cs typeface="Titr" pitchFamily="2" charset="-78"/>
              </a:rPr>
              <a:t>گزارش تحليلي</a:t>
            </a:r>
            <a:endParaRPr lang="en-US" b="1">
              <a:solidFill>
                <a:srgbClr val="FFFFFF"/>
              </a:solidFill>
              <a:cs typeface="Titr" pitchFamily="2" charset="-78"/>
            </a:endParaRPr>
          </a:p>
        </p:txBody>
      </p:sp>
      <p:sp>
        <p:nvSpPr>
          <p:cNvPr id="26627" name="AutoShape 3"/>
          <p:cNvSpPr>
            <a:spLocks noChangeArrowheads="1"/>
          </p:cNvSpPr>
          <p:nvPr/>
        </p:nvSpPr>
        <p:spPr bwMode="auto">
          <a:xfrm>
            <a:off x="1752600" y="5791200"/>
            <a:ext cx="1143000" cy="533400"/>
          </a:xfrm>
          <a:prstGeom prst="leftArrow">
            <a:avLst>
              <a:gd name="adj1" fmla="val 50000"/>
              <a:gd name="adj2" fmla="val 53571"/>
            </a:avLst>
          </a:prstGeom>
          <a:solidFill>
            <a:schemeClr val="accent1"/>
          </a:solidFill>
          <a:ln w="12700" cap="sq">
            <a:miter lim="800000"/>
            <a:headEnd type="none" w="sm" len="sm"/>
            <a:tailEnd type="none" w="sm" len="sm"/>
          </a:ln>
          <a:effectLst/>
          <a:scene3d>
            <a:camera prst="legacyObliqueTopRight"/>
            <a:lightRig rig="legacyFlat4" dir="t"/>
          </a:scene3d>
          <a:sp3d extrusionH="430200" prstMaterial="legacyMatte">
            <a:bevelT w="13500" h="13500" prst="angle"/>
            <a:bevelB w="13500" h="13500" prst="angle"/>
            <a:extrusionClr>
              <a:schemeClr val="accent1"/>
            </a:extrusionClr>
          </a:sp3d>
        </p:spPr>
        <p:txBody>
          <a:bodyPr wrap="none" anchor="ctr">
            <a:flatTx/>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Vertic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F7A87C7-52FA-4D05-9A24-99273DCEB961}" type="slidenum">
              <a:rPr lang="en-US"/>
              <a:pPr/>
              <a:t>10</a:t>
            </a:fld>
            <a:endParaRPr lang="en-US"/>
          </a:p>
        </p:txBody>
      </p:sp>
      <p:sp>
        <p:nvSpPr>
          <p:cNvPr id="54274" name="Rectangle 2"/>
          <p:cNvSpPr>
            <a:spLocks noGrp="1" noChangeArrowheads="1"/>
          </p:cNvSpPr>
          <p:nvPr>
            <p:ph type="title"/>
          </p:nvPr>
        </p:nvSpPr>
        <p:spPr>
          <a:xfrm>
            <a:off x="1447800" y="304800"/>
            <a:ext cx="7543800" cy="5943600"/>
          </a:xfrm>
          <a:effectLst>
            <a:outerShdw dist="107763" dir="8100000" algn="ctr" rotWithShape="0">
              <a:schemeClr val="bg2"/>
            </a:outerShdw>
          </a:effectLst>
        </p:spPr>
        <p:txBody>
          <a:bodyPr/>
          <a:lstStyle/>
          <a:p>
            <a:pPr algn="ctr"/>
            <a:r>
              <a:rPr lang="fa-IR" sz="4800" b="1">
                <a:solidFill>
                  <a:srgbClr val="FFFFFF"/>
                </a:solidFill>
                <a:cs typeface="Titr" pitchFamily="2" charset="-78"/>
              </a:rPr>
              <a:t>گزارش فرایند تشکیل گروه</a:t>
            </a:r>
            <a:br>
              <a:rPr lang="fa-IR" sz="4800" b="1">
                <a:solidFill>
                  <a:srgbClr val="FFFFFF"/>
                </a:solidFill>
                <a:cs typeface="Titr" pitchFamily="2" charset="-78"/>
              </a:rPr>
            </a:br>
            <a:r>
              <a:rPr lang="fa-IR" sz="4800" b="1">
                <a:solidFill>
                  <a:srgbClr val="FFFFFF"/>
                </a:solidFill>
                <a:cs typeface="Titr" pitchFamily="2" charset="-78"/>
              </a:rPr>
              <a:t>گزارش جلسات گروه</a:t>
            </a:r>
            <a:br>
              <a:rPr lang="fa-IR" sz="4800" b="1">
                <a:solidFill>
                  <a:srgbClr val="FFFFFF"/>
                </a:solidFill>
                <a:cs typeface="Titr" pitchFamily="2" charset="-78"/>
              </a:rPr>
            </a:br>
            <a:r>
              <a:rPr lang="fa-IR" sz="4800" b="1">
                <a:solidFill>
                  <a:srgbClr val="FFFFFF"/>
                </a:solidFill>
                <a:cs typeface="Titr" pitchFamily="2" charset="-78"/>
              </a:rPr>
              <a:t>گزارش ارزیابی گروه</a:t>
            </a:r>
            <a:br>
              <a:rPr lang="fa-IR" sz="4800" b="1">
                <a:solidFill>
                  <a:srgbClr val="FFFFFF"/>
                </a:solidFill>
                <a:cs typeface="Titr" pitchFamily="2" charset="-78"/>
              </a:rPr>
            </a:br>
            <a:r>
              <a:rPr lang="fa-IR" sz="4800" b="1">
                <a:solidFill>
                  <a:srgbClr val="FFFFFF"/>
                </a:solidFill>
                <a:cs typeface="Titr" pitchFamily="2" charset="-78"/>
              </a:rPr>
              <a:t>گزارش یادگرفته ها</a:t>
            </a:r>
            <a:endParaRPr lang="en-US" b="1">
              <a:solidFill>
                <a:srgbClr val="FFFFFF"/>
              </a:solidFill>
              <a:cs typeface="Titr" pitchFamily="2" charset="-78"/>
            </a:endParaRPr>
          </a:p>
        </p:txBody>
      </p:sp>
      <p:sp>
        <p:nvSpPr>
          <p:cNvPr id="54275" name="AutoShape 3"/>
          <p:cNvSpPr>
            <a:spLocks noChangeArrowheads="1"/>
          </p:cNvSpPr>
          <p:nvPr/>
        </p:nvSpPr>
        <p:spPr bwMode="auto">
          <a:xfrm>
            <a:off x="7239000" y="762000"/>
            <a:ext cx="990600" cy="457200"/>
          </a:xfrm>
          <a:prstGeom prst="rightArrow">
            <a:avLst>
              <a:gd name="adj1" fmla="val 50000"/>
              <a:gd name="adj2" fmla="val 54167"/>
            </a:avLst>
          </a:prstGeom>
          <a:solidFill>
            <a:schemeClr val="accent1"/>
          </a:solidFill>
          <a:ln w="12700" cap="sq">
            <a:miter lim="800000"/>
            <a:headEnd type="none" w="sm" len="sm"/>
            <a:tailEnd type="none" w="sm" len="sm"/>
          </a:ln>
          <a:effectLst/>
          <a:scene3d>
            <a:camera prst="legacyObliqueTopRight"/>
            <a:lightRig rig="legacyFlat2" dir="b"/>
          </a:scene3d>
          <a:sp3d extrusionH="430200" prstMaterial="legacyMatte">
            <a:bevelT w="13500" h="13500" prst="angle"/>
            <a:bevelB w="13500" h="13500" prst="angle"/>
            <a:extrusionClr>
              <a:schemeClr val="accent1"/>
            </a:extrusionClr>
          </a:sp3d>
        </p:spPr>
        <p:txBody>
          <a:bodyPr wrap="none" anchor="ctr">
            <a:flatTx/>
          </a:bodyPr>
          <a:lstStyle/>
          <a:p>
            <a:endParaRPr lang="en-US"/>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barn(inVertical)">
                                      <p:cBhvr>
                                        <p:cTn id="7" dur="5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0A5EB7AB-3742-4B9E-B2B6-3F2866CE8B9D}" type="slidenum">
              <a:rPr lang="en-US"/>
              <a:pPr/>
              <a:t>11</a:t>
            </a:fld>
            <a:endParaRPr lang="en-US"/>
          </a:p>
        </p:txBody>
      </p:sp>
      <p:sp>
        <p:nvSpPr>
          <p:cNvPr id="8194" name="Rectangle 2"/>
          <p:cNvSpPr>
            <a:spLocks noGrp="1" noChangeArrowheads="1"/>
          </p:cNvSpPr>
          <p:nvPr>
            <p:ph type="title" idx="4294967295"/>
          </p:nvPr>
        </p:nvSpPr>
        <p:spPr>
          <a:xfrm>
            <a:off x="1752600" y="2057400"/>
            <a:ext cx="6324600" cy="1981200"/>
          </a:xfrm>
          <a:effectLst>
            <a:outerShdw dist="107763" dir="8100000" algn="ctr" rotWithShape="0">
              <a:schemeClr val="bg2"/>
            </a:outerShdw>
          </a:effectLst>
        </p:spPr>
        <p:txBody>
          <a:bodyPr/>
          <a:lstStyle/>
          <a:p>
            <a:pPr algn="ctr"/>
            <a:r>
              <a:rPr lang="fa-IR" sz="4800" b="1">
                <a:solidFill>
                  <a:srgbClr val="12F438"/>
                </a:solidFill>
                <a:cs typeface="Titr" pitchFamily="2" charset="-78"/>
              </a:rPr>
              <a:t>گزارش معرفي موسسه(مركز)</a:t>
            </a:r>
            <a:endParaRPr lang="en-US" sz="4800" b="1">
              <a:solidFill>
                <a:srgbClr val="12F438"/>
              </a:solidFill>
              <a:cs typeface="Titr" pitchFamily="2" charset="-78"/>
            </a:endParaRPr>
          </a:p>
        </p:txBody>
      </p:sp>
    </p:spTree>
  </p:cSld>
  <p:clrMapOvr>
    <a:masterClrMapping/>
  </p:clrMapOvr>
  <p:transition spd="med">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3"/>
          <p:cNvSpPr>
            <a:spLocks noGrp="1"/>
          </p:cNvSpPr>
          <p:nvPr>
            <p:ph type="sldNum" sz="quarter" idx="12"/>
          </p:nvPr>
        </p:nvSpPr>
        <p:spPr/>
        <p:txBody>
          <a:bodyPr/>
          <a:lstStyle/>
          <a:p>
            <a:fld id="{7BE72352-6BEC-44CE-8006-F6F24A3512B9}" type="slidenum">
              <a:rPr lang="en-US"/>
              <a:pPr/>
              <a:t>12</a:t>
            </a:fld>
            <a:endParaRPr lang="en-US"/>
          </a:p>
        </p:txBody>
      </p:sp>
      <p:graphicFrame>
        <p:nvGraphicFramePr>
          <p:cNvPr id="10248" name="Group 8"/>
          <p:cNvGraphicFramePr>
            <a:graphicFrameLocks noGrp="1"/>
          </p:cNvGraphicFramePr>
          <p:nvPr/>
        </p:nvGraphicFramePr>
        <p:xfrm>
          <a:off x="1600200" y="228600"/>
          <a:ext cx="7010400" cy="6172200"/>
        </p:xfrm>
        <a:graphic>
          <a:graphicData uri="http://schemas.openxmlformats.org/drawingml/2006/table">
            <a:tbl>
              <a:tblPr/>
              <a:tblGrid>
                <a:gridCol w="7010400">
                  <a:extLst>
                    <a:ext uri="{9D8B030D-6E8A-4147-A177-3AD203B41FA5}">
                      <a16:colId xmlns:a16="http://schemas.microsoft.com/office/drawing/2014/main" val="20000"/>
                    </a:ext>
                  </a:extLst>
                </a:gridCol>
              </a:tblGrid>
              <a:tr h="6172200">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Arabic)" charset="-78"/>
                        </a:rPr>
                        <a:t>سازمان </a:t>
                      </a:r>
                      <a:r>
                        <a:rPr kumimoji="0" lang="ar-SA" sz="2800" b="0" i="0" u="none" strike="noStrike" cap="none" normalizeH="0" baseline="0" dirty="0" smtClean="0">
                          <a:ln>
                            <a:noFill/>
                          </a:ln>
                          <a:solidFill>
                            <a:schemeClr val="tx1"/>
                          </a:solidFill>
                          <a:effectLst/>
                          <a:latin typeface="Times New Roman" pitchFamily="18" charset="0"/>
                          <a:cs typeface="Times New Roman (Arabic)" charset="-78"/>
                        </a:rPr>
                        <a:t>…</a:t>
                      </a:r>
                      <a:r>
                        <a:rPr kumimoji="0" lang="fa-IR" sz="2800" b="0" i="0" u="none" strike="noStrike" cap="none" normalizeH="0" baseline="0" dirty="0" smtClean="0">
                          <a:ln>
                            <a:noFill/>
                          </a:ln>
                          <a:solidFill>
                            <a:schemeClr val="tx1"/>
                          </a:solidFill>
                          <a:effectLst/>
                          <a:latin typeface="Times New Roman" pitchFamily="18" charset="0"/>
                          <a:cs typeface="Times New Roman (Arabic)" charset="-78"/>
                        </a:rPr>
                        <a:t> استان</a:t>
                      </a: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chemeClr val="tx1"/>
                          </a:solidFill>
                          <a:effectLst/>
                          <a:latin typeface="Times New Roman" pitchFamily="18" charset="0"/>
                          <a:cs typeface="Times New Roman" pitchFamily="18" charset="0"/>
                        </a:rPr>
                        <a:t>شهرستان</a:t>
                      </a:r>
                      <a:r>
                        <a:rPr kumimoji="0" lang="fa-IR" sz="2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2800" b="1" i="0" u="none" strike="noStrike" cap="none" normalizeH="0" baseline="0" dirty="0" smtClean="0">
                          <a:ln>
                            <a:noFill/>
                          </a:ln>
                          <a:solidFill>
                            <a:schemeClr val="tx1"/>
                          </a:solidFill>
                          <a:effectLst/>
                          <a:latin typeface="Times New Roman" pitchFamily="18" charset="0"/>
                          <a:cs typeface="Times New Roman (Arabic)" charset="-78"/>
                        </a:rPr>
                        <a:t>…</a:t>
                      </a:r>
                      <a:r>
                        <a:rPr kumimoji="0" lang="fa-IR" sz="2800" b="1" i="0" u="none" strike="noStrike" cap="none" normalizeH="0" baseline="0" dirty="0" smtClean="0">
                          <a:ln>
                            <a:noFill/>
                          </a:ln>
                          <a:solidFill>
                            <a:schemeClr val="tx1"/>
                          </a:solidFill>
                          <a:effectLst/>
                          <a:latin typeface="Times New Roman" pitchFamily="18" charset="0"/>
                          <a:cs typeface="Times New Roman (Arabic)" charset="-78"/>
                        </a:rPr>
                        <a:t> شهرستان</a:t>
                      </a: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pitchFamily="18" charset="0"/>
                        </a:rPr>
                        <a:t>معرفي: </a:t>
                      </a:r>
                      <a:r>
                        <a:rPr kumimoji="0" lang="fa-IR" sz="2800" b="1" i="0" u="none" strike="noStrike" cap="none" normalizeH="0" baseline="0" dirty="0" smtClean="0">
                          <a:ln>
                            <a:noFill/>
                          </a:ln>
                          <a:solidFill>
                            <a:srgbClr val="12F438"/>
                          </a:solidFill>
                          <a:effectLst/>
                          <a:latin typeface="Times New Roman" pitchFamily="18" charset="0"/>
                          <a:cs typeface="Titr" pitchFamily="2" charset="-78"/>
                        </a:rPr>
                        <a:t>مرکز ...</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2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3200" b="1" i="0" u="none" strike="noStrike" cap="none" normalizeH="0" baseline="0" dirty="0" smtClean="0">
                          <a:ln>
                            <a:noFill/>
                          </a:ln>
                          <a:solidFill>
                            <a:srgbClr val="12F438"/>
                          </a:solidFill>
                          <a:effectLst/>
                          <a:latin typeface="Times New Roman" pitchFamily="18" charset="0"/>
                          <a:cs typeface="Times New Roman" pitchFamily="18" charset="0"/>
                        </a:rPr>
                        <a:t>تهيه كننده/گان</a:t>
                      </a:r>
                      <a:r>
                        <a:rPr kumimoji="0" lang="fa-IR" sz="32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fa-IR" sz="32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3200" b="1" i="0" u="none" strike="noStrike" cap="none" normalizeH="0" baseline="0" dirty="0" smtClean="0">
                          <a:ln>
                            <a:noFill/>
                          </a:ln>
                          <a:solidFill>
                            <a:schemeClr val="tx1"/>
                          </a:solidFill>
                          <a:effectLst/>
                          <a:latin typeface="Times New Roman" pitchFamily="18" charset="0"/>
                          <a:cs typeface="Times New Roman (Arabic)" charset="-78"/>
                        </a:rPr>
                        <a:t>…</a:t>
                      </a:r>
                      <a:r>
                        <a:rPr kumimoji="0" lang="fa-IR" sz="3200" b="1" i="0" u="none" strike="noStrike" cap="none" normalizeH="0" baseline="0" dirty="0" smtClean="0">
                          <a:ln>
                            <a:noFill/>
                          </a:ln>
                          <a:solidFill>
                            <a:schemeClr val="tx1"/>
                          </a:solidFill>
                          <a:effectLst/>
                          <a:latin typeface="Times New Roman" pitchFamily="18" charset="0"/>
                          <a:cs typeface="Times New Roman" pitchFamily="18" charset="0"/>
                        </a:rPr>
                        <a:t> </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3200" b="1" i="0" u="none" strike="noStrike" cap="none" normalizeH="0" baseline="0" dirty="0" smtClean="0">
                          <a:ln>
                            <a:noFill/>
                          </a:ln>
                          <a:solidFill>
                            <a:schemeClr val="tx1"/>
                          </a:solidFill>
                          <a:effectLst/>
                          <a:latin typeface="Times New Roman" pitchFamily="18" charset="0"/>
                          <a:cs typeface="Times New Roman" pitchFamily="18" charset="0"/>
                        </a:rPr>
                        <a:t>كارشناس مددكاري اجتماعي</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3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3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chemeClr val="tx1"/>
                          </a:solidFill>
                          <a:effectLst/>
                          <a:latin typeface="Times New Roman" pitchFamily="18" charset="0"/>
                          <a:cs typeface="Times New Roman (Arabic)" charset="-78"/>
                        </a:rPr>
                        <a:t>شهریور ما</a:t>
                      </a:r>
                      <a:r>
                        <a:rPr kumimoji="0" lang="fa-IR" sz="2800" b="1" i="0" u="none" strike="noStrike" cap="none" normalizeH="0" baseline="0" dirty="0" smtClean="0">
                          <a:ln>
                            <a:noFill/>
                          </a:ln>
                          <a:solidFill>
                            <a:schemeClr val="tx1"/>
                          </a:solidFill>
                          <a:effectLst/>
                          <a:latin typeface="Times New Roman" pitchFamily="18" charset="0"/>
                          <a:cs typeface="Times New Roman" pitchFamily="18" charset="0"/>
                        </a:rPr>
                        <a:t>ه 1396</a:t>
                      </a:r>
                      <a:endParaRPr kumimoji="0" lang="en-US" sz="2800" b="1"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transition spd="slow">
    <p:cover dir="ru"/>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E9C0C0BE-730B-42E3-9F98-827A1F447543}" type="slidenum">
              <a:rPr lang="en-US"/>
              <a:pPr/>
              <a:t>13</a:t>
            </a:fld>
            <a:endParaRPr lang="en-US"/>
          </a:p>
        </p:txBody>
      </p:sp>
      <p:sp>
        <p:nvSpPr>
          <p:cNvPr id="11266" name="Rectangle 2"/>
          <p:cNvSpPr>
            <a:spLocks noGrp="1" noChangeArrowheads="1"/>
          </p:cNvSpPr>
          <p:nvPr>
            <p:ph type="title" idx="4294967295"/>
          </p:nvPr>
        </p:nvSpPr>
        <p:spPr>
          <a:xfrm>
            <a:off x="1600200" y="304800"/>
            <a:ext cx="7391400" cy="5867400"/>
          </a:xfrm>
          <a:effectLst>
            <a:outerShdw dist="107763" dir="8100000" algn="ctr" rotWithShape="0">
              <a:schemeClr val="bg2"/>
            </a:outerShdw>
          </a:effectLst>
        </p:spPr>
        <p:txBody>
          <a:bodyPr/>
          <a:lstStyle/>
          <a:p>
            <a:pPr algn="r"/>
            <a:r>
              <a:rPr lang="fa-IR" b="1">
                <a:solidFill>
                  <a:srgbClr val="FFFFFF"/>
                </a:solidFill>
                <a:cs typeface="Titr" pitchFamily="2" charset="-78"/>
              </a:rPr>
              <a:t>صفحه بنام خدا</a:t>
            </a:r>
            <a:r>
              <a:rPr lang="fa-IR" b="1">
                <a:solidFill>
                  <a:srgbClr val="FFFFFF"/>
                </a:solidFill>
              </a:rPr>
              <a:t/>
            </a:r>
            <a:br>
              <a:rPr lang="fa-IR" b="1">
                <a:solidFill>
                  <a:srgbClr val="FFFFFF"/>
                </a:solidFill>
              </a:rPr>
            </a:br>
            <a:r>
              <a:rPr lang="fa-IR" b="1">
                <a:solidFill>
                  <a:srgbClr val="FFFFFF"/>
                </a:solidFill>
                <a:cs typeface="Titr" pitchFamily="2" charset="-78"/>
              </a:rPr>
              <a:t>تقدير/تقديم/آيه/حديث/شعر/متن ادبي/دعا</a:t>
            </a:r>
            <a:br>
              <a:rPr lang="fa-IR" b="1">
                <a:solidFill>
                  <a:srgbClr val="FFFFFF"/>
                </a:solidFill>
                <a:cs typeface="Titr" pitchFamily="2" charset="-78"/>
              </a:rPr>
            </a:br>
            <a:r>
              <a:rPr lang="fa-IR" b="1">
                <a:solidFill>
                  <a:srgbClr val="FFFFFF"/>
                </a:solidFill>
                <a:cs typeface="Titr" pitchFamily="2" charset="-78"/>
              </a:rPr>
              <a:t>فهرست مطالب( </a:t>
            </a:r>
            <a:r>
              <a:rPr lang="fa-IR" sz="2800" b="1">
                <a:solidFill>
                  <a:srgbClr val="FFFFFF"/>
                </a:solidFill>
                <a:cs typeface="Titr" pitchFamily="2" charset="-78"/>
              </a:rPr>
              <a:t>با ذكر عنوان و شماره صفحه)</a:t>
            </a: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تاريخچه تاسيس مركز</a:t>
            </a:r>
            <a:br>
              <a:rPr lang="fa-IR" b="1">
                <a:solidFill>
                  <a:srgbClr val="FFFFFF"/>
                </a:solidFill>
                <a:cs typeface="Titr" pitchFamily="2" charset="-78"/>
              </a:rPr>
            </a:br>
            <a:r>
              <a:rPr lang="fa-IR" b="1">
                <a:solidFill>
                  <a:srgbClr val="FFFFFF"/>
                </a:solidFill>
                <a:cs typeface="Titr" pitchFamily="2" charset="-78"/>
              </a:rPr>
              <a:t>قانون تاسيس</a:t>
            </a:r>
            <a:br>
              <a:rPr lang="fa-IR" b="1">
                <a:solidFill>
                  <a:srgbClr val="FFFFFF"/>
                </a:solidFill>
                <a:cs typeface="Titr" pitchFamily="2" charset="-78"/>
              </a:rPr>
            </a:br>
            <a:r>
              <a:rPr lang="fa-IR" b="1">
                <a:solidFill>
                  <a:srgbClr val="FFFFFF"/>
                </a:solidFill>
                <a:cs typeface="Titr" pitchFamily="2" charset="-78"/>
              </a:rPr>
              <a:t>اهداف مركز</a:t>
            </a:r>
            <a:br>
              <a:rPr lang="fa-IR" b="1">
                <a:solidFill>
                  <a:srgbClr val="FFFFFF"/>
                </a:solidFill>
                <a:cs typeface="Titr" pitchFamily="2" charset="-78"/>
              </a:rPr>
            </a:br>
            <a:r>
              <a:rPr lang="fa-IR" b="1">
                <a:solidFill>
                  <a:srgbClr val="FFFFFF"/>
                </a:solidFill>
                <a:cs typeface="Titr" pitchFamily="2" charset="-78"/>
              </a:rPr>
              <a:t>استراتژي ها (رسيدن به اهداف)</a:t>
            </a:r>
            <a:r>
              <a:rPr lang="fa-IR">
                <a:solidFill>
                  <a:srgbClr val="FFFFFF"/>
                </a:solidFill>
              </a:rPr>
              <a:t/>
            </a:r>
            <a:br>
              <a:rPr lang="fa-IR">
                <a:solidFill>
                  <a:srgbClr val="FFFFFF"/>
                </a:solidFill>
              </a:rPr>
            </a:br>
            <a:endParaRPr 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1266"/>
                                        </p:tgtEl>
                                        <p:attrNameLst>
                                          <p:attrName>style.visibility</p:attrName>
                                        </p:attrNameLst>
                                      </p:cBhvr>
                                      <p:to>
                                        <p:strVal val="visible"/>
                                      </p:to>
                                    </p:set>
                                    <p:anim to="" calcmode="lin" valueType="num">
                                      <p:cBhvr>
                                        <p:cTn id="7" dur="1" fill="hold"/>
                                        <p:tgtEl>
                                          <p:spTgt spid="1126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ED636717-9C7E-4118-BBB7-3FFF9E7CB1F2}" type="slidenum">
              <a:rPr lang="en-US"/>
              <a:pPr/>
              <a:t>14</a:t>
            </a:fld>
            <a:endParaRPr lang="en-US"/>
          </a:p>
        </p:txBody>
      </p:sp>
      <p:sp>
        <p:nvSpPr>
          <p:cNvPr id="12290" name="Rectangle 2"/>
          <p:cNvSpPr>
            <a:spLocks noGrp="1" noChangeArrowheads="1"/>
          </p:cNvSpPr>
          <p:nvPr>
            <p:ph type="title" idx="4294967295"/>
          </p:nvPr>
        </p:nvSpPr>
        <p:spPr>
          <a:xfrm>
            <a:off x="1295400" y="304800"/>
            <a:ext cx="7696200" cy="5638800"/>
          </a:xfrm>
          <a:effectLst>
            <a:outerShdw dist="107763" dir="8100000" algn="ctr" rotWithShape="0">
              <a:schemeClr val="bg2"/>
            </a:outerShdw>
          </a:effectLst>
        </p:spPr>
        <p:txBody>
          <a:bodyPr/>
          <a:lstStyle/>
          <a:p>
            <a:pPr algn="r"/>
            <a:r>
              <a:rPr lang="fa-IR" b="1">
                <a:solidFill>
                  <a:srgbClr val="FFFFFF"/>
                </a:solidFill>
                <a:cs typeface="Titr" pitchFamily="2" charset="-78"/>
              </a:rPr>
              <a:t>گروه هدف مركز</a:t>
            </a:r>
            <a:br>
              <a:rPr lang="fa-IR" b="1">
                <a:solidFill>
                  <a:srgbClr val="FFFFFF"/>
                </a:solidFill>
                <a:cs typeface="Titr" pitchFamily="2" charset="-78"/>
              </a:rPr>
            </a:br>
            <a:r>
              <a:rPr lang="fa-IR" b="1">
                <a:solidFill>
                  <a:srgbClr val="FFFFFF"/>
                </a:solidFill>
                <a:cs typeface="Titr" pitchFamily="2" charset="-78"/>
              </a:rPr>
              <a:t>نحوه پذيرش</a:t>
            </a:r>
            <a:br>
              <a:rPr lang="fa-IR" b="1">
                <a:solidFill>
                  <a:srgbClr val="FFFFFF"/>
                </a:solidFill>
                <a:cs typeface="Titr" pitchFamily="2" charset="-78"/>
              </a:rPr>
            </a:br>
            <a:r>
              <a:rPr lang="fa-IR" b="1">
                <a:solidFill>
                  <a:srgbClr val="FFFFFF"/>
                </a:solidFill>
                <a:cs typeface="Titr" pitchFamily="2" charset="-78"/>
              </a:rPr>
              <a:t>نحوه ترخيص</a:t>
            </a:r>
            <a:br>
              <a:rPr lang="fa-IR" b="1">
                <a:solidFill>
                  <a:srgbClr val="FFFFFF"/>
                </a:solidFill>
                <a:cs typeface="Titr" pitchFamily="2" charset="-78"/>
              </a:rPr>
            </a:br>
            <a:r>
              <a:rPr lang="fa-IR" b="1">
                <a:solidFill>
                  <a:srgbClr val="FFFFFF"/>
                </a:solidFill>
                <a:cs typeface="Titr" pitchFamily="2" charset="-78"/>
              </a:rPr>
              <a:t>نوع خدمات مركز (به تفكيك گروه هاي هدف) </a:t>
            </a:r>
            <a:br>
              <a:rPr lang="fa-IR" b="1">
                <a:solidFill>
                  <a:srgbClr val="FFFFFF"/>
                </a:solidFill>
                <a:cs typeface="Titr" pitchFamily="2" charset="-78"/>
              </a:rPr>
            </a:br>
            <a:r>
              <a:rPr lang="fa-IR" b="1">
                <a:solidFill>
                  <a:srgbClr val="FFFFFF"/>
                </a:solidFill>
                <a:cs typeface="Titr" pitchFamily="2" charset="-78"/>
              </a:rPr>
              <a:t>شيوه /نحوه ارايه خدمات(به تفكيك گروه هاي هدف)</a:t>
            </a:r>
            <a:r>
              <a:rPr lang="fa-IR" b="1"/>
              <a:t/>
            </a:r>
            <a:br>
              <a:rPr lang="fa-IR" b="1"/>
            </a:br>
            <a:r>
              <a:rPr lang="fa-IR" b="1">
                <a:solidFill>
                  <a:srgbClr val="FFFFFF"/>
                </a:solidFill>
                <a:cs typeface="Titr" pitchFamily="2" charset="-78"/>
              </a:rPr>
              <a:t>ساختار تشكيلاتي مركز</a:t>
            </a:r>
            <a:endParaRPr lang="en-US" b="1">
              <a:solidFill>
                <a:srgbClr val="FFFFFF"/>
              </a:solidFill>
              <a:cs typeface="Titr" pitchFamily="2" charset="-78"/>
            </a:endParaRPr>
          </a:p>
        </p:txBody>
      </p:sp>
    </p:spTree>
  </p:cSld>
  <p:clrMapOvr>
    <a:masterClrMapping/>
  </p:clrMapOvr>
  <p:transition spd="med">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763383EC-BDA0-4A5B-8DE6-49DF9E52F73A}" type="slidenum">
              <a:rPr lang="en-US"/>
              <a:pPr/>
              <a:t>15</a:t>
            </a:fld>
            <a:endParaRPr lang="en-US"/>
          </a:p>
        </p:txBody>
      </p:sp>
      <p:sp>
        <p:nvSpPr>
          <p:cNvPr id="14338" name="Rectangle 2"/>
          <p:cNvSpPr>
            <a:spLocks noGrp="1" noChangeArrowheads="1"/>
          </p:cNvSpPr>
          <p:nvPr>
            <p:ph type="title" idx="4294967295"/>
          </p:nvPr>
        </p:nvSpPr>
        <p:spPr>
          <a:xfrm>
            <a:off x="1524000" y="304800"/>
            <a:ext cx="7467600" cy="5867400"/>
          </a:xfrm>
          <a:effectLst>
            <a:outerShdw dist="107763" dir="8100000" algn="ctr" rotWithShape="0">
              <a:schemeClr val="bg2"/>
            </a:outerShdw>
          </a:effectLst>
        </p:spPr>
        <p:txBody>
          <a:bodyPr/>
          <a:lstStyle/>
          <a:p>
            <a:pPr algn="r"/>
            <a:r>
              <a:rPr lang="fa-IR" b="1">
                <a:solidFill>
                  <a:srgbClr val="FFFFFF"/>
                </a:solidFill>
                <a:cs typeface="Titr" pitchFamily="2" charset="-78"/>
              </a:rPr>
              <a:t>ساختار فيزيكي مركز</a:t>
            </a:r>
            <a:br>
              <a:rPr lang="fa-IR" b="1">
                <a:solidFill>
                  <a:srgbClr val="FFFFFF"/>
                </a:solidFill>
                <a:cs typeface="Titr" pitchFamily="2" charset="-78"/>
              </a:rPr>
            </a:br>
            <a:r>
              <a:rPr lang="fa-IR" b="1">
                <a:solidFill>
                  <a:srgbClr val="FFFFFF"/>
                </a:solidFill>
                <a:cs typeface="Titr" pitchFamily="2" charset="-78"/>
              </a:rPr>
              <a:t>چگونگي ارتباط با مركز ديگر(درون سازماني و برون سازماني(دولتي/غير دولتي)</a:t>
            </a:r>
            <a:br>
              <a:rPr lang="fa-IR" b="1">
                <a:solidFill>
                  <a:srgbClr val="FFFFFF"/>
                </a:solidFill>
                <a:cs typeface="Titr" pitchFamily="2" charset="-78"/>
              </a:rPr>
            </a:br>
            <a:r>
              <a:rPr lang="fa-IR" b="1">
                <a:solidFill>
                  <a:srgbClr val="FFFFFF"/>
                </a:solidFill>
                <a:cs typeface="Titr" pitchFamily="2" charset="-78"/>
              </a:rPr>
              <a:t>موانع و مشكلات</a:t>
            </a:r>
            <a:br>
              <a:rPr lang="fa-IR" b="1">
                <a:solidFill>
                  <a:srgbClr val="FFFFFF"/>
                </a:solidFill>
                <a:cs typeface="Titr" pitchFamily="2" charset="-78"/>
              </a:rPr>
            </a:br>
            <a:r>
              <a:rPr lang="fa-IR" b="1">
                <a:solidFill>
                  <a:srgbClr val="FFFFFF"/>
                </a:solidFill>
                <a:cs typeface="Titr" pitchFamily="2" charset="-78"/>
              </a:rPr>
              <a:t>راهكارها/پيشنهادات</a:t>
            </a:r>
            <a:br>
              <a:rPr lang="fa-IR" b="1">
                <a:solidFill>
                  <a:srgbClr val="FFFFFF"/>
                </a:solidFill>
                <a:cs typeface="Titr" pitchFamily="2" charset="-78"/>
              </a:rPr>
            </a:br>
            <a:r>
              <a:rPr lang="fa-IR" b="1">
                <a:solidFill>
                  <a:srgbClr val="FFFFFF"/>
                </a:solidFill>
                <a:cs typeface="Titr" pitchFamily="2" charset="-78"/>
              </a:rPr>
              <a:t>نشاني/تلفن/دورنگار/سايت/ايميل</a:t>
            </a:r>
            <a:endParaRPr lang="en-US" b="1">
              <a:solidFill>
                <a:srgbClr val="FFFFFF"/>
              </a:solidFill>
              <a:cs typeface="Titr" pitchFamily="2" charset="-78"/>
            </a:endParaRPr>
          </a:p>
        </p:txBody>
      </p:sp>
    </p:spTree>
  </p:cSld>
  <p:clrMapOvr>
    <a:masterClrMapping/>
  </p:clrMapOvr>
  <p:transition spd="med">
    <p:checke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E575850E-117B-4862-B1B6-DA62156C3419}" type="slidenum">
              <a:rPr lang="en-US"/>
              <a:pPr/>
              <a:t>16</a:t>
            </a:fld>
            <a:endParaRPr lang="en-US"/>
          </a:p>
        </p:txBody>
      </p:sp>
      <p:sp>
        <p:nvSpPr>
          <p:cNvPr id="15362" name="Oval 2"/>
          <p:cNvSpPr>
            <a:spLocks noChangeArrowheads="1"/>
          </p:cNvSpPr>
          <p:nvPr/>
        </p:nvSpPr>
        <p:spPr bwMode="auto">
          <a:xfrm>
            <a:off x="2057400" y="1219200"/>
            <a:ext cx="6019800" cy="4648200"/>
          </a:xfrm>
          <a:prstGeom prst="ellipse">
            <a:avLst/>
          </a:prstGeom>
          <a:solidFill>
            <a:srgbClr val="00CC00"/>
          </a:solidFill>
          <a:ln w="12700" cap="sq">
            <a:noFill/>
            <a:round/>
            <a:headEnd type="none" w="sm" len="sm"/>
            <a:tailEnd type="none" w="sm" len="sm"/>
          </a:ln>
          <a:effectLst/>
          <a:scene3d>
            <a:camera prst="legacyPerspectiveFront">
              <a:rot lat="1500000" lon="1500000" rev="0"/>
            </a:camera>
            <a:lightRig rig="legacyFlat2" dir="b"/>
          </a:scene3d>
          <a:sp3d extrusionH="887400" prstMaterial="legacyMatte">
            <a:bevelT w="13500" h="13500" prst="angle"/>
            <a:bevelB w="13500" h="13500" prst="angle"/>
            <a:extrusionClr>
              <a:srgbClr val="00CC00"/>
            </a:extrusionClr>
          </a:sp3d>
        </p:spPr>
        <p:txBody>
          <a:bodyPr wrap="none" anchor="ctr">
            <a:flatTx/>
          </a:bodyPr>
          <a:lstStyle/>
          <a:p>
            <a:pPr algn="ctr"/>
            <a:r>
              <a:rPr lang="fa-IR" sz="4800" b="1">
                <a:solidFill>
                  <a:srgbClr val="FFFFFF"/>
                </a:solidFill>
                <a:cs typeface="Titr" pitchFamily="2" charset="-78"/>
              </a:rPr>
              <a:t>گزارش بازديد منزل</a:t>
            </a:r>
            <a:endParaRPr lang="en-US" sz="4800" b="1">
              <a:solidFill>
                <a:srgbClr val="FFFFFF"/>
              </a:solidFill>
              <a:cs typeface="Titr" pitchFamily="2" charset="-78"/>
            </a:endParaRPr>
          </a:p>
        </p:txBody>
      </p:sp>
    </p:spTree>
  </p:cSld>
  <p:clrMapOvr>
    <a:masterClrMapping/>
  </p:clrMapOvr>
  <p:transition spd="slow">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2"/>
          </p:nvPr>
        </p:nvSpPr>
        <p:spPr/>
        <p:txBody>
          <a:bodyPr/>
          <a:lstStyle/>
          <a:p>
            <a:fld id="{F264FB37-8BCA-4A75-A457-0A759C27E66C}" type="slidenum">
              <a:rPr lang="en-US"/>
              <a:pPr/>
              <a:t>17</a:t>
            </a:fld>
            <a:endParaRPr lang="en-US"/>
          </a:p>
        </p:txBody>
      </p:sp>
      <p:graphicFrame>
        <p:nvGraphicFramePr>
          <p:cNvPr id="16427" name="Group 43"/>
          <p:cNvGraphicFramePr>
            <a:graphicFrameLocks noGrp="1"/>
          </p:cNvGraphicFramePr>
          <p:nvPr/>
        </p:nvGraphicFramePr>
        <p:xfrm>
          <a:off x="1524000" y="152400"/>
          <a:ext cx="7315200" cy="6596317"/>
        </p:xfrm>
        <a:graphic>
          <a:graphicData uri="http://schemas.openxmlformats.org/drawingml/2006/table">
            <a:tbl>
              <a:tblPr/>
              <a:tblGrid>
                <a:gridCol w="7315200">
                  <a:extLst>
                    <a:ext uri="{9D8B030D-6E8A-4147-A177-3AD203B41FA5}">
                      <a16:colId xmlns:a16="http://schemas.microsoft.com/office/drawing/2014/main" val="20000"/>
                    </a:ext>
                  </a:extLst>
                </a:gridCol>
              </a:tblGrid>
              <a:tr h="1908175">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1800" b="0" i="0" u="none" strike="noStrike" cap="none" normalizeH="0" baseline="0" dirty="0" smtClean="0">
                          <a:ln>
                            <a:noFill/>
                          </a:ln>
                          <a:solidFill>
                            <a:schemeClr val="tx1"/>
                          </a:solidFill>
                          <a:effectLst/>
                          <a:latin typeface="Times New Roman" pitchFamily="18" charset="0"/>
                          <a:cs typeface="Times New Roman (Arabic)" charset="-78"/>
                        </a:rPr>
                        <a:t>سازمان ... استان </a:t>
                      </a:r>
                      <a:r>
                        <a:rPr kumimoji="0" lang="ar-SA" sz="1800" b="0"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1800" b="0"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1800" b="1" i="0" u="none" strike="noStrike" cap="none" normalizeH="0" baseline="0" dirty="0" smtClean="0">
                          <a:ln>
                            <a:noFill/>
                          </a:ln>
                          <a:solidFill>
                            <a:schemeClr val="tx1"/>
                          </a:solidFill>
                          <a:effectLst/>
                          <a:latin typeface="Times New Roman" pitchFamily="18" charset="0"/>
                          <a:cs typeface="Times New Roman" pitchFamily="18" charset="0"/>
                        </a:rPr>
                        <a:t>شهرستان</a:t>
                      </a:r>
                      <a:r>
                        <a:rPr kumimoji="0" lang="fa-IR" sz="1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1800" b="1"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1800" b="1"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rgbClr val="12F438"/>
                          </a:solidFill>
                          <a:effectLst/>
                          <a:latin typeface="Times New Roman" pitchFamily="18" charset="0"/>
                          <a:cs typeface="Titr" pitchFamily="2" charset="-78"/>
                        </a:rPr>
                        <a:t>گزارش بازديد منزل</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fa-IR" sz="2400" b="1" i="0" u="none" strike="noStrike" cap="none" normalizeH="0" baseline="0" dirty="0" smtClean="0">
                          <a:ln>
                            <a:noFill/>
                          </a:ln>
                          <a:solidFill>
                            <a:schemeClr val="tx1"/>
                          </a:solidFill>
                          <a:effectLst/>
                          <a:latin typeface="Times New Roman" pitchFamily="18" charset="0"/>
                          <a:cs typeface="Times New Roman" pitchFamily="18" charset="0"/>
                        </a:rPr>
                        <a:t>مركز...               </a:t>
                      </a:r>
                      <a:r>
                        <a:rPr kumimoji="0" lang="fa-IR" sz="2800" b="0" i="0" u="none" strike="noStrike" cap="none" normalizeH="0" baseline="0" dirty="0" smtClean="0">
                          <a:ln>
                            <a:noFill/>
                          </a:ln>
                          <a:solidFill>
                            <a:schemeClr val="tx1"/>
                          </a:solidFill>
                          <a:effectLst/>
                          <a:latin typeface="Times New Roman" pitchFamily="18" charset="0"/>
                          <a:cs typeface="Times New Roman" pitchFamily="18" charset="0"/>
                        </a:rPr>
                        <a:t> تاريخ انجام بازديد:             ش.پ:</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579438">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ضرورت:</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914400">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هدف/اهداف: 1- </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                  2-</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2338388">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متن گزارش:</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هدف اول:</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هدف دوم:</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نام و نام خانوادگي مددكار اجتماعي</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تاريخ/مهر/امضاء</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transition spd="slow">
    <p:split orient="vert" dir="in"/>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675D64DE-4AEE-4939-8940-686297070658}" type="slidenum">
              <a:rPr lang="en-US"/>
              <a:pPr/>
              <a:t>18</a:t>
            </a:fld>
            <a:endParaRPr lang="en-US"/>
          </a:p>
        </p:txBody>
      </p:sp>
      <p:sp>
        <p:nvSpPr>
          <p:cNvPr id="17410" name="Rectangle 2"/>
          <p:cNvSpPr>
            <a:spLocks noGrp="1" noChangeArrowheads="1"/>
          </p:cNvSpPr>
          <p:nvPr>
            <p:ph type="title" idx="4294967295"/>
          </p:nvPr>
        </p:nvSpPr>
        <p:spPr>
          <a:xfrm>
            <a:off x="1219200" y="304800"/>
            <a:ext cx="7772400" cy="5791200"/>
          </a:xfrm>
          <a:effectLst>
            <a:outerShdw dist="107763" dir="8100000" algn="ctr" rotWithShape="0">
              <a:schemeClr val="bg2"/>
            </a:outerShdw>
          </a:effectLst>
        </p:spPr>
        <p:txBody>
          <a:bodyPr/>
          <a:lstStyle/>
          <a:p>
            <a:pPr algn="r"/>
            <a:r>
              <a:rPr lang="fa-IR" b="1">
                <a:solidFill>
                  <a:srgbClr val="12F438"/>
                </a:solidFill>
                <a:cs typeface="Titr" pitchFamily="2" charset="-78"/>
              </a:rPr>
              <a:t>پيشنهادات/نظرات پس از بازديد منزل:</a:t>
            </a:r>
            <a:br>
              <a:rPr lang="fa-IR" b="1">
                <a:solidFill>
                  <a:srgbClr val="12F438"/>
                </a:solidFill>
                <a:cs typeface="Titr" pitchFamily="2" charset="-78"/>
              </a:rPr>
            </a:br>
            <a:r>
              <a:rPr lang="fa-IR"/>
              <a:t/>
            </a:r>
            <a:br>
              <a:rPr lang="fa-IR"/>
            </a:br>
            <a:r>
              <a:rPr lang="fa-IR" sz="4000" b="1">
                <a:solidFill>
                  <a:srgbClr val="12F438"/>
                </a:solidFill>
                <a:cs typeface="Titr" pitchFamily="2" charset="-78"/>
              </a:rPr>
              <a:t>الف</a:t>
            </a:r>
            <a:r>
              <a:rPr lang="fa-IR" sz="4000" b="1">
                <a:solidFill>
                  <a:srgbClr val="FFFFFF"/>
                </a:solidFill>
                <a:cs typeface="Titr" pitchFamily="2" charset="-78"/>
              </a:rPr>
              <a:t>: در فرم گزارش اقدامات و پيگيري</a:t>
            </a:r>
            <a:br>
              <a:rPr lang="fa-IR" sz="4000" b="1">
                <a:solidFill>
                  <a:srgbClr val="FFFFFF"/>
                </a:solidFill>
                <a:cs typeface="Titr" pitchFamily="2" charset="-78"/>
              </a:rPr>
            </a:br>
            <a:r>
              <a:rPr lang="fa-IR" sz="4000" b="1">
                <a:solidFill>
                  <a:srgbClr val="FFFFFF"/>
                </a:solidFill>
                <a:cs typeface="Titr" pitchFamily="2" charset="-78"/>
              </a:rPr>
              <a:t/>
            </a:r>
            <a:br>
              <a:rPr lang="fa-IR" sz="4000" b="1">
                <a:solidFill>
                  <a:srgbClr val="FFFFFF"/>
                </a:solidFill>
                <a:cs typeface="Titr" pitchFamily="2" charset="-78"/>
              </a:rPr>
            </a:br>
            <a:r>
              <a:rPr lang="fa-IR" sz="4000" b="1">
                <a:solidFill>
                  <a:srgbClr val="12F438"/>
                </a:solidFill>
                <a:cs typeface="Titr" pitchFamily="2" charset="-78"/>
              </a:rPr>
              <a:t>ب</a:t>
            </a:r>
            <a:r>
              <a:rPr lang="fa-IR" sz="4000" b="1">
                <a:solidFill>
                  <a:srgbClr val="FFFFFF"/>
                </a:solidFill>
                <a:cs typeface="Titr" pitchFamily="2" charset="-78"/>
              </a:rPr>
              <a:t>:در نامه اي كه براي مسئوول ارسال</a:t>
            </a:r>
            <a:br>
              <a:rPr lang="fa-IR" sz="4000" b="1">
                <a:solidFill>
                  <a:srgbClr val="FFFFFF"/>
                </a:solidFill>
                <a:cs typeface="Titr" pitchFamily="2" charset="-78"/>
              </a:rPr>
            </a:br>
            <a:r>
              <a:rPr lang="fa-IR" sz="4000" b="1">
                <a:solidFill>
                  <a:srgbClr val="FFFFFF"/>
                </a:solidFill>
                <a:cs typeface="Titr" pitchFamily="2" charset="-78"/>
              </a:rPr>
              <a:t>       مي شود</a:t>
            </a:r>
            <a:endParaRPr lang="en-US" sz="4000"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fltVal val="0"/>
                                          </p:val>
                                        </p:tav>
                                        <p:tav tm="100000">
                                          <p:val>
                                            <p:strVal val="#ppt_w"/>
                                          </p:val>
                                        </p:tav>
                                      </p:tavLst>
                                    </p:anim>
                                    <p:anim calcmode="lin" valueType="num">
                                      <p:cBhvr>
                                        <p:cTn id="8" dur="1000" fill="hold"/>
                                        <p:tgtEl>
                                          <p:spTgt spid="17410"/>
                                        </p:tgtEl>
                                        <p:attrNameLst>
                                          <p:attrName>ppt_h</p:attrName>
                                        </p:attrNameLst>
                                      </p:cBhvr>
                                      <p:tavLst>
                                        <p:tav tm="0">
                                          <p:val>
                                            <p:fltVal val="0"/>
                                          </p:val>
                                        </p:tav>
                                        <p:tav tm="100000">
                                          <p:val>
                                            <p:strVal val="#ppt_h"/>
                                          </p:val>
                                        </p:tav>
                                      </p:tavLst>
                                    </p:anim>
                                    <p:anim calcmode="lin" valueType="num">
                                      <p:cBhvr>
                                        <p:cTn id="9" dur="1000" fill="hold"/>
                                        <p:tgtEl>
                                          <p:spTgt spid="1741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4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4B6120F0-DCFC-4C81-9E98-70AD7A672060}" type="slidenum">
              <a:rPr lang="en-US"/>
              <a:pPr/>
              <a:t>19</a:t>
            </a:fld>
            <a:endParaRPr lang="en-US"/>
          </a:p>
        </p:txBody>
      </p:sp>
      <p:sp>
        <p:nvSpPr>
          <p:cNvPr id="18435" name="Oval 3"/>
          <p:cNvSpPr>
            <a:spLocks noChangeArrowheads="1"/>
          </p:cNvSpPr>
          <p:nvPr/>
        </p:nvSpPr>
        <p:spPr bwMode="auto">
          <a:xfrm>
            <a:off x="2057400" y="838200"/>
            <a:ext cx="6400800" cy="4800600"/>
          </a:xfrm>
          <a:prstGeom prst="ellipse">
            <a:avLst/>
          </a:prstGeom>
          <a:solidFill>
            <a:srgbClr val="00FFCC"/>
          </a:solidFill>
          <a:ln w="12700" cap="sq">
            <a:round/>
            <a:headEnd type="none" w="sm" len="sm"/>
            <a:tailEnd type="none" w="sm" len="sm"/>
          </a:ln>
          <a:effectLst/>
          <a:scene3d>
            <a:camera prst="legacyPerspectiveTopRight"/>
            <a:lightRig rig="legacyFlat3" dir="b"/>
          </a:scene3d>
          <a:sp3d extrusionH="121893000" prstMaterial="legacyMatte">
            <a:bevelT w="13500" h="13500" prst="angle"/>
            <a:bevelB w="13500" h="13500" prst="angle"/>
            <a:extrusionClr>
              <a:srgbClr val="00FFCC"/>
            </a:extrusionClr>
          </a:sp3d>
        </p:spPr>
        <p:txBody>
          <a:bodyPr wrap="none" anchor="ctr">
            <a:flatTx/>
          </a:bodyPr>
          <a:lstStyle/>
          <a:p>
            <a:pPr algn="ctr"/>
            <a:r>
              <a:rPr lang="fa-IR" sz="4400" b="1">
                <a:solidFill>
                  <a:srgbClr val="FFFFFF"/>
                </a:solidFill>
                <a:cs typeface="Titr" pitchFamily="2" charset="-78"/>
              </a:rPr>
              <a:t>گزارش اقدامات</a:t>
            </a:r>
          </a:p>
          <a:p>
            <a:pPr algn="ctr"/>
            <a:r>
              <a:rPr lang="fa-IR" sz="4400" b="1">
                <a:solidFill>
                  <a:srgbClr val="FFFFFF"/>
                </a:solidFill>
                <a:cs typeface="Titr" pitchFamily="2" charset="-78"/>
              </a:rPr>
              <a:t> و </a:t>
            </a:r>
          </a:p>
          <a:p>
            <a:pPr algn="ctr"/>
            <a:r>
              <a:rPr lang="fa-IR" sz="4400" b="1">
                <a:solidFill>
                  <a:srgbClr val="FFFFFF"/>
                </a:solidFill>
                <a:cs typeface="Titr" pitchFamily="2" charset="-78"/>
              </a:rPr>
              <a:t>پيگيري ها</a:t>
            </a:r>
            <a:endParaRPr lang="en-US" sz="4400" b="1">
              <a:solidFill>
                <a:srgbClr val="FFFFFF"/>
              </a:solidFill>
              <a:cs typeface="Tit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12"/>
          </p:nvPr>
        </p:nvSpPr>
        <p:spPr/>
        <p:txBody>
          <a:bodyPr/>
          <a:lstStyle/>
          <a:p>
            <a:fld id="{D9882931-FC4F-4265-9CE9-C1EB078C7B6E}" type="slidenum">
              <a:rPr lang="en-US"/>
              <a:pPr/>
              <a:t>20</a:t>
            </a:fld>
            <a:endParaRPr lang="en-US"/>
          </a:p>
        </p:txBody>
      </p:sp>
      <p:graphicFrame>
        <p:nvGraphicFramePr>
          <p:cNvPr id="19479" name="Group 23"/>
          <p:cNvGraphicFramePr>
            <a:graphicFrameLocks noGrp="1"/>
          </p:cNvGraphicFramePr>
          <p:nvPr/>
        </p:nvGraphicFramePr>
        <p:xfrm>
          <a:off x="1524000" y="381000"/>
          <a:ext cx="7239000" cy="6264466"/>
        </p:xfrm>
        <a:graphic>
          <a:graphicData uri="http://schemas.openxmlformats.org/drawingml/2006/table">
            <a:tbl>
              <a:tblPr/>
              <a:tblGrid>
                <a:gridCol w="7239000">
                  <a:extLst>
                    <a:ext uri="{9D8B030D-6E8A-4147-A177-3AD203B41FA5}">
                      <a16:colId xmlns:a16="http://schemas.microsoft.com/office/drawing/2014/main" val="20000"/>
                    </a:ext>
                  </a:extLst>
                </a:gridCol>
              </a:tblGrid>
              <a:tr h="1389063">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000" b="0" i="0" u="none" strike="noStrike" cap="none" normalizeH="0" baseline="0" dirty="0" smtClean="0">
                          <a:ln>
                            <a:noFill/>
                          </a:ln>
                          <a:solidFill>
                            <a:schemeClr val="tx1"/>
                          </a:solidFill>
                          <a:effectLst/>
                          <a:latin typeface="Times New Roman" pitchFamily="18" charset="0"/>
                          <a:cs typeface="Times New Roman (Arabic)" charset="-78"/>
                        </a:rPr>
                        <a:t>سازمان بهزیستی استان </a:t>
                      </a:r>
                      <a:r>
                        <a:rPr kumimoji="0" lang="ar-SA" sz="2000" b="0"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000" b="0"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000" b="1" i="0" u="none" strike="noStrike" cap="none" normalizeH="0" baseline="0" dirty="0" smtClean="0">
                          <a:ln>
                            <a:noFill/>
                          </a:ln>
                          <a:solidFill>
                            <a:schemeClr val="tx1"/>
                          </a:solidFill>
                          <a:effectLst/>
                          <a:latin typeface="Times New Roman" pitchFamily="18" charset="0"/>
                          <a:cs typeface="Times New Roman (Arabic)" charset="-78"/>
                        </a:rPr>
                        <a:t>بهزیستی </a:t>
                      </a:r>
                      <a:r>
                        <a:rPr kumimoji="0" lang="fa-IR" sz="2000" b="1" i="0" u="none" strike="noStrike" cap="none" normalizeH="0" baseline="0" dirty="0" smtClean="0">
                          <a:ln>
                            <a:noFill/>
                          </a:ln>
                          <a:solidFill>
                            <a:schemeClr val="tx1"/>
                          </a:solidFill>
                          <a:effectLst/>
                          <a:latin typeface="Times New Roman" pitchFamily="18" charset="0"/>
                          <a:cs typeface="Times New Roman" pitchFamily="18" charset="0"/>
                        </a:rPr>
                        <a:t> شهرستان</a:t>
                      </a:r>
                      <a:r>
                        <a:rPr kumimoji="0" lang="fa-IR" sz="20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2000" b="1"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000" b="1"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rgbClr val="12F438"/>
                          </a:solidFill>
                          <a:effectLst/>
                          <a:latin typeface="Times New Roman" pitchFamily="18" charset="0"/>
                          <a:cs typeface="Titr" pitchFamily="2" charset="-78"/>
                        </a:rPr>
                        <a:t>فرم اقدامات</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rgbClr val="FFFFFF"/>
                          </a:solidFill>
                          <a:effectLst/>
                          <a:latin typeface="Times New Roman" pitchFamily="18" charset="0"/>
                          <a:cs typeface="Times New Roman (Arabic)" charset="-78"/>
                        </a:rPr>
                        <a:t>ش.پ:</a:t>
                      </a:r>
                      <a:endParaRPr kumimoji="0" lang="en-US" sz="2800" b="1" i="0" u="none" strike="noStrike" cap="none" normalizeH="0" baseline="0" dirty="0" smtClean="0">
                        <a:ln>
                          <a:noFill/>
                        </a:ln>
                        <a:solidFill>
                          <a:srgbClr val="FFFFFF"/>
                        </a:solidFill>
                        <a:effectLst/>
                        <a:latin typeface="Times New Roman" pitchFamily="18" charset="0"/>
                        <a:cs typeface="Times New Roman (Arabic)" charset="-78"/>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447833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spd="slow">
    <p:pull dir="l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12"/>
          </p:nvPr>
        </p:nvSpPr>
        <p:spPr/>
        <p:txBody>
          <a:bodyPr/>
          <a:lstStyle/>
          <a:p>
            <a:fld id="{D9882931-FC4F-4265-9CE9-C1EB078C7B6E}" type="slidenum">
              <a:rPr lang="en-US"/>
              <a:pPr/>
              <a:t>21</a:t>
            </a:fld>
            <a:endParaRPr lang="en-US"/>
          </a:p>
        </p:txBody>
      </p:sp>
      <p:graphicFrame>
        <p:nvGraphicFramePr>
          <p:cNvPr id="19479" name="Group 23"/>
          <p:cNvGraphicFramePr>
            <a:graphicFrameLocks noGrp="1"/>
          </p:cNvGraphicFramePr>
          <p:nvPr/>
        </p:nvGraphicFramePr>
        <p:xfrm>
          <a:off x="1524000" y="381000"/>
          <a:ext cx="7239000" cy="6264466"/>
        </p:xfrm>
        <a:graphic>
          <a:graphicData uri="http://schemas.openxmlformats.org/drawingml/2006/table">
            <a:tbl>
              <a:tblPr/>
              <a:tblGrid>
                <a:gridCol w="7239000">
                  <a:extLst>
                    <a:ext uri="{9D8B030D-6E8A-4147-A177-3AD203B41FA5}">
                      <a16:colId xmlns:a16="http://schemas.microsoft.com/office/drawing/2014/main" val="20000"/>
                    </a:ext>
                  </a:extLst>
                </a:gridCol>
              </a:tblGrid>
              <a:tr h="1389063">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000" b="0" i="0" u="none" strike="noStrike" cap="none" normalizeH="0" baseline="0" dirty="0" smtClean="0">
                          <a:ln>
                            <a:noFill/>
                          </a:ln>
                          <a:solidFill>
                            <a:schemeClr val="tx1"/>
                          </a:solidFill>
                          <a:effectLst/>
                          <a:latin typeface="Times New Roman" pitchFamily="18" charset="0"/>
                          <a:cs typeface="Times New Roman (Arabic)" charset="-78"/>
                        </a:rPr>
                        <a:t>سازمان ..... استان </a:t>
                      </a:r>
                      <a:r>
                        <a:rPr kumimoji="0" lang="ar-SA" sz="2000" b="0"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000" b="0"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000" b="1" i="0" u="none" strike="noStrike" cap="none" normalizeH="0" baseline="0" dirty="0" smtClean="0">
                          <a:ln>
                            <a:noFill/>
                          </a:ln>
                          <a:solidFill>
                            <a:schemeClr val="tx1"/>
                          </a:solidFill>
                          <a:effectLst/>
                          <a:latin typeface="Times New Roman" pitchFamily="18" charset="0"/>
                          <a:cs typeface="Times New Roman (Arabic)" charset="-78"/>
                        </a:rPr>
                        <a:t>.. </a:t>
                      </a:r>
                      <a:r>
                        <a:rPr kumimoji="0" lang="fa-IR" sz="2000" b="1" i="0" u="none" strike="noStrike" cap="none" normalizeH="0" baseline="0" dirty="0" smtClean="0">
                          <a:ln>
                            <a:noFill/>
                          </a:ln>
                          <a:solidFill>
                            <a:schemeClr val="tx1"/>
                          </a:solidFill>
                          <a:effectLst/>
                          <a:latin typeface="Times New Roman" pitchFamily="18" charset="0"/>
                          <a:cs typeface="Times New Roman" pitchFamily="18" charset="0"/>
                        </a:rPr>
                        <a:t> شهرستان</a:t>
                      </a:r>
                      <a:r>
                        <a:rPr kumimoji="0" lang="fa-IR" sz="20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2000" b="1"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000" b="1"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rgbClr val="12F438"/>
                          </a:solidFill>
                          <a:effectLst/>
                          <a:latin typeface="Times New Roman" pitchFamily="18" charset="0"/>
                          <a:cs typeface="Titr" pitchFamily="2" charset="-78"/>
                        </a:rPr>
                        <a:t>فرم پیگیری پس از ترخیص</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rgbClr val="FFFFFF"/>
                          </a:solidFill>
                          <a:effectLst/>
                          <a:latin typeface="Times New Roman" pitchFamily="18" charset="0"/>
                          <a:cs typeface="Times New Roman (Arabic)" charset="-78"/>
                        </a:rPr>
                        <a:t>ش.پ:</a:t>
                      </a:r>
                      <a:endParaRPr kumimoji="0" lang="en-US" sz="2800" b="1" i="0" u="none" strike="noStrike" cap="none" normalizeH="0" baseline="0" dirty="0" smtClean="0">
                        <a:ln>
                          <a:noFill/>
                        </a:ln>
                        <a:solidFill>
                          <a:srgbClr val="FFFFFF"/>
                        </a:solidFill>
                        <a:effectLst/>
                        <a:latin typeface="Times New Roman" pitchFamily="18" charset="0"/>
                        <a:cs typeface="Times New Roman (Arabic)" charset="-78"/>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4478338">
                <a:tc>
                  <a:txBody>
                    <a:bodyPr/>
                    <a:lstStyle/>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spd="slow">
    <p:pull dir="l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7D83CCBE-DD93-479B-9EC0-EED425A3D63C}" type="slidenum">
              <a:rPr lang="en-US"/>
              <a:pPr/>
              <a:t>22</a:t>
            </a:fld>
            <a:endParaRPr lang="en-US"/>
          </a:p>
        </p:txBody>
      </p:sp>
      <p:sp>
        <p:nvSpPr>
          <p:cNvPr id="20483" name="Rectangle 3"/>
          <p:cNvSpPr>
            <a:spLocks noChangeArrowheads="1"/>
          </p:cNvSpPr>
          <p:nvPr/>
        </p:nvSpPr>
        <p:spPr bwMode="auto">
          <a:xfrm>
            <a:off x="2286000" y="838200"/>
            <a:ext cx="5638800" cy="4343400"/>
          </a:xfrm>
          <a:prstGeom prst="rect">
            <a:avLst/>
          </a:prstGeom>
          <a:solidFill>
            <a:schemeClr val="accent1"/>
          </a:solidFill>
          <a:ln w="12700" cap="sq">
            <a:miter lim="800000"/>
            <a:headEnd type="none" w="sm" len="sm"/>
            <a:tailEnd type="none" w="sm" len="sm"/>
          </a:ln>
          <a:effectLst/>
          <a:scene3d>
            <a:camera prst="legacyPerspectiveFront">
              <a:rot lat="20099999" lon="1500000" rev="0"/>
            </a:camera>
            <a:lightRig rig="legacyFlat4" dir="b"/>
          </a:scene3d>
          <a:sp3d extrusionH="887400" prstMaterial="legacyMatte">
            <a:bevelT w="13500" h="13500" prst="angle"/>
            <a:bevelB w="13500" h="13500" prst="angle"/>
            <a:extrusionClr>
              <a:schemeClr val="accent1"/>
            </a:extrusionClr>
          </a:sp3d>
        </p:spPr>
        <p:txBody>
          <a:bodyPr wrap="none" anchor="ctr">
            <a:flatTx/>
          </a:bodyPr>
          <a:lstStyle/>
          <a:p>
            <a:pPr algn="ctr"/>
            <a:r>
              <a:rPr lang="fa-IR" sz="4800" b="1">
                <a:solidFill>
                  <a:srgbClr val="FFFFFF"/>
                </a:solidFill>
                <a:cs typeface="Titr" pitchFamily="2" charset="-78"/>
              </a:rPr>
              <a:t>گزارش كامل</a:t>
            </a:r>
          </a:p>
          <a:p>
            <a:pPr algn="ctr"/>
            <a:r>
              <a:rPr lang="fa-IR" sz="4800" b="1">
                <a:solidFill>
                  <a:srgbClr val="FFFFFF"/>
                </a:solidFill>
                <a:cs typeface="Titr" pitchFamily="2" charset="-78"/>
              </a:rPr>
              <a:t>(جامع)</a:t>
            </a:r>
          </a:p>
          <a:p>
            <a:pPr algn="ctr"/>
            <a:r>
              <a:rPr lang="fa-IR" sz="4800" b="1">
                <a:solidFill>
                  <a:srgbClr val="FFFFFF"/>
                </a:solidFill>
                <a:cs typeface="Titr" pitchFamily="2" charset="-78"/>
              </a:rPr>
              <a:t> فردي</a:t>
            </a:r>
            <a:endParaRPr lang="en-US" sz="4800"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blinds(horizontal)">
                                      <p:cBhvr>
                                        <p:cTn id="7"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D34A1F5D-6678-4627-995E-DA278479B4A3}" type="slidenum">
              <a:rPr lang="en-US"/>
              <a:pPr/>
              <a:t>23</a:t>
            </a:fld>
            <a:endParaRPr lang="en-US"/>
          </a:p>
        </p:txBody>
      </p:sp>
      <p:sp>
        <p:nvSpPr>
          <p:cNvPr id="38915" name="Rectangle 3"/>
          <p:cNvSpPr>
            <a:spLocks noGrp="1" noChangeArrowheads="1"/>
          </p:cNvSpPr>
          <p:nvPr>
            <p:ph type="title" idx="4294967295"/>
          </p:nvPr>
        </p:nvSpPr>
        <p:spPr>
          <a:xfrm>
            <a:off x="1371600" y="152400"/>
            <a:ext cx="7620000" cy="6553200"/>
          </a:xfrm>
          <a:effectLst>
            <a:outerShdw dist="107763" dir="8100000" algn="ctr" rotWithShape="0">
              <a:schemeClr val="bg2"/>
            </a:outerShdw>
          </a:effectLst>
        </p:spPr>
        <p:txBody>
          <a:bodyPr/>
          <a:lstStyle/>
          <a:p>
            <a:pPr algn="r"/>
            <a:r>
              <a:rPr lang="fa-IR" sz="3600" b="1">
                <a:solidFill>
                  <a:srgbClr val="FFFFFF"/>
                </a:solidFill>
                <a:cs typeface="Titr" pitchFamily="2" charset="-78"/>
              </a:rPr>
              <a:t>مشخصات فردي مراجع:</a:t>
            </a:r>
            <a:br>
              <a:rPr lang="fa-IR" sz="3600" b="1">
                <a:solidFill>
                  <a:srgbClr val="FFFFFF"/>
                </a:solidFill>
                <a:cs typeface="Titr" pitchFamily="2" charset="-78"/>
              </a:rPr>
            </a:br>
            <a:r>
              <a:rPr lang="fa-IR" sz="3600" b="1">
                <a:solidFill>
                  <a:srgbClr val="FFFFFF"/>
                </a:solidFill>
                <a:cs typeface="Titr" pitchFamily="2" charset="-78"/>
              </a:rPr>
              <a:t>مشخصات خانوادگي مراجع:</a:t>
            </a:r>
            <a:br>
              <a:rPr lang="fa-IR" sz="3600" b="1">
                <a:solidFill>
                  <a:srgbClr val="FFFFFF"/>
                </a:solidFill>
                <a:cs typeface="Titr" pitchFamily="2" charset="-78"/>
              </a:rPr>
            </a:br>
            <a:r>
              <a:rPr lang="fa-IR" sz="3600" b="1">
                <a:solidFill>
                  <a:srgbClr val="FFFFFF"/>
                </a:solidFill>
                <a:cs typeface="Titr" pitchFamily="2" charset="-78"/>
              </a:rPr>
              <a:t>مشخصات ساير افراد</a:t>
            </a:r>
            <a:br>
              <a:rPr lang="fa-IR" sz="3600" b="1">
                <a:solidFill>
                  <a:srgbClr val="FFFFFF"/>
                </a:solidFill>
                <a:cs typeface="Titr" pitchFamily="2" charset="-78"/>
              </a:rPr>
            </a:br>
            <a:r>
              <a:rPr lang="fa-IR" sz="3600" b="1">
                <a:solidFill>
                  <a:srgbClr val="FFFFFF"/>
                </a:solidFill>
                <a:cs typeface="Titr" pitchFamily="2" charset="-78"/>
              </a:rPr>
              <a:t>وضعيت اقتصادي</a:t>
            </a:r>
            <a:br>
              <a:rPr lang="fa-IR" sz="3600" b="1">
                <a:solidFill>
                  <a:srgbClr val="FFFFFF"/>
                </a:solidFill>
                <a:cs typeface="Titr" pitchFamily="2" charset="-78"/>
              </a:rPr>
            </a:br>
            <a:r>
              <a:rPr lang="fa-IR" sz="3600" b="1">
                <a:solidFill>
                  <a:srgbClr val="FFFFFF"/>
                </a:solidFill>
                <a:cs typeface="Titr" pitchFamily="2" charset="-78"/>
              </a:rPr>
              <a:t>وضعيت بهداشتي( فردي/محيط)</a:t>
            </a:r>
            <a:br>
              <a:rPr lang="fa-IR" sz="3600" b="1">
                <a:solidFill>
                  <a:srgbClr val="FFFFFF"/>
                </a:solidFill>
                <a:cs typeface="Titr" pitchFamily="2" charset="-78"/>
              </a:rPr>
            </a:br>
            <a:r>
              <a:rPr lang="fa-IR" sz="3600" b="1">
                <a:solidFill>
                  <a:srgbClr val="FFFFFF"/>
                </a:solidFill>
                <a:cs typeface="Titr" pitchFamily="2" charset="-78"/>
              </a:rPr>
              <a:t>تاريخ ارجاع/ارجاع دهنده/علت ارجاع</a:t>
            </a:r>
            <a:br>
              <a:rPr lang="fa-IR" sz="3600" b="1">
                <a:solidFill>
                  <a:srgbClr val="FFFFFF"/>
                </a:solidFill>
                <a:cs typeface="Titr" pitchFamily="2" charset="-78"/>
              </a:rPr>
            </a:br>
            <a:r>
              <a:rPr lang="fa-IR" sz="3600" b="1">
                <a:solidFill>
                  <a:srgbClr val="FFFFFF"/>
                </a:solidFill>
                <a:cs typeface="Titr" pitchFamily="2" charset="-78"/>
              </a:rPr>
              <a:t>مشكل/نياز از نظر مراجع/خانواده و ...</a:t>
            </a:r>
            <a:br>
              <a:rPr lang="fa-IR" sz="3600" b="1">
                <a:solidFill>
                  <a:srgbClr val="FFFFFF"/>
                </a:solidFill>
                <a:cs typeface="Titr" pitchFamily="2" charset="-78"/>
              </a:rPr>
            </a:br>
            <a:r>
              <a:rPr lang="fa-IR" sz="3600" b="1">
                <a:solidFill>
                  <a:srgbClr val="FFFFFF"/>
                </a:solidFill>
                <a:cs typeface="Titr" pitchFamily="2" charset="-78"/>
              </a:rPr>
              <a:t>مشكل/ات مراجع به ترتيب اولويت</a:t>
            </a:r>
            <a:br>
              <a:rPr lang="fa-IR" sz="3600" b="1">
                <a:solidFill>
                  <a:srgbClr val="FFFFFF"/>
                </a:solidFill>
                <a:cs typeface="Titr" pitchFamily="2" charset="-78"/>
              </a:rPr>
            </a:br>
            <a:r>
              <a:rPr lang="fa-IR" sz="3600" b="1">
                <a:solidFill>
                  <a:srgbClr val="FFFFFF"/>
                </a:solidFill>
                <a:cs typeface="Titr" pitchFamily="2" charset="-78"/>
              </a:rPr>
              <a:t>برنامه/هاي كمكي</a:t>
            </a:r>
            <a:br>
              <a:rPr lang="fa-IR" sz="3600" b="1">
                <a:solidFill>
                  <a:srgbClr val="FFFFFF"/>
                </a:solidFill>
                <a:cs typeface="Titr" pitchFamily="2" charset="-78"/>
              </a:rPr>
            </a:br>
            <a:r>
              <a:rPr lang="fa-IR" sz="3600" b="1">
                <a:solidFill>
                  <a:srgbClr val="FFFFFF"/>
                </a:solidFill>
                <a:cs typeface="Titr" pitchFamily="2" charset="-78"/>
              </a:rPr>
              <a:t>اجراي برنامه/برنامه هاي كمكي</a:t>
            </a:r>
            <a:br>
              <a:rPr lang="fa-IR" sz="3600" b="1">
                <a:solidFill>
                  <a:srgbClr val="FFFFFF"/>
                </a:solidFill>
                <a:cs typeface="Titr" pitchFamily="2" charset="-78"/>
              </a:rPr>
            </a:br>
            <a:r>
              <a:rPr lang="fa-IR" sz="3600" b="1">
                <a:solidFill>
                  <a:srgbClr val="FFFFFF"/>
                </a:solidFill>
                <a:cs typeface="Titr" pitchFamily="2" charset="-78"/>
              </a:rPr>
              <a:t>ارزيابي</a:t>
            </a:r>
            <a:br>
              <a:rPr lang="fa-IR" sz="3600" b="1">
                <a:solidFill>
                  <a:srgbClr val="FFFFFF"/>
                </a:solidFill>
                <a:cs typeface="Titr" pitchFamily="2" charset="-78"/>
              </a:rPr>
            </a:br>
            <a:r>
              <a:rPr lang="fa-IR" sz="3600" b="1">
                <a:solidFill>
                  <a:srgbClr val="FFFFFF"/>
                </a:solidFill>
                <a:cs typeface="Titr" pitchFamily="2" charset="-78"/>
              </a:rPr>
              <a:t>پيگيري</a:t>
            </a:r>
            <a:endParaRPr lang="en-US" sz="3600" b="1">
              <a:solidFill>
                <a:srgbClr val="FFFFFF"/>
              </a:solidFill>
              <a:cs typeface="Titr" pitchFamily="2" charset="-78"/>
            </a:endParaRPr>
          </a:p>
        </p:txBody>
      </p:sp>
    </p:spTree>
  </p:cSld>
  <p:clrMapOvr>
    <a:masterClrMapping/>
  </p:clrMapOvr>
  <p:transition spd="slow">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DA45A54-E879-4C73-B9AC-6D9A7D7A1272}" type="slidenum">
              <a:rPr lang="en-US"/>
              <a:pPr/>
              <a:t>24</a:t>
            </a:fld>
            <a:endParaRPr lang="en-US"/>
          </a:p>
        </p:txBody>
      </p:sp>
      <p:sp>
        <p:nvSpPr>
          <p:cNvPr id="37890" name="Rectangle 2"/>
          <p:cNvSpPr>
            <a:spLocks noChangeArrowheads="1"/>
          </p:cNvSpPr>
          <p:nvPr/>
        </p:nvSpPr>
        <p:spPr bwMode="auto">
          <a:xfrm>
            <a:off x="2286000" y="838200"/>
            <a:ext cx="5638800" cy="4343400"/>
          </a:xfrm>
          <a:prstGeom prst="rect">
            <a:avLst/>
          </a:prstGeom>
          <a:solidFill>
            <a:schemeClr val="accent1"/>
          </a:solidFill>
          <a:ln w="12700" cap="sq">
            <a:miter lim="800000"/>
            <a:headEnd type="none" w="sm" len="sm"/>
            <a:tailEnd type="none" w="sm" len="sm"/>
          </a:ln>
          <a:effectLst/>
          <a:scene3d>
            <a:camera prst="legacyPerspectiveFront">
              <a:rot lat="20099999" lon="20099999" rev="0"/>
            </a:camera>
            <a:lightRig rig="legacyFlat2" dir="t"/>
          </a:scene3d>
          <a:sp3d extrusionH="887400" prstMaterial="legacyMatte">
            <a:bevelT w="13500" h="13500" prst="angle"/>
            <a:bevelB w="13500" h="13500" prst="angle"/>
            <a:extrusionClr>
              <a:schemeClr val="accent1"/>
            </a:extrusionClr>
          </a:sp3d>
        </p:spPr>
        <p:txBody>
          <a:bodyPr wrap="none" anchor="ctr">
            <a:flatTx/>
          </a:bodyPr>
          <a:lstStyle/>
          <a:p>
            <a:pPr algn="ctr"/>
            <a:r>
              <a:rPr lang="fa-IR" sz="5400" b="1">
                <a:solidFill>
                  <a:srgbClr val="FFFFFF"/>
                </a:solidFill>
                <a:cs typeface="Titr" pitchFamily="2" charset="-78"/>
              </a:rPr>
              <a:t>گزارش علمي</a:t>
            </a:r>
            <a:endParaRPr lang="en-US" sz="5400"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p:cTn id="7" dur="1000" fill="hold"/>
                                        <p:tgtEl>
                                          <p:spTgt spid="37890"/>
                                        </p:tgtEl>
                                        <p:attrNameLst>
                                          <p:attrName>ppt_w</p:attrName>
                                        </p:attrNameLst>
                                      </p:cBhvr>
                                      <p:tavLst>
                                        <p:tav tm="0">
                                          <p:val>
                                            <p:fltVal val="0"/>
                                          </p:val>
                                        </p:tav>
                                        <p:tav tm="100000">
                                          <p:val>
                                            <p:strVal val="#ppt_w"/>
                                          </p:val>
                                        </p:tav>
                                      </p:tavLst>
                                    </p:anim>
                                    <p:anim calcmode="lin" valueType="num">
                                      <p:cBhvr>
                                        <p:cTn id="8" dur="1000" fill="hold"/>
                                        <p:tgtEl>
                                          <p:spTgt spid="37890"/>
                                        </p:tgtEl>
                                        <p:attrNameLst>
                                          <p:attrName>ppt_h</p:attrName>
                                        </p:attrNameLst>
                                      </p:cBhvr>
                                      <p:tavLst>
                                        <p:tav tm="0">
                                          <p:val>
                                            <p:fltVal val="0"/>
                                          </p:val>
                                        </p:tav>
                                        <p:tav tm="100000">
                                          <p:val>
                                            <p:strVal val="#ppt_h"/>
                                          </p:val>
                                        </p:tav>
                                      </p:tavLst>
                                    </p:anim>
                                    <p:anim calcmode="lin" valueType="num">
                                      <p:cBhvr>
                                        <p:cTn id="9" dur="1000" fill="hold"/>
                                        <p:tgtEl>
                                          <p:spTgt spid="3789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789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EE0582E4-5AE3-4266-B537-A311AF1ED61A}" type="slidenum">
              <a:rPr lang="en-US"/>
              <a:pPr/>
              <a:t>25</a:t>
            </a:fld>
            <a:endParaRPr lang="en-US"/>
          </a:p>
        </p:txBody>
      </p:sp>
      <p:sp>
        <p:nvSpPr>
          <p:cNvPr id="21506" name="Rectangle 2"/>
          <p:cNvSpPr>
            <a:spLocks noGrp="1" noChangeArrowheads="1"/>
          </p:cNvSpPr>
          <p:nvPr>
            <p:ph type="title" idx="4294967295"/>
          </p:nvPr>
        </p:nvSpPr>
        <p:spPr>
          <a:xfrm>
            <a:off x="1371600" y="304800"/>
            <a:ext cx="7772400" cy="6019800"/>
          </a:xfrm>
          <a:effectLst>
            <a:outerShdw dist="107763" dir="8100000" algn="ctr" rotWithShape="0">
              <a:schemeClr val="bg2"/>
            </a:outerShdw>
          </a:effectLst>
        </p:spPr>
        <p:txBody>
          <a:bodyPr/>
          <a:lstStyle/>
          <a:p>
            <a:pPr algn="r"/>
            <a:r>
              <a:rPr lang="fa-IR" b="1">
                <a:solidFill>
                  <a:srgbClr val="FFFFFF"/>
                </a:solidFill>
                <a:cs typeface="Titr" pitchFamily="2" charset="-78"/>
              </a:rPr>
              <a:t>روي جلد/بنام خدا/تقدير و...</a:t>
            </a:r>
            <a:br>
              <a:rPr lang="fa-IR" b="1">
                <a:solidFill>
                  <a:srgbClr val="FFFFFF"/>
                </a:solidFill>
                <a:cs typeface="Titr" pitchFamily="2" charset="-78"/>
              </a:rPr>
            </a:br>
            <a:r>
              <a:rPr lang="fa-IR" b="1">
                <a:solidFill>
                  <a:srgbClr val="FFFFFF"/>
                </a:solidFill>
                <a:cs typeface="Titr" pitchFamily="2" charset="-78"/>
              </a:rPr>
              <a:t>مقدمه</a:t>
            </a:r>
            <a:br>
              <a:rPr lang="fa-IR" b="1">
                <a:solidFill>
                  <a:srgbClr val="FFFFFF"/>
                </a:solidFill>
                <a:cs typeface="Titr" pitchFamily="2" charset="-78"/>
              </a:rPr>
            </a:br>
            <a:r>
              <a:rPr lang="fa-IR" b="1">
                <a:solidFill>
                  <a:srgbClr val="12F438"/>
                </a:solidFill>
                <a:cs typeface="Titr" pitchFamily="2" charset="-78"/>
              </a:rPr>
              <a:t>تاريخچه:</a:t>
            </a: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           الف: درجهان      </a:t>
            </a:r>
            <a:br>
              <a:rPr lang="fa-IR" b="1">
                <a:solidFill>
                  <a:srgbClr val="FFFFFF"/>
                </a:solidFill>
                <a:cs typeface="Titr" pitchFamily="2" charset="-78"/>
              </a:rPr>
            </a:br>
            <a:r>
              <a:rPr lang="fa-IR" b="1">
                <a:solidFill>
                  <a:srgbClr val="FFFFFF"/>
                </a:solidFill>
                <a:cs typeface="Titr" pitchFamily="2" charset="-78"/>
              </a:rPr>
              <a:t>             ب: در ايران   </a:t>
            </a:r>
            <a:br>
              <a:rPr lang="fa-IR" b="1">
                <a:solidFill>
                  <a:srgbClr val="FFFFFF"/>
                </a:solidFill>
                <a:cs typeface="Titr" pitchFamily="2" charset="-78"/>
              </a:rPr>
            </a:br>
            <a:r>
              <a:rPr lang="fa-IR" sz="3600" b="1">
                <a:solidFill>
                  <a:srgbClr val="FFFFFF"/>
                </a:solidFill>
                <a:cs typeface="Titr" pitchFamily="2" charset="-78"/>
              </a:rPr>
              <a:t>(براساس </a:t>
            </a:r>
            <a:r>
              <a:rPr lang="fa-IR" sz="3600" b="1">
                <a:solidFill>
                  <a:srgbClr val="12F438"/>
                </a:solidFill>
                <a:cs typeface="Titr" pitchFamily="2" charset="-78"/>
              </a:rPr>
              <a:t>اديان و دوره</a:t>
            </a:r>
            <a:r>
              <a:rPr lang="fa-IR" sz="3600" b="1">
                <a:solidFill>
                  <a:srgbClr val="FFFFFF"/>
                </a:solidFill>
                <a:cs typeface="Titr" pitchFamily="2" charset="-78"/>
              </a:rPr>
              <a:t> و ...نيز مي توان نوشت)</a:t>
            </a:r>
            <a:br>
              <a:rPr lang="fa-IR" sz="3600" b="1">
                <a:solidFill>
                  <a:srgbClr val="FFFFFF"/>
                </a:solidFill>
                <a:cs typeface="Titr" pitchFamily="2" charset="-78"/>
              </a:rPr>
            </a:br>
            <a:r>
              <a:rPr lang="fa-IR" sz="3600" b="1">
                <a:solidFill>
                  <a:srgbClr val="FFFFFF"/>
                </a:solidFill>
                <a:cs typeface="Titr" pitchFamily="2" charset="-78"/>
              </a:rPr>
              <a:t>تعاريف مفاهيم</a:t>
            </a:r>
            <a:br>
              <a:rPr lang="fa-IR" sz="3600" b="1">
                <a:solidFill>
                  <a:srgbClr val="FFFFFF"/>
                </a:solidFill>
                <a:cs typeface="Titr" pitchFamily="2" charset="-78"/>
              </a:rPr>
            </a:br>
            <a:r>
              <a:rPr lang="fa-IR" sz="3600" b="1">
                <a:solidFill>
                  <a:srgbClr val="FFFFFF"/>
                </a:solidFill>
                <a:cs typeface="Titr" pitchFamily="2" charset="-78"/>
              </a:rPr>
              <a:t>انواع/دسته بندي ها</a:t>
            </a:r>
            <a:br>
              <a:rPr lang="fa-IR" sz="3600" b="1">
                <a:solidFill>
                  <a:srgbClr val="FFFFFF"/>
                </a:solidFill>
                <a:cs typeface="Titr" pitchFamily="2" charset="-78"/>
              </a:rPr>
            </a:br>
            <a:r>
              <a:rPr lang="fa-IR" sz="3600" b="1">
                <a:solidFill>
                  <a:srgbClr val="FFFFFF"/>
                </a:solidFill>
                <a:cs typeface="Titr" pitchFamily="2" charset="-78"/>
              </a:rPr>
              <a:t>علايم</a:t>
            </a:r>
            <a:r>
              <a:rPr lang="fa-IR" sz="3600" b="1">
                <a:solidFill>
                  <a:srgbClr val="FFFFFF"/>
                </a:solidFill>
              </a:rPr>
              <a:t/>
            </a:r>
            <a:br>
              <a:rPr lang="fa-IR" sz="3600" b="1">
                <a:solidFill>
                  <a:srgbClr val="FFFFFF"/>
                </a:solidFill>
              </a:rPr>
            </a:br>
            <a:r>
              <a:rPr lang="fa-IR" sz="3600" b="1">
                <a:solidFill>
                  <a:srgbClr val="FFFFFF"/>
                </a:solidFill>
              </a:rPr>
              <a:t/>
            </a:r>
            <a:br>
              <a:rPr lang="fa-IR" sz="3600" b="1">
                <a:solidFill>
                  <a:srgbClr val="FFFFFF"/>
                </a:solidFill>
              </a:rPr>
            </a:br>
            <a:endParaRPr lang="en-US" sz="3600" b="1">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checkerboard(across)">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E985C74A-221F-42DB-B158-3F9EF0B09EFC}" type="slidenum">
              <a:rPr lang="en-US"/>
              <a:pPr/>
              <a:t>26</a:t>
            </a:fld>
            <a:endParaRPr lang="en-US"/>
          </a:p>
        </p:txBody>
      </p:sp>
      <p:sp>
        <p:nvSpPr>
          <p:cNvPr id="22530" name="Rectangle 2"/>
          <p:cNvSpPr>
            <a:spLocks noGrp="1" noChangeArrowheads="1"/>
          </p:cNvSpPr>
          <p:nvPr>
            <p:ph type="title" idx="4294967295"/>
          </p:nvPr>
        </p:nvSpPr>
        <p:spPr>
          <a:xfrm>
            <a:off x="1219200" y="304800"/>
            <a:ext cx="7772400" cy="5791200"/>
          </a:xfrm>
          <a:effectLst>
            <a:outerShdw dist="107763" dir="8100000" algn="ctr" rotWithShape="0">
              <a:schemeClr val="bg2"/>
            </a:outerShdw>
          </a:effectLst>
        </p:spPr>
        <p:txBody>
          <a:bodyPr/>
          <a:lstStyle/>
          <a:p>
            <a:pPr algn="r"/>
            <a:r>
              <a:rPr lang="fa-IR" sz="4800" b="1">
                <a:solidFill>
                  <a:srgbClr val="12F438"/>
                </a:solidFill>
                <a:cs typeface="Titr" pitchFamily="2" charset="-78"/>
              </a:rPr>
              <a:t>عوامل زمينه ساز:</a:t>
            </a:r>
            <a:r>
              <a:rPr lang="fa-IR">
                <a:solidFill>
                  <a:srgbClr val="FFFFFF"/>
                </a:solidFill>
              </a:rPr>
              <a:t/>
            </a:r>
            <a:br>
              <a:rPr lang="fa-IR">
                <a:solidFill>
                  <a:srgbClr val="FFFFFF"/>
                </a:solidFill>
              </a:rPr>
            </a:br>
            <a:r>
              <a:rPr lang="fa-IR">
                <a:solidFill>
                  <a:srgbClr val="FFFFFF"/>
                </a:solidFill>
              </a:rPr>
              <a:t>      </a:t>
            </a:r>
            <a:r>
              <a:rPr lang="fa-IR" b="1">
                <a:solidFill>
                  <a:srgbClr val="FFFFFF"/>
                </a:solidFill>
                <a:cs typeface="Titr" pitchFamily="2" charset="-78"/>
              </a:rPr>
              <a:t>الف: مربوط به فرد</a:t>
            </a:r>
            <a:br>
              <a:rPr lang="fa-IR" b="1">
                <a:solidFill>
                  <a:srgbClr val="FFFFFF"/>
                </a:solidFill>
                <a:cs typeface="Titr" pitchFamily="2" charset="-78"/>
              </a:rPr>
            </a:br>
            <a:r>
              <a:rPr lang="fa-IR" b="1">
                <a:solidFill>
                  <a:srgbClr val="FFFFFF"/>
                </a:solidFill>
                <a:cs typeface="Titr" pitchFamily="2" charset="-78"/>
              </a:rPr>
              <a:t>        ب: مربوط به خانواده</a:t>
            </a:r>
            <a:br>
              <a:rPr lang="fa-IR" b="1">
                <a:solidFill>
                  <a:srgbClr val="FFFFFF"/>
                </a:solidFill>
                <a:cs typeface="Titr" pitchFamily="2" charset="-78"/>
              </a:rPr>
            </a:br>
            <a:r>
              <a:rPr lang="fa-IR" b="1">
                <a:solidFill>
                  <a:srgbClr val="FFFFFF"/>
                </a:solidFill>
                <a:cs typeface="Titr" pitchFamily="2" charset="-78"/>
              </a:rPr>
              <a:t>        ج: مربوط به جامعه</a:t>
            </a:r>
            <a:r>
              <a:rPr lang="fa-IR"/>
              <a:t/>
            </a:r>
            <a:br>
              <a:rPr lang="fa-IR"/>
            </a:br>
            <a:endParaRPr lang="en-US"/>
          </a:p>
        </p:txBody>
      </p:sp>
    </p:spTree>
  </p:cSld>
  <p:clrMapOvr>
    <a:masterClrMapping/>
  </p:clrMapOvr>
  <p:transition spd="slow">
    <p:checker/>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6C824497-7C56-4E23-AC51-4AE5F955BE9D}" type="slidenum">
              <a:rPr lang="en-US"/>
              <a:pPr/>
              <a:t>27</a:t>
            </a:fld>
            <a:endParaRPr lang="en-US"/>
          </a:p>
        </p:txBody>
      </p:sp>
      <p:sp>
        <p:nvSpPr>
          <p:cNvPr id="23554" name="Rectangle 2"/>
          <p:cNvSpPr>
            <a:spLocks noGrp="1" noChangeArrowheads="1"/>
          </p:cNvSpPr>
          <p:nvPr>
            <p:ph type="title" idx="4294967295"/>
          </p:nvPr>
        </p:nvSpPr>
        <p:spPr>
          <a:xfrm>
            <a:off x="1447800" y="304800"/>
            <a:ext cx="7391400" cy="5334000"/>
          </a:xfrm>
          <a:effectLst>
            <a:outerShdw dist="107763" dir="8100000" algn="ctr" rotWithShape="0">
              <a:schemeClr val="bg2"/>
            </a:outerShdw>
          </a:effectLst>
        </p:spPr>
        <p:txBody>
          <a:bodyPr/>
          <a:lstStyle/>
          <a:p>
            <a:pPr algn="r"/>
            <a:r>
              <a:rPr lang="fa-IR" b="1">
                <a:solidFill>
                  <a:srgbClr val="12F438"/>
                </a:solidFill>
                <a:cs typeface="Titr" pitchFamily="2" charset="-78"/>
              </a:rPr>
              <a:t>پيامد هاي مشكل:</a:t>
            </a:r>
            <a:r>
              <a:rPr lang="fa-IR"/>
              <a:t/>
            </a:r>
            <a:br>
              <a:rPr lang="fa-IR"/>
            </a:br>
            <a:r>
              <a:rPr lang="fa-IR"/>
              <a:t>      </a:t>
            </a:r>
            <a:r>
              <a:rPr lang="fa-IR" b="1">
                <a:solidFill>
                  <a:srgbClr val="FFFFFF"/>
                </a:solidFill>
                <a:cs typeface="Titr" pitchFamily="2" charset="-78"/>
              </a:rPr>
              <a:t>الف: بر فرد</a:t>
            </a:r>
            <a:br>
              <a:rPr lang="fa-IR" b="1">
                <a:solidFill>
                  <a:srgbClr val="FFFFFF"/>
                </a:solidFill>
                <a:cs typeface="Titr" pitchFamily="2" charset="-78"/>
              </a:rPr>
            </a:br>
            <a:r>
              <a:rPr lang="fa-IR" b="1">
                <a:solidFill>
                  <a:srgbClr val="FFFFFF"/>
                </a:solidFill>
                <a:cs typeface="Titr" pitchFamily="2" charset="-78"/>
              </a:rPr>
              <a:t>         ب: بر خانواده</a:t>
            </a:r>
            <a:br>
              <a:rPr lang="fa-IR" b="1">
                <a:solidFill>
                  <a:srgbClr val="FFFFFF"/>
                </a:solidFill>
                <a:cs typeface="Titr" pitchFamily="2" charset="-78"/>
              </a:rPr>
            </a:br>
            <a:r>
              <a:rPr lang="fa-IR" b="1">
                <a:solidFill>
                  <a:srgbClr val="FFFFFF"/>
                </a:solidFill>
                <a:cs typeface="Titr" pitchFamily="2" charset="-78"/>
              </a:rPr>
              <a:t>         ج: بر جامعه</a:t>
            </a:r>
            <a:endParaRPr lang="en-US"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linds(horizontal)">
                                      <p:cBhvr>
                                        <p:cTn id="7"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789FDA0-D814-4E77-BD83-D7055E8A0E5C}" type="slidenum">
              <a:rPr lang="en-US"/>
              <a:pPr/>
              <a:t>28</a:t>
            </a:fld>
            <a:endParaRPr lang="en-US"/>
          </a:p>
        </p:txBody>
      </p:sp>
      <p:sp>
        <p:nvSpPr>
          <p:cNvPr id="27650" name="Rectangle 2"/>
          <p:cNvSpPr>
            <a:spLocks noGrp="1" noChangeArrowheads="1"/>
          </p:cNvSpPr>
          <p:nvPr>
            <p:ph type="title" idx="4294967295"/>
          </p:nvPr>
        </p:nvSpPr>
        <p:spPr>
          <a:xfrm>
            <a:off x="1219200" y="304800"/>
            <a:ext cx="7772400" cy="5715000"/>
          </a:xfrm>
          <a:effectLst>
            <a:outerShdw dist="107763" dir="8100000" algn="ctr" rotWithShape="0">
              <a:schemeClr val="bg2"/>
            </a:outerShdw>
          </a:effectLst>
        </p:spPr>
        <p:txBody>
          <a:bodyPr/>
          <a:lstStyle/>
          <a:p>
            <a:pPr algn="r"/>
            <a:r>
              <a:rPr lang="fa-IR" b="1">
                <a:solidFill>
                  <a:srgbClr val="FFFFFF"/>
                </a:solidFill>
                <a:cs typeface="Titr" pitchFamily="2" charset="-78"/>
              </a:rPr>
              <a:t>نظريه ها</a:t>
            </a:r>
            <a:br>
              <a:rPr lang="fa-IR" b="1">
                <a:solidFill>
                  <a:srgbClr val="FFFFFF"/>
                </a:solidFill>
                <a:cs typeface="Titr" pitchFamily="2" charset="-78"/>
              </a:rPr>
            </a:br>
            <a:r>
              <a:rPr lang="fa-IR" b="1">
                <a:solidFill>
                  <a:srgbClr val="12F438"/>
                </a:solidFill>
                <a:cs typeface="Titr" pitchFamily="2" charset="-78"/>
              </a:rPr>
              <a:t>قوانين:</a:t>
            </a: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داخلي و بين المللي(معاهدات/ ساير كشور ها)</a:t>
            </a:r>
            <a:r>
              <a:rPr lang="fa-IR">
                <a:solidFill>
                  <a:srgbClr val="FFFFFF"/>
                </a:solidFill>
              </a:rPr>
              <a:t/>
            </a:r>
            <a:br>
              <a:rPr lang="fa-IR">
                <a:solidFill>
                  <a:srgbClr val="FFFFFF"/>
                </a:solidFill>
              </a:rPr>
            </a:br>
            <a:r>
              <a:rPr lang="fa-IR"/>
              <a:t> </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slide(fromBottom)">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8104F66E-1733-4585-A851-6C3BFCF3EC6B}" type="slidenum">
              <a:rPr lang="en-US"/>
              <a:pPr/>
              <a:t>29</a:t>
            </a:fld>
            <a:endParaRPr lang="en-US"/>
          </a:p>
        </p:txBody>
      </p:sp>
      <p:sp>
        <p:nvSpPr>
          <p:cNvPr id="28674" name="Rectangle 2"/>
          <p:cNvSpPr>
            <a:spLocks noGrp="1" noChangeArrowheads="1"/>
          </p:cNvSpPr>
          <p:nvPr>
            <p:ph type="title" idx="4294967295"/>
          </p:nvPr>
        </p:nvSpPr>
        <p:spPr>
          <a:xfrm>
            <a:off x="1219200" y="304800"/>
            <a:ext cx="7772400" cy="6248400"/>
          </a:xfrm>
          <a:effectLst>
            <a:outerShdw dist="107763" dir="8100000" algn="ctr" rotWithShape="0">
              <a:schemeClr val="bg2"/>
            </a:outerShdw>
          </a:effectLst>
        </p:spPr>
        <p:txBody>
          <a:bodyPr/>
          <a:lstStyle/>
          <a:p>
            <a:pPr algn="r"/>
            <a:r>
              <a:rPr lang="fa-IR" sz="4800" b="1">
                <a:solidFill>
                  <a:srgbClr val="12F438"/>
                </a:solidFill>
                <a:cs typeface="Titr" pitchFamily="2" charset="-78"/>
              </a:rPr>
              <a:t>خدمات موجود :</a:t>
            </a:r>
            <a:r>
              <a:rPr lang="fa-IR" b="1"/>
              <a:t/>
            </a:r>
            <a:br>
              <a:rPr lang="fa-IR" b="1"/>
            </a:br>
            <a:r>
              <a:rPr lang="fa-IR" b="1"/>
              <a:t> </a:t>
            </a:r>
            <a:r>
              <a:rPr lang="fa-IR" b="1">
                <a:solidFill>
                  <a:srgbClr val="FFFFFF"/>
                </a:solidFill>
                <a:cs typeface="Titr" pitchFamily="2" charset="-78"/>
              </a:rPr>
              <a:t>در سه سطح پيشگيري:</a:t>
            </a:r>
            <a:r>
              <a:rPr lang="fa-IR" b="1">
                <a:solidFill>
                  <a:srgbClr val="FFFFFF"/>
                </a:solidFill>
              </a:rPr>
              <a:t/>
            </a:r>
            <a:br>
              <a:rPr lang="fa-IR" b="1">
                <a:solidFill>
                  <a:srgbClr val="FFFFFF"/>
                </a:solidFill>
              </a:rPr>
            </a:br>
            <a:r>
              <a:rPr lang="fa-IR" b="1">
                <a:solidFill>
                  <a:srgbClr val="FFFFFF"/>
                </a:solidFill>
              </a:rPr>
              <a:t>  </a:t>
            </a:r>
            <a:r>
              <a:rPr lang="fa-IR" b="1">
                <a:solidFill>
                  <a:srgbClr val="12F438"/>
                </a:solidFill>
                <a:cs typeface="Titr" pitchFamily="2" charset="-78"/>
              </a:rPr>
              <a:t>سطح اول</a:t>
            </a:r>
            <a:r>
              <a:rPr lang="fa-IR" b="1">
                <a:solidFill>
                  <a:srgbClr val="FFFFFF"/>
                </a:solidFill>
              </a:rPr>
              <a:t>:</a:t>
            </a:r>
            <a:r>
              <a:rPr lang="fa-IR" b="1">
                <a:solidFill>
                  <a:srgbClr val="FFFFFF"/>
                </a:solidFill>
                <a:cs typeface="Titr" pitchFamily="2" charset="-78"/>
              </a:rPr>
              <a:t>اطلاع رساني و آگاه سازي</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دوم</a:t>
            </a:r>
            <a:r>
              <a:rPr lang="fa-IR" b="1">
                <a:solidFill>
                  <a:srgbClr val="FFFFFF"/>
                </a:solidFill>
                <a:cs typeface="Titr" pitchFamily="2" charset="-78"/>
              </a:rPr>
              <a:t>:ارايه خدمات/ مداخله ها</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سوم</a:t>
            </a:r>
            <a:r>
              <a:rPr lang="fa-IR" b="1">
                <a:solidFill>
                  <a:srgbClr val="FFFFFF"/>
                </a:solidFill>
                <a:cs typeface="Titr" pitchFamily="2" charset="-78"/>
              </a:rPr>
              <a:t>: بازتواني/قادرسازي /توانبخشي</a:t>
            </a:r>
            <a:endParaRPr lang="en-US"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checkerboard(across)">
                                      <p:cBhvr>
                                        <p:cTn id="7"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4170BD43-8079-4818-8A57-7B716EE8D7E0}" type="slidenum">
              <a:rPr lang="en-US"/>
              <a:pPr/>
              <a:t>30</a:t>
            </a:fld>
            <a:endParaRPr lang="en-US"/>
          </a:p>
        </p:txBody>
      </p:sp>
      <p:sp>
        <p:nvSpPr>
          <p:cNvPr id="29698" name="Rectangle 2"/>
          <p:cNvSpPr>
            <a:spLocks noGrp="1" noChangeArrowheads="1"/>
          </p:cNvSpPr>
          <p:nvPr>
            <p:ph type="title" idx="4294967295"/>
          </p:nvPr>
        </p:nvSpPr>
        <p:spPr>
          <a:xfrm>
            <a:off x="1219200" y="304800"/>
            <a:ext cx="7772400" cy="5943600"/>
          </a:xfrm>
          <a:effectLst>
            <a:outerShdw dist="107763" dir="8100000" algn="ctr" rotWithShape="0">
              <a:schemeClr val="bg2"/>
            </a:outerShdw>
          </a:effectLst>
        </p:spPr>
        <p:txBody>
          <a:bodyPr/>
          <a:lstStyle/>
          <a:p>
            <a:pPr algn="r"/>
            <a:r>
              <a:rPr lang="fa-IR" sz="4800" b="1">
                <a:solidFill>
                  <a:srgbClr val="12F438"/>
                </a:solidFill>
                <a:cs typeface="Titr" pitchFamily="2" charset="-78"/>
              </a:rPr>
              <a:t>موانع  و مشكلات:</a:t>
            </a:r>
            <a:r>
              <a:rPr lang="fa-IR"/>
              <a:t/>
            </a:r>
            <a:br>
              <a:rPr lang="fa-IR"/>
            </a:br>
            <a:r>
              <a:rPr lang="fa-IR"/>
              <a:t> </a:t>
            </a:r>
            <a:r>
              <a:rPr lang="fa-IR" b="1">
                <a:solidFill>
                  <a:srgbClr val="FFFFFF"/>
                </a:solidFill>
                <a:cs typeface="Titr" pitchFamily="2" charset="-78"/>
              </a:rPr>
              <a:t>در سه سطح پيشگيري:</a:t>
            </a:r>
            <a:r>
              <a:rPr lang="fa-IR" b="1">
                <a:solidFill>
                  <a:srgbClr val="FFFFFF"/>
                </a:solidFill>
              </a:rPr>
              <a:t/>
            </a:r>
            <a:br>
              <a:rPr lang="fa-IR" b="1">
                <a:solidFill>
                  <a:srgbClr val="FFFFFF"/>
                </a:solidFill>
              </a:rPr>
            </a:br>
            <a:r>
              <a:rPr lang="fa-IR" b="1">
                <a:solidFill>
                  <a:srgbClr val="FFFFFF"/>
                </a:solidFill>
              </a:rPr>
              <a:t>  </a:t>
            </a:r>
            <a:r>
              <a:rPr lang="fa-IR" b="1">
                <a:solidFill>
                  <a:srgbClr val="12F438"/>
                </a:solidFill>
                <a:cs typeface="Titr" pitchFamily="2" charset="-78"/>
              </a:rPr>
              <a:t>سطح اول</a:t>
            </a:r>
            <a:r>
              <a:rPr lang="fa-IR" b="1">
                <a:solidFill>
                  <a:srgbClr val="FFFFFF"/>
                </a:solidFill>
              </a:rPr>
              <a:t>:</a:t>
            </a:r>
            <a:r>
              <a:rPr lang="fa-IR" b="1">
                <a:solidFill>
                  <a:srgbClr val="FFFFFF"/>
                </a:solidFill>
                <a:cs typeface="Titr" pitchFamily="2" charset="-78"/>
              </a:rPr>
              <a:t>اطلاع رساني و آگاه سازي</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دوم</a:t>
            </a:r>
            <a:r>
              <a:rPr lang="fa-IR" b="1">
                <a:solidFill>
                  <a:srgbClr val="FFFFFF"/>
                </a:solidFill>
                <a:cs typeface="Titr" pitchFamily="2" charset="-78"/>
              </a:rPr>
              <a:t>:ارايه خدمات/ مداخله ها</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سوم</a:t>
            </a:r>
            <a:r>
              <a:rPr lang="fa-IR" b="1">
                <a:solidFill>
                  <a:srgbClr val="FFFFFF"/>
                </a:solidFill>
                <a:cs typeface="Titr" pitchFamily="2" charset="-78"/>
              </a:rPr>
              <a:t>: بازتواني/قادرسازي /توانبخشي</a:t>
            </a:r>
            <a:r>
              <a:rPr lang="fa-IR"/>
              <a:t> </a:t>
            </a:r>
            <a:br>
              <a:rPr lang="fa-IR"/>
            </a:br>
            <a:endParaRPr lang="en-US"/>
          </a:p>
        </p:txBody>
      </p:sp>
    </p:spTree>
  </p:cSld>
  <p:clrMapOvr>
    <a:masterClrMapping/>
  </p:clrMapOvr>
  <p:transition spd="slow">
    <p:checker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46F36B4A-372C-4C31-B97D-23F3A9641C87}" type="slidenum">
              <a:rPr lang="en-US"/>
              <a:pPr/>
              <a:t>31</a:t>
            </a:fld>
            <a:endParaRPr lang="en-US"/>
          </a:p>
        </p:txBody>
      </p:sp>
      <p:sp>
        <p:nvSpPr>
          <p:cNvPr id="56322" name="Rectangle 2"/>
          <p:cNvSpPr>
            <a:spLocks noGrp="1" noChangeArrowheads="1"/>
          </p:cNvSpPr>
          <p:nvPr>
            <p:ph type="title" idx="4294967295"/>
          </p:nvPr>
        </p:nvSpPr>
        <p:spPr>
          <a:xfrm>
            <a:off x="1219200" y="304800"/>
            <a:ext cx="7772400" cy="5943600"/>
          </a:xfrm>
          <a:effectLst>
            <a:outerShdw dist="107763" dir="8100000" algn="ctr" rotWithShape="0">
              <a:schemeClr val="bg2"/>
            </a:outerShdw>
          </a:effectLst>
        </p:spPr>
        <p:txBody>
          <a:bodyPr/>
          <a:lstStyle/>
          <a:p>
            <a:pPr algn="r"/>
            <a:r>
              <a:rPr lang="fa-IR" sz="4800" b="1">
                <a:solidFill>
                  <a:srgbClr val="12F438"/>
                </a:solidFill>
                <a:cs typeface="Titr" pitchFamily="2" charset="-78"/>
              </a:rPr>
              <a:t>راهکار ها و پیشنهادات:</a:t>
            </a:r>
            <a:r>
              <a:rPr lang="fa-IR"/>
              <a:t/>
            </a:r>
            <a:br>
              <a:rPr lang="fa-IR"/>
            </a:br>
            <a:r>
              <a:rPr lang="fa-IR"/>
              <a:t> </a:t>
            </a:r>
            <a:r>
              <a:rPr lang="fa-IR" b="1">
                <a:solidFill>
                  <a:srgbClr val="FFFFFF"/>
                </a:solidFill>
                <a:cs typeface="Titr" pitchFamily="2" charset="-78"/>
              </a:rPr>
              <a:t>در سه سطح پيشگيري:</a:t>
            </a:r>
            <a:r>
              <a:rPr lang="fa-IR" b="1">
                <a:solidFill>
                  <a:srgbClr val="FFFFFF"/>
                </a:solidFill>
              </a:rPr>
              <a:t/>
            </a:r>
            <a:br>
              <a:rPr lang="fa-IR" b="1">
                <a:solidFill>
                  <a:srgbClr val="FFFFFF"/>
                </a:solidFill>
              </a:rPr>
            </a:br>
            <a:r>
              <a:rPr lang="fa-IR" b="1">
                <a:solidFill>
                  <a:srgbClr val="FFFFFF"/>
                </a:solidFill>
              </a:rPr>
              <a:t>  </a:t>
            </a:r>
            <a:r>
              <a:rPr lang="fa-IR" b="1">
                <a:solidFill>
                  <a:srgbClr val="12F438"/>
                </a:solidFill>
                <a:cs typeface="Titr" pitchFamily="2" charset="-78"/>
              </a:rPr>
              <a:t>سطح اول</a:t>
            </a:r>
            <a:r>
              <a:rPr lang="fa-IR" b="1">
                <a:solidFill>
                  <a:srgbClr val="FFFFFF"/>
                </a:solidFill>
              </a:rPr>
              <a:t>:</a:t>
            </a:r>
            <a:r>
              <a:rPr lang="fa-IR" b="1">
                <a:solidFill>
                  <a:srgbClr val="FFFFFF"/>
                </a:solidFill>
                <a:cs typeface="Titr" pitchFamily="2" charset="-78"/>
              </a:rPr>
              <a:t>اطلاع رساني و آگاه سازي</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دوم</a:t>
            </a:r>
            <a:r>
              <a:rPr lang="fa-IR" b="1">
                <a:solidFill>
                  <a:srgbClr val="FFFFFF"/>
                </a:solidFill>
                <a:cs typeface="Titr" pitchFamily="2" charset="-78"/>
              </a:rPr>
              <a:t>:ارايه خدمات/ مداخله ها</a:t>
            </a:r>
            <a:br>
              <a:rPr lang="fa-IR" b="1">
                <a:solidFill>
                  <a:srgbClr val="FFFFFF"/>
                </a:solidFill>
                <a:cs typeface="Titr" pitchFamily="2" charset="-78"/>
              </a:rPr>
            </a:br>
            <a:r>
              <a:rPr lang="fa-IR" b="1">
                <a:solidFill>
                  <a:srgbClr val="FFFFFF"/>
                </a:solidFill>
                <a:cs typeface="Titr" pitchFamily="2" charset="-78"/>
              </a:rPr>
              <a:t>   </a:t>
            </a:r>
            <a:r>
              <a:rPr lang="fa-IR" b="1">
                <a:solidFill>
                  <a:srgbClr val="12F438"/>
                </a:solidFill>
                <a:cs typeface="Titr" pitchFamily="2" charset="-78"/>
              </a:rPr>
              <a:t>سطح سوم</a:t>
            </a:r>
            <a:r>
              <a:rPr lang="fa-IR" b="1">
                <a:solidFill>
                  <a:srgbClr val="FFFFFF"/>
                </a:solidFill>
                <a:cs typeface="Titr" pitchFamily="2" charset="-78"/>
              </a:rPr>
              <a:t>: بازتواني/قادرسازي /توانبخشي</a:t>
            </a:r>
            <a:r>
              <a:rPr lang="fa-IR"/>
              <a:t> </a:t>
            </a:r>
            <a:br>
              <a:rPr lang="fa-IR"/>
            </a:br>
            <a:endParaRPr lang="en-US"/>
          </a:p>
        </p:txBody>
      </p:sp>
    </p:spTree>
  </p:cSld>
  <p:clrMapOvr>
    <a:masterClrMapping/>
  </p:clrMapOvr>
  <p:transition spd="slow">
    <p:checker dir="vert"/>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AC60AF84-E893-466A-B020-3E60AF21B70F}" type="slidenum">
              <a:rPr lang="en-US"/>
              <a:pPr/>
              <a:t>32</a:t>
            </a:fld>
            <a:endParaRPr lang="en-US"/>
          </a:p>
        </p:txBody>
      </p:sp>
      <p:sp>
        <p:nvSpPr>
          <p:cNvPr id="30722" name="Rectangle 2"/>
          <p:cNvSpPr>
            <a:spLocks noGrp="1" noChangeArrowheads="1"/>
          </p:cNvSpPr>
          <p:nvPr>
            <p:ph type="title" idx="4294967295"/>
          </p:nvPr>
        </p:nvSpPr>
        <p:spPr>
          <a:xfrm>
            <a:off x="1219200" y="304800"/>
            <a:ext cx="7772400" cy="5105400"/>
          </a:xfrm>
          <a:effectLst>
            <a:outerShdw dist="107763" dir="8100000" algn="ctr" rotWithShape="0">
              <a:schemeClr val="bg2"/>
            </a:outerShdw>
          </a:effectLst>
        </p:spPr>
        <p:txBody>
          <a:bodyPr/>
          <a:lstStyle/>
          <a:p>
            <a:pPr algn="r"/>
            <a:r>
              <a:rPr lang="fa-IR" b="1">
                <a:solidFill>
                  <a:srgbClr val="FFFFFF"/>
                </a:solidFill>
                <a:cs typeface="Titr" pitchFamily="2" charset="-78"/>
              </a:rPr>
              <a:t>نتيجه گيري:(كلام آخر/سخن آخر)</a:t>
            </a:r>
            <a:br>
              <a:rPr lang="fa-IR" b="1">
                <a:solidFill>
                  <a:srgbClr val="FFFFFF"/>
                </a:solidFill>
                <a:cs typeface="Titr" pitchFamily="2" charset="-78"/>
              </a:rPr>
            </a:b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فهرست منابع(به ترتيب حروف الفباي نام خانوادگي مولفان و ...)</a:t>
            </a:r>
            <a:endParaRPr lang="en-US"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dissolve">
                                      <p:cBhvr>
                                        <p:cTn id="7"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0CC895BB-7AF7-4852-8982-28BC87FBA01E}" type="slidenum">
              <a:rPr lang="en-US"/>
              <a:pPr/>
              <a:t>33</a:t>
            </a:fld>
            <a:endParaRPr lang="en-US"/>
          </a:p>
        </p:txBody>
      </p:sp>
      <p:sp>
        <p:nvSpPr>
          <p:cNvPr id="31746" name="Oval 2"/>
          <p:cNvSpPr>
            <a:spLocks noChangeArrowheads="1"/>
          </p:cNvSpPr>
          <p:nvPr/>
        </p:nvSpPr>
        <p:spPr bwMode="auto">
          <a:xfrm>
            <a:off x="2895600" y="1447800"/>
            <a:ext cx="3962400" cy="3657600"/>
          </a:xfrm>
          <a:prstGeom prst="ellipse">
            <a:avLst/>
          </a:prstGeom>
          <a:solidFill>
            <a:srgbClr val="00CC00"/>
          </a:solidFill>
          <a:ln w="12700" cap="sq">
            <a:round/>
            <a:headEnd type="none" w="sm" len="sm"/>
            <a:tailEnd type="none" w="sm" len="sm"/>
          </a:ln>
          <a:effectLst/>
          <a:scene3d>
            <a:camera prst="legacyPerspectiveTop"/>
            <a:lightRig rig="legacyFlat3" dir="b"/>
          </a:scene3d>
          <a:sp3d extrusionH="121893000" prstMaterial="legacyMatte">
            <a:bevelT w="13500" h="13500" prst="angle"/>
            <a:bevelB w="13500" h="13500" prst="angle"/>
            <a:extrusionClr>
              <a:srgbClr val="00CC00"/>
            </a:extrusionClr>
          </a:sp3d>
        </p:spPr>
        <p:txBody>
          <a:bodyPr wrap="none" anchor="ctr">
            <a:flatTx/>
          </a:bodyPr>
          <a:lstStyle/>
          <a:p>
            <a:pPr algn="ctr"/>
            <a:r>
              <a:rPr lang="fa-IR" sz="4800" b="1">
                <a:cs typeface="Titr" pitchFamily="2" charset="-78"/>
              </a:rPr>
              <a:t>گزارش موضوعي</a:t>
            </a:r>
          </a:p>
          <a:p>
            <a:pPr algn="ctr"/>
            <a:r>
              <a:rPr lang="fa-IR" sz="4800" b="1">
                <a:cs typeface="Titr" pitchFamily="2" charset="-78"/>
              </a:rPr>
              <a:t>(</a:t>
            </a:r>
            <a:r>
              <a:rPr lang="fa-IR" sz="4800" b="1">
                <a:solidFill>
                  <a:srgbClr val="000000"/>
                </a:solidFill>
                <a:cs typeface="Titr" pitchFamily="2" charset="-78"/>
              </a:rPr>
              <a:t>موردي</a:t>
            </a:r>
            <a:r>
              <a:rPr lang="fa-IR" sz="4800" b="1">
                <a:cs typeface="Titr" pitchFamily="2" charset="-78"/>
              </a:rPr>
              <a:t>)</a:t>
            </a:r>
            <a:endParaRPr lang="en-US" sz="4800" b="1">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dissolve">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3"/>
          <p:cNvSpPr>
            <a:spLocks noGrp="1"/>
          </p:cNvSpPr>
          <p:nvPr>
            <p:ph type="sldNum" sz="quarter" idx="12"/>
          </p:nvPr>
        </p:nvSpPr>
        <p:spPr/>
        <p:txBody>
          <a:bodyPr/>
          <a:lstStyle/>
          <a:p>
            <a:fld id="{0F73E6ED-4DC1-496A-8D41-70E22EA0EA37}" type="slidenum">
              <a:rPr lang="en-US"/>
              <a:pPr/>
              <a:t>34</a:t>
            </a:fld>
            <a:endParaRPr lang="en-US"/>
          </a:p>
        </p:txBody>
      </p:sp>
      <p:graphicFrame>
        <p:nvGraphicFramePr>
          <p:cNvPr id="32796" name="Group 28"/>
          <p:cNvGraphicFramePr>
            <a:graphicFrameLocks noGrp="1"/>
          </p:cNvGraphicFramePr>
          <p:nvPr/>
        </p:nvGraphicFramePr>
        <p:xfrm>
          <a:off x="1524000" y="381000"/>
          <a:ext cx="7239000" cy="6019801"/>
        </p:xfrm>
        <a:graphic>
          <a:graphicData uri="http://schemas.openxmlformats.org/drawingml/2006/table">
            <a:tbl>
              <a:tblPr/>
              <a:tblGrid>
                <a:gridCol w="7239000">
                  <a:extLst>
                    <a:ext uri="{9D8B030D-6E8A-4147-A177-3AD203B41FA5}">
                      <a16:colId xmlns:a16="http://schemas.microsoft.com/office/drawing/2014/main" val="20000"/>
                    </a:ext>
                  </a:extLst>
                </a:gridCol>
              </a:tblGrid>
              <a:tr h="2020888">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1800" b="0" i="0" u="none" strike="noStrike" cap="none" normalizeH="0" baseline="0" dirty="0" smtClean="0">
                          <a:ln>
                            <a:noFill/>
                          </a:ln>
                          <a:solidFill>
                            <a:schemeClr val="tx1"/>
                          </a:solidFill>
                          <a:effectLst/>
                          <a:latin typeface="Times New Roman" pitchFamily="18" charset="0"/>
                          <a:cs typeface="Times New Roman (Arabic)" charset="-78"/>
                        </a:rPr>
                        <a:t>سازمان ... استان </a:t>
                      </a:r>
                      <a:r>
                        <a:rPr kumimoji="0" lang="ar-SA" sz="1800" b="0"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1800" b="0"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1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fa-IR" sz="1800" b="1" i="0" u="none" strike="noStrike" cap="none" normalizeH="0" baseline="0" dirty="0" smtClean="0">
                          <a:ln>
                            <a:noFill/>
                          </a:ln>
                          <a:solidFill>
                            <a:schemeClr val="tx1"/>
                          </a:solidFill>
                          <a:effectLst/>
                          <a:latin typeface="Times New Roman" pitchFamily="18" charset="0"/>
                          <a:cs typeface="Times New Roman" pitchFamily="18" charset="0"/>
                        </a:rPr>
                        <a:t> شهرستان</a:t>
                      </a:r>
                      <a:r>
                        <a:rPr kumimoji="0" lang="fa-IR" sz="1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1800" b="1"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1800" b="1"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rgbClr val="12F438"/>
                          </a:solidFill>
                          <a:effectLst/>
                          <a:latin typeface="Times New Roman" pitchFamily="18" charset="0"/>
                          <a:cs typeface="Titr" pitchFamily="2" charset="-78"/>
                        </a:rPr>
                        <a:t>فرم گزارش موضوعي(موردي)</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Arabic)" charset="-78"/>
                        </a:rPr>
                        <a:t>نام و نام خانوادگي/ ش.پ:</a:t>
                      </a:r>
                      <a:endParaRPr kumimoji="0" lang="en-US" sz="2800" b="0" i="0" u="none" strike="noStrike" cap="none" normalizeH="0" baseline="0" dirty="0" smtClean="0">
                        <a:ln>
                          <a:noFill/>
                        </a:ln>
                        <a:solidFill>
                          <a:schemeClr val="tx1"/>
                        </a:solidFill>
                        <a:effectLst/>
                        <a:latin typeface="Times New Roman" pitchFamily="18" charset="0"/>
                        <a:cs typeface="Times New Roman (Arabic)" charset="-78"/>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925513">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smtClean="0">
                          <a:ln>
                            <a:noFill/>
                          </a:ln>
                          <a:solidFill>
                            <a:schemeClr val="tx1"/>
                          </a:solidFill>
                          <a:effectLst/>
                          <a:latin typeface="Times New Roman" pitchFamily="18" charset="0"/>
                          <a:cs typeface="Times New Roman" pitchFamily="18" charset="0"/>
                        </a:rPr>
                        <a:t>موضوع /ات گزارش</a:t>
                      </a: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1431925">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smtClean="0">
                          <a:ln>
                            <a:noFill/>
                          </a:ln>
                          <a:solidFill>
                            <a:schemeClr val="tx1"/>
                          </a:solidFill>
                          <a:effectLst/>
                          <a:latin typeface="Times New Roman" pitchFamily="18" charset="0"/>
                          <a:cs typeface="Times New Roman" pitchFamily="18" charset="0"/>
                        </a:rPr>
                        <a:t>متن گزارش</a:t>
                      </a: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641475">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smtClean="0">
                          <a:ln>
                            <a:noFill/>
                          </a:ln>
                          <a:solidFill>
                            <a:schemeClr val="tx1"/>
                          </a:solidFill>
                          <a:effectLst/>
                          <a:latin typeface="Times New Roman" pitchFamily="18" charset="0"/>
                          <a:cs typeface="Times New Roman" pitchFamily="18" charset="0"/>
                        </a:rPr>
                        <a:t>پيشنهاد/ات:</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smtClean="0">
                          <a:ln>
                            <a:noFill/>
                          </a:ln>
                          <a:solidFill>
                            <a:schemeClr val="tx1"/>
                          </a:solidFill>
                          <a:effectLst/>
                          <a:latin typeface="Times New Roman" pitchFamily="18" charset="0"/>
                          <a:cs typeface="Times New Roman" pitchFamily="18" charset="0"/>
                        </a:rPr>
                        <a:t>نام و نام خانوادگي مددكار اجتماعي</a:t>
                      </a:r>
                    </a:p>
                    <a:p>
                      <a:pPr marL="0" marR="0" lvl="0" indent="0" algn="l"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smtClean="0">
                          <a:ln>
                            <a:noFill/>
                          </a:ln>
                          <a:solidFill>
                            <a:schemeClr val="tx1"/>
                          </a:solidFill>
                          <a:effectLst/>
                          <a:latin typeface="Times New Roman" pitchFamily="18" charset="0"/>
                          <a:cs typeface="Times New Roman" pitchFamily="18" charset="0"/>
                        </a:rPr>
                        <a:t>تاريخ/مهر/امضاء</a:t>
                      </a:r>
                      <a:endParaRPr kumimoji="0" lang="en-US" sz="2800" b="1"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bl>
          </a:graphicData>
        </a:graphic>
      </p:graphicFrame>
    </p:spTree>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EB396B3-BA8B-45E1-B719-1CF80A70A654}" type="slidenum">
              <a:rPr lang="en-US"/>
              <a:pPr/>
              <a:t>35</a:t>
            </a:fld>
            <a:endParaRPr lang="en-US"/>
          </a:p>
        </p:txBody>
      </p:sp>
      <p:sp>
        <p:nvSpPr>
          <p:cNvPr id="33794" name="Oval 2"/>
          <p:cNvSpPr>
            <a:spLocks noChangeArrowheads="1"/>
          </p:cNvSpPr>
          <p:nvPr/>
        </p:nvSpPr>
        <p:spPr bwMode="auto">
          <a:xfrm>
            <a:off x="2667000" y="1143000"/>
            <a:ext cx="4800600" cy="4038600"/>
          </a:xfrm>
          <a:prstGeom prst="ellipse">
            <a:avLst/>
          </a:prstGeom>
          <a:solidFill>
            <a:srgbClr val="36F656"/>
          </a:solidFill>
          <a:ln w="12700" cap="sq">
            <a:round/>
            <a:headEnd type="none" w="sm" len="sm"/>
            <a:tailEnd type="none" w="sm" len="sm"/>
          </a:ln>
          <a:effectLst/>
          <a:scene3d>
            <a:camera prst="legacyPerspectiveFront">
              <a:rot lat="1500000" lon="20099999" rev="0"/>
            </a:camera>
            <a:lightRig rig="legacyFlat4" dir="t"/>
          </a:scene3d>
          <a:sp3d extrusionH="887400" prstMaterial="legacyMatte">
            <a:bevelT w="13500" h="13500" prst="angle"/>
            <a:bevelB w="13500" h="13500" prst="angle"/>
            <a:extrusionClr>
              <a:srgbClr val="36F656"/>
            </a:extrusionClr>
          </a:sp3d>
        </p:spPr>
        <p:txBody>
          <a:bodyPr wrap="none" anchor="ctr">
            <a:flatTx/>
          </a:bodyPr>
          <a:lstStyle/>
          <a:p>
            <a:pPr algn="ctr"/>
            <a:r>
              <a:rPr lang="fa-IR" sz="4800" b="1">
                <a:cs typeface="Titr" pitchFamily="2" charset="-78"/>
              </a:rPr>
              <a:t>گزارش تحليلي</a:t>
            </a:r>
            <a:endParaRPr lang="en-US" sz="4800" b="1">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additive="base">
                                        <p:cTn id="7" dur="500" fill="hold"/>
                                        <p:tgtEl>
                                          <p:spTgt spid="33794"/>
                                        </p:tgtEl>
                                        <p:attrNameLst>
                                          <p:attrName>ppt_x</p:attrName>
                                        </p:attrNameLst>
                                      </p:cBhvr>
                                      <p:tavLst>
                                        <p:tav tm="0">
                                          <p:val>
                                            <p:strVal val="#ppt_x"/>
                                          </p:val>
                                        </p:tav>
                                        <p:tav tm="100000">
                                          <p:val>
                                            <p:strVal val="#ppt_x"/>
                                          </p:val>
                                        </p:tav>
                                      </p:tavLst>
                                    </p:anim>
                                    <p:anim calcmode="lin" valueType="num">
                                      <p:cBhvr additive="base">
                                        <p:cTn id="8" dur="500" fill="hold"/>
                                        <p:tgtEl>
                                          <p:spTgt spid="337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B329F810-A9FF-4435-9B5A-52D8AE766256}" type="slidenum">
              <a:rPr lang="en-US"/>
              <a:pPr/>
              <a:t>36</a:t>
            </a:fld>
            <a:endParaRPr lang="en-US"/>
          </a:p>
        </p:txBody>
      </p:sp>
      <p:sp>
        <p:nvSpPr>
          <p:cNvPr id="34818" name="Rectangle 2"/>
          <p:cNvSpPr>
            <a:spLocks noGrp="1" noChangeArrowheads="1"/>
          </p:cNvSpPr>
          <p:nvPr>
            <p:ph type="title" idx="4294967295"/>
          </p:nvPr>
        </p:nvSpPr>
        <p:spPr>
          <a:xfrm>
            <a:off x="1219200" y="304800"/>
            <a:ext cx="7772400" cy="5943600"/>
          </a:xfrm>
          <a:effectLst>
            <a:outerShdw dist="107763" dir="8100000" algn="ctr" rotWithShape="0">
              <a:schemeClr val="bg2"/>
            </a:outerShdw>
          </a:effectLst>
        </p:spPr>
        <p:txBody>
          <a:bodyPr/>
          <a:lstStyle/>
          <a:p>
            <a:pPr algn="r"/>
            <a:r>
              <a:rPr lang="fa-IR" sz="4800" b="1">
                <a:solidFill>
                  <a:srgbClr val="12F438"/>
                </a:solidFill>
                <a:cs typeface="Titr" pitchFamily="2" charset="-78"/>
              </a:rPr>
              <a:t>كاربرد:</a:t>
            </a:r>
            <a:r>
              <a:rPr lang="fa-IR"/>
              <a:t/>
            </a:r>
            <a:br>
              <a:rPr lang="fa-IR"/>
            </a:br>
            <a:r>
              <a:rPr lang="fa-IR" b="1">
                <a:solidFill>
                  <a:srgbClr val="FFFFFF"/>
                </a:solidFill>
                <a:cs typeface="Titr" pitchFamily="2" charset="-78"/>
              </a:rPr>
              <a:t>حساس كردن مسئوولين ذيربط</a:t>
            </a:r>
            <a:br>
              <a:rPr lang="fa-IR" b="1">
                <a:solidFill>
                  <a:srgbClr val="FFFFFF"/>
                </a:solidFill>
                <a:cs typeface="Titr" pitchFamily="2" charset="-78"/>
              </a:rPr>
            </a:br>
            <a:r>
              <a:rPr lang="fa-IR" b="1">
                <a:solidFill>
                  <a:srgbClr val="FFFFFF"/>
                </a:solidFill>
                <a:cs typeface="Titr" pitchFamily="2" charset="-78"/>
              </a:rPr>
              <a:t>برنامه ريزي متناسب با شرايط</a:t>
            </a:r>
            <a:br>
              <a:rPr lang="fa-IR" b="1">
                <a:solidFill>
                  <a:srgbClr val="FFFFFF"/>
                </a:solidFill>
                <a:cs typeface="Titr" pitchFamily="2" charset="-78"/>
              </a:rPr>
            </a:br>
            <a:r>
              <a:rPr lang="fa-IR" b="1">
                <a:solidFill>
                  <a:srgbClr val="FFFFFF"/>
                </a:solidFill>
                <a:cs typeface="Titr" pitchFamily="2" charset="-78"/>
              </a:rPr>
              <a:t>سبب شناسي مسايل مختلفي كه گروه هاي هدف با آنها درگير هستند</a:t>
            </a:r>
            <a:br>
              <a:rPr lang="fa-IR" b="1">
                <a:solidFill>
                  <a:srgbClr val="FFFFFF"/>
                </a:solidFill>
                <a:cs typeface="Titr" pitchFamily="2" charset="-78"/>
              </a:rPr>
            </a:br>
            <a:r>
              <a:rPr lang="fa-IR" b="1">
                <a:solidFill>
                  <a:srgbClr val="FFFFFF"/>
                </a:solidFill>
                <a:cs typeface="Titr" pitchFamily="2" charset="-78"/>
              </a:rPr>
              <a:t>اصلاح/تغيير/حذف/تصويب قوانين مورد نياز گروه هاي هدف و مردم</a:t>
            </a:r>
            <a:br>
              <a:rPr lang="fa-IR" b="1">
                <a:solidFill>
                  <a:srgbClr val="FFFFFF"/>
                </a:solidFill>
                <a:cs typeface="Titr" pitchFamily="2" charset="-78"/>
              </a:rPr>
            </a:br>
            <a:r>
              <a:rPr lang="fa-IR" b="1">
                <a:solidFill>
                  <a:srgbClr val="FFFFFF"/>
                </a:solidFill>
                <a:cs typeface="Titr" pitchFamily="2" charset="-78"/>
              </a:rPr>
              <a:t>جذب بودجه متناسب با نيازها و مشكلات</a:t>
            </a:r>
            <a:endParaRPr lang="en-US"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arn(inHorizontal)">
                                      <p:cBhvr>
                                        <p:cTn id="7" dur="5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39C46B09-9539-43D3-8D23-D8FEF57FF70B}" type="slidenum">
              <a:rPr lang="en-US"/>
              <a:pPr/>
              <a:t>37</a:t>
            </a:fld>
            <a:endParaRPr lang="en-US"/>
          </a:p>
        </p:txBody>
      </p:sp>
      <p:sp>
        <p:nvSpPr>
          <p:cNvPr id="35842" name="Rectangle 2"/>
          <p:cNvSpPr>
            <a:spLocks noGrp="1" noChangeArrowheads="1"/>
          </p:cNvSpPr>
          <p:nvPr>
            <p:ph type="title" idx="4294967295"/>
          </p:nvPr>
        </p:nvSpPr>
        <p:spPr>
          <a:xfrm>
            <a:off x="1371600" y="304800"/>
            <a:ext cx="7772400" cy="5562600"/>
          </a:xfrm>
          <a:effectLst>
            <a:outerShdw dist="107763" dir="2700000" algn="ctr" rotWithShape="0">
              <a:schemeClr val="bg2"/>
            </a:outerShdw>
          </a:effectLst>
        </p:spPr>
        <p:txBody>
          <a:bodyPr/>
          <a:lstStyle/>
          <a:p>
            <a:pPr algn="ctr"/>
            <a:r>
              <a:rPr lang="fa-IR" b="1">
                <a:solidFill>
                  <a:srgbClr val="12F438"/>
                </a:solidFill>
                <a:cs typeface="Titr" pitchFamily="2" charset="-78"/>
              </a:rPr>
              <a:t>انواع گزارش تحليلي:</a:t>
            </a:r>
            <a:br>
              <a:rPr lang="fa-IR" b="1">
                <a:solidFill>
                  <a:srgbClr val="12F438"/>
                </a:solidFill>
                <a:cs typeface="Titr" pitchFamily="2" charset="-78"/>
              </a:rPr>
            </a:br>
            <a:r>
              <a:rPr lang="fa-IR" b="1">
                <a:solidFill>
                  <a:srgbClr val="FFFFFF"/>
                </a:solidFill>
                <a:cs typeface="Titr" pitchFamily="2" charset="-78"/>
              </a:rPr>
              <a:t>کمی</a:t>
            </a:r>
            <a:br>
              <a:rPr lang="fa-IR" b="1">
                <a:solidFill>
                  <a:srgbClr val="FFFFFF"/>
                </a:solidFill>
                <a:cs typeface="Titr" pitchFamily="2" charset="-78"/>
              </a:rPr>
            </a:br>
            <a:r>
              <a:rPr lang="fa-IR" b="1">
                <a:solidFill>
                  <a:srgbClr val="FFFFFF"/>
                </a:solidFill>
                <a:cs typeface="Titr" pitchFamily="2" charset="-78"/>
              </a:rPr>
              <a:t>کیفی</a:t>
            </a:r>
            <a:br>
              <a:rPr lang="fa-IR" b="1">
                <a:solidFill>
                  <a:srgbClr val="FFFFFF"/>
                </a:solidFill>
                <a:cs typeface="Titr" pitchFamily="2" charset="-78"/>
              </a:rPr>
            </a:br>
            <a:r>
              <a:rPr lang="fa-IR" b="1">
                <a:solidFill>
                  <a:srgbClr val="FFFFFF"/>
                </a:solidFill>
                <a:cs typeface="Titr" pitchFamily="2" charset="-78"/>
              </a:rPr>
              <a:t>تلفیقی</a:t>
            </a:r>
            <a:r>
              <a:rPr lang="fa-IR"/>
              <a:t/>
            </a:r>
            <a:br>
              <a:rPr lang="fa-IR"/>
            </a:br>
            <a:r>
              <a:rPr lang="fa-IR"/>
              <a:t>                      </a:t>
            </a:r>
            <a:r>
              <a:rPr lang="fa-IR">
                <a:solidFill>
                  <a:srgbClr val="FFFFFF"/>
                </a:solidFill>
                <a:cs typeface="Titr" pitchFamily="2" charset="-78"/>
              </a:rPr>
              <a:t/>
            </a:r>
            <a:br>
              <a:rPr lang="fa-IR">
                <a:solidFill>
                  <a:srgbClr val="FFFFFF"/>
                </a:solidFill>
                <a:cs typeface="Titr" pitchFamily="2" charset="-78"/>
              </a:rPr>
            </a:br>
            <a:endParaRPr lang="en-US">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checkerboard(across)">
                                      <p:cBhvr>
                                        <p:cTn id="7" dur="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59E83E27-9379-437C-8BDA-F9EDA304B4DF}" type="slidenum">
              <a:rPr lang="en-US"/>
              <a:pPr/>
              <a:t>38</a:t>
            </a:fld>
            <a:endParaRPr lang="en-US"/>
          </a:p>
        </p:txBody>
      </p:sp>
      <p:sp>
        <p:nvSpPr>
          <p:cNvPr id="36866" name="Rectangle 2"/>
          <p:cNvSpPr>
            <a:spLocks noGrp="1" noChangeArrowheads="1"/>
          </p:cNvSpPr>
          <p:nvPr>
            <p:ph type="title" idx="4294967295"/>
          </p:nvPr>
        </p:nvSpPr>
        <p:spPr>
          <a:xfrm>
            <a:off x="2133600" y="1917700"/>
            <a:ext cx="5791200" cy="1206500"/>
          </a:xfrm>
          <a:effectLst>
            <a:outerShdw dist="107763" dir="2700000" algn="ctr" rotWithShape="0">
              <a:schemeClr val="bg2"/>
            </a:outerShdw>
          </a:effectLst>
        </p:spPr>
        <p:txBody>
          <a:bodyPr/>
          <a:lstStyle/>
          <a:p>
            <a:pPr algn="ctr" rtl="1"/>
            <a:r>
              <a:rPr lang="fa-IR" b="1">
                <a:solidFill>
                  <a:srgbClr val="FFFFFF"/>
                </a:solidFill>
                <a:cs typeface="Titr" pitchFamily="2" charset="-78"/>
              </a:rPr>
              <a:t>گزارش فرایند تشکیل گروه</a:t>
            </a:r>
            <a:endParaRPr lang="en-US" b="1">
              <a:solidFill>
                <a:srgbClr val="FFFFFF"/>
              </a:solidFill>
              <a:cs typeface="Titr" pitchFamily="2" charset="-78"/>
            </a:endParaRPr>
          </a:p>
        </p:txBody>
      </p:sp>
    </p:spTree>
  </p:cSld>
  <p:clrMapOvr>
    <a:masterClrMapping/>
  </p:clrMapOvr>
  <p:transition spd="slow">
    <p:strips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9F6B2F93-AC7A-4A08-B835-C9E0D1F7983D}" type="slidenum">
              <a:rPr lang="en-US"/>
              <a:pPr/>
              <a:t>39</a:t>
            </a:fld>
            <a:endParaRPr lang="en-US"/>
          </a:p>
        </p:txBody>
      </p:sp>
      <p:sp>
        <p:nvSpPr>
          <p:cNvPr id="44034" name="Rectangle 2"/>
          <p:cNvSpPr>
            <a:spLocks noGrp="1" noChangeArrowheads="1"/>
          </p:cNvSpPr>
          <p:nvPr>
            <p:ph type="title" idx="4294967295"/>
          </p:nvPr>
        </p:nvSpPr>
        <p:spPr>
          <a:xfrm>
            <a:off x="1295400" y="304800"/>
            <a:ext cx="7696200" cy="6019800"/>
          </a:xfrm>
          <a:effectLst>
            <a:outerShdw dist="107763" dir="8100000" algn="ctr" rotWithShape="0">
              <a:schemeClr val="bg2"/>
            </a:outerShdw>
          </a:effectLst>
        </p:spPr>
        <p:txBody>
          <a:bodyPr/>
          <a:lstStyle/>
          <a:p>
            <a:pPr algn="r"/>
            <a:r>
              <a:rPr lang="fa-IR" b="1">
                <a:solidFill>
                  <a:srgbClr val="FFFFFF"/>
                </a:solidFill>
                <a:cs typeface="Titr" pitchFamily="2" charset="-78"/>
              </a:rPr>
              <a:t>مقدمه</a:t>
            </a:r>
            <a:r>
              <a:rPr lang="fa-IR">
                <a:solidFill>
                  <a:srgbClr val="FFFFFF"/>
                </a:solidFill>
                <a:cs typeface="Times New Roman (Arabic)" charset="-78"/>
              </a:rPr>
              <a:t>( در مورد اهمیت کار گروهی در مددکاری اجتماعی)</a:t>
            </a:r>
            <a:br>
              <a:rPr lang="fa-IR">
                <a:solidFill>
                  <a:srgbClr val="FFFFFF"/>
                </a:solidFill>
                <a:cs typeface="Times New Roman (Arabic)" charset="-78"/>
              </a:rPr>
            </a:br>
            <a:r>
              <a:rPr lang="fa-IR" b="1">
                <a:solidFill>
                  <a:srgbClr val="FFFFFF"/>
                </a:solidFill>
                <a:cs typeface="Titr" pitchFamily="2" charset="-78"/>
              </a:rPr>
              <a:t>ضرورت انتخاب روش گروهی برای اعضاء گروه</a:t>
            </a:r>
            <a:br>
              <a:rPr lang="fa-IR" b="1">
                <a:solidFill>
                  <a:srgbClr val="FFFFFF"/>
                </a:solidFill>
                <a:cs typeface="Titr" pitchFamily="2" charset="-78"/>
              </a:rPr>
            </a:br>
            <a:r>
              <a:rPr lang="fa-IR" b="1">
                <a:solidFill>
                  <a:srgbClr val="FFFFFF"/>
                </a:solidFill>
                <a:cs typeface="Titr" pitchFamily="2" charset="-78"/>
              </a:rPr>
              <a:t>انتخاب اعضاء گروه:</a:t>
            </a:r>
            <a:br>
              <a:rPr lang="fa-IR" b="1">
                <a:solidFill>
                  <a:srgbClr val="FFFFFF"/>
                </a:solidFill>
                <a:cs typeface="Titr" pitchFamily="2" charset="-78"/>
              </a:rPr>
            </a:br>
            <a:r>
              <a:rPr lang="fa-IR" b="1">
                <a:solidFill>
                  <a:srgbClr val="FFFFFF"/>
                </a:solidFill>
                <a:cs typeface="Titr" pitchFamily="2" charset="-78"/>
              </a:rPr>
              <a:t>      </a:t>
            </a:r>
            <a:r>
              <a:rPr lang="fa-IR">
                <a:solidFill>
                  <a:srgbClr val="FFFFFF"/>
                </a:solidFill>
                <a:cs typeface="Times New Roman (Arabic)" charset="-78"/>
              </a:rPr>
              <a:t>نحوه انتخاب </a:t>
            </a:r>
            <a:br>
              <a:rPr lang="fa-IR">
                <a:solidFill>
                  <a:srgbClr val="FFFFFF"/>
                </a:solidFill>
                <a:cs typeface="Times New Roman (Arabic)" charset="-78"/>
              </a:rPr>
            </a:br>
            <a:r>
              <a:rPr lang="fa-IR">
                <a:solidFill>
                  <a:srgbClr val="FFFFFF"/>
                </a:solidFill>
                <a:cs typeface="Times New Roman (Arabic)" charset="-78"/>
              </a:rPr>
              <a:t>      تعداد افراد</a:t>
            </a:r>
            <a:br>
              <a:rPr lang="fa-IR">
                <a:solidFill>
                  <a:srgbClr val="FFFFFF"/>
                </a:solidFill>
                <a:cs typeface="Times New Roman (Arabic)" charset="-78"/>
              </a:rPr>
            </a:br>
            <a:r>
              <a:rPr lang="fa-IR">
                <a:solidFill>
                  <a:srgbClr val="FFFFFF"/>
                </a:solidFill>
                <a:cs typeface="Times New Roman (Arabic)" charset="-78"/>
              </a:rPr>
              <a:t>     دلایل انتخاب هر یک از افراد گروه</a:t>
            </a:r>
            <a:r>
              <a:rPr lang="fa-IR" b="1">
                <a:solidFill>
                  <a:srgbClr val="FFFFFF"/>
                </a:solidFill>
                <a:cs typeface="Titr" pitchFamily="2" charset="-78"/>
              </a:rPr>
              <a:t> </a:t>
            </a:r>
            <a:endParaRPr lang="en-US" b="1">
              <a:solidFill>
                <a:srgbClr val="FFFFFF"/>
              </a:solidFill>
              <a:cs typeface="Titr" pitchFamily="2" charset="-78"/>
            </a:endParaRPr>
          </a:p>
        </p:txBody>
      </p:sp>
    </p:spTree>
  </p:cSld>
  <p:clrMapOvr>
    <a:masterClrMapping/>
  </p:clrMapOvr>
  <p:transition spd="slow">
    <p:pull dir="l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129A496E-8F72-4ACF-B9C1-65B0AF828D8B}" type="slidenum">
              <a:rPr lang="en-US"/>
              <a:pPr/>
              <a:t>40</a:t>
            </a:fld>
            <a:endParaRPr lang="en-US"/>
          </a:p>
        </p:txBody>
      </p:sp>
      <p:sp>
        <p:nvSpPr>
          <p:cNvPr id="45058" name="Rectangle 2"/>
          <p:cNvSpPr>
            <a:spLocks noGrp="1" noChangeArrowheads="1"/>
          </p:cNvSpPr>
          <p:nvPr>
            <p:ph type="title" idx="4294967295"/>
          </p:nvPr>
        </p:nvSpPr>
        <p:spPr>
          <a:xfrm>
            <a:off x="1219200" y="304800"/>
            <a:ext cx="7772400" cy="5867400"/>
          </a:xfrm>
          <a:effectLst>
            <a:outerShdw dist="107763" dir="8100000" algn="ctr" rotWithShape="0">
              <a:schemeClr val="bg2"/>
            </a:outerShdw>
          </a:effectLst>
        </p:spPr>
        <p:txBody>
          <a:bodyPr/>
          <a:lstStyle/>
          <a:p>
            <a:pPr algn="r"/>
            <a:r>
              <a:rPr lang="fa-IR" b="1">
                <a:solidFill>
                  <a:srgbClr val="FFFFFF"/>
                </a:solidFill>
                <a:cs typeface="Titr" pitchFamily="2" charset="-78"/>
              </a:rPr>
              <a:t>زمان تشکیل گروه</a:t>
            </a:r>
            <a:br>
              <a:rPr lang="fa-IR" b="1">
                <a:solidFill>
                  <a:srgbClr val="FFFFFF"/>
                </a:solidFill>
                <a:cs typeface="Titr" pitchFamily="2" charset="-78"/>
              </a:rPr>
            </a:br>
            <a:r>
              <a:rPr lang="fa-IR" b="1">
                <a:solidFill>
                  <a:srgbClr val="FFFFFF"/>
                </a:solidFill>
                <a:cs typeface="Titr" pitchFamily="2" charset="-78"/>
              </a:rPr>
              <a:t>                </a:t>
            </a:r>
            <a:r>
              <a:rPr lang="fa-IR">
                <a:solidFill>
                  <a:srgbClr val="FFFFFF"/>
                </a:solidFill>
              </a:rPr>
              <a:t>روز/ساعت/مدت</a:t>
            </a:r>
            <a:r>
              <a:rPr lang="fa-IR" b="1">
                <a:solidFill>
                  <a:srgbClr val="FFFFFF"/>
                </a:solidFill>
                <a:cs typeface="Titr" pitchFamily="2" charset="-78"/>
              </a:rPr>
              <a:t/>
            </a:r>
            <a:br>
              <a:rPr lang="fa-IR" b="1">
                <a:solidFill>
                  <a:srgbClr val="FFFFFF"/>
                </a:solidFill>
                <a:cs typeface="Titr" pitchFamily="2" charset="-78"/>
              </a:rPr>
            </a:br>
            <a:r>
              <a:rPr lang="fa-IR" b="1">
                <a:solidFill>
                  <a:srgbClr val="FFFFFF"/>
                </a:solidFill>
                <a:cs typeface="Titr" pitchFamily="2" charset="-78"/>
              </a:rPr>
              <a:t>مکان تشکیل گروه</a:t>
            </a:r>
            <a:br>
              <a:rPr lang="fa-IR" b="1">
                <a:solidFill>
                  <a:srgbClr val="FFFFFF"/>
                </a:solidFill>
                <a:cs typeface="Titr" pitchFamily="2" charset="-78"/>
              </a:rPr>
            </a:br>
            <a:r>
              <a:rPr lang="fa-IR" b="1">
                <a:solidFill>
                  <a:srgbClr val="FFFFFF"/>
                </a:solidFill>
                <a:cs typeface="Titr" pitchFamily="2" charset="-78"/>
              </a:rPr>
              <a:t>اهداف تشکیل گروه</a:t>
            </a:r>
            <a:br>
              <a:rPr lang="fa-IR" b="1">
                <a:solidFill>
                  <a:srgbClr val="FFFFFF"/>
                </a:solidFill>
                <a:cs typeface="Titr" pitchFamily="2" charset="-78"/>
              </a:rPr>
            </a:br>
            <a:r>
              <a:rPr lang="fa-IR" b="1">
                <a:solidFill>
                  <a:srgbClr val="FFFFFF"/>
                </a:solidFill>
                <a:cs typeface="Titr" pitchFamily="2" charset="-78"/>
              </a:rPr>
              <a:t>               </a:t>
            </a:r>
            <a:r>
              <a:rPr lang="fa-IR">
                <a:solidFill>
                  <a:srgbClr val="FFFFFF"/>
                </a:solidFill>
              </a:rPr>
              <a:t>اهداف اولیه</a:t>
            </a:r>
            <a:br>
              <a:rPr lang="fa-IR">
                <a:solidFill>
                  <a:srgbClr val="FFFFFF"/>
                </a:solidFill>
              </a:rPr>
            </a:br>
            <a:r>
              <a:rPr lang="fa-IR">
                <a:solidFill>
                  <a:srgbClr val="FFFFFF"/>
                </a:solidFill>
              </a:rPr>
              <a:t>                اهداف نهایی</a:t>
            </a:r>
            <a:br>
              <a:rPr lang="fa-IR">
                <a:solidFill>
                  <a:srgbClr val="FFFFFF"/>
                </a:solidFill>
              </a:rPr>
            </a:br>
            <a:r>
              <a:rPr lang="fa-IR" b="1">
                <a:solidFill>
                  <a:srgbClr val="FFFFFF"/>
                </a:solidFill>
                <a:cs typeface="Titr" pitchFamily="2" charset="-78"/>
              </a:rPr>
              <a:t>قواعد و مقررات گروه</a:t>
            </a:r>
            <a:r>
              <a:rPr lang="en-US" b="1">
                <a:solidFill>
                  <a:srgbClr val="FFFFFF"/>
                </a:solidFill>
                <a:cs typeface="Titr" pitchFamily="2" charset="-78"/>
              </a:rPr>
              <a:t/>
            </a:r>
            <a:br>
              <a:rPr lang="en-US" b="1">
                <a:solidFill>
                  <a:srgbClr val="FFFFFF"/>
                </a:solidFill>
                <a:cs typeface="Titr" pitchFamily="2" charset="-78"/>
              </a:rPr>
            </a:br>
            <a:r>
              <a:rPr lang="fa-IR" b="1">
                <a:solidFill>
                  <a:srgbClr val="FFFFFF"/>
                </a:solidFill>
                <a:cs typeface="Titr" pitchFamily="2" charset="-78"/>
              </a:rPr>
              <a:t>نوع گروه</a:t>
            </a:r>
            <a:endParaRPr lang="en-US" b="1">
              <a:solidFill>
                <a:srgbClr val="FFFFFF"/>
              </a:solidFill>
              <a:cs typeface="Titr" pitchFamily="2" charset="-78"/>
            </a:endParaRPr>
          </a:p>
        </p:txBody>
      </p:sp>
    </p:spTree>
  </p:cSld>
  <p:clrMapOvr>
    <a:masterClrMapping/>
  </p:clrMapOvr>
  <p:transition spd="slow">
    <p:check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2CDCF3E0-ABAC-49CF-A881-DD4D415EEFC7}" type="slidenum">
              <a:rPr lang="en-US"/>
              <a:pPr/>
              <a:t>41</a:t>
            </a:fld>
            <a:endParaRPr lang="en-US"/>
          </a:p>
        </p:txBody>
      </p:sp>
      <p:sp>
        <p:nvSpPr>
          <p:cNvPr id="46082" name="Oval 2"/>
          <p:cNvSpPr>
            <a:spLocks noChangeArrowheads="1"/>
          </p:cNvSpPr>
          <p:nvPr/>
        </p:nvSpPr>
        <p:spPr bwMode="auto">
          <a:xfrm>
            <a:off x="2667000" y="1600200"/>
            <a:ext cx="5029200" cy="3276600"/>
          </a:xfrm>
          <a:prstGeom prst="ellipse">
            <a:avLst/>
          </a:prstGeom>
          <a:solidFill>
            <a:srgbClr val="FFFFFF"/>
          </a:solidFill>
          <a:ln w="12700" cap="sq">
            <a:round/>
            <a:headEnd type="none" w="sm" len="sm"/>
            <a:tailEnd type="none" w="sm" len="sm"/>
          </a:ln>
          <a:effectLst/>
          <a:scene3d>
            <a:camera prst="legacyPerspectiveTopRight"/>
            <a:lightRig rig="legacyFlat3" dir="b"/>
          </a:scene3d>
          <a:sp3d extrusionH="121893000" prstMaterial="legacyMatte">
            <a:bevelT w="13500" h="13500" prst="angle"/>
            <a:bevelB w="13500" h="13500" prst="angle"/>
            <a:extrusionClr>
              <a:srgbClr val="FFFFFF"/>
            </a:extrusionClr>
          </a:sp3d>
        </p:spPr>
        <p:txBody>
          <a:bodyPr wrap="none" anchor="ctr">
            <a:flatTx/>
          </a:bodyPr>
          <a:lstStyle/>
          <a:p>
            <a:pPr algn="ctr"/>
            <a:r>
              <a:rPr lang="fa-IR" sz="4400" b="1">
                <a:solidFill>
                  <a:srgbClr val="000000"/>
                </a:solidFill>
                <a:cs typeface="Titr" pitchFamily="2" charset="-78"/>
              </a:rPr>
              <a:t>گزارش</a:t>
            </a:r>
          </a:p>
          <a:p>
            <a:pPr algn="ctr"/>
            <a:r>
              <a:rPr lang="fa-IR" sz="4400" b="1">
                <a:solidFill>
                  <a:srgbClr val="000000"/>
                </a:solidFill>
                <a:cs typeface="Titr" pitchFamily="2" charset="-78"/>
              </a:rPr>
              <a:t> جلسات گروه</a:t>
            </a:r>
            <a:endParaRPr lang="en-US" sz="4400" b="1">
              <a:solidFill>
                <a:srgbClr val="000000"/>
              </a:solidFill>
              <a:cs typeface="Titr" pitchFamily="2" charset="-7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FA8DFBC9-F1D4-482D-80D4-34FD97056D13}" type="slidenum">
              <a:rPr lang="en-US"/>
              <a:pPr/>
              <a:t>42</a:t>
            </a:fld>
            <a:endParaRPr lang="en-US"/>
          </a:p>
        </p:txBody>
      </p:sp>
      <p:sp>
        <p:nvSpPr>
          <p:cNvPr id="47106" name="Rectangle 2"/>
          <p:cNvSpPr>
            <a:spLocks noGrp="1" noChangeArrowheads="1"/>
          </p:cNvSpPr>
          <p:nvPr>
            <p:ph type="title" idx="4294967295"/>
          </p:nvPr>
        </p:nvSpPr>
        <p:spPr>
          <a:xfrm>
            <a:off x="1600200" y="304800"/>
            <a:ext cx="7391400" cy="6248400"/>
          </a:xfrm>
          <a:effectLst>
            <a:outerShdw dist="107763" dir="8100000" algn="ctr" rotWithShape="0">
              <a:schemeClr val="bg2"/>
            </a:outerShdw>
          </a:effectLst>
        </p:spPr>
        <p:txBody>
          <a:bodyPr/>
          <a:lstStyle/>
          <a:p>
            <a:pPr algn="r"/>
            <a:r>
              <a:rPr lang="fa-IR" b="1">
                <a:solidFill>
                  <a:srgbClr val="FFFFFF"/>
                </a:solidFill>
                <a:cs typeface="Titr" pitchFamily="2" charset="-78"/>
              </a:rPr>
              <a:t>مشخصات مرکز</a:t>
            </a:r>
            <a:br>
              <a:rPr lang="fa-IR" b="1">
                <a:solidFill>
                  <a:srgbClr val="FFFFFF"/>
                </a:solidFill>
                <a:cs typeface="Titr" pitchFamily="2" charset="-78"/>
              </a:rPr>
            </a:br>
            <a:r>
              <a:rPr lang="fa-IR" b="1">
                <a:solidFill>
                  <a:srgbClr val="FFFFFF"/>
                </a:solidFill>
                <a:cs typeface="Titr" pitchFamily="2" charset="-78"/>
              </a:rPr>
              <a:t>نام گروه</a:t>
            </a:r>
            <a:br>
              <a:rPr lang="fa-IR" b="1">
                <a:solidFill>
                  <a:srgbClr val="FFFFFF"/>
                </a:solidFill>
                <a:cs typeface="Titr" pitchFamily="2" charset="-78"/>
              </a:rPr>
            </a:br>
            <a:r>
              <a:rPr lang="fa-IR" b="1">
                <a:solidFill>
                  <a:srgbClr val="FFFFFF"/>
                </a:solidFill>
                <a:cs typeface="Titr" pitchFamily="2" charset="-78"/>
              </a:rPr>
              <a:t> تاریخ تشکیل جلسه</a:t>
            </a:r>
            <a:br>
              <a:rPr lang="fa-IR" b="1">
                <a:solidFill>
                  <a:srgbClr val="FFFFFF"/>
                </a:solidFill>
                <a:cs typeface="Titr" pitchFamily="2" charset="-78"/>
              </a:rPr>
            </a:br>
            <a:r>
              <a:rPr lang="fa-IR" b="1">
                <a:solidFill>
                  <a:srgbClr val="FFFFFF"/>
                </a:solidFill>
                <a:cs typeface="Titr" pitchFamily="2" charset="-78"/>
              </a:rPr>
              <a:t>محل تشکیل جلسه</a:t>
            </a:r>
            <a:br>
              <a:rPr lang="fa-IR" b="1">
                <a:solidFill>
                  <a:srgbClr val="FFFFFF"/>
                </a:solidFill>
                <a:cs typeface="Titr" pitchFamily="2" charset="-78"/>
              </a:rPr>
            </a:br>
            <a:r>
              <a:rPr lang="fa-IR" b="1">
                <a:solidFill>
                  <a:srgbClr val="FFFFFF"/>
                </a:solidFill>
                <a:cs typeface="Titr" pitchFamily="2" charset="-78"/>
              </a:rPr>
              <a:t>موضوع /ات جلسه گروه</a:t>
            </a:r>
            <a:br>
              <a:rPr lang="fa-IR" b="1">
                <a:solidFill>
                  <a:srgbClr val="FFFFFF"/>
                </a:solidFill>
                <a:cs typeface="Titr" pitchFamily="2" charset="-78"/>
              </a:rPr>
            </a:br>
            <a:r>
              <a:rPr lang="fa-IR" b="1">
                <a:solidFill>
                  <a:srgbClr val="FFFFFF"/>
                </a:solidFill>
                <a:cs typeface="Titr" pitchFamily="2" charset="-78"/>
              </a:rPr>
              <a:t>نکات مطرح شده در گروه</a:t>
            </a:r>
            <a:br>
              <a:rPr lang="fa-IR" b="1">
                <a:solidFill>
                  <a:srgbClr val="FFFFFF"/>
                </a:solidFill>
                <a:cs typeface="Titr" pitchFamily="2" charset="-78"/>
              </a:rPr>
            </a:br>
            <a:r>
              <a:rPr lang="fa-IR" b="1">
                <a:solidFill>
                  <a:srgbClr val="FFFFFF"/>
                </a:solidFill>
                <a:cs typeface="Titr" pitchFamily="2" charset="-78"/>
              </a:rPr>
              <a:t>مصوبات گروه</a:t>
            </a:r>
            <a:br>
              <a:rPr lang="fa-IR" b="1">
                <a:solidFill>
                  <a:srgbClr val="FFFFFF"/>
                </a:solidFill>
                <a:cs typeface="Titr" pitchFamily="2" charset="-78"/>
              </a:rPr>
            </a:br>
            <a:r>
              <a:rPr lang="fa-IR" b="1">
                <a:solidFill>
                  <a:srgbClr val="FFFFFF"/>
                </a:solidFill>
                <a:cs typeface="Titr" pitchFamily="2" charset="-78"/>
              </a:rPr>
              <a:t>اعضاءگروه</a:t>
            </a:r>
            <a:endParaRPr lang="en-US" b="1">
              <a:solidFill>
                <a:srgbClr val="FFFFFF"/>
              </a:solidFill>
              <a:cs typeface="Titr" pitchFamily="2" charset="-78"/>
            </a:endParaRPr>
          </a:p>
        </p:txBody>
      </p:sp>
    </p:spTree>
  </p:cSld>
  <p:clrMapOvr>
    <a:masterClrMapping/>
  </p:clrMapOvr>
  <p:transition spd="slow">
    <p:cover dir="l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3"/>
          <p:cNvSpPr>
            <a:spLocks noGrp="1"/>
          </p:cNvSpPr>
          <p:nvPr>
            <p:ph type="sldNum" sz="quarter" idx="12"/>
          </p:nvPr>
        </p:nvSpPr>
        <p:spPr/>
        <p:txBody>
          <a:bodyPr/>
          <a:lstStyle/>
          <a:p>
            <a:fld id="{758D6A11-92E5-4183-83AF-74809AF23EF9}" type="slidenum">
              <a:rPr lang="en-US"/>
              <a:pPr/>
              <a:t>43</a:t>
            </a:fld>
            <a:endParaRPr lang="en-US"/>
          </a:p>
        </p:txBody>
      </p:sp>
      <p:graphicFrame>
        <p:nvGraphicFramePr>
          <p:cNvPr id="48147" name="Group 19"/>
          <p:cNvGraphicFramePr>
            <a:graphicFrameLocks noGrp="1"/>
          </p:cNvGraphicFramePr>
          <p:nvPr/>
        </p:nvGraphicFramePr>
        <p:xfrm>
          <a:off x="1524000" y="457200"/>
          <a:ext cx="7239000" cy="5986272"/>
        </p:xfrm>
        <a:graphic>
          <a:graphicData uri="http://schemas.openxmlformats.org/drawingml/2006/table">
            <a:tbl>
              <a:tblPr/>
              <a:tblGrid>
                <a:gridCol w="7239000">
                  <a:extLst>
                    <a:ext uri="{9D8B030D-6E8A-4147-A177-3AD203B41FA5}">
                      <a16:colId xmlns:a16="http://schemas.microsoft.com/office/drawing/2014/main" val="20000"/>
                    </a:ext>
                  </a:extLst>
                </a:gridCol>
              </a:tblGrid>
              <a:tr h="1905000">
                <a:tc>
                  <a:txBody>
                    <a:bodyPr/>
                    <a:lstStyle/>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Arabic)" charset="-78"/>
                        </a:rPr>
                        <a:t>سازمان ... استان </a:t>
                      </a:r>
                      <a:r>
                        <a:rPr kumimoji="0" lang="ar-SA" sz="2800" b="0"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800" b="0" i="0" u="none" strike="noStrike" cap="none" normalizeH="0" baseline="0" dirty="0" smtClean="0">
                        <a:ln>
                          <a:noFill/>
                        </a:ln>
                        <a:solidFill>
                          <a:schemeClr val="tx1"/>
                        </a:solidFill>
                        <a:effectLst/>
                        <a:latin typeface="Times New Roman" pitchFamily="18" charset="0"/>
                        <a:cs typeface="Times New Roman (Arabic)" charset="-78"/>
                      </a:endParaRPr>
                    </a:p>
                    <a:p>
                      <a:pPr marL="0" marR="0" lvl="0" indent="0" algn="ctr" defTabSz="914400" rtl="1"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fa-IR" sz="2800" b="1" i="0" u="none" strike="noStrike" cap="none" normalizeH="0" baseline="0" dirty="0" smtClean="0">
                          <a:ln>
                            <a:noFill/>
                          </a:ln>
                          <a:solidFill>
                            <a:schemeClr val="tx1"/>
                          </a:solidFill>
                          <a:effectLst/>
                          <a:latin typeface="Times New Roman" pitchFamily="18" charset="0"/>
                          <a:cs typeface="Times New Roman" pitchFamily="18" charset="0"/>
                        </a:rPr>
                        <a:t> شهرستان</a:t>
                      </a:r>
                      <a:r>
                        <a:rPr kumimoji="0" lang="fa-IR" sz="2800" b="1" i="0" u="none" strike="noStrike" cap="none" normalizeH="0" baseline="0" dirty="0" smtClean="0">
                          <a:ln>
                            <a:noFill/>
                          </a:ln>
                          <a:solidFill>
                            <a:schemeClr val="tx1"/>
                          </a:solidFill>
                          <a:effectLst/>
                          <a:latin typeface="Times New Roman" pitchFamily="18" charset="0"/>
                          <a:cs typeface="Times New Roman (Arabic)" charset="-78"/>
                        </a:rPr>
                        <a:t> </a:t>
                      </a:r>
                      <a:r>
                        <a:rPr kumimoji="0" lang="ar-SA" sz="2800" b="1" i="0" u="none" strike="noStrike" cap="none" normalizeH="0" baseline="0" dirty="0" smtClean="0">
                          <a:ln>
                            <a:noFill/>
                          </a:ln>
                          <a:solidFill>
                            <a:schemeClr val="tx1"/>
                          </a:solidFill>
                          <a:effectLst/>
                          <a:latin typeface="Times New Roman" pitchFamily="18" charset="0"/>
                          <a:cs typeface="Times New Roman (Arabic)" charset="-78"/>
                        </a:rPr>
                        <a:t>…</a:t>
                      </a:r>
                      <a:endParaRPr kumimoji="0" lang="fa-IR"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pitchFamily="18" charset="0"/>
                        </a:rPr>
                        <a:t>مرکز.... </a:t>
                      </a:r>
                    </a:p>
                    <a:p>
                      <a:pPr marL="0" marR="0" lvl="0" indent="0" algn="ct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dirty="0" smtClean="0">
                          <a:ln>
                            <a:noFill/>
                          </a:ln>
                          <a:solidFill>
                            <a:schemeClr val="tx1"/>
                          </a:solidFill>
                          <a:effectLst/>
                          <a:latin typeface="Times New Roman" pitchFamily="18" charset="0"/>
                          <a:cs typeface="Times New Roman" pitchFamily="18" charset="0"/>
                        </a:rPr>
                        <a:t>گروه امید</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3181350">
                <a:tc>
                  <a:txBody>
                    <a:bodyPr/>
                    <a:lstStyle/>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در تاریخ...جلسه گروه امید با موضوع بررسی مشکل یکی از اعضاء با حضور اعضاء از ساعت .... در محل... برگزار شد که گزارش ان به شرح ذیل ارایه می شود:</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اهم مباحث مطرح شده:</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2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مصوبات:</a:t>
                      </a: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endParaRPr kumimoji="0" lang="fa-IR" sz="28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r" defTabSz="914400" rtl="0" eaLnBrk="1" fontAlgn="base" latinLnBrk="0" hangingPunct="1">
                        <a:lnSpc>
                          <a:spcPct val="100000"/>
                        </a:lnSpc>
                        <a:spcBef>
                          <a:spcPct val="20000"/>
                        </a:spcBef>
                        <a:spcAft>
                          <a:spcPct val="0"/>
                        </a:spcAft>
                        <a:buClr>
                          <a:schemeClr val="tx2"/>
                        </a:buClr>
                        <a:buSzPct val="90000"/>
                        <a:buFont typeface="Symbol" pitchFamily="18" charset="2"/>
                        <a:buNone/>
                        <a:tabLst/>
                      </a:pPr>
                      <a:r>
                        <a:rPr kumimoji="0" lang="fa-IR" sz="2800" b="0" i="0" u="none" strike="noStrike" cap="none" normalizeH="0" baseline="0" smtClean="0">
                          <a:ln>
                            <a:noFill/>
                          </a:ln>
                          <a:solidFill>
                            <a:schemeClr val="tx1"/>
                          </a:solidFill>
                          <a:effectLst/>
                          <a:latin typeface="Times New Roman" pitchFamily="18" charset="0"/>
                          <a:cs typeface="Times New Roman" pitchFamily="18" charset="0"/>
                        </a:rPr>
                        <a:t>غائبین:</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a:txBody>
                  <a:tcPr horzOverflow="overflow">
                    <a:lnL w="28575"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spd="slow">
    <p:cover dir="ru"/>
  </p:transition>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38F09A99-8B6B-4737-B3C8-7794F504AA84}" type="slidenum">
              <a:rPr lang="en-US"/>
              <a:pPr/>
              <a:t>44</a:t>
            </a:fld>
            <a:endParaRPr lang="en-US"/>
          </a:p>
        </p:txBody>
      </p:sp>
      <p:sp>
        <p:nvSpPr>
          <p:cNvPr id="49154" name="Rectangle 2"/>
          <p:cNvSpPr>
            <a:spLocks noGrp="1" noChangeArrowheads="1"/>
          </p:cNvSpPr>
          <p:nvPr>
            <p:ph type="title" idx="4294967295"/>
          </p:nvPr>
        </p:nvSpPr>
        <p:spPr>
          <a:xfrm>
            <a:off x="1143000" y="304800"/>
            <a:ext cx="7848600" cy="6553200"/>
          </a:xfrm>
          <a:effectLst>
            <a:outerShdw dist="107763" dir="8100000" algn="ctr" rotWithShape="0">
              <a:schemeClr val="bg2"/>
            </a:outerShdw>
          </a:effectLst>
        </p:spPr>
        <p:txBody>
          <a:bodyPr/>
          <a:lstStyle/>
          <a:p>
            <a:pPr algn="r"/>
            <a:r>
              <a:rPr lang="fa-IR" b="1">
                <a:solidFill>
                  <a:srgbClr val="FFFFFF"/>
                </a:solidFill>
                <a:cs typeface="Titr" pitchFamily="2" charset="-78"/>
              </a:rPr>
              <a:t>ارزیابی جلسه گروه:</a:t>
            </a:r>
            <a:br>
              <a:rPr lang="fa-IR" b="1">
                <a:solidFill>
                  <a:srgbClr val="FFFFFF"/>
                </a:solidFill>
                <a:cs typeface="Titr" pitchFamily="2" charset="-78"/>
              </a:rPr>
            </a:br>
            <a:r>
              <a:rPr lang="fa-IR" b="1">
                <a:solidFill>
                  <a:srgbClr val="FFFFFF"/>
                </a:solidFill>
                <a:cs typeface="Titr" pitchFamily="2" charset="-78"/>
              </a:rPr>
              <a:t>در ارزیابی نکات بسیاری باید مورد ارزیابی قرار گیرد که برخی از نها به شرح ذیل است:</a:t>
            </a:r>
            <a:br>
              <a:rPr lang="fa-IR" b="1">
                <a:solidFill>
                  <a:srgbClr val="FFFFFF"/>
                </a:solidFill>
                <a:cs typeface="Titr" pitchFamily="2" charset="-78"/>
              </a:rPr>
            </a:br>
            <a:r>
              <a:rPr lang="fa-IR" sz="3600" b="1">
                <a:solidFill>
                  <a:srgbClr val="FFFFFF"/>
                </a:solidFill>
              </a:rPr>
              <a:t>آیا اعضاء مشارکت لازم را دشتند؟</a:t>
            </a:r>
            <a:br>
              <a:rPr lang="fa-IR" sz="3600" b="1">
                <a:solidFill>
                  <a:srgbClr val="FFFFFF"/>
                </a:solidFill>
              </a:rPr>
            </a:br>
            <a:r>
              <a:rPr lang="fa-IR" sz="3600" b="1">
                <a:solidFill>
                  <a:srgbClr val="FFFFFF"/>
                </a:solidFill>
              </a:rPr>
              <a:t> آیا اعتماد بین اعضاء وجود داشت؟</a:t>
            </a:r>
            <a:br>
              <a:rPr lang="fa-IR" sz="3600" b="1">
                <a:solidFill>
                  <a:srgbClr val="FFFFFF"/>
                </a:solidFill>
              </a:rPr>
            </a:br>
            <a:r>
              <a:rPr lang="fa-IR" sz="3600" b="1">
                <a:solidFill>
                  <a:srgbClr val="FFFFFF"/>
                </a:solidFill>
              </a:rPr>
              <a:t>آیا مکان تشکیل جلسه مناسب بود؟</a:t>
            </a:r>
            <a:br>
              <a:rPr lang="fa-IR" sz="3600" b="1">
                <a:solidFill>
                  <a:srgbClr val="FFFFFF"/>
                </a:solidFill>
              </a:rPr>
            </a:br>
            <a:r>
              <a:rPr lang="fa-IR" sz="3600" b="1">
                <a:solidFill>
                  <a:srgbClr val="FFFFFF"/>
                </a:solidFill>
              </a:rPr>
              <a:t>آیا زمان تشکیل جلسه مناسب بود؟</a:t>
            </a:r>
            <a:br>
              <a:rPr lang="fa-IR" sz="3600" b="1">
                <a:solidFill>
                  <a:srgbClr val="FFFFFF"/>
                </a:solidFill>
              </a:rPr>
            </a:br>
            <a:r>
              <a:rPr lang="fa-IR" sz="3600" b="1">
                <a:solidFill>
                  <a:srgbClr val="FFFFFF"/>
                </a:solidFill>
              </a:rPr>
              <a:t>آیا انتخاب اعضائ بخوبی صورت گرفته بود؟(همگنی)</a:t>
            </a:r>
            <a:endParaRPr lang="en-US" sz="3600" b="1">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54"/>
                                        </p:tgtEl>
                                        <p:attrNameLst>
                                          <p:attrName>style.visibility</p:attrName>
                                        </p:attrNameLst>
                                      </p:cBhvr>
                                      <p:to>
                                        <p:strVal val="visible"/>
                                      </p:to>
                                    </p:set>
                                    <p:anim calcmode="lin" valueType="num">
                                      <p:cBhvr additive="base">
                                        <p:cTn id="7" dur="500" fill="hold"/>
                                        <p:tgtEl>
                                          <p:spTgt spid="49154"/>
                                        </p:tgtEl>
                                        <p:attrNameLst>
                                          <p:attrName>ppt_x</p:attrName>
                                        </p:attrNameLst>
                                      </p:cBhvr>
                                      <p:tavLst>
                                        <p:tav tm="0">
                                          <p:val>
                                            <p:strVal val="#ppt_x"/>
                                          </p:val>
                                        </p:tav>
                                        <p:tav tm="100000">
                                          <p:val>
                                            <p:strVal val="#ppt_x"/>
                                          </p:val>
                                        </p:tav>
                                      </p:tavLst>
                                    </p:anim>
                                    <p:anim calcmode="lin" valueType="num">
                                      <p:cBhvr additive="base">
                                        <p:cTn id="8" dur="500" fill="hold"/>
                                        <p:tgtEl>
                                          <p:spTgt spid="491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3540073F-9E1D-4212-B1BB-DEF5F68BB25E}" type="slidenum">
              <a:rPr lang="en-US"/>
              <a:pPr/>
              <a:t>45</a:t>
            </a:fld>
            <a:endParaRPr lang="en-US"/>
          </a:p>
        </p:txBody>
      </p:sp>
      <p:sp>
        <p:nvSpPr>
          <p:cNvPr id="50178" name="Rectangle 2"/>
          <p:cNvSpPr>
            <a:spLocks noGrp="1" noChangeArrowheads="1"/>
          </p:cNvSpPr>
          <p:nvPr>
            <p:ph type="title" idx="4294967295"/>
          </p:nvPr>
        </p:nvSpPr>
        <p:spPr>
          <a:xfrm>
            <a:off x="1371600" y="304800"/>
            <a:ext cx="7620000" cy="6172200"/>
          </a:xfrm>
          <a:effectLst>
            <a:outerShdw dist="107763" dir="8100000" algn="ctr" rotWithShape="0">
              <a:schemeClr val="bg2"/>
            </a:outerShdw>
          </a:effectLst>
        </p:spPr>
        <p:txBody>
          <a:bodyPr/>
          <a:lstStyle/>
          <a:p>
            <a:pPr algn="r"/>
            <a:r>
              <a:rPr lang="fa-IR" sz="3600" b="1">
                <a:solidFill>
                  <a:srgbClr val="FFFFFF"/>
                </a:solidFill>
              </a:rPr>
              <a:t>آیا اصول مددکاری اجتماعی رعایت شد؟</a:t>
            </a:r>
            <a:br>
              <a:rPr lang="fa-IR" sz="3600" b="1">
                <a:solidFill>
                  <a:srgbClr val="FFFFFF"/>
                </a:solidFill>
              </a:rPr>
            </a:br>
            <a:r>
              <a:rPr lang="fa-IR" sz="3600" b="1">
                <a:solidFill>
                  <a:srgbClr val="FFFFFF"/>
                </a:solidFill>
              </a:rPr>
              <a:t>آیا ارزش های اساسی مددکاری مورد توجه قرار گرفت؟</a:t>
            </a:r>
            <a:br>
              <a:rPr lang="fa-IR" sz="3600" b="1">
                <a:solidFill>
                  <a:srgbClr val="FFFFFF"/>
                </a:solidFill>
              </a:rPr>
            </a:br>
            <a:r>
              <a:rPr lang="fa-IR" sz="3600" b="1">
                <a:solidFill>
                  <a:srgbClr val="FFFFFF"/>
                </a:solidFill>
              </a:rPr>
              <a:t>آیا انگیزه برای طرح و حل مشکی در میان اعضاء وجود داشت؟</a:t>
            </a:r>
            <a:br>
              <a:rPr lang="fa-IR" sz="3600" b="1">
                <a:solidFill>
                  <a:srgbClr val="FFFFFF"/>
                </a:solidFill>
              </a:rPr>
            </a:br>
            <a:r>
              <a:rPr lang="fa-IR" sz="3600" b="1">
                <a:solidFill>
                  <a:srgbClr val="FFFFFF"/>
                </a:solidFill>
              </a:rPr>
              <a:t>آیا مددکار اجتماعی بخوبی توانایی مدیریت جلسه را داشت؟</a:t>
            </a:r>
            <a:br>
              <a:rPr lang="fa-IR" sz="3600" b="1">
                <a:solidFill>
                  <a:srgbClr val="FFFFFF"/>
                </a:solidFill>
              </a:rPr>
            </a:br>
            <a:r>
              <a:rPr lang="fa-IR" sz="3600" b="1">
                <a:solidFill>
                  <a:srgbClr val="FFFFFF"/>
                </a:solidFill>
              </a:rPr>
              <a:t>آیا اعضاء با روند کار گروهی آشنا بودند؟</a:t>
            </a:r>
            <a:br>
              <a:rPr lang="fa-IR" sz="3600" b="1">
                <a:solidFill>
                  <a:srgbClr val="FFFFFF"/>
                </a:solidFill>
              </a:rPr>
            </a:br>
            <a:r>
              <a:rPr lang="fa-IR" sz="3600" b="1">
                <a:solidFill>
                  <a:srgbClr val="FFFFFF"/>
                </a:solidFill>
              </a:rPr>
              <a:t>آیا نیاز به حضور سایر متخصصین نبود؟</a:t>
            </a:r>
            <a:br>
              <a:rPr lang="fa-IR" sz="3600" b="1">
                <a:solidFill>
                  <a:srgbClr val="FFFFFF"/>
                </a:solidFill>
              </a:rPr>
            </a:br>
            <a:r>
              <a:rPr lang="fa-IR" sz="3600" b="1">
                <a:solidFill>
                  <a:srgbClr val="FFFFFF"/>
                </a:solidFill>
              </a:rPr>
              <a:t>و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0" fill="hold"/>
                                        <p:tgtEl>
                                          <p:spTgt spid="50178"/>
                                        </p:tgtEl>
                                        <p:attrNameLst>
                                          <p:attrName>ppt_x</p:attrName>
                                        </p:attrNameLst>
                                      </p:cBhvr>
                                      <p:tavLst>
                                        <p:tav tm="0">
                                          <p:val>
                                            <p:strVal val="#ppt_x"/>
                                          </p:val>
                                        </p:tav>
                                        <p:tav tm="100000">
                                          <p:val>
                                            <p:strVal val="#ppt_x"/>
                                          </p:val>
                                        </p:tav>
                                      </p:tavLst>
                                    </p:anim>
                                    <p:anim calcmode="lin" valueType="num">
                                      <p:cBhvr additive="base">
                                        <p:cTn id="8" dur="50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fld id="{0625B2AC-BE4A-4BB0-819E-5DF9ECBEC0C9}" type="slidenum">
              <a:rPr lang="en-US"/>
              <a:pPr/>
              <a:t>46</a:t>
            </a:fld>
            <a:endParaRPr lang="en-US"/>
          </a:p>
        </p:txBody>
      </p:sp>
      <p:sp>
        <p:nvSpPr>
          <p:cNvPr id="51202" name="Oval 2"/>
          <p:cNvSpPr>
            <a:spLocks noChangeArrowheads="1"/>
          </p:cNvSpPr>
          <p:nvPr/>
        </p:nvSpPr>
        <p:spPr bwMode="auto">
          <a:xfrm>
            <a:off x="1981200" y="1524000"/>
            <a:ext cx="6019800" cy="3581400"/>
          </a:xfrm>
          <a:prstGeom prst="ellipse">
            <a:avLst/>
          </a:prstGeom>
          <a:solidFill>
            <a:srgbClr val="00CC00"/>
          </a:solidFill>
          <a:ln w="12700" cap="sq">
            <a:round/>
            <a:headEnd type="none" w="sm" len="sm"/>
            <a:tailEnd type="none" w="sm" len="sm"/>
          </a:ln>
          <a:effectLst/>
          <a:scene3d>
            <a:camera prst="legacyPerspectiveFront">
              <a:rot lat="20099999" lon="1500000" rev="0"/>
            </a:camera>
            <a:lightRig rig="legacyFlat4" dir="b"/>
          </a:scene3d>
          <a:sp3d extrusionH="887400" prstMaterial="legacyMatte">
            <a:bevelT w="13500" h="13500" prst="angle"/>
            <a:bevelB w="13500" h="13500" prst="angle"/>
            <a:extrusionClr>
              <a:srgbClr val="00CC00"/>
            </a:extrusionClr>
          </a:sp3d>
        </p:spPr>
        <p:txBody>
          <a:bodyPr wrap="none" anchor="ctr">
            <a:flatTx/>
          </a:bodyPr>
          <a:lstStyle/>
          <a:p>
            <a:pPr algn="ctr"/>
            <a:r>
              <a:rPr lang="fa-IR" sz="4400" b="1">
                <a:solidFill>
                  <a:srgbClr val="FFFFFF"/>
                </a:solidFill>
                <a:cs typeface="Titr" pitchFamily="2" charset="-78"/>
              </a:rPr>
              <a:t>گزارش</a:t>
            </a:r>
          </a:p>
          <a:p>
            <a:pPr algn="ctr"/>
            <a:r>
              <a:rPr lang="fa-IR" sz="4400" b="1">
                <a:solidFill>
                  <a:srgbClr val="FFFFFF"/>
                </a:solidFill>
                <a:cs typeface="Titr" pitchFamily="2" charset="-78"/>
              </a:rPr>
              <a:t>یادگرفته ها</a:t>
            </a:r>
            <a:endParaRPr lang="en-US" sz="4400" b="1">
              <a:solidFill>
                <a:srgbClr val="FFFFFF"/>
              </a:solidFill>
              <a:cs typeface="Tit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inHorizontal)">
                                      <p:cBhvr>
                                        <p:cTn id="7"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autoUpdateAnimBg="0"/>
    </p:bldLst>
  </p:timing>
</p:sld>
</file>

<file path=ppt/theme/theme1.xml><?xml version="1.0" encoding="utf-8"?>
<a:theme xmlns:a="http://schemas.openxmlformats.org/drawingml/2006/main" name="Lock And Key">
  <a:themeElements>
    <a:clrScheme name="Lock And Key 1">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FF33CC"/>
      </a:hlink>
      <a:folHlink>
        <a:srgbClr val="CC99FF"/>
      </a:folHlink>
    </a:clrScheme>
    <a:fontScheme name="Lock And Key">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cs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cs typeface="Times New Roman" pitchFamily="18" charset="0"/>
          </a:defRPr>
        </a:defPPr>
      </a:lstStyle>
    </a:lnDef>
  </a:objectDefaults>
  <a:extraClrSchemeLst>
    <a:extraClrScheme>
      <a:clrScheme name="Lock And Key 1">
        <a:dk1>
          <a:srgbClr val="200B5B"/>
        </a:dk1>
        <a:lt1>
          <a:srgbClr val="EAEAEA"/>
        </a:lt1>
        <a:dk2>
          <a:srgbClr val="6600FF"/>
        </a:dk2>
        <a:lt2>
          <a:srgbClr val="FFCC66"/>
        </a:lt2>
        <a:accent1>
          <a:srgbClr val="EEB00B"/>
        </a:accent1>
        <a:accent2>
          <a:srgbClr val="6600CC"/>
        </a:accent2>
        <a:accent3>
          <a:srgbClr val="B8AAFF"/>
        </a:accent3>
        <a:accent4>
          <a:srgbClr val="C8C8C8"/>
        </a:accent4>
        <a:accent5>
          <a:srgbClr val="F5D4AA"/>
        </a:accent5>
        <a:accent6>
          <a:srgbClr val="5C00B9"/>
        </a:accent6>
        <a:hlink>
          <a:srgbClr val="FF33CC"/>
        </a:hlink>
        <a:folHlink>
          <a:srgbClr val="CC99FF"/>
        </a:folHlink>
      </a:clrScheme>
      <a:clrMap bg1="dk2" tx1="lt1" bg2="dk1" tx2="lt2" accent1="accent1" accent2="accent2" accent3="accent3" accent4="accent4" accent5="accent5" accent6="accent6" hlink="hlink" folHlink="folHlink"/>
    </a:extraClrScheme>
    <a:extraClrScheme>
      <a:clrScheme name="Lock And Key 2">
        <a:dk1>
          <a:srgbClr val="393939"/>
        </a:dk1>
        <a:lt1>
          <a:srgbClr val="FFFFFF"/>
        </a:lt1>
        <a:dk2>
          <a:srgbClr val="6600CC"/>
        </a:dk2>
        <a:lt2>
          <a:srgbClr val="CCCCFF"/>
        </a:lt2>
        <a:accent1>
          <a:srgbClr val="F9D87E"/>
        </a:accent1>
        <a:accent2>
          <a:srgbClr val="FFCCCC"/>
        </a:accent2>
        <a:accent3>
          <a:srgbClr val="FFFFFF"/>
        </a:accent3>
        <a:accent4>
          <a:srgbClr val="2F2F2F"/>
        </a:accent4>
        <a:accent5>
          <a:srgbClr val="FBE9C0"/>
        </a:accent5>
        <a:accent6>
          <a:srgbClr val="E7B9B9"/>
        </a:accent6>
        <a:hlink>
          <a:srgbClr val="FFCCFF"/>
        </a:hlink>
        <a:folHlink>
          <a:srgbClr val="99CCFF"/>
        </a:folHlink>
      </a:clrScheme>
      <a:clrMap bg1="lt1" tx1="dk1" bg2="lt2" tx2="dk2" accent1="accent1" accent2="accent2" accent3="accent3" accent4="accent4" accent5="accent5" accent6="accent6" hlink="hlink" folHlink="folHlink"/>
    </a:extraClrScheme>
    <a:extraClrScheme>
      <a:clrScheme name="Lock And Key 3">
        <a:dk1>
          <a:srgbClr val="000000"/>
        </a:dk1>
        <a:lt1>
          <a:srgbClr val="FFFFFF"/>
        </a:lt1>
        <a:dk2>
          <a:srgbClr val="000000"/>
        </a:dk2>
        <a:lt2>
          <a:srgbClr val="FFFFFF"/>
        </a:lt2>
        <a:accent1>
          <a:srgbClr val="CBCBCB"/>
        </a:accent1>
        <a:accent2>
          <a:srgbClr val="5F5F5F"/>
        </a:accent2>
        <a:accent3>
          <a:srgbClr val="FFFFFF"/>
        </a:accent3>
        <a:accent4>
          <a:srgbClr val="000000"/>
        </a:accent4>
        <a:accent5>
          <a:srgbClr val="E2E2E2"/>
        </a:accent5>
        <a:accent6>
          <a:srgbClr val="555555"/>
        </a:accent6>
        <a:hlink>
          <a:srgbClr val="969696"/>
        </a:hlink>
        <a:folHlink>
          <a:srgbClr val="EAEAEA"/>
        </a:folHlink>
      </a:clrScheme>
      <a:clrMap bg1="lt1" tx1="dk1" bg2="lt2" tx2="dk2" accent1="accent1" accent2="accent2" accent3="accent3" accent4="accent4" accent5="accent5" accent6="accent6" hlink="hlink" folHlink="folHlink"/>
    </a:extraClrScheme>
    <a:extraClrScheme>
      <a:clrScheme name="Lock And Key 4">
        <a:dk1>
          <a:srgbClr val="330000"/>
        </a:dk1>
        <a:lt1>
          <a:srgbClr val="FFFFCC"/>
        </a:lt1>
        <a:dk2>
          <a:srgbClr val="000000"/>
        </a:dk2>
        <a:lt2>
          <a:srgbClr val="FFCC00"/>
        </a:lt2>
        <a:accent1>
          <a:srgbClr val="FF9900"/>
        </a:accent1>
        <a:accent2>
          <a:srgbClr val="330099"/>
        </a:accent2>
        <a:accent3>
          <a:srgbClr val="AAAAAA"/>
        </a:accent3>
        <a:accent4>
          <a:srgbClr val="DADAAE"/>
        </a:accent4>
        <a:accent5>
          <a:srgbClr val="FFCAAA"/>
        </a:accent5>
        <a:accent6>
          <a:srgbClr val="2D008A"/>
        </a:accent6>
        <a:hlink>
          <a:srgbClr val="FF6633"/>
        </a:hlink>
        <a:folHlink>
          <a:srgbClr val="669900"/>
        </a:folHlink>
      </a:clrScheme>
      <a:clrMap bg1="dk2" tx1="lt1" bg2="dk1" tx2="lt2" accent1="accent1" accent2="accent2" accent3="accent3" accent4="accent4" accent5="accent5" accent6="accent6" hlink="hlink" folHlink="folHlink"/>
    </a:extraClrScheme>
    <a:extraClrScheme>
      <a:clrScheme name="Lock And Key 5">
        <a:dk1>
          <a:srgbClr val="333300"/>
        </a:dk1>
        <a:lt1>
          <a:srgbClr val="DDDDDD"/>
        </a:lt1>
        <a:dk2>
          <a:srgbClr val="996600"/>
        </a:dk2>
        <a:lt2>
          <a:srgbClr val="FFCC66"/>
        </a:lt2>
        <a:accent1>
          <a:srgbClr val="EEB00B"/>
        </a:accent1>
        <a:accent2>
          <a:srgbClr val="330099"/>
        </a:accent2>
        <a:accent3>
          <a:srgbClr val="CAB8AA"/>
        </a:accent3>
        <a:accent4>
          <a:srgbClr val="BDBDBD"/>
        </a:accent4>
        <a:accent5>
          <a:srgbClr val="F5D4AA"/>
        </a:accent5>
        <a:accent6>
          <a:srgbClr val="2D008A"/>
        </a:accent6>
        <a:hlink>
          <a:srgbClr val="FF6633"/>
        </a:hlink>
        <a:folHlink>
          <a:srgbClr val="CC9900"/>
        </a:folHlink>
      </a:clrScheme>
      <a:clrMap bg1="dk2" tx1="lt1" bg2="dk1" tx2="lt2" accent1="accent1" accent2="accent2" accent3="accent3" accent4="accent4" accent5="accent5" accent6="accent6" hlink="hlink" folHlink="folHlink"/>
    </a:extraClrScheme>
    <a:extraClrScheme>
      <a:clrScheme name="Lock And Key 6">
        <a:dk1>
          <a:srgbClr val="003300"/>
        </a:dk1>
        <a:lt1>
          <a:srgbClr val="FFFFCC"/>
        </a:lt1>
        <a:dk2>
          <a:srgbClr val="999933"/>
        </a:dk2>
        <a:lt2>
          <a:srgbClr val="FFFF66"/>
        </a:lt2>
        <a:accent1>
          <a:srgbClr val="CC9900"/>
        </a:accent1>
        <a:accent2>
          <a:srgbClr val="330099"/>
        </a:accent2>
        <a:accent3>
          <a:srgbClr val="CACAAD"/>
        </a:accent3>
        <a:accent4>
          <a:srgbClr val="DADAAE"/>
        </a:accent4>
        <a:accent5>
          <a:srgbClr val="E2CAAA"/>
        </a:accent5>
        <a:accent6>
          <a:srgbClr val="2D008A"/>
        </a:accent6>
        <a:hlink>
          <a:srgbClr val="FF9900"/>
        </a:hlink>
        <a:folHlink>
          <a:srgbClr val="FF66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Designs\Lock And Key.pot</Template>
  <TotalTime>252</TotalTime>
  <Words>1239</Words>
  <Application>Microsoft Office PowerPoint</Application>
  <PresentationFormat>On-screen Show (4:3)</PresentationFormat>
  <Paragraphs>146</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Symbol</vt:lpstr>
      <vt:lpstr>Times New Roman</vt:lpstr>
      <vt:lpstr>Times New Roman (Arabic)</vt:lpstr>
      <vt:lpstr>Titr</vt:lpstr>
      <vt:lpstr>Lock And Key</vt:lpstr>
      <vt:lpstr>PowerPoint Presentation</vt:lpstr>
      <vt:lpstr>PowerPoint Presentation</vt:lpstr>
      <vt:lpstr>منابع اصلی: موسوی چلک، حسن(1395)مددکاری اجتماعی کار با فرد(1)،تهران: سمت، چاپ یازدهم موسوی چلک، حسن(1395) مددکاری اجتماعی(5) راهنکای سرپرستی  وکار عملی در مددکاری اجتماعی، . تهران:شلاک.چاپ دهم موسوی چلک، حسن(1395)مددکاری اجتماعی کار با فرد(2)، تهران: شلاک.چاپ نهم</vt:lpstr>
      <vt:lpstr>فايده هاي گزارش نويسي</vt:lpstr>
      <vt:lpstr>1- فرصت بررسي مجدد گزارش ها  2- انتقال اطلاعات به مسئوولين و مددكاران اجتماعي ديگر  3- ثبت مستمر اقدامات و وقايع  4- يادگيري بيشتر و افزايش مهارت</vt:lpstr>
      <vt:lpstr>نكات اساسي در گزارش نويسي: اقدامات مستمر ثبت شوند. ثبت گزارش ها صادقانه  باشد. بلافاصله بعد از اقدام و ... گزارش نوشته شود. از مفاهيم و كلمات ساده استفاده شود.   </vt:lpstr>
      <vt:lpstr>PowerPoint Presentation</vt:lpstr>
      <vt:lpstr>چنانچه با يك مراجع بصورت در  مدت طولاني كار مي كنيد حداقل هر شش ماه يكبار گزارش جامع فردي تهيه شود. تاريخ و نام و نام خانوادگي تهيه گزارش نوشته شود. امضاء و مهر تهيه كننده گزارش پايان گزارش باشد. </vt:lpstr>
      <vt:lpstr>انواع گزارش نويسي : معرفي موسسه بازديد منزل جامع(كامل) فردي اقدامات و پيگيري ها موضوعي(موردي) گزارش علمي گزارش تحليلي</vt:lpstr>
      <vt:lpstr>گزارش فرایند تشکیل گروه گزارش جلسات گروه گزارش ارزیابی گروه گزارش یادگرفته ها</vt:lpstr>
      <vt:lpstr>گزارش معرفي موسسه(مركز)</vt:lpstr>
      <vt:lpstr>PowerPoint Presentation</vt:lpstr>
      <vt:lpstr>صفحه بنام خدا تقدير/تقديم/آيه/حديث/شعر/متن ادبي/دعا فهرست مطالب( با ذكر عنوان و شماره صفحه) تاريخچه تاسيس مركز قانون تاسيس اهداف مركز استراتژي ها (رسيدن به اهداف) </vt:lpstr>
      <vt:lpstr>گروه هدف مركز نحوه پذيرش نحوه ترخيص نوع خدمات مركز (به تفكيك گروه هاي هدف)  شيوه /نحوه ارايه خدمات(به تفكيك گروه هاي هدف) ساختار تشكيلاتي مركز</vt:lpstr>
      <vt:lpstr>ساختار فيزيكي مركز چگونگي ارتباط با مركز ديگر(درون سازماني و برون سازماني(دولتي/غير دولتي) موانع و مشكلات راهكارها/پيشنهادات نشاني/تلفن/دورنگار/سايت/ايميل</vt:lpstr>
      <vt:lpstr>PowerPoint Presentation</vt:lpstr>
      <vt:lpstr>PowerPoint Presentation</vt:lpstr>
      <vt:lpstr>پيشنهادات/نظرات پس از بازديد منزل:  الف: در فرم گزارش اقدامات و پيگيري  ب:در نامه اي كه براي مسئوول ارسال        مي شود</vt:lpstr>
      <vt:lpstr>PowerPoint Presentation</vt:lpstr>
      <vt:lpstr>PowerPoint Presentation</vt:lpstr>
      <vt:lpstr>PowerPoint Presentation</vt:lpstr>
      <vt:lpstr>PowerPoint Presentation</vt:lpstr>
      <vt:lpstr>مشخصات فردي مراجع: مشخصات خانوادگي مراجع: مشخصات ساير افراد وضعيت اقتصادي وضعيت بهداشتي( فردي/محيط) تاريخ ارجاع/ارجاع دهنده/علت ارجاع مشكل/نياز از نظر مراجع/خانواده و ... مشكل/ات مراجع به ترتيب اولويت برنامه/هاي كمكي اجراي برنامه/برنامه هاي كمكي ارزيابي پيگيري</vt:lpstr>
      <vt:lpstr>PowerPoint Presentation</vt:lpstr>
      <vt:lpstr>روي جلد/بنام خدا/تقدير و... مقدمه تاريخچه:            الف: درجهان                    ب: در ايران    (براساس اديان و دوره و ...نيز مي توان نوشت) تعاريف مفاهيم انواع/دسته بندي ها علايم  </vt:lpstr>
      <vt:lpstr>عوامل زمينه ساز:       الف: مربوط به فرد         ب: مربوط به خانواده         ج: مربوط به جامعه </vt:lpstr>
      <vt:lpstr>پيامد هاي مشكل:       الف: بر فرد          ب: بر خانواده          ج: بر جامعه</vt:lpstr>
      <vt:lpstr>نظريه ها قوانين: داخلي و بين المللي(معاهدات/ ساير كشور ها)  </vt:lpstr>
      <vt:lpstr>خدمات موجود :  در سه سطح پيشگيري:   سطح اول:اطلاع رساني و آگاه سازي    سطح دوم:ارايه خدمات/ مداخله ها    سطح سوم: بازتواني/قادرسازي /توانبخشي</vt:lpstr>
      <vt:lpstr>موانع  و مشكلات:  در سه سطح پيشگيري:   سطح اول:اطلاع رساني و آگاه سازي    سطح دوم:ارايه خدمات/ مداخله ها    سطح سوم: بازتواني/قادرسازي /توانبخشي  </vt:lpstr>
      <vt:lpstr>راهکار ها و پیشنهادات:  در سه سطح پيشگيري:   سطح اول:اطلاع رساني و آگاه سازي    سطح دوم:ارايه خدمات/ مداخله ها    سطح سوم: بازتواني/قادرسازي /توانبخشي  </vt:lpstr>
      <vt:lpstr>نتيجه گيري:(كلام آخر/سخن آخر)  فهرست منابع(به ترتيب حروف الفباي نام خانوادگي مولفان و ...)</vt:lpstr>
      <vt:lpstr>PowerPoint Presentation</vt:lpstr>
      <vt:lpstr>PowerPoint Presentation</vt:lpstr>
      <vt:lpstr>PowerPoint Presentation</vt:lpstr>
      <vt:lpstr>كاربرد: حساس كردن مسئوولين ذيربط برنامه ريزي متناسب با شرايط سبب شناسي مسايل مختلفي كه گروه هاي هدف با آنها درگير هستند اصلاح/تغيير/حذف/تصويب قوانين مورد نياز گروه هاي هدف و مردم جذب بودجه متناسب با نيازها و مشكلات</vt:lpstr>
      <vt:lpstr>انواع گزارش تحليلي: کمی کیفی تلفیقی                        </vt:lpstr>
      <vt:lpstr>گزارش فرایند تشکیل گروه</vt:lpstr>
      <vt:lpstr>مقدمه( در مورد اهمیت کار گروهی در مددکاری اجتماعی) ضرورت انتخاب روش گروهی برای اعضاء گروه انتخاب اعضاء گروه:       نحوه انتخاب        تعداد افراد      دلایل انتخاب هر یک از افراد گروه </vt:lpstr>
      <vt:lpstr>زمان تشکیل گروه                 روز/ساعت/مدت مکان تشکیل گروه اهداف تشکیل گروه                اهداف اولیه                 اهداف نهایی قواعد و مقررات گروه نوع گروه</vt:lpstr>
      <vt:lpstr>PowerPoint Presentation</vt:lpstr>
      <vt:lpstr>مشخصات مرکز نام گروه  تاریخ تشکیل جلسه محل تشکیل جلسه موضوع /ات جلسه گروه نکات مطرح شده در گروه مصوبات گروه اعضاءگروه</vt:lpstr>
      <vt:lpstr>PowerPoint Presentation</vt:lpstr>
      <vt:lpstr>ارزیابی جلسه گروه: در ارزیابی نکات بسیاری باید مورد ارزیابی قرار گیرد که برخی از نها به شرح ذیل است: آیا اعضاء مشارکت لازم را دشتند؟  آیا اعتماد بین اعضاء وجود داشت؟ آیا مکان تشکیل جلسه مناسب بود؟ آیا زمان تشکیل جلسه مناسب بود؟ آیا انتخاب اعضائ بخوبی صورت گرفته بود؟(همگنی)</vt:lpstr>
      <vt:lpstr>آیا اصول مددکاری اجتماعی رعایت شد؟ آیا ارزش های اساسی مددکاری مورد توجه قرار گرفت؟ آیا انگیزه برای طرح و حل مشکی در میان اعضاء وجود داشت؟ آیا مددکار اجتماعی بخوبی توانایی مدیریت جلسه را داشت؟ آیا اعضاء با روند کار گروهی آشنا بودند؟ آیا نیاز به حضور سایر متخصصین نبود؟ و ...</vt:lpstr>
      <vt:lpstr>PowerPoint Presentation</vt:lpstr>
    </vt:vector>
  </TitlesOfParts>
  <Company>mpo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mpo</dc:creator>
  <cp:lastModifiedBy>Windows User</cp:lastModifiedBy>
  <cp:revision>128</cp:revision>
  <dcterms:created xsi:type="dcterms:W3CDTF">2001-02-08T17:45:38Z</dcterms:created>
  <dcterms:modified xsi:type="dcterms:W3CDTF">2020-02-17T16:53:31Z</dcterms:modified>
</cp:coreProperties>
</file>