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24"/>
  </p:notesMasterIdLst>
  <p:sldIdLst>
    <p:sldId id="324" r:id="rId2"/>
    <p:sldId id="292" r:id="rId3"/>
    <p:sldId id="293" r:id="rId4"/>
    <p:sldId id="294" r:id="rId5"/>
    <p:sldId id="295" r:id="rId6"/>
    <p:sldId id="296" r:id="rId7"/>
    <p:sldId id="297" r:id="rId8"/>
    <p:sldId id="321" r:id="rId9"/>
    <p:sldId id="307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5" r:id="rId18"/>
    <p:sldId id="316" r:id="rId19"/>
    <p:sldId id="317" r:id="rId20"/>
    <p:sldId id="318" r:id="rId21"/>
    <p:sldId id="320" r:id="rId22"/>
    <p:sldId id="323" r:id="rId2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E707"/>
    <a:srgbClr val="FF3399"/>
    <a:srgbClr val="1AF29B"/>
    <a:srgbClr val="1CF0F0"/>
    <a:srgbClr val="FD4981"/>
    <a:srgbClr val="FD970F"/>
    <a:srgbClr val="1515F7"/>
    <a:srgbClr val="52D2F0"/>
    <a:srgbClr val="F9495A"/>
    <a:srgbClr val="32E3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75" d="100"/>
          <a:sy n="75" d="100"/>
        </p:scale>
        <p:origin x="-1236" y="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5A129293-8528-411B-B66A-C42AE0E317D7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6188BA8-3CD2-438C-A1A4-A808EE2AE71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76761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9B486-C58B-42A8-8D5D-DFECB1E800F9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5664-AE6C-4814-9951-E2EE72DF591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9B486-C58B-42A8-8D5D-DFECB1E800F9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5664-AE6C-4814-9951-E2EE72DF591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9B486-C58B-42A8-8D5D-DFECB1E800F9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5664-AE6C-4814-9951-E2EE72DF591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9B486-C58B-42A8-8D5D-DFECB1E800F9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5664-AE6C-4814-9951-E2EE72DF591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9B486-C58B-42A8-8D5D-DFECB1E800F9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5664-AE6C-4814-9951-E2EE72DF591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9B486-C58B-42A8-8D5D-DFECB1E800F9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5664-AE6C-4814-9951-E2EE72DF591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9B486-C58B-42A8-8D5D-DFECB1E800F9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5664-AE6C-4814-9951-E2EE72DF591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9B486-C58B-42A8-8D5D-DFECB1E800F9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5664-AE6C-4814-9951-E2EE72DF591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9B486-C58B-42A8-8D5D-DFECB1E800F9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5664-AE6C-4814-9951-E2EE72DF591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9B486-C58B-42A8-8D5D-DFECB1E800F9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5664-AE6C-4814-9951-E2EE72DF591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9B486-C58B-42A8-8D5D-DFECB1E800F9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D5664-AE6C-4814-9951-E2EE72DF591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09B486-C58B-42A8-8D5D-DFECB1E800F9}" type="datetimeFigureOut">
              <a:rPr lang="fa-IR" smtClean="0"/>
              <a:pPr/>
              <a:t>13/08/1441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D5664-AE6C-4814-9951-E2EE72DF591A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5244357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00100" y="928670"/>
            <a:ext cx="3857652" cy="769441"/>
          </a:xfrm>
          <a:prstGeom prst="rect">
            <a:avLst/>
          </a:prstGeom>
        </p:spPr>
        <p:txBody>
          <a:bodyPr wrap="square">
            <a:prstTxWarp prst="textWave2">
              <a:avLst/>
            </a:prstTxWarp>
            <a:spAutoFit/>
          </a:bodyPr>
          <a:lstStyle/>
          <a:p>
            <a:pPr algn="ctr"/>
            <a:r>
              <a:rPr lang="fa-IR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22E707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کوچک های </a:t>
            </a:r>
            <a:r>
              <a:rPr lang="fa-IR" sz="44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22E707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بزرگ!</a:t>
            </a:r>
          </a:p>
        </p:txBody>
      </p:sp>
      <p:pic>
        <p:nvPicPr>
          <p:cNvPr id="5122" name="Picture 2" descr="C:\Users\almas\Desktop\New folder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0"/>
            <a:ext cx="3500430" cy="2276475"/>
          </a:xfrm>
          <a:prstGeom prst="rect">
            <a:avLst/>
          </a:prstGeom>
          <a:noFill/>
        </p:spPr>
      </p:pic>
      <p:sp>
        <p:nvSpPr>
          <p:cNvPr id="2" name="Vertical Scroll 1"/>
          <p:cNvSpPr/>
          <p:nvPr/>
        </p:nvSpPr>
        <p:spPr>
          <a:xfrm>
            <a:off x="0" y="1785926"/>
            <a:ext cx="8786842" cy="4357718"/>
          </a:xfrm>
          <a:prstGeom prst="verticalScroll">
            <a:avLst>
              <a:gd name="adj" fmla="val 6405"/>
            </a:avLst>
          </a:prstGeom>
          <a:solidFill>
            <a:srgbClr val="FD970F"/>
          </a:solidFill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چشم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هایم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رو به ستاره ها بود و سرم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روی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بالش.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کم کم پلک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هایم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از بال زدن دست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کشیدند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!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در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همین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لحظه،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صدایی ظریف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سکوت شب را شکست...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چِک چِک چِک ....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از جا بلند شدم و به طرف آشپزخانه رفتم. از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شیر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ظر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فشویی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آب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میچکید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4071934" y="0"/>
            <a:ext cx="20072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3399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درس سیزدهم</a:t>
            </a:r>
            <a:endParaRPr lang="fa-IR" sz="32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3399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Document 1"/>
          <p:cNvSpPr/>
          <p:nvPr/>
        </p:nvSpPr>
        <p:spPr>
          <a:xfrm>
            <a:off x="500034" y="428604"/>
            <a:ext cx="8429684" cy="5214974"/>
          </a:xfrm>
          <a:prstGeom prst="flowChartDocument">
            <a:avLst/>
          </a:prstGeom>
          <a:solidFill>
            <a:srgbClr val="7030A0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Righ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">
              <a:lnSpc>
                <a:spcPct val="150000"/>
              </a:lnSpc>
            </a:pP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آن را محكم بستم؛ امّا باز چکّه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می 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کرد. مادرم آمد. او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نیز 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هر چه تلاش کرد،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سودی 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نداشت!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گفت: فردا که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مغازه ها 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باز شد،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تعمیرش میکنیم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؛ سپس سطل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بزرگی زیر شیر 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آب گذاشت تا آب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هدر نرود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صبح ،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وقتی 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کنار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شیر 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آب آمدم،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دیدم 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نصف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بیشتر 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سطل پر شده بود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!</a:t>
            </a:r>
            <a:endParaRPr lang="fa-IR" sz="3200" b="1" dirty="0">
              <a:ln>
                <a:solidFill>
                  <a:schemeClr val="tx1"/>
                </a:solidFill>
              </a:ln>
              <a:solidFill>
                <a:srgbClr val="1AF29B"/>
              </a:solidFill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ardrop 1"/>
          <p:cNvSpPr/>
          <p:nvPr/>
        </p:nvSpPr>
        <p:spPr>
          <a:xfrm>
            <a:off x="928662" y="1000108"/>
            <a:ext cx="7715304" cy="4071966"/>
          </a:xfrm>
          <a:prstGeom prst="teardrop">
            <a:avLst/>
          </a:prstGeom>
          <a:solidFill>
            <a:srgbClr val="00B0F0"/>
          </a:solidFill>
          <a:ln>
            <a:solidFill>
              <a:schemeClr val="tx1"/>
            </a:solidFill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">
              <a:lnSpc>
                <a:spcPct val="150000"/>
              </a:lnSpc>
            </a:pP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F9495A"/>
                </a:solidFill>
              </a:rPr>
              <a:t>مادرم آبِ سطل را داخل آب پاش ریخت تا روی گل ها بپاشد؛ با لبخند نگاهم کرد:</a:t>
            </a:r>
            <a:endParaRPr lang="fa-IR" sz="3200" dirty="0" smtClean="0">
              <a:ln>
                <a:solidFill>
                  <a:schemeClr val="tx1"/>
                </a:solidFill>
              </a:ln>
              <a:solidFill>
                <a:srgbClr val="F9495A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fa-IR" sz="3200" dirty="0" smtClean="0">
                <a:ln>
                  <a:solidFill>
                    <a:schemeClr val="tx1"/>
                  </a:solidFill>
                </a:ln>
                <a:solidFill>
                  <a:srgbClr val="F9495A"/>
                </a:solidFill>
              </a:rPr>
              <a:t>«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F9495A"/>
                </a:solidFill>
              </a:rPr>
              <a:t>قطره قطره جمع گردد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F9495A"/>
                </a:solidFill>
              </a:rPr>
              <a:t>وانگهی دریا 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F9495A"/>
                </a:solidFill>
              </a:rPr>
              <a:t>شود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F9495A"/>
                </a:solidFill>
              </a:rPr>
              <a:t>!»</a:t>
            </a:r>
            <a:endParaRPr lang="fa-IR" sz="3200" dirty="0">
              <a:ln>
                <a:solidFill>
                  <a:schemeClr val="tx1"/>
                </a:solidFill>
              </a:ln>
              <a:solidFill>
                <a:srgbClr val="F9495A"/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rizontal Scroll 1"/>
          <p:cNvSpPr/>
          <p:nvPr/>
        </p:nvSpPr>
        <p:spPr>
          <a:xfrm>
            <a:off x="500002" y="428604"/>
            <a:ext cx="8643998" cy="6143644"/>
          </a:xfrm>
          <a:prstGeom prst="horizontalScroll">
            <a:avLst>
              <a:gd name="adj" fmla="val 5397"/>
            </a:avLst>
          </a:prstGeom>
          <a:solidFill>
            <a:srgbClr val="1AF29B"/>
          </a:solid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اگر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این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سطل نبود چه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می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شد؟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حدود پنج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لیتر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آب، هدر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می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رفت.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البتّه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این آبی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است که در شش ساعت جمع شده است؛ اگر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یک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شبانه روز چکّه کند،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می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شود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بیست لیتر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و اگر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کوتاهی کنیم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و مثلاً تا پنج روز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شیر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را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تعمیر نکنیم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،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می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شود صد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لیتر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!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اگر در شهر بزرگ ما فقط شیر آب هزار خانه خراب باشد و آن را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تعمیر نکنند، چقدر میشود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؟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uble Wave 1"/>
          <p:cNvSpPr/>
          <p:nvPr/>
        </p:nvSpPr>
        <p:spPr>
          <a:xfrm>
            <a:off x="1000100" y="500042"/>
            <a:ext cx="7643866" cy="4500594"/>
          </a:xfrm>
          <a:prstGeom prst="doubleWave">
            <a:avLst>
              <a:gd name="adj1" fmla="val 5314"/>
              <a:gd name="adj2" fmla="val 0"/>
            </a:avLst>
          </a:prstGeom>
          <a:solidFill>
            <a:srgbClr val="FF3399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RelaxedModerately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lnSpc>
                <a:spcPct val="150000"/>
              </a:lnSpc>
            </a:pP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- صد هزار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لیتر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!</a:t>
            </a:r>
          </a:p>
          <a:p>
            <a:pPr>
              <a:lnSpc>
                <a:spcPct val="150000"/>
              </a:lnSpc>
            </a:pP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تازه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این برای یک 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شهر است! اگر فقط ده شهر از کشور بزرگمان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را در 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نظر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بگیریم 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چقدر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می 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شود؟</a:t>
            </a:r>
          </a:p>
          <a:p>
            <a:pPr>
              <a:lnSpc>
                <a:spcPct val="150000"/>
              </a:lnSpc>
            </a:pP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-یک میلیون لیتر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!!</a:t>
            </a:r>
            <a:endParaRPr lang="fa-IR" sz="3200" dirty="0">
              <a:ln>
                <a:solidFill>
                  <a:schemeClr val="tx1"/>
                </a:solidFill>
              </a:ln>
              <a:solidFill>
                <a:srgbClr val="1AF29B"/>
              </a:solidFill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ded Corner 1"/>
          <p:cNvSpPr/>
          <p:nvPr/>
        </p:nvSpPr>
        <p:spPr>
          <a:xfrm>
            <a:off x="785786" y="714356"/>
            <a:ext cx="7643866" cy="5357850"/>
          </a:xfrm>
          <a:prstGeom prst="foldedCorner">
            <a:avLst/>
          </a:prstGeom>
          <a:scene3d>
            <a:camera prst="perspectiveLeft"/>
            <a:lightRig rig="threePt" dir="t"/>
          </a:scene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32E32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خواهرم سفره را جمع کرد.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32E32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ی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32E32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ک تکّه نان اضافه آمده بود؛ آن را داخل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32E32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کیس های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32E32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که نان خشک در آن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32E32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بود، گذاشت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32E32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 به او گفتم: تا حالا حساب کرده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32E32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ای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32E32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چقدر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32E32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می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32E32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شود؟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32E32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با تعجّب به من نگاه کرد: منظورت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32E32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چیست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32E32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؟!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lmas\Desktop\New folder\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0"/>
            <a:ext cx="7501012" cy="6094984"/>
          </a:xfrm>
          <a:prstGeom prst="roundRect">
            <a:avLst>
              <a:gd name="adj" fmla="val 16667"/>
            </a:avLst>
          </a:prstGeom>
          <a:ln>
            <a:solidFill>
              <a:schemeClr val="tx1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uble Wave 1"/>
          <p:cNvSpPr/>
          <p:nvPr/>
        </p:nvSpPr>
        <p:spPr>
          <a:xfrm rot="21245527">
            <a:off x="785786" y="571480"/>
            <a:ext cx="7786742" cy="5500726"/>
          </a:xfrm>
          <a:prstGeom prst="doubleWave">
            <a:avLst/>
          </a:prstGeom>
          <a:solidFill>
            <a:srgbClr val="7030A0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">
              <a:lnSpc>
                <a:spcPct val="150000"/>
              </a:lnSpc>
            </a:pPr>
            <a:r>
              <a:rPr lang="fa-IR" sz="3200" b="1" dirty="0"/>
              <a:t>- اگر هر </a:t>
            </a:r>
            <a:r>
              <a:rPr lang="fa-IR" sz="3200" b="1" dirty="0" smtClean="0"/>
              <a:t>خانه ای </a:t>
            </a:r>
            <a:r>
              <a:rPr lang="fa-IR" sz="3200" b="1" dirty="0"/>
              <a:t>هر روز فقط به </a:t>
            </a:r>
            <a:r>
              <a:rPr lang="fa-IR" sz="3200" b="1" dirty="0" smtClean="0"/>
              <a:t>اندازه ی یک </a:t>
            </a:r>
            <a:r>
              <a:rPr lang="fa-IR" sz="3200" b="1" dirty="0"/>
              <a:t>سوم نان دور </a:t>
            </a:r>
            <a:r>
              <a:rPr lang="fa-IR" sz="3200" b="1" dirty="0" smtClean="0"/>
              <a:t>بریزد</a:t>
            </a:r>
            <a:r>
              <a:rPr lang="fa-IR" sz="3200" b="1" dirty="0"/>
              <a:t>، هر سه روز </a:t>
            </a:r>
            <a:r>
              <a:rPr lang="fa-IR" sz="3200" b="1" dirty="0" smtClean="0"/>
              <a:t>می </a:t>
            </a:r>
            <a:r>
              <a:rPr lang="fa-IR" sz="3200" b="1" dirty="0"/>
              <a:t>شود </a:t>
            </a:r>
            <a:r>
              <a:rPr lang="fa-IR" sz="3200" b="1" dirty="0" smtClean="0"/>
              <a:t>یک </a:t>
            </a:r>
            <a:r>
              <a:rPr lang="fa-IR" sz="3200" b="1" dirty="0"/>
              <a:t>نان و در </a:t>
            </a:r>
            <a:r>
              <a:rPr lang="fa-IR" sz="3200" b="1" dirty="0" smtClean="0"/>
              <a:t>ماه،ده </a:t>
            </a:r>
            <a:r>
              <a:rPr lang="fa-IR" sz="3200" b="1" dirty="0"/>
              <a:t>نان و در سال، صد و </a:t>
            </a:r>
            <a:r>
              <a:rPr lang="fa-IR" sz="3200" b="1" dirty="0" smtClean="0"/>
              <a:t>بیست </a:t>
            </a:r>
            <a:r>
              <a:rPr lang="fa-IR" sz="3200" b="1" dirty="0"/>
              <a:t>نان!</a:t>
            </a:r>
          </a:p>
          <a:p>
            <a:pPr algn="just">
              <a:lnSpc>
                <a:spcPct val="150000"/>
              </a:lnSpc>
            </a:pPr>
            <a:r>
              <a:rPr lang="fa-IR" sz="3200" b="1" dirty="0"/>
              <a:t>اگر هزار خانه </a:t>
            </a:r>
            <a:r>
              <a:rPr lang="fa-IR" sz="3200" b="1" dirty="0" smtClean="0"/>
              <a:t>این </a:t>
            </a:r>
            <a:r>
              <a:rPr lang="fa-IR" sz="3200" b="1" dirty="0"/>
              <a:t>کار را بکنند، </a:t>
            </a:r>
            <a:r>
              <a:rPr lang="fa-IR" sz="3200" b="1" dirty="0" smtClean="0"/>
              <a:t>می </a:t>
            </a:r>
            <a:r>
              <a:rPr lang="fa-IR" sz="3200" b="1" dirty="0"/>
              <a:t>شود صد و </a:t>
            </a:r>
            <a:r>
              <a:rPr lang="fa-IR" sz="3200" b="1" dirty="0" smtClean="0"/>
              <a:t>بیست </a:t>
            </a:r>
            <a:r>
              <a:rPr lang="fa-IR" sz="3200" b="1" dirty="0"/>
              <a:t>هزار نان؛ </a:t>
            </a:r>
            <a:r>
              <a:rPr lang="fa-IR" sz="3200" b="1" dirty="0" smtClean="0"/>
              <a:t>این برای یک </a:t>
            </a:r>
            <a:r>
              <a:rPr lang="fa-IR" sz="3200" b="1" dirty="0"/>
              <a:t>شهر!</a:t>
            </a:r>
            <a:endParaRPr lang="fa-IR" sz="3200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1"/>
          <p:cNvSpPr/>
          <p:nvPr/>
        </p:nvSpPr>
        <p:spPr>
          <a:xfrm>
            <a:off x="714348" y="1000108"/>
            <a:ext cx="7572396" cy="4929222"/>
          </a:xfrm>
          <a:prstGeom prst="round2DiagRect">
            <a:avLst/>
          </a:prstGeom>
          <a:solidFill>
            <a:srgbClr val="00B0F0"/>
          </a:solidFill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">
              <a:lnSpc>
                <a:spcPct val="150000"/>
              </a:lnSpc>
            </a:pP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اگر فقط پنجاه شهر از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كشورمان 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را حساب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کنیم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، چقدر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می 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شود؟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شش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میلیون 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نان!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هر سال شش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میلیون 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نان دور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ریخته می </a:t>
            </a: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شود!!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آبی که برای تولید نان ها استفاده شده است و در این هنگام به هدر می رود، بماند!</a:t>
            </a:r>
            <a:endParaRPr lang="fa-IR" sz="3200" dirty="0">
              <a:ln>
                <a:solidFill>
                  <a:schemeClr val="tx1"/>
                </a:solidFill>
              </a:ln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ame 1"/>
          <p:cNvSpPr/>
          <p:nvPr/>
        </p:nvSpPr>
        <p:spPr>
          <a:xfrm>
            <a:off x="1000100" y="285728"/>
            <a:ext cx="7715304" cy="6000792"/>
          </a:xfrm>
          <a:prstGeom prst="frame">
            <a:avLst>
              <a:gd name="adj1" fmla="val 6362"/>
            </a:avLst>
          </a:prstGeom>
          <a:solidFill>
            <a:srgbClr val="FF3399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Above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چشم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هایم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را باز کردم.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با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اینکه حسابی خوابیده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بودم، حوصله نداشتم از رختخواب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برخیزم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؛ ساعت را نگاه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كردم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بعد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غلتی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زدم و به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تابلوی نقّاشی خیره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شدم!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چند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دقیقه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بعد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غلتی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به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سوی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پنجره ....!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سپس،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خوابیدن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به پشت و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تماشای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سقف....!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Scroll 1"/>
          <p:cNvSpPr/>
          <p:nvPr/>
        </p:nvSpPr>
        <p:spPr>
          <a:xfrm>
            <a:off x="785786" y="785794"/>
            <a:ext cx="8143900" cy="5000660"/>
          </a:xfrm>
          <a:prstGeom prst="verticalScroll">
            <a:avLst>
              <a:gd name="adj" fmla="val 8889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دوباره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نگاهی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به ساعت،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نیم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ساعت گذشته بود!</a:t>
            </a:r>
          </a:p>
          <a:p>
            <a:pPr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مادرم آمد و صدا زد: عماد جان! بلند شو!</a:t>
            </a:r>
          </a:p>
          <a:p>
            <a:pPr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بیدارم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!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نیم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ساعت است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بیدار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شده ام!</a:t>
            </a:r>
          </a:p>
          <a:p>
            <a:pPr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مادرم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لبخندی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زد و گفت:</a:t>
            </a:r>
          </a:p>
          <a:p>
            <a:pPr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تا حالا حساب کرده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ای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چقدر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میشود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؟</a:t>
            </a:r>
          </a:p>
          <a:p>
            <a:pPr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چه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حسابی؟! 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منظورتان </a:t>
            </a: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چیست</a:t>
            </a: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؟!</a:t>
            </a: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uble Wave 1"/>
          <p:cNvSpPr/>
          <p:nvPr/>
        </p:nvSpPr>
        <p:spPr>
          <a:xfrm>
            <a:off x="428596" y="500042"/>
            <a:ext cx="7858180" cy="5857916"/>
          </a:xfrm>
          <a:prstGeom prst="doubleWave">
            <a:avLst>
              <a:gd name="adj1" fmla="val 3648"/>
              <a:gd name="adj2" fmla="val 0"/>
            </a:avLst>
          </a:prstGeom>
          <a:solidFill>
            <a:srgbClr val="22E707"/>
          </a:solidFill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">
              <a:lnSpc>
                <a:spcPct val="150000"/>
              </a:lnSpc>
            </a:pPr>
            <a:r>
              <a:rPr lang="fa-IR" sz="3200" b="1" dirty="0">
                <a:ln>
                  <a:solidFill>
                    <a:schemeClr val="tx1"/>
                  </a:solidFill>
                </a:ln>
              </a:rPr>
              <a:t>فكر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</a:rPr>
              <a:t>كرده ای كه </a:t>
            </a:r>
            <a:r>
              <a:rPr lang="fa-IR" sz="3200" b="1" dirty="0">
                <a:ln>
                  <a:solidFill>
                    <a:schemeClr val="tx1"/>
                  </a:solidFill>
                </a:ln>
              </a:rPr>
              <a:t>اگر هر روز،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</a:rPr>
              <a:t>نیم </a:t>
            </a:r>
            <a:r>
              <a:rPr lang="fa-IR" sz="3200" b="1" dirty="0">
                <a:ln>
                  <a:solidFill>
                    <a:schemeClr val="tx1"/>
                  </a:solidFill>
                </a:ln>
              </a:rPr>
              <a:t>ساعت در رختخواب غلت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</a:rPr>
              <a:t>بخوری </a:t>
            </a:r>
            <a:r>
              <a:rPr lang="fa-IR" sz="3200" b="1" dirty="0">
                <a:ln>
                  <a:solidFill>
                    <a:schemeClr val="tx1"/>
                  </a:solidFill>
                </a:ln>
              </a:rPr>
              <a:t>و وقت خود را تلف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</a:rPr>
              <a:t>كنی، </a:t>
            </a:r>
            <a:r>
              <a:rPr lang="fa-IR" sz="3200" b="1" dirty="0">
                <a:ln>
                  <a:solidFill>
                    <a:schemeClr val="tx1"/>
                  </a:solidFill>
                </a:ln>
              </a:rPr>
              <a:t>چه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</a:rPr>
              <a:t>میشود</a:t>
            </a:r>
            <a:r>
              <a:rPr lang="fa-IR" sz="3200" b="1" dirty="0">
                <a:ln>
                  <a:solidFill>
                    <a:schemeClr val="tx1"/>
                  </a:solidFill>
                </a:ln>
              </a:rPr>
              <a:t>؟!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>
                  <a:solidFill>
                    <a:schemeClr val="tx1"/>
                  </a:solidFill>
                </a:ln>
              </a:rPr>
              <a:t>قطره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</a:rPr>
              <a:t>های </a:t>
            </a:r>
            <a:r>
              <a:rPr lang="fa-IR" sz="3200" b="1" dirty="0">
                <a:ln>
                  <a:solidFill>
                    <a:schemeClr val="tx1"/>
                  </a:solidFill>
                </a:ln>
              </a:rPr>
              <a:t>آب! تکّه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</a:rPr>
              <a:t>های </a:t>
            </a:r>
            <a:r>
              <a:rPr lang="fa-IR" sz="3200" b="1" dirty="0">
                <a:ln>
                  <a:solidFill>
                    <a:schemeClr val="tx1"/>
                  </a:solidFill>
                </a:ln>
              </a:rPr>
              <a:t>نان! لحظه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</a:rPr>
              <a:t>های </a:t>
            </a:r>
            <a:r>
              <a:rPr lang="fa-IR" sz="3200" b="1" dirty="0">
                <a:ln>
                  <a:solidFill>
                    <a:schemeClr val="tx1"/>
                  </a:solidFill>
                </a:ln>
              </a:rPr>
              <a:t>عمر! ...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>
                  <a:solidFill>
                    <a:schemeClr val="tx1"/>
                  </a:solidFill>
                </a:ln>
              </a:rPr>
              <a:t>کوچک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</a:rPr>
              <a:t>هایی </a:t>
            </a:r>
            <a:r>
              <a:rPr lang="fa-IR" sz="3200" b="1" dirty="0">
                <a:ln>
                  <a:solidFill>
                    <a:schemeClr val="tx1"/>
                  </a:solidFill>
                </a:ln>
              </a:rPr>
              <a:t>که بزرگ هستند!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>
                  <a:solidFill>
                    <a:schemeClr val="tx1"/>
                  </a:solidFill>
                </a:ln>
              </a:rPr>
              <a:t>و </a:t>
            </a:r>
            <a:r>
              <a:rPr lang="fa-IR" sz="3200" b="1" dirty="0" smtClean="0">
                <a:ln>
                  <a:solidFill>
                    <a:schemeClr val="tx1"/>
                  </a:solidFill>
                </a:ln>
              </a:rPr>
              <a:t>گاهی خیلی </a:t>
            </a:r>
            <a:r>
              <a:rPr lang="fa-IR" sz="3200" b="1" dirty="0">
                <a:ln>
                  <a:solidFill>
                    <a:schemeClr val="tx1"/>
                  </a:solidFill>
                </a:ln>
              </a:rPr>
              <a:t>بزرگ!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>
                  <a:solidFill>
                    <a:schemeClr val="tx1"/>
                  </a:solidFill>
                </a:ln>
              </a:rPr>
              <a:t>فکرش را هم نکرده بودم که این چیزهای کوچک ...</a:t>
            </a:r>
            <a:endParaRPr lang="fa-IR" sz="3200" dirty="0">
              <a:ln>
                <a:solidFill>
                  <a:schemeClr val="tx1"/>
                </a:solidFill>
              </a:ln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lmas\Desktop\New folder\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6446" y="3000372"/>
            <a:ext cx="3143272" cy="92869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050" name="Picture 2" descr="C:\Users\almas\Desktop\New folder\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642918"/>
            <a:ext cx="2990850" cy="108585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" name="Rectangle 2"/>
          <p:cNvSpPr/>
          <p:nvPr/>
        </p:nvSpPr>
        <p:spPr>
          <a:xfrm>
            <a:off x="5857884" y="928670"/>
            <a:ext cx="14590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32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1AF29B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برایم بگو</a:t>
            </a:r>
          </a:p>
        </p:txBody>
      </p:sp>
      <p:sp>
        <p:nvSpPr>
          <p:cNvPr id="4" name="Rectangle 3"/>
          <p:cNvSpPr/>
          <p:nvPr/>
        </p:nvSpPr>
        <p:spPr>
          <a:xfrm>
            <a:off x="500034" y="1928802"/>
            <a:ext cx="8429652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fa-IR" sz="32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چه نمونه های دیگری از این کوچک های بزرگ سراغ دارید؟</a:t>
            </a:r>
          </a:p>
        </p:txBody>
      </p:sp>
      <p:sp>
        <p:nvSpPr>
          <p:cNvPr id="5" name="Rectangle 4"/>
          <p:cNvSpPr/>
          <p:nvPr/>
        </p:nvSpPr>
        <p:spPr>
          <a:xfrm>
            <a:off x="5786446" y="3143248"/>
            <a:ext cx="17652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52D2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گفت وگو کنید</a:t>
            </a:r>
          </a:p>
        </p:txBody>
      </p:sp>
      <p:sp>
        <p:nvSpPr>
          <p:cNvPr id="6" name="Rectangle 5"/>
          <p:cNvSpPr/>
          <p:nvPr/>
        </p:nvSpPr>
        <p:spPr>
          <a:xfrm>
            <a:off x="500034" y="4143380"/>
            <a:ext cx="8429684" cy="230832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1515F7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با گفت وگو در گروه و کمک آموزگار، نمونه هایی از اسراف را در مدرسه ی خود </a:t>
            </a:r>
            <a:r>
              <a:rPr lang="fa-I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1515F7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فهرست،و </a:t>
            </a:r>
            <a:r>
              <a:rPr lang="fa-IR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1515F7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راه حل های جلوگیری از آن ها را پیشنهاد کنید.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7572396" y="857232"/>
            <a:ext cx="1285884" cy="785818"/>
          </a:xfrm>
          <a:prstGeom prst="roundRect">
            <a:avLst/>
          </a:prstGeom>
          <a:solidFill>
            <a:srgbClr val="1AF29B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شماره</a:t>
            </a:r>
            <a:endParaRPr lang="fa-IR" sz="28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3399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7572396" y="1785926"/>
            <a:ext cx="1285884" cy="785818"/>
          </a:xfrm>
          <a:prstGeom prst="roundRect">
            <a:avLst/>
          </a:prstGeom>
          <a:solidFill>
            <a:srgbClr val="1AF29B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</a:t>
            </a:r>
            <a:endParaRPr lang="fa-IR" sz="28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3399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7572396" y="3786190"/>
            <a:ext cx="1285884" cy="785818"/>
          </a:xfrm>
          <a:prstGeom prst="roundRect">
            <a:avLst/>
          </a:prstGeom>
          <a:solidFill>
            <a:srgbClr val="1AF29B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fa-IR" sz="28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3399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572396" y="2786058"/>
            <a:ext cx="1285884" cy="785818"/>
          </a:xfrm>
          <a:prstGeom prst="roundRect">
            <a:avLst/>
          </a:prstGeom>
          <a:solidFill>
            <a:srgbClr val="1AF29B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endParaRPr lang="fa-IR" sz="28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3399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071934" y="857232"/>
            <a:ext cx="3429024" cy="785818"/>
          </a:xfrm>
          <a:prstGeom prst="roundRect">
            <a:avLst/>
          </a:prstGeom>
          <a:solidFill>
            <a:schemeClr val="bg2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52D2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نمونه هایی از اسراف در مدرسه</a:t>
            </a:r>
            <a:endParaRPr lang="fa-IR" sz="28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52D2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071934" y="1785926"/>
            <a:ext cx="3429024" cy="785818"/>
          </a:xfrm>
          <a:prstGeom prst="round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2800" b="1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52D2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071934" y="2786058"/>
            <a:ext cx="3429024" cy="785818"/>
          </a:xfrm>
          <a:prstGeom prst="roundRect">
            <a:avLst/>
          </a:prstGeom>
          <a:solidFill>
            <a:schemeClr val="bg2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2800" b="1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52D2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071934" y="3786190"/>
            <a:ext cx="3429024" cy="785818"/>
          </a:xfrm>
          <a:prstGeom prst="round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2800" b="1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52D2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71472" y="857232"/>
            <a:ext cx="3429024" cy="785818"/>
          </a:xfrm>
          <a:prstGeom prst="round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52D2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راه حلّ پیشنهادی</a:t>
            </a:r>
            <a:endParaRPr lang="fa-IR" sz="28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52D2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71472" y="1785926"/>
            <a:ext cx="3429024" cy="785818"/>
          </a:xfrm>
          <a:prstGeom prst="roundRect">
            <a:avLst/>
          </a:prstGeom>
          <a:solidFill>
            <a:schemeClr val="bg2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2800" b="1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52D2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71472" y="2786058"/>
            <a:ext cx="3429024" cy="785818"/>
          </a:xfrm>
          <a:prstGeom prst="round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2800" b="1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52D2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71472" y="3786190"/>
            <a:ext cx="3429024" cy="785818"/>
          </a:xfrm>
          <a:prstGeom prst="roundRect">
            <a:avLst/>
          </a:prstGeom>
          <a:solidFill>
            <a:schemeClr val="bg2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2800" b="1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52D2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572396" y="4786322"/>
            <a:ext cx="1285884" cy="785818"/>
          </a:xfrm>
          <a:prstGeom prst="roundRect">
            <a:avLst/>
          </a:prstGeom>
          <a:solidFill>
            <a:srgbClr val="1AF29B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  <a:endParaRPr lang="fa-IR" sz="28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3399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071934" y="4786322"/>
            <a:ext cx="3429024" cy="785818"/>
          </a:xfrm>
          <a:prstGeom prst="roundRect">
            <a:avLst/>
          </a:prstGeom>
          <a:solidFill>
            <a:schemeClr val="bg2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2800" b="1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52D2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71472" y="4786322"/>
            <a:ext cx="3429024" cy="785818"/>
          </a:xfrm>
          <a:prstGeom prst="round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2800" b="1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52D2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7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9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7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8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9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9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9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9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lmas\Desktop\New folder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285992"/>
            <a:ext cx="8429632" cy="3000396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2285984" y="1357298"/>
            <a:ext cx="6603090" cy="646331"/>
          </a:xfrm>
          <a:prstGeom prst="rect">
            <a:avLst/>
          </a:prstGeom>
          <a:solidFill>
            <a:srgbClr val="1515F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 algn="just"/>
            <a:r>
              <a:rPr lang="fa-IR" sz="36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این آیه را بخوانید و به پرسش پاسخ دهید.</a:t>
            </a:r>
          </a:p>
        </p:txBody>
      </p:sp>
      <p:sp>
        <p:nvSpPr>
          <p:cNvPr id="4" name="Rectangle 3"/>
          <p:cNvSpPr/>
          <p:nvPr/>
        </p:nvSpPr>
        <p:spPr>
          <a:xfrm>
            <a:off x="785786" y="2928934"/>
            <a:ext cx="77867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1AF29B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وَ لاتُسرِفوا ، اِنَّه و لایُحِبُّ المُسرِفینَ</a:t>
            </a:r>
          </a:p>
          <a:p>
            <a:pPr algn="ctr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اسراف نکنید، زیرا خدا اسراف کاران را دوست ندارد.</a:t>
            </a:r>
          </a:p>
        </p:txBody>
      </p:sp>
      <p:sp>
        <p:nvSpPr>
          <p:cNvPr id="5" name="Rectangle 4"/>
          <p:cNvSpPr/>
          <p:nvPr/>
        </p:nvSpPr>
        <p:spPr>
          <a:xfrm>
            <a:off x="1785918" y="4357694"/>
            <a:ext cx="13821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اَعراف، 31</a:t>
            </a:r>
          </a:p>
        </p:txBody>
      </p:sp>
      <p:pic>
        <p:nvPicPr>
          <p:cNvPr id="3074" name="Picture 2" descr="C:\Users\almas\Desktop\New folder\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214290"/>
            <a:ext cx="3381392" cy="92869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" name="Rectangle 1"/>
          <p:cNvSpPr/>
          <p:nvPr/>
        </p:nvSpPr>
        <p:spPr>
          <a:xfrm>
            <a:off x="5786446" y="415333"/>
            <a:ext cx="13612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32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تدبّر کنیم</a:t>
            </a: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5720" y="714356"/>
            <a:ext cx="8572560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توجّه به جمله ی زیر در هریک از این موارد، اسراف چگونه روی می دهد؟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85786" y="2571744"/>
            <a:ext cx="7286676" cy="2214578"/>
          </a:xfrm>
          <a:prstGeom prst="roundRect">
            <a:avLst/>
          </a:prstGeom>
          <a:solidFill>
            <a:srgbClr val="22E707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D498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اسراف نکردن یعنی درست مصرف کردن و درست</a:t>
            </a:r>
          </a:p>
          <a:p>
            <a:pPr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D498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مصرف کردن یعنی به جا و به اندازه مصرف کردن</a:t>
            </a:r>
            <a:endParaRPr lang="fa-IR" sz="32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D498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142976" y="5000636"/>
            <a:ext cx="2071702" cy="571504"/>
          </a:xfrm>
          <a:prstGeom prst="roundRect">
            <a:avLst>
              <a:gd name="adj" fmla="val 43333"/>
            </a:avLst>
          </a:prstGeom>
          <a:solidFill>
            <a:srgbClr val="1515F7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/>
              <a:t>وضو و غسل</a:t>
            </a:r>
            <a:endParaRPr lang="fa-IR" dirty="0"/>
          </a:p>
        </p:txBody>
      </p:sp>
      <p:sp>
        <p:nvSpPr>
          <p:cNvPr id="6" name="Rounded Rectangle 5"/>
          <p:cNvSpPr/>
          <p:nvPr/>
        </p:nvSpPr>
        <p:spPr>
          <a:xfrm>
            <a:off x="3428992" y="5000636"/>
            <a:ext cx="2071702" cy="571504"/>
          </a:xfrm>
          <a:prstGeom prst="roundRect">
            <a:avLst>
              <a:gd name="adj" fmla="val 43333"/>
            </a:avLst>
          </a:prstGeom>
          <a:solidFill>
            <a:srgbClr val="FFC000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20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بازی های رایانه ای</a:t>
            </a:r>
            <a:endParaRPr lang="fa-IR" sz="20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715008" y="5000636"/>
            <a:ext cx="2071702" cy="571504"/>
          </a:xfrm>
          <a:prstGeom prst="roundRect">
            <a:avLst>
              <a:gd name="adj" fmla="val 43333"/>
            </a:avLst>
          </a:prstGeom>
          <a:solidFill>
            <a:srgbClr val="1CF0F0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0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D498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تماشای تلویزیون</a:t>
            </a:r>
            <a:endParaRPr lang="fa-IR" sz="20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D498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357290" y="428604"/>
            <a:ext cx="75168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32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D970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اسراف در هرکدام چه نتایجی را به دنبال خواهد داشت؟</a:t>
            </a:r>
          </a:p>
        </p:txBody>
      </p:sp>
      <p:pic>
        <p:nvPicPr>
          <p:cNvPr id="1026" name="Picture 2" descr="C:\Users\almas\Desktop\New folder\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22395" y="1142984"/>
            <a:ext cx="2597745" cy="85725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Rectangle 5"/>
          <p:cNvSpPr/>
          <p:nvPr/>
        </p:nvSpPr>
        <p:spPr>
          <a:xfrm>
            <a:off x="6000760" y="1285860"/>
            <a:ext cx="14863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1CF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ببین و بگو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071802" y="2143116"/>
            <a:ext cx="56124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a-IR" sz="32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از این تصویرها چه برداشت هایی دارید؟</a:t>
            </a:r>
            <a:endParaRPr lang="fa-IR" sz="32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3399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7" name="Picture 3" descr="C:\Users\almas\Desktop\New folder\4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3143248"/>
            <a:ext cx="4691072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tx1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1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70" decel="100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770" decel="100000"/>
                                        <p:tgtEl>
                                          <p:spTgt spid="102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lmas\Desktop\New folder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05" y="357166"/>
            <a:ext cx="3333773" cy="1000132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" name="Rectangle 2"/>
          <p:cNvSpPr/>
          <p:nvPr/>
        </p:nvSpPr>
        <p:spPr>
          <a:xfrm>
            <a:off x="5572132" y="571480"/>
            <a:ext cx="19511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6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D970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بررسی کنید</a:t>
            </a:r>
          </a:p>
        </p:txBody>
      </p:sp>
      <p:sp>
        <p:nvSpPr>
          <p:cNvPr id="4" name="Rectangle 3"/>
          <p:cNvSpPr/>
          <p:nvPr/>
        </p:nvSpPr>
        <p:spPr>
          <a:xfrm>
            <a:off x="357158" y="1643050"/>
            <a:ext cx="8358230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با توجّه به سخن پیامبر، در هریک از موارد زیر چگونه باید عمل کنیم؟</a:t>
            </a:r>
          </a:p>
        </p:txBody>
      </p:sp>
      <p:pic>
        <p:nvPicPr>
          <p:cNvPr id="2051" name="Picture 3" descr="C:\Users\almas\Desktop\New folder\3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643314"/>
            <a:ext cx="8586788" cy="285752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Rectangle 6"/>
          <p:cNvSpPr/>
          <p:nvPr/>
        </p:nvSpPr>
        <p:spPr>
          <a:xfrm>
            <a:off x="1000100" y="4286256"/>
            <a:ext cx="735811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2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پيامبر اسلام صلّی الله علیه و آله:</a:t>
            </a:r>
          </a:p>
          <a:p>
            <a:pPr algn="ctr">
              <a:lnSpc>
                <a:spcPct val="150000"/>
              </a:lnSpc>
            </a:pPr>
            <a:r>
              <a:rPr lang="fa-IR" sz="2800" b="1" dirty="0" smtClean="0">
                <a:ln>
                  <a:solidFill>
                    <a:schemeClr val="tx1"/>
                  </a:solidFill>
                </a:ln>
                <a:solidFill>
                  <a:srgbClr val="1AF29B"/>
                </a:solidFill>
              </a:rPr>
              <a:t>هرگز آب را اسراف نكنيد؛ هر چند در كنار نهر جاری باشد.</a:t>
            </a:r>
            <a:endParaRPr lang="fa-IR" sz="2800" dirty="0">
              <a:ln>
                <a:solidFill>
                  <a:schemeClr val="tx1"/>
                </a:solidFill>
              </a:ln>
              <a:solidFill>
                <a:srgbClr val="1AF29B"/>
              </a:solidFill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10842" y="1000108"/>
            <a:ext cx="6288901" cy="523220"/>
          </a:xfrm>
          <a:prstGeom prst="rect">
            <a:avLst/>
          </a:prstGeom>
          <a:solidFill>
            <a:srgbClr val="FD4981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 algn="just"/>
            <a:r>
              <a:rPr lang="fa-IR" sz="28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روز جمعه است و دوست دارم ساعت ها بازی کنم...</a:t>
            </a:r>
          </a:p>
        </p:txBody>
      </p:sp>
      <p:sp>
        <p:nvSpPr>
          <p:cNvPr id="4" name="Rectangle 3"/>
          <p:cNvSpPr/>
          <p:nvPr/>
        </p:nvSpPr>
        <p:spPr>
          <a:xfrm>
            <a:off x="1142976" y="2000240"/>
            <a:ext cx="6215074" cy="156966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22E707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تعطیلات تابستان است و می خواهم همه ی برنامه های تلویزیون را تماشا کنم...</a:t>
            </a:r>
          </a:p>
        </p:txBody>
      </p:sp>
      <p:pic>
        <p:nvPicPr>
          <p:cNvPr id="3074" name="Picture 2" descr="C:\Users\almas\Desktop\New folder\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15272" y="714356"/>
            <a:ext cx="785814" cy="115252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075" name="Picture 3" descr="C:\Users\almas\Desktop\New folder\4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396" y="2143116"/>
            <a:ext cx="1009650" cy="11144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076" name="Picture 4" descr="C:\Users\almas\Desktop\New folder\4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43834" y="4572008"/>
            <a:ext cx="1071570" cy="107157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Rectangle 7"/>
          <p:cNvSpPr/>
          <p:nvPr/>
        </p:nvSpPr>
        <p:spPr>
          <a:xfrm>
            <a:off x="1071538" y="3929066"/>
            <a:ext cx="6357982" cy="230832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CF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مدادم کوچک شده است ولی هنوز در دستم جا می شود؛ دوست دارم از مداد جدیدی</a:t>
            </a:r>
          </a:p>
          <a:p>
            <a:pPr algn="just">
              <a:lnSpc>
                <a:spcPct val="150000"/>
              </a:lnSpc>
            </a:pPr>
            <a:r>
              <a:rPr lang="fa-IR" sz="32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1CF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استفاده کنم که پدرم برایم خریده است…</a:t>
            </a:r>
            <a:endParaRPr lang="fa-IR" sz="32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1CF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500"/>
                            </p:stCondLst>
                            <p:childTnLst>
                              <p:par>
                                <p:cTn id="9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29322" y="928670"/>
            <a:ext cx="14879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3399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با خانواده</a:t>
            </a:r>
          </a:p>
        </p:txBody>
      </p:sp>
      <p:sp>
        <p:nvSpPr>
          <p:cNvPr id="3" name="Rectangle 2"/>
          <p:cNvSpPr/>
          <p:nvPr/>
        </p:nvSpPr>
        <p:spPr>
          <a:xfrm>
            <a:off x="928662" y="1857364"/>
            <a:ext cx="7572428" cy="2308324"/>
          </a:xfrm>
          <a:prstGeom prst="rect">
            <a:avLst/>
          </a:prstGeom>
          <a:solidFill>
            <a:srgbClr val="1AF29B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فهرستی از مواردی را که در خانه ی شما از اسراف جلوگیری می شود با کمک اعضای خانواده تهیه کنید</a:t>
            </a:r>
          </a:p>
          <a:p>
            <a:pPr algn="just">
              <a:lnSpc>
                <a:spcPct val="150000"/>
              </a:lnSpc>
            </a:pPr>
            <a:r>
              <a:rPr lang="fa-IR" sz="3200" b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و در کلاس بخوانید.</a:t>
            </a:r>
          </a:p>
        </p:txBody>
      </p:sp>
      <p:pic>
        <p:nvPicPr>
          <p:cNvPr id="4098" name="Picture 2" descr="C:\Users\almas\Desktop\New folder\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00958" y="642918"/>
            <a:ext cx="976315" cy="106643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Rounded Rectangle 4"/>
          <p:cNvSpPr/>
          <p:nvPr/>
        </p:nvSpPr>
        <p:spPr>
          <a:xfrm>
            <a:off x="7286644" y="4429132"/>
            <a:ext cx="1214446" cy="642942"/>
          </a:xfrm>
          <a:prstGeom prst="roundRect">
            <a:avLst/>
          </a:prstGeom>
          <a:solidFill>
            <a:srgbClr val="FFC000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Rounded Rectangle 5"/>
          <p:cNvSpPr/>
          <p:nvPr/>
        </p:nvSpPr>
        <p:spPr>
          <a:xfrm>
            <a:off x="7286644" y="5143512"/>
            <a:ext cx="1214446" cy="642942"/>
          </a:xfrm>
          <a:prstGeom prst="roundRect">
            <a:avLst/>
          </a:prstGeom>
          <a:solidFill>
            <a:srgbClr val="FFC000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Rounded Rectangle 6"/>
          <p:cNvSpPr/>
          <p:nvPr/>
        </p:nvSpPr>
        <p:spPr>
          <a:xfrm>
            <a:off x="7286644" y="5857892"/>
            <a:ext cx="1214446" cy="642942"/>
          </a:xfrm>
          <a:prstGeom prst="roundRect">
            <a:avLst/>
          </a:prstGeom>
          <a:solidFill>
            <a:srgbClr val="FFC000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ounded Rectangle 7"/>
          <p:cNvSpPr/>
          <p:nvPr/>
        </p:nvSpPr>
        <p:spPr>
          <a:xfrm>
            <a:off x="928662" y="4429132"/>
            <a:ext cx="6286544" cy="642942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Rounded Rectangle 8"/>
          <p:cNvSpPr/>
          <p:nvPr/>
        </p:nvSpPr>
        <p:spPr>
          <a:xfrm>
            <a:off x="928662" y="5143512"/>
            <a:ext cx="6286544" cy="642942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Rounded Rectangle 9"/>
          <p:cNvSpPr/>
          <p:nvPr/>
        </p:nvSpPr>
        <p:spPr>
          <a:xfrm>
            <a:off x="928662" y="5857892"/>
            <a:ext cx="6286544" cy="642942"/>
          </a:xfrm>
          <a:prstGeom prst="round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14414" y="3643314"/>
            <a:ext cx="3000396" cy="186100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perspectiveRigh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8000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پایان</a:t>
            </a:r>
            <a:endParaRPr lang="en-US" sz="8000" b="1" cap="all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1406" y="71438"/>
            <a:ext cx="9001156" cy="6715148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Action Button: Return 4">
            <a:hlinkClick r:id="" action="ppaction://hlinkshowjump?jump=previousslide" highlightClick="1"/>
          </p:cNvPr>
          <p:cNvSpPr/>
          <p:nvPr/>
        </p:nvSpPr>
        <p:spPr>
          <a:xfrm>
            <a:off x="8143900" y="6143644"/>
            <a:ext cx="785818" cy="571504"/>
          </a:xfrm>
          <a:prstGeom prst="actionButtonRetur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863</Words>
  <Application>Microsoft Office PowerPoint</Application>
  <PresentationFormat>On-screen Show (4:3)</PresentationFormat>
  <Paragraphs>81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almas</dc:creator>
  <cp:lastModifiedBy>Windows User</cp:lastModifiedBy>
  <cp:revision>51</cp:revision>
  <dcterms:created xsi:type="dcterms:W3CDTF">2016-04-23T09:15:56Z</dcterms:created>
  <dcterms:modified xsi:type="dcterms:W3CDTF">2020-04-06T10:38:39Z</dcterms:modified>
</cp:coreProperties>
</file>