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91" r:id="rId2"/>
    <p:sldId id="290" r:id="rId3"/>
    <p:sldId id="258" r:id="rId4"/>
    <p:sldId id="259" r:id="rId5"/>
    <p:sldId id="279" r:id="rId6"/>
    <p:sldId id="260" r:id="rId7"/>
    <p:sldId id="274" r:id="rId8"/>
    <p:sldId id="261" r:id="rId9"/>
    <p:sldId id="275" r:id="rId10"/>
    <p:sldId id="262" r:id="rId11"/>
    <p:sldId id="263" r:id="rId12"/>
    <p:sldId id="276" r:id="rId13"/>
    <p:sldId id="264" r:id="rId14"/>
    <p:sldId id="265" r:id="rId15"/>
    <p:sldId id="266" r:id="rId16"/>
    <p:sldId id="267" r:id="rId17"/>
    <p:sldId id="277" r:id="rId18"/>
    <p:sldId id="268" r:id="rId19"/>
    <p:sldId id="269" r:id="rId20"/>
    <p:sldId id="278" r:id="rId21"/>
    <p:sldId id="270" r:id="rId22"/>
    <p:sldId id="271" r:id="rId23"/>
    <p:sldId id="272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</p:sldIdLst>
  <p:sldSz cx="9144000" cy="6858000" type="screen4x3"/>
  <p:notesSz cx="68580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charset="0"/>
        <a:ea typeface="ＭＳ Ｐゴシック" charset="0"/>
        <a:cs typeface="+mn-cs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+mn-cs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+mn-cs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+mn-cs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Calibri" charset="0"/>
        <a:ea typeface="ＭＳ Ｐゴシック" charset="0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928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B" initials="MB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6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82" autoAdjust="0"/>
    <p:restoredTop sz="87194" autoAdjust="0"/>
  </p:normalViewPr>
  <p:slideViewPr>
    <p:cSldViewPr>
      <p:cViewPr varScale="1">
        <p:scale>
          <a:sx n="74" d="100"/>
          <a:sy n="74" d="100"/>
        </p:scale>
        <p:origin x="-115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 snapToObjects="1">
      <p:cViewPr varScale="1">
        <p:scale>
          <a:sx n="143" d="100"/>
          <a:sy n="143" d="100"/>
        </p:scale>
        <p:origin x="-2280" y="-112"/>
      </p:cViewPr>
      <p:guideLst>
        <p:guide orient="horz" pos="2928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commentAuthors" Target="commentAuthor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07D75A-84A0-4A5A-8ABF-A0E2ED410AE3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AC6DE47-74E3-4C16-AF2F-EEE59DB0CCF2}">
      <dgm:prSet custT="1"/>
      <dgm:spPr>
        <a:solidFill>
          <a:srgbClr val="FF0000"/>
        </a:solidFill>
      </dgm:spPr>
      <dgm:t>
        <a:bodyPr/>
        <a:lstStyle/>
        <a:p>
          <a:pPr rtl="0"/>
          <a:r>
            <a:rPr lang="fa-IR" sz="2200" b="1" dirty="0" smtClean="0">
              <a:solidFill>
                <a:schemeClr val="bg1"/>
              </a:solidFill>
              <a:cs typeface="B Nazanin" panose="00000400000000000000" pitchFamily="2" charset="-78"/>
            </a:rPr>
            <a:t>استفاده نکردن از تورنیکه ، موجب توقف و کنترل خونریزی میگردد.</a:t>
          </a:r>
          <a:endParaRPr lang="en-US" sz="2200" dirty="0">
            <a:solidFill>
              <a:schemeClr val="bg1"/>
            </a:solidFill>
            <a:cs typeface="B Nazanin" panose="00000400000000000000" pitchFamily="2" charset="-78"/>
          </a:endParaRPr>
        </a:p>
      </dgm:t>
    </dgm:pt>
    <dgm:pt modelId="{AB3FBA57-A95E-48D6-8A16-F5C5E5FAF42F}" type="parTrans" cxnId="{2F4B15C1-FE86-4997-98CD-59389EDD5298}">
      <dgm:prSet/>
      <dgm:spPr/>
      <dgm:t>
        <a:bodyPr/>
        <a:lstStyle/>
        <a:p>
          <a:endParaRPr lang="en-US"/>
        </a:p>
      </dgm:t>
    </dgm:pt>
    <dgm:pt modelId="{A9A8B699-6BE6-405C-91AD-D17DACD93872}" type="sibTrans" cxnId="{2F4B15C1-FE86-4997-98CD-59389EDD5298}">
      <dgm:prSet/>
      <dgm:spPr/>
      <dgm:t>
        <a:bodyPr/>
        <a:lstStyle/>
        <a:p>
          <a:endParaRPr lang="en-US"/>
        </a:p>
      </dgm:t>
    </dgm:pt>
    <dgm:pt modelId="{6E4CAB75-9683-4B26-972F-0547E64FD1D9}">
      <dgm:prSet/>
      <dgm:spPr>
        <a:solidFill>
          <a:srgbClr val="FF0000"/>
        </a:solidFill>
      </dgm:spPr>
      <dgm:t>
        <a:bodyPr/>
        <a:lstStyle/>
        <a:p>
          <a:pPr rtl="0"/>
          <a:r>
            <a:rPr lang="fa-IR" b="1" dirty="0" smtClean="0">
              <a:cs typeface="B Nazanin" panose="00000400000000000000" pitchFamily="2" charset="-78"/>
            </a:rPr>
            <a:t>انتظار طولانی مدت برای بکارگیری تورنیکه.</a:t>
          </a:r>
          <a:endParaRPr lang="en-US" dirty="0">
            <a:cs typeface="B Nazanin" panose="00000400000000000000" pitchFamily="2" charset="-78"/>
          </a:endParaRPr>
        </a:p>
      </dgm:t>
    </dgm:pt>
    <dgm:pt modelId="{0C6D21A7-4B2F-4C45-93FC-E7CCFF119EDE}" type="parTrans" cxnId="{2636F85F-69B9-45B4-B62A-B030E0F5BB5B}">
      <dgm:prSet/>
      <dgm:spPr/>
      <dgm:t>
        <a:bodyPr/>
        <a:lstStyle/>
        <a:p>
          <a:endParaRPr lang="en-US"/>
        </a:p>
      </dgm:t>
    </dgm:pt>
    <dgm:pt modelId="{8D3F340B-D472-48A8-844A-E4608409965A}" type="sibTrans" cxnId="{2636F85F-69B9-45B4-B62A-B030E0F5BB5B}">
      <dgm:prSet/>
      <dgm:spPr/>
      <dgm:t>
        <a:bodyPr/>
        <a:lstStyle/>
        <a:p>
          <a:endParaRPr lang="en-US"/>
        </a:p>
      </dgm:t>
    </dgm:pt>
    <dgm:pt modelId="{F25CF1F3-1822-4871-A55A-6EA3A166520F}">
      <dgm:prSet/>
      <dgm:spPr>
        <a:solidFill>
          <a:srgbClr val="FF0000"/>
        </a:solidFill>
      </dgm:spPr>
      <dgm:t>
        <a:bodyPr/>
        <a:lstStyle/>
        <a:p>
          <a:pPr rtl="0"/>
          <a:r>
            <a:rPr lang="fa-IR" b="1" dirty="0" smtClean="0">
              <a:cs typeface="B Nazanin" panose="00000400000000000000" pitchFamily="2" charset="-78"/>
            </a:rPr>
            <a:t>استفاده تورنیکه برای خونریزی های جزئی.</a:t>
          </a:r>
          <a:endParaRPr lang="en-US" dirty="0">
            <a:cs typeface="B Nazanin" panose="00000400000000000000" pitchFamily="2" charset="-78"/>
          </a:endParaRPr>
        </a:p>
      </dgm:t>
    </dgm:pt>
    <dgm:pt modelId="{01A0A628-052C-4CE5-9B29-1ACF881F45DF}" type="parTrans" cxnId="{DD704056-1908-4DB8-973B-B30CE903356A}">
      <dgm:prSet/>
      <dgm:spPr/>
      <dgm:t>
        <a:bodyPr/>
        <a:lstStyle/>
        <a:p>
          <a:endParaRPr lang="en-US"/>
        </a:p>
      </dgm:t>
    </dgm:pt>
    <dgm:pt modelId="{1EFA3E28-D757-4F4B-AB1B-772826C6B192}" type="sibTrans" cxnId="{DD704056-1908-4DB8-973B-B30CE903356A}">
      <dgm:prSet/>
      <dgm:spPr/>
      <dgm:t>
        <a:bodyPr/>
        <a:lstStyle/>
        <a:p>
          <a:endParaRPr lang="en-US"/>
        </a:p>
      </dgm:t>
    </dgm:pt>
    <dgm:pt modelId="{31C4D653-E5FA-4450-81BB-FDBBD7F7B783}">
      <dgm:prSet custT="1"/>
      <dgm:spPr>
        <a:solidFill>
          <a:srgbClr val="FF0000"/>
        </a:solidFill>
      </dgm:spPr>
      <dgm:t>
        <a:bodyPr/>
        <a:lstStyle/>
        <a:p>
          <a:pPr rtl="0"/>
          <a:r>
            <a:rPr lang="fa-IR" sz="2400" b="1" dirty="0" smtClean="0">
              <a:cs typeface="B Nazanin" panose="00000400000000000000" pitchFamily="2" charset="-78"/>
            </a:rPr>
            <a:t>قرار دادن تورنیکه خیلی بالاتر از محل زخم.</a:t>
          </a:r>
          <a:endParaRPr lang="en-US" sz="2400" dirty="0">
            <a:cs typeface="B Nazanin" panose="00000400000000000000" pitchFamily="2" charset="-78"/>
          </a:endParaRPr>
        </a:p>
      </dgm:t>
    </dgm:pt>
    <dgm:pt modelId="{82DCB547-71EF-4EEA-8002-329990EB6C4B}" type="parTrans" cxnId="{E5E42183-4624-458F-85CE-996050757C20}">
      <dgm:prSet/>
      <dgm:spPr/>
      <dgm:t>
        <a:bodyPr/>
        <a:lstStyle/>
        <a:p>
          <a:endParaRPr lang="en-US"/>
        </a:p>
      </dgm:t>
    </dgm:pt>
    <dgm:pt modelId="{DAFB304B-A292-4BB4-92A0-40A63A9746C0}" type="sibTrans" cxnId="{E5E42183-4624-458F-85CE-996050757C20}">
      <dgm:prSet/>
      <dgm:spPr/>
      <dgm:t>
        <a:bodyPr/>
        <a:lstStyle/>
        <a:p>
          <a:endParaRPr lang="en-US"/>
        </a:p>
      </dgm:t>
    </dgm:pt>
    <dgm:pt modelId="{9F5FCF22-3B2E-45AC-9367-8E6C606E2ED5}">
      <dgm:prSet custT="1"/>
      <dgm:spPr>
        <a:solidFill>
          <a:srgbClr val="FF0000"/>
        </a:solidFill>
      </dgm:spPr>
      <dgm:t>
        <a:bodyPr/>
        <a:lstStyle/>
        <a:p>
          <a:pPr rtl="0"/>
          <a:r>
            <a:rPr lang="fa-IR" sz="2200" b="1" dirty="0" smtClean="0">
              <a:cs typeface="B Nazanin" panose="00000400000000000000" pitchFamily="2" charset="-78"/>
            </a:rPr>
            <a:t>سقف نکردن تورنیکه برای جلوگیری از خونریزی</a:t>
          </a:r>
          <a:endParaRPr lang="en-US" sz="2200" dirty="0">
            <a:cs typeface="B Nazanin" panose="00000400000000000000" pitchFamily="2" charset="-78"/>
          </a:endParaRPr>
        </a:p>
      </dgm:t>
    </dgm:pt>
    <dgm:pt modelId="{3B0ACA89-6CA4-4F74-A85F-08F62146253D}" type="parTrans" cxnId="{7489EE92-6ADA-4212-A9F6-5BA38357A708}">
      <dgm:prSet/>
      <dgm:spPr/>
      <dgm:t>
        <a:bodyPr/>
        <a:lstStyle/>
        <a:p>
          <a:endParaRPr lang="en-US"/>
        </a:p>
      </dgm:t>
    </dgm:pt>
    <dgm:pt modelId="{192B7707-9019-4CC3-A134-7344747B56ED}" type="sibTrans" cxnId="{7489EE92-6ADA-4212-A9F6-5BA38357A708}">
      <dgm:prSet/>
      <dgm:spPr/>
      <dgm:t>
        <a:bodyPr/>
        <a:lstStyle/>
        <a:p>
          <a:endParaRPr lang="en-US"/>
        </a:p>
      </dgm:t>
    </dgm:pt>
    <dgm:pt modelId="{EE2AE7CA-F431-40E0-84C4-074881D1408F}">
      <dgm:prSet custT="1"/>
      <dgm:spPr>
        <a:solidFill>
          <a:srgbClr val="FF0000"/>
        </a:solidFill>
      </dgm:spPr>
      <dgm:t>
        <a:bodyPr/>
        <a:lstStyle/>
        <a:p>
          <a:pPr rtl="0"/>
          <a:r>
            <a:rPr lang="fa-IR" sz="2400" b="1" dirty="0" smtClean="0">
              <a:cs typeface="B Nazanin" panose="00000400000000000000" pitchFamily="2" charset="-78"/>
            </a:rPr>
            <a:t>استفاده نکردن از تورنیکه دوم در صورت نیاز.</a:t>
          </a:r>
          <a:endParaRPr lang="en-US" sz="2400" dirty="0">
            <a:cs typeface="B Nazanin" panose="00000400000000000000" pitchFamily="2" charset="-78"/>
          </a:endParaRPr>
        </a:p>
      </dgm:t>
    </dgm:pt>
    <dgm:pt modelId="{6FD434F4-451C-4EFB-9E27-675A56E2014E}" type="parTrans" cxnId="{784BBABD-3551-4E50-85C8-D28D07F2E113}">
      <dgm:prSet/>
      <dgm:spPr/>
      <dgm:t>
        <a:bodyPr/>
        <a:lstStyle/>
        <a:p>
          <a:endParaRPr lang="en-US"/>
        </a:p>
      </dgm:t>
    </dgm:pt>
    <dgm:pt modelId="{1EBDEC8F-DA40-40E0-8F57-43D3099876C2}" type="sibTrans" cxnId="{784BBABD-3551-4E50-85C8-D28D07F2E113}">
      <dgm:prSet/>
      <dgm:spPr/>
      <dgm:t>
        <a:bodyPr/>
        <a:lstStyle/>
        <a:p>
          <a:endParaRPr lang="en-US"/>
        </a:p>
      </dgm:t>
    </dgm:pt>
    <dgm:pt modelId="{3944BEB6-BA2D-4E25-BF1E-055BBA555098}">
      <dgm:prSet custT="1"/>
      <dgm:spPr>
        <a:solidFill>
          <a:srgbClr val="FF0000"/>
        </a:solidFill>
      </dgm:spPr>
      <dgm:t>
        <a:bodyPr/>
        <a:lstStyle/>
        <a:p>
          <a:pPr rtl="0"/>
          <a:r>
            <a:rPr lang="fa-IR" sz="2200" b="1" dirty="0" smtClean="0">
              <a:cs typeface="B Nazanin" panose="00000400000000000000" pitchFamily="2" charset="-78"/>
            </a:rPr>
            <a:t>شل کردن دوره ای تورنیکه برای خونرسانی به انتها اندام ها.</a:t>
          </a:r>
          <a:endParaRPr lang="en-US" sz="2200" dirty="0">
            <a:cs typeface="B Nazanin" panose="00000400000000000000" pitchFamily="2" charset="-78"/>
          </a:endParaRPr>
        </a:p>
      </dgm:t>
    </dgm:pt>
    <dgm:pt modelId="{9FDAE817-ED7D-4C12-B448-A1FA38CF17FB}" type="parTrans" cxnId="{0400B17C-80C2-4130-98B0-21887694B589}">
      <dgm:prSet/>
      <dgm:spPr/>
      <dgm:t>
        <a:bodyPr/>
        <a:lstStyle/>
        <a:p>
          <a:endParaRPr lang="en-US"/>
        </a:p>
      </dgm:t>
    </dgm:pt>
    <dgm:pt modelId="{FCAD414D-D43E-4190-BA71-E2F640090122}" type="sibTrans" cxnId="{0400B17C-80C2-4130-98B0-21887694B589}">
      <dgm:prSet/>
      <dgm:spPr/>
      <dgm:t>
        <a:bodyPr/>
        <a:lstStyle/>
        <a:p>
          <a:endParaRPr lang="en-US"/>
        </a:p>
      </dgm:t>
    </dgm:pt>
    <dgm:pt modelId="{62CB4ABA-B591-40B1-ACF0-25D7E514F6AB}" type="pres">
      <dgm:prSet presAssocID="{1B07D75A-84A0-4A5A-8ABF-A0E2ED410AE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E9FFBB4-B572-4883-93DC-C2356B84F5BF}" type="pres">
      <dgm:prSet presAssocID="{3AC6DE47-74E3-4C16-AF2F-EEE59DB0CCF2}" presName="linNode" presStyleCnt="0"/>
      <dgm:spPr/>
    </dgm:pt>
    <dgm:pt modelId="{80B9DDD7-ECE0-4AD6-9829-C08069341EE5}" type="pres">
      <dgm:prSet presAssocID="{3AC6DE47-74E3-4C16-AF2F-EEE59DB0CCF2}" presName="parentText" presStyleLbl="node1" presStyleIdx="0" presStyleCnt="7" custScaleX="24572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198BE9A-072C-4CD8-A911-0019BBE32938}" type="pres">
      <dgm:prSet presAssocID="{A9A8B699-6BE6-405C-91AD-D17DACD93872}" presName="sp" presStyleCnt="0"/>
      <dgm:spPr/>
    </dgm:pt>
    <dgm:pt modelId="{D37BE141-ED81-4738-9A08-DF2A376B608A}" type="pres">
      <dgm:prSet presAssocID="{6E4CAB75-9683-4B26-972F-0547E64FD1D9}" presName="linNode" presStyleCnt="0"/>
      <dgm:spPr/>
    </dgm:pt>
    <dgm:pt modelId="{102CB9BB-D376-4BB5-BC4A-2EDBC8A98522}" type="pres">
      <dgm:prSet presAssocID="{6E4CAB75-9683-4B26-972F-0547E64FD1D9}" presName="parentText" presStyleLbl="node1" presStyleIdx="1" presStyleCnt="7" custScaleX="22970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F08991-85CB-4BBC-A0DD-F4CE8C61AEEC}" type="pres">
      <dgm:prSet presAssocID="{8D3F340B-D472-48A8-844A-E4608409965A}" presName="sp" presStyleCnt="0"/>
      <dgm:spPr/>
    </dgm:pt>
    <dgm:pt modelId="{ED54286E-EDD2-471E-AF7F-B15BEDBFD583}" type="pres">
      <dgm:prSet presAssocID="{F25CF1F3-1822-4871-A55A-6EA3A166520F}" presName="linNode" presStyleCnt="0"/>
      <dgm:spPr/>
    </dgm:pt>
    <dgm:pt modelId="{A7ED2195-3D12-4508-90F7-BEAD30E344D0}" type="pres">
      <dgm:prSet presAssocID="{F25CF1F3-1822-4871-A55A-6EA3A166520F}" presName="parentText" presStyleLbl="node1" presStyleIdx="2" presStyleCnt="7" custScaleX="22970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325AB6-5B14-431E-8491-EA35D0A80683}" type="pres">
      <dgm:prSet presAssocID="{1EFA3E28-D757-4F4B-AB1B-772826C6B192}" presName="sp" presStyleCnt="0"/>
      <dgm:spPr/>
    </dgm:pt>
    <dgm:pt modelId="{1FB81F1A-9225-40F6-877A-955A4AF81753}" type="pres">
      <dgm:prSet presAssocID="{31C4D653-E5FA-4450-81BB-FDBBD7F7B783}" presName="linNode" presStyleCnt="0"/>
      <dgm:spPr/>
    </dgm:pt>
    <dgm:pt modelId="{CCDE54D2-3E8B-4E44-9FA4-ACBBEBF4763F}" type="pres">
      <dgm:prSet presAssocID="{31C4D653-E5FA-4450-81BB-FDBBD7F7B783}" presName="parentText" presStyleLbl="node1" presStyleIdx="3" presStyleCnt="7" custScaleX="22970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9EAF40-7056-440F-B9FE-C096719578A1}" type="pres">
      <dgm:prSet presAssocID="{DAFB304B-A292-4BB4-92A0-40A63A9746C0}" presName="sp" presStyleCnt="0"/>
      <dgm:spPr/>
    </dgm:pt>
    <dgm:pt modelId="{CC2C0767-1BEC-464E-8DD0-427A01069250}" type="pres">
      <dgm:prSet presAssocID="{9F5FCF22-3B2E-45AC-9367-8E6C606E2ED5}" presName="linNode" presStyleCnt="0"/>
      <dgm:spPr/>
    </dgm:pt>
    <dgm:pt modelId="{AA01F311-E6F3-46C3-879A-1887E356FD81}" type="pres">
      <dgm:prSet presAssocID="{9F5FCF22-3B2E-45AC-9367-8E6C606E2ED5}" presName="parentText" presStyleLbl="node1" presStyleIdx="4" presStyleCnt="7" custScaleX="22970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86BDA3-4A08-417B-80F1-CECB8DEB981B}" type="pres">
      <dgm:prSet presAssocID="{192B7707-9019-4CC3-A134-7344747B56ED}" presName="sp" presStyleCnt="0"/>
      <dgm:spPr/>
    </dgm:pt>
    <dgm:pt modelId="{B780E0DD-1CBE-46A3-A4C7-FCACFA07EEC8}" type="pres">
      <dgm:prSet presAssocID="{EE2AE7CA-F431-40E0-84C4-074881D1408F}" presName="linNode" presStyleCnt="0"/>
      <dgm:spPr/>
    </dgm:pt>
    <dgm:pt modelId="{D65C5228-84EB-4A84-A0AB-59330442418D}" type="pres">
      <dgm:prSet presAssocID="{EE2AE7CA-F431-40E0-84C4-074881D1408F}" presName="parentText" presStyleLbl="node1" presStyleIdx="5" presStyleCnt="7" custScaleX="22970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235D803-683D-47F2-8868-77E8C988482B}" type="pres">
      <dgm:prSet presAssocID="{1EBDEC8F-DA40-40E0-8F57-43D3099876C2}" presName="sp" presStyleCnt="0"/>
      <dgm:spPr/>
    </dgm:pt>
    <dgm:pt modelId="{4982EEAD-C798-4236-8FBD-78353EED70BC}" type="pres">
      <dgm:prSet presAssocID="{3944BEB6-BA2D-4E25-BF1E-055BBA555098}" presName="linNode" presStyleCnt="0"/>
      <dgm:spPr/>
    </dgm:pt>
    <dgm:pt modelId="{1D189BF9-D612-4244-8FA9-2235072D8889}" type="pres">
      <dgm:prSet presAssocID="{3944BEB6-BA2D-4E25-BF1E-055BBA555098}" presName="parentText" presStyleLbl="node1" presStyleIdx="6" presStyleCnt="7" custScaleX="22970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5E42183-4624-458F-85CE-996050757C20}" srcId="{1B07D75A-84A0-4A5A-8ABF-A0E2ED410AE3}" destId="{31C4D653-E5FA-4450-81BB-FDBBD7F7B783}" srcOrd="3" destOrd="0" parTransId="{82DCB547-71EF-4EEA-8002-329990EB6C4B}" sibTransId="{DAFB304B-A292-4BB4-92A0-40A63A9746C0}"/>
    <dgm:cxn modelId="{E58A3598-5CB4-422A-8DF9-DBFD06F030A6}" type="presOf" srcId="{3AC6DE47-74E3-4C16-AF2F-EEE59DB0CCF2}" destId="{80B9DDD7-ECE0-4AD6-9829-C08069341EE5}" srcOrd="0" destOrd="0" presId="urn:microsoft.com/office/officeart/2005/8/layout/vList5"/>
    <dgm:cxn modelId="{DD704056-1908-4DB8-973B-B30CE903356A}" srcId="{1B07D75A-84A0-4A5A-8ABF-A0E2ED410AE3}" destId="{F25CF1F3-1822-4871-A55A-6EA3A166520F}" srcOrd="2" destOrd="0" parTransId="{01A0A628-052C-4CE5-9B29-1ACF881F45DF}" sibTransId="{1EFA3E28-D757-4F4B-AB1B-772826C6B192}"/>
    <dgm:cxn modelId="{784BBABD-3551-4E50-85C8-D28D07F2E113}" srcId="{1B07D75A-84A0-4A5A-8ABF-A0E2ED410AE3}" destId="{EE2AE7CA-F431-40E0-84C4-074881D1408F}" srcOrd="5" destOrd="0" parTransId="{6FD434F4-451C-4EFB-9E27-675A56E2014E}" sibTransId="{1EBDEC8F-DA40-40E0-8F57-43D3099876C2}"/>
    <dgm:cxn modelId="{7489EE92-6ADA-4212-A9F6-5BA38357A708}" srcId="{1B07D75A-84A0-4A5A-8ABF-A0E2ED410AE3}" destId="{9F5FCF22-3B2E-45AC-9367-8E6C606E2ED5}" srcOrd="4" destOrd="0" parTransId="{3B0ACA89-6CA4-4F74-A85F-08F62146253D}" sibTransId="{192B7707-9019-4CC3-A134-7344747B56ED}"/>
    <dgm:cxn modelId="{0B87700E-A501-4839-8FDE-C9EADC5CC623}" type="presOf" srcId="{3944BEB6-BA2D-4E25-BF1E-055BBA555098}" destId="{1D189BF9-D612-4244-8FA9-2235072D8889}" srcOrd="0" destOrd="0" presId="urn:microsoft.com/office/officeart/2005/8/layout/vList5"/>
    <dgm:cxn modelId="{33E307E5-1372-4EF1-94CE-3F033010861C}" type="presOf" srcId="{F25CF1F3-1822-4871-A55A-6EA3A166520F}" destId="{A7ED2195-3D12-4508-90F7-BEAD30E344D0}" srcOrd="0" destOrd="0" presId="urn:microsoft.com/office/officeart/2005/8/layout/vList5"/>
    <dgm:cxn modelId="{2636F85F-69B9-45B4-B62A-B030E0F5BB5B}" srcId="{1B07D75A-84A0-4A5A-8ABF-A0E2ED410AE3}" destId="{6E4CAB75-9683-4B26-972F-0547E64FD1D9}" srcOrd="1" destOrd="0" parTransId="{0C6D21A7-4B2F-4C45-93FC-E7CCFF119EDE}" sibTransId="{8D3F340B-D472-48A8-844A-E4608409965A}"/>
    <dgm:cxn modelId="{B6026A62-6146-4E4B-BF8E-5222F8171A4D}" type="presOf" srcId="{9F5FCF22-3B2E-45AC-9367-8E6C606E2ED5}" destId="{AA01F311-E6F3-46C3-879A-1887E356FD81}" srcOrd="0" destOrd="0" presId="urn:microsoft.com/office/officeart/2005/8/layout/vList5"/>
    <dgm:cxn modelId="{2F4B15C1-FE86-4997-98CD-59389EDD5298}" srcId="{1B07D75A-84A0-4A5A-8ABF-A0E2ED410AE3}" destId="{3AC6DE47-74E3-4C16-AF2F-EEE59DB0CCF2}" srcOrd="0" destOrd="0" parTransId="{AB3FBA57-A95E-48D6-8A16-F5C5E5FAF42F}" sibTransId="{A9A8B699-6BE6-405C-91AD-D17DACD93872}"/>
    <dgm:cxn modelId="{03BAE928-8C5A-4477-965D-DEE52A402F90}" type="presOf" srcId="{6E4CAB75-9683-4B26-972F-0547E64FD1D9}" destId="{102CB9BB-D376-4BB5-BC4A-2EDBC8A98522}" srcOrd="0" destOrd="0" presId="urn:microsoft.com/office/officeart/2005/8/layout/vList5"/>
    <dgm:cxn modelId="{4AA0CBDF-0245-445A-B09F-86AFBB143D0B}" type="presOf" srcId="{1B07D75A-84A0-4A5A-8ABF-A0E2ED410AE3}" destId="{62CB4ABA-B591-40B1-ACF0-25D7E514F6AB}" srcOrd="0" destOrd="0" presId="urn:microsoft.com/office/officeart/2005/8/layout/vList5"/>
    <dgm:cxn modelId="{948B9567-1DDB-4858-8BDB-F0443EDEDC46}" type="presOf" srcId="{31C4D653-E5FA-4450-81BB-FDBBD7F7B783}" destId="{CCDE54D2-3E8B-4E44-9FA4-ACBBEBF4763F}" srcOrd="0" destOrd="0" presId="urn:microsoft.com/office/officeart/2005/8/layout/vList5"/>
    <dgm:cxn modelId="{C2411D0D-9A8B-4F56-BC70-2072B899A66C}" type="presOf" srcId="{EE2AE7CA-F431-40E0-84C4-074881D1408F}" destId="{D65C5228-84EB-4A84-A0AB-59330442418D}" srcOrd="0" destOrd="0" presId="urn:microsoft.com/office/officeart/2005/8/layout/vList5"/>
    <dgm:cxn modelId="{0400B17C-80C2-4130-98B0-21887694B589}" srcId="{1B07D75A-84A0-4A5A-8ABF-A0E2ED410AE3}" destId="{3944BEB6-BA2D-4E25-BF1E-055BBA555098}" srcOrd="6" destOrd="0" parTransId="{9FDAE817-ED7D-4C12-B448-A1FA38CF17FB}" sibTransId="{FCAD414D-D43E-4190-BA71-E2F640090122}"/>
    <dgm:cxn modelId="{BE9604C5-2513-4AE2-94B3-B2B0B25A6F8A}" type="presParOf" srcId="{62CB4ABA-B591-40B1-ACF0-25D7E514F6AB}" destId="{2E9FFBB4-B572-4883-93DC-C2356B84F5BF}" srcOrd="0" destOrd="0" presId="urn:microsoft.com/office/officeart/2005/8/layout/vList5"/>
    <dgm:cxn modelId="{C3F54B57-A0E3-44BD-AFF0-C4A87292A307}" type="presParOf" srcId="{2E9FFBB4-B572-4883-93DC-C2356B84F5BF}" destId="{80B9DDD7-ECE0-4AD6-9829-C08069341EE5}" srcOrd="0" destOrd="0" presId="urn:microsoft.com/office/officeart/2005/8/layout/vList5"/>
    <dgm:cxn modelId="{B27C5789-ECB4-4650-B1B2-DA7DC528954A}" type="presParOf" srcId="{62CB4ABA-B591-40B1-ACF0-25D7E514F6AB}" destId="{0198BE9A-072C-4CD8-A911-0019BBE32938}" srcOrd="1" destOrd="0" presId="urn:microsoft.com/office/officeart/2005/8/layout/vList5"/>
    <dgm:cxn modelId="{EF34F7C4-6BF2-469B-A5C3-A78CFC520153}" type="presParOf" srcId="{62CB4ABA-B591-40B1-ACF0-25D7E514F6AB}" destId="{D37BE141-ED81-4738-9A08-DF2A376B608A}" srcOrd="2" destOrd="0" presId="urn:microsoft.com/office/officeart/2005/8/layout/vList5"/>
    <dgm:cxn modelId="{A06F3A85-A0B4-4138-977E-4F9F7A3BDD31}" type="presParOf" srcId="{D37BE141-ED81-4738-9A08-DF2A376B608A}" destId="{102CB9BB-D376-4BB5-BC4A-2EDBC8A98522}" srcOrd="0" destOrd="0" presId="urn:microsoft.com/office/officeart/2005/8/layout/vList5"/>
    <dgm:cxn modelId="{EB6A8EAB-1CB4-4871-8229-87F810576A57}" type="presParOf" srcId="{62CB4ABA-B591-40B1-ACF0-25D7E514F6AB}" destId="{0EF08991-85CB-4BBC-A0DD-F4CE8C61AEEC}" srcOrd="3" destOrd="0" presId="urn:microsoft.com/office/officeart/2005/8/layout/vList5"/>
    <dgm:cxn modelId="{00D2C5C6-CA3B-4EB4-B21E-1A1713D10DD6}" type="presParOf" srcId="{62CB4ABA-B591-40B1-ACF0-25D7E514F6AB}" destId="{ED54286E-EDD2-471E-AF7F-B15BEDBFD583}" srcOrd="4" destOrd="0" presId="urn:microsoft.com/office/officeart/2005/8/layout/vList5"/>
    <dgm:cxn modelId="{F267D6D7-4E47-43ED-B102-5321E402C9B7}" type="presParOf" srcId="{ED54286E-EDD2-471E-AF7F-B15BEDBFD583}" destId="{A7ED2195-3D12-4508-90F7-BEAD30E344D0}" srcOrd="0" destOrd="0" presId="urn:microsoft.com/office/officeart/2005/8/layout/vList5"/>
    <dgm:cxn modelId="{DA9FDB5C-E108-4775-8987-CD28851BA846}" type="presParOf" srcId="{62CB4ABA-B591-40B1-ACF0-25D7E514F6AB}" destId="{12325AB6-5B14-431E-8491-EA35D0A80683}" srcOrd="5" destOrd="0" presId="urn:microsoft.com/office/officeart/2005/8/layout/vList5"/>
    <dgm:cxn modelId="{33F2588A-AB21-4B89-937E-3326DA7EBA22}" type="presParOf" srcId="{62CB4ABA-B591-40B1-ACF0-25D7E514F6AB}" destId="{1FB81F1A-9225-40F6-877A-955A4AF81753}" srcOrd="6" destOrd="0" presId="urn:microsoft.com/office/officeart/2005/8/layout/vList5"/>
    <dgm:cxn modelId="{3803834A-A8F1-480C-A8FD-5867BE2226FA}" type="presParOf" srcId="{1FB81F1A-9225-40F6-877A-955A4AF81753}" destId="{CCDE54D2-3E8B-4E44-9FA4-ACBBEBF4763F}" srcOrd="0" destOrd="0" presId="urn:microsoft.com/office/officeart/2005/8/layout/vList5"/>
    <dgm:cxn modelId="{D4B4B88F-6B65-4B56-8279-78B07D800987}" type="presParOf" srcId="{62CB4ABA-B591-40B1-ACF0-25D7E514F6AB}" destId="{699EAF40-7056-440F-B9FE-C096719578A1}" srcOrd="7" destOrd="0" presId="urn:microsoft.com/office/officeart/2005/8/layout/vList5"/>
    <dgm:cxn modelId="{57E2FC48-8CFA-42CF-AD13-8DCA00E33990}" type="presParOf" srcId="{62CB4ABA-B591-40B1-ACF0-25D7E514F6AB}" destId="{CC2C0767-1BEC-464E-8DD0-427A01069250}" srcOrd="8" destOrd="0" presId="urn:microsoft.com/office/officeart/2005/8/layout/vList5"/>
    <dgm:cxn modelId="{3A44BD66-6C49-49B7-B786-E93321591279}" type="presParOf" srcId="{CC2C0767-1BEC-464E-8DD0-427A01069250}" destId="{AA01F311-E6F3-46C3-879A-1887E356FD81}" srcOrd="0" destOrd="0" presId="urn:microsoft.com/office/officeart/2005/8/layout/vList5"/>
    <dgm:cxn modelId="{6ED92D96-4BC3-4598-A660-FBCDCADD8222}" type="presParOf" srcId="{62CB4ABA-B591-40B1-ACF0-25D7E514F6AB}" destId="{0986BDA3-4A08-417B-80F1-CECB8DEB981B}" srcOrd="9" destOrd="0" presId="urn:microsoft.com/office/officeart/2005/8/layout/vList5"/>
    <dgm:cxn modelId="{54CCCE88-4099-4687-903B-AC8102C804EA}" type="presParOf" srcId="{62CB4ABA-B591-40B1-ACF0-25D7E514F6AB}" destId="{B780E0DD-1CBE-46A3-A4C7-FCACFA07EEC8}" srcOrd="10" destOrd="0" presId="urn:microsoft.com/office/officeart/2005/8/layout/vList5"/>
    <dgm:cxn modelId="{BBC0022B-5466-4672-AE12-580C0FF74A17}" type="presParOf" srcId="{B780E0DD-1CBE-46A3-A4C7-FCACFA07EEC8}" destId="{D65C5228-84EB-4A84-A0AB-59330442418D}" srcOrd="0" destOrd="0" presId="urn:microsoft.com/office/officeart/2005/8/layout/vList5"/>
    <dgm:cxn modelId="{0A4E878D-98C7-4CE3-9841-F64261747320}" type="presParOf" srcId="{62CB4ABA-B591-40B1-ACF0-25D7E514F6AB}" destId="{F235D803-683D-47F2-8868-77E8C988482B}" srcOrd="11" destOrd="0" presId="urn:microsoft.com/office/officeart/2005/8/layout/vList5"/>
    <dgm:cxn modelId="{0BCCE25A-0DD0-402C-A83D-BEFCFFC6AC14}" type="presParOf" srcId="{62CB4ABA-B591-40B1-ACF0-25D7E514F6AB}" destId="{4982EEAD-C798-4236-8FBD-78353EED70BC}" srcOrd="12" destOrd="0" presId="urn:microsoft.com/office/officeart/2005/8/layout/vList5"/>
    <dgm:cxn modelId="{6A16AADF-45C0-442F-8FB2-2A9E38D06638}" type="presParOf" srcId="{4982EEAD-C798-4236-8FBD-78353EED70BC}" destId="{1D189BF9-D612-4244-8FA9-2235072D8889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B4298278-FC85-B844-8DF6-F356C18C9F3D}" type="datetimeFigureOut">
              <a:rPr lang="en-US"/>
              <a:pPr/>
              <a:t>4/29/2020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6425"/>
            <a:ext cx="5486400" cy="41830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675"/>
            <a:ext cx="2971800" cy="465138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9F52E030-7CAB-0241-A082-09C727F1343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55023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ＭＳ Ｐゴシック" charset="0"/>
        <a:cs typeface="Arial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ＭＳ Ｐゴシック" charset="0"/>
        <a:cs typeface="Arial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ＭＳ Ｐゴシック" charset="0"/>
        <a:cs typeface="Arial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ＭＳ Ｐゴシック" charset="0"/>
        <a:cs typeface="Arial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/>
        <a:ea typeface="ＭＳ Ｐゴシック" charset="0"/>
        <a:cs typeface="Arial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52E030-7CAB-0241-A082-09C727F1343B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280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DC0D346-67EF-9C4A-8395-33FAF6B53D8A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73143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ea typeface="+mn-ea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F10C156A-3A2E-CC44-8E73-5B0C4AF50306}" type="slidenum">
              <a:rPr lang="en-US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27100"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307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B9D0CA83-3A80-5A40-8A59-0DF1345EB1F7}" type="slidenum">
              <a:rPr lang="en-US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Calibri" charset="0"/>
            </a:endParaRPr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2A8DE94A-8CB4-6B46-8613-21DB7902DEDB}" type="slidenum">
              <a:rPr lang="en-US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ea typeface="+mn-ea"/>
            </a:endParaRP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DD160B57-F33E-BD42-9D3B-1DE4968564B1}" type="slidenum">
              <a:rPr lang="en-US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ea typeface="+mn-ea"/>
            </a:endParaRPr>
          </a:p>
        </p:txBody>
      </p:sp>
      <p:sp>
        <p:nvSpPr>
          <p:cNvPr id="337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192251B3-05B3-D244-93B7-78BC7F641819}" type="slidenum">
              <a:rPr lang="en-US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ea typeface="+mn-ea"/>
            </a:endParaRP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A8F02AFC-B52F-9542-803C-D7888F8C7D4A}" type="slidenum">
              <a:rPr lang="en-US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ea typeface="+mn-ea"/>
            </a:endParaRP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5B26F654-A3F0-B54F-9017-0B3CFC5F1348}" type="slidenum">
              <a:rPr lang="en-US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ea typeface="+mn-ea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1E1CFB1F-7038-B645-89F9-D9FE768CFE9D}" type="slidenum">
              <a:rPr lang="en-US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27100"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3789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FF339700-F8E6-6C44-953C-29EB2C05A72A}" type="slidenum">
              <a:rPr lang="en-US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27100"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389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CF7892F4-FC93-574B-898A-7AF2DFBF198D}" type="slidenum">
              <a:rPr lang="en-US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27100"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FD676ADC-C104-2D44-BA5D-45BAA5AB2559}" type="slidenum">
              <a:rPr lang="en-US"/>
              <a:pPr/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ea typeface="+mn-ea"/>
            </a:endParaRP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F03230D0-03E7-7747-A3CA-FE1527987477}" type="slidenum">
              <a:rPr lang="en-US"/>
              <a:pPr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27100"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14F0C62D-263A-B043-84B5-E2E705170D21}" type="slidenum">
              <a:rPr lang="en-US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27100"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D00FCD01-B266-7140-BDD7-8E7C33B9A2E6}" type="slidenum">
              <a:rPr lang="en-US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ea typeface="+mn-ea"/>
            </a:endParaRP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F8E8812B-ECB4-BC46-95B0-B5C7BA38FF8D}" type="slidenum">
              <a:rPr lang="en-US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ea typeface="+mn-ea"/>
            </a:endParaRPr>
          </a:p>
        </p:txBody>
      </p:sp>
      <p:sp>
        <p:nvSpPr>
          <p:cNvPr id="4506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F6408EF1-0AFB-9640-AA99-5A2331E058A2}" type="slidenum">
              <a:rPr lang="en-US"/>
              <a:pPr/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ea typeface="+mn-ea"/>
            </a:endParaRPr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01118079-1557-354C-9159-56446EC0B659}" type="slidenum">
              <a:rPr lang="en-US"/>
              <a:pPr/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ea typeface="+mn-ea"/>
            </a:endParaRPr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E7DA0913-DD55-5443-97D5-8F5D14490920}" type="slidenum">
              <a:rPr lang="en-US"/>
              <a:pPr/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27100"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11E752B6-44B3-E34C-96ED-C388A1E143F4}" type="slidenum">
              <a:rPr lang="en-US"/>
              <a:pPr/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ea typeface="+mn-ea"/>
            </a:endParaRPr>
          </a:p>
        </p:txBody>
      </p:sp>
      <p:sp>
        <p:nvSpPr>
          <p:cNvPr id="491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89790F95-352B-FF4E-9839-BB02DEB13907}" type="slidenum">
              <a:rPr lang="en-US"/>
              <a:pPr/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27100"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fld id="{4BC1095A-1374-764A-B699-F0D12687A176}" type="slidenum">
              <a:rPr lang="en-US"/>
              <a:pPr/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27100"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C1095A-1374-764A-B699-F0D12687A17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8969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27100"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C1095A-1374-764A-B699-F0D12687A17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00581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27100"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C1095A-1374-764A-B699-F0D12687A17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935714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27100"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C1095A-1374-764A-B699-F0D12687A17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605211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27100"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C1095A-1374-764A-B699-F0D12687A17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543710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27100"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C1095A-1374-764A-B699-F0D12687A17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8347438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27100"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C1095A-1374-764A-B699-F0D12687A17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361476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27100"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5018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BC1095A-1374-764A-B699-F0D12687A176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619676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>
              <a:latin typeface="Calibri" charset="0"/>
            </a:endParaRPr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DC0D346-67EF-9C4A-8395-33FAF6B53D8A}" type="slidenum"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charset="0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2091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EF0B40E-0CAA-144F-A444-E7CB33630A09}" type="datetimeFigureOut">
              <a:rPr lang="en-US"/>
              <a:pPr/>
              <a:t>4/29/2020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95B370E2-C6B8-A748-8AE2-FA81F64D1905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6043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68586D2-3C2B-5042-A72E-1AFEDEBF2D18}" type="datetimeFigureOut">
              <a:rPr lang="en-US"/>
              <a:pPr/>
              <a:t>4/29/2020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D955DCD-800A-3C49-B2B1-5D2A61D82765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56864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C933410-A988-1042-8491-D87B9B9FDB92}" type="datetimeFigureOut">
              <a:rPr lang="en-US"/>
              <a:pPr/>
              <a:t>4/29/2020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2157284-F5D5-A049-BD19-671BA07D9411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57470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0AD0351-7739-D04B-AD44-8A667DD08DB2}" type="datetimeFigureOut">
              <a:rPr lang="en-US"/>
              <a:pPr/>
              <a:t>4/29/2020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B1E1BCBE-4C62-8F47-8F76-0E98605F52A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2240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B70062A-54E6-5A4B-886D-D9C85C8F6BA3}" type="datetimeFigureOut">
              <a:rPr lang="en-US"/>
              <a:pPr/>
              <a:t>4/29/2020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E345CDE-3354-8744-96ED-63ECFAD5E601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337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1579AE6-50C3-554D-8532-C660F8DBA7C8}" type="datetimeFigureOut">
              <a:rPr lang="en-US"/>
              <a:pPr/>
              <a:t>4/29/2020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F9E06B2A-33D0-0D4C-A9D2-3EB20F107D63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94552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2684192-3F4B-A044-8C70-4072058472DA}" type="datetimeFigureOut">
              <a:rPr lang="en-US"/>
              <a:pPr/>
              <a:t>4/29/2020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77C6C9E-53C3-E844-8C83-70824D4D66DE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179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9A4BA6A-505E-B045-AD49-61596701B350}" type="datetimeFigureOut">
              <a:rPr lang="en-US"/>
              <a:pPr/>
              <a:t>4/29/2020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686D13D8-5639-5E47-A7B9-4ED7FA6B68DB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162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DC599F1-8C3C-544D-8B06-CD1350A83484}" type="datetimeFigureOut">
              <a:rPr lang="en-US"/>
              <a:pPr/>
              <a:t>4/29/2020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ABA58034-E8EF-7747-B41E-3A349799A336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5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1C7E57E-4C64-9544-BA6E-A230FEB0793E}" type="datetimeFigureOut">
              <a:rPr lang="en-US"/>
              <a:pPr/>
              <a:t>4/29/2020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8552B27-495E-FF4E-90DE-B6AC1B889AAF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271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31DEE24E-CF86-1240-9190-15836190E02B}" type="datetimeFigureOut">
              <a:rPr lang="en-US"/>
              <a:pPr/>
              <a:t>4/29/2020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526DB27A-3968-594D-9B4E-60827BE3FD2E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4428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kern="1200">
          <a:solidFill>
            <a:srgbClr val="FFFF00"/>
          </a:solidFill>
          <a:latin typeface="Arial"/>
          <a:ea typeface="ＭＳ Ｐゴシック" charset="0"/>
          <a:cs typeface="Arial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ＭＳ Ｐゴシック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bg1"/>
          </a:solidFill>
          <a:latin typeface="Arial"/>
          <a:ea typeface="ＭＳ Ｐゴシック" charset="0"/>
          <a:cs typeface="Arial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bg1"/>
          </a:solidFill>
          <a:latin typeface="Arial"/>
          <a:ea typeface="ＭＳ Ｐゴシック" charset="0"/>
          <a:cs typeface="Arial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bg1"/>
          </a:solidFill>
          <a:latin typeface="Arial"/>
          <a:ea typeface="ＭＳ Ｐゴシック" charset="0"/>
          <a:cs typeface="Arial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bg1"/>
          </a:solidFill>
          <a:latin typeface="Arial"/>
          <a:ea typeface="ＭＳ Ｐゴシック" charset="0"/>
          <a:cs typeface="Arial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bg1"/>
          </a:solidFill>
          <a:latin typeface="Arial"/>
          <a:ea typeface="ＭＳ Ｐゴシック" charset="0"/>
          <a:cs typeface="Arial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8719817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85800" y="3048000"/>
            <a:ext cx="7772400" cy="3124200"/>
          </a:xfrm>
        </p:spPr>
        <p:txBody>
          <a:bodyPr/>
          <a:lstStyle/>
          <a:p>
            <a:pPr eaLnBrk="1" hangingPunct="1"/>
            <a:r>
              <a:rPr lang="fa-IR" sz="2800" b="1" dirty="0">
                <a:cs typeface="B Nazanin" panose="00000400000000000000" pitchFamily="2" charset="-78"/>
              </a:rPr>
              <a:t>کنترل خونریزی برای آسیب </a:t>
            </a:r>
            <a:r>
              <a:rPr lang="fa-IR" sz="2800" b="1" dirty="0" smtClean="0">
                <a:cs typeface="B Nazanin" panose="00000400000000000000" pitchFamily="2" charset="-78"/>
              </a:rPr>
              <a:t>دیدگان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/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رفرنس</a:t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>
                <a:cs typeface="B Nazanin" panose="00000400000000000000" pitchFamily="2" charset="-78"/>
              </a:rPr>
              <a:t/>
            </a:r>
            <a:br>
              <a:rPr lang="fa-IR" sz="2800" b="1" dirty="0">
                <a:cs typeface="B Nazanin" panose="00000400000000000000" pitchFamily="2" charset="-78"/>
              </a:rPr>
            </a:br>
            <a:r>
              <a:rPr lang="en-US" b="1" dirty="0" smtClean="0">
                <a:cs typeface="B Nazanin" panose="00000400000000000000" pitchFamily="2" charset="-78"/>
              </a:rPr>
              <a:t>PHTLS  2015</a:t>
            </a:r>
            <a:r>
              <a:rPr lang="en-US" b="1" dirty="0">
                <a:solidFill>
                  <a:srgbClr val="FFFF00"/>
                </a:solidFill>
                <a:cs typeface="B Nazanin" panose="00000400000000000000" pitchFamily="2" charset="-78"/>
              </a:rPr>
              <a:t/>
            </a:r>
            <a:br>
              <a:rPr lang="en-US" b="1" dirty="0">
                <a:solidFill>
                  <a:srgbClr val="FFFF00"/>
                </a:solidFill>
                <a:cs typeface="B Nazanin" panose="00000400000000000000" pitchFamily="2" charset="-78"/>
              </a:rPr>
            </a:br>
            <a:endParaRPr lang="en-US" b="1" dirty="0">
              <a:solidFill>
                <a:srgbClr val="FFFF0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02415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3276600" y="685800"/>
            <a:ext cx="5181600" cy="731838"/>
          </a:xfrm>
        </p:spPr>
        <p:txBody>
          <a:bodyPr/>
          <a:lstStyle/>
          <a:p>
            <a:pPr eaLnBrk="1" hangingPunct="1"/>
            <a:r>
              <a:rPr lang="fa-IR" b="1" dirty="0">
                <a:cs typeface="B Nazanin" panose="00000400000000000000" pitchFamily="2" charset="-78"/>
              </a:rPr>
              <a:t>آموزش کنترل خونریزی،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97363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fa-IR" b="1" dirty="0" smtClean="0">
                <a:solidFill>
                  <a:srgbClr val="00B0F0"/>
                </a:solidFill>
                <a:cs typeface="B Nazanin" panose="00000400000000000000" pitchFamily="2" charset="-78"/>
              </a:rPr>
              <a:t>چرا و چگونه باید این آموزش را یاد بگیریم؟</a:t>
            </a:r>
          </a:p>
          <a:p>
            <a:pPr marL="0" indent="0" algn="ctr" eaLnBrk="1" hangingPunct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معمولا در حوادثی همچون: </a:t>
            </a:r>
          </a:p>
          <a:p>
            <a:pPr marL="0" indent="0" algn="ctr" eaLnBrk="1" hangingPunct="1">
              <a:buNone/>
            </a:pP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وسایل نقلیه موتوری</a:t>
            </a:r>
          </a:p>
          <a:p>
            <a:pPr marL="0" indent="0" algn="ctr" eaLnBrk="1" hangingPunct="1">
              <a:buNone/>
            </a:pP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تیراندازی</a:t>
            </a:r>
          </a:p>
          <a:p>
            <a:pPr marL="0" indent="0" algn="ctr" eaLnBrk="1" hangingPunct="1">
              <a:buNone/>
            </a:pP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آسیب های خانگی</a:t>
            </a:r>
          </a:p>
          <a:p>
            <a:pPr marL="0" indent="0" algn="ctr" eaLnBrk="1" hangingPunct="1">
              <a:buNone/>
            </a:pP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بمب گذاری</a:t>
            </a:r>
          </a:p>
          <a:p>
            <a:pPr marL="0" indent="0" algn="ctr" eaLnBrk="1" hangingPunct="1">
              <a:buNone/>
            </a:pP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صدمات</a:t>
            </a:r>
          </a:p>
          <a:p>
            <a:pPr marL="0" indent="0" eaLnBrk="1" hangingPunct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marL="0" indent="0" algn="ctr" eaLnBrk="1" hangingPunct="1">
              <a:lnSpc>
                <a:spcPct val="90000"/>
              </a:lnSpc>
              <a:buNone/>
            </a:pPr>
            <a:r>
              <a:rPr lang="fa-IR" sz="3000" b="1" dirty="0">
                <a:cs typeface="B Nazanin" panose="00000400000000000000" pitchFamily="2" charset="-78"/>
              </a:rPr>
              <a:t>سرنوشت کسانی که مجروح شده </a:t>
            </a:r>
            <a:r>
              <a:rPr lang="fa-IR" sz="3000" b="1" dirty="0" smtClean="0">
                <a:cs typeface="B Nazanin" panose="00000400000000000000" pitchFamily="2" charset="-78"/>
              </a:rPr>
              <a:t>اند،وابسته به  (</a:t>
            </a:r>
            <a:r>
              <a:rPr lang="fa-IR" sz="3000" b="1" dirty="0">
                <a:cs typeface="B Nazanin" panose="00000400000000000000" pitchFamily="2" charset="-78"/>
              </a:rPr>
              <a:t>اقدامات اولیه،اصول زخم بندی)به هر طریقی میباشد.</a:t>
            </a:r>
          </a:p>
          <a:p>
            <a:pPr marL="0" indent="0" algn="ctr" eaLnBrk="1" hangingPunct="1">
              <a:lnSpc>
                <a:spcPct val="90000"/>
              </a:lnSpc>
              <a:buNone/>
            </a:pPr>
            <a:endParaRPr lang="fa-IR" sz="3000" b="1" dirty="0">
              <a:cs typeface="B Nazanin" panose="00000400000000000000" pitchFamily="2" charset="-78"/>
            </a:endParaRP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fa-IR" sz="3000" b="1" dirty="0">
                <a:cs typeface="B Nazanin" panose="00000400000000000000" pitchFamily="2" charset="-78"/>
              </a:rPr>
              <a:t>تعداد قابل توجهی از مصدومین تا قبل از رسیدن به بیمارستان،جان خود </a:t>
            </a:r>
            <a:r>
              <a:rPr lang="fa-IR" sz="3000" b="1" dirty="0" smtClean="0">
                <a:cs typeface="B Nazanin" panose="00000400000000000000" pitchFamily="2" charset="-78"/>
              </a:rPr>
              <a:t>را از </a:t>
            </a:r>
            <a:r>
              <a:rPr lang="fa-IR" sz="3000" b="1" dirty="0">
                <a:cs typeface="B Nazanin" panose="00000400000000000000" pitchFamily="2" charset="-78"/>
              </a:rPr>
              <a:t>دست می دهند.</a:t>
            </a: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fa-IR" sz="3000" b="1" dirty="0">
                <a:cs typeface="B Nazanin" panose="00000400000000000000" pitchFamily="2" charset="-78"/>
              </a:rPr>
              <a:t>تفاوت بین مرگ و زندگی در دست کسانی ایست </a:t>
            </a:r>
            <a:r>
              <a:rPr lang="fa-IR" sz="3000" b="1" dirty="0" smtClean="0">
                <a:cs typeface="B Nazanin" panose="00000400000000000000" pitchFamily="2" charset="-78"/>
              </a:rPr>
              <a:t>که،به عنوان افراد </a:t>
            </a:r>
            <a:r>
              <a:rPr lang="fa-IR" sz="3000" b="1" dirty="0">
                <a:cs typeface="B Nazanin" panose="00000400000000000000" pitchFamily="2" charset="-78"/>
              </a:rPr>
              <a:t>حاضر در صحنه حضور دارند.</a:t>
            </a:r>
          </a:p>
          <a:p>
            <a:pPr marL="0" indent="0" algn="ctr" eaLnBrk="1" hangingPunct="1">
              <a:lnSpc>
                <a:spcPct val="90000"/>
              </a:lnSpc>
              <a:buNone/>
            </a:pPr>
            <a:r>
              <a:rPr lang="fa-IR" sz="3000" b="1" dirty="0">
                <a:cs typeface="B Nazanin" panose="00000400000000000000" pitchFamily="2" charset="-78"/>
              </a:rPr>
              <a:t>و با آموزش مناسب شما می توانید، جان یک نفر را نجات دهید.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274638"/>
            <a:ext cx="1066892" cy="865707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447800" y="533400"/>
            <a:ext cx="4800600" cy="884238"/>
          </a:xfrm>
        </p:spPr>
        <p:txBody>
          <a:bodyPr/>
          <a:lstStyle/>
          <a:p>
            <a:r>
              <a:rPr lang="fa-IR" sz="3200" b="1" dirty="0">
                <a:cs typeface="B Nazanin" panose="00000400000000000000" pitchFamily="2" charset="-78"/>
              </a:rPr>
              <a:t>اهمیت پاسخگویی اولیه</a:t>
            </a:r>
            <a:endParaRPr lang="en-US" sz="3200" b="1" dirty="0">
              <a:cs typeface="B Nazanin" panose="00000400000000000000" pitchFamily="2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1447800" y="685800"/>
            <a:ext cx="4572000" cy="731838"/>
          </a:xfrm>
        </p:spPr>
        <p:txBody>
          <a:bodyPr/>
          <a:lstStyle/>
          <a:p>
            <a:r>
              <a:rPr lang="fa-IR" sz="3200" b="1" dirty="0">
                <a:cs typeface="B Nazanin" panose="00000400000000000000" pitchFamily="2" charset="-78"/>
              </a:rPr>
              <a:t>اهمیت پاسخگویی اولیه</a:t>
            </a: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495800"/>
          </a:xfrm>
        </p:spPr>
        <p:txBody>
          <a:bodyPr/>
          <a:lstStyle/>
          <a:p>
            <a:pPr marL="0" indent="0">
              <a:buNone/>
            </a:pPr>
            <a:endParaRPr lang="fa-IR" dirty="0"/>
          </a:p>
          <a:p>
            <a:pPr marL="0" indent="0" algn="ctr">
              <a:buNone/>
            </a:pPr>
            <a:r>
              <a:rPr lang="fa-IR" b="1" dirty="0">
                <a:cs typeface="B Nazanin" panose="00000400000000000000" pitchFamily="2" charset="-78"/>
              </a:rPr>
              <a:t>این در حالی است که پاسخ اورژانس به حوادث </a:t>
            </a:r>
          </a:p>
          <a:p>
            <a:pPr marL="0" indent="0" algn="ctr">
              <a:buNone/>
            </a:pPr>
            <a:r>
              <a:rPr lang="fa-IR" b="1" dirty="0">
                <a:solidFill>
                  <a:srgbClr val="FFFF00"/>
                </a:solidFill>
                <a:cs typeface="B Nazanin" panose="00000400000000000000" pitchFamily="2" charset="-78"/>
              </a:rPr>
              <a:t>الف( یا با تاخیر صورت میگیرد.</a:t>
            </a:r>
          </a:p>
          <a:p>
            <a:pPr marL="0" indent="0" algn="ctr">
              <a:buNone/>
            </a:pPr>
            <a:r>
              <a:rPr lang="fa-IR" b="1" dirty="0">
                <a:solidFill>
                  <a:srgbClr val="FFFF00"/>
                </a:solidFill>
                <a:cs typeface="B Nazanin" panose="00000400000000000000" pitchFamily="2" charset="-78"/>
              </a:rPr>
              <a:t>ب (یا با تاخیر طولانی همراه می باشد.</a:t>
            </a:r>
          </a:p>
          <a:p>
            <a:pPr marL="0" indent="0" algn="ctr">
              <a:buNone/>
            </a:pPr>
            <a:endParaRPr lang="fa-IR" b="1" dirty="0">
              <a:cs typeface="B Nazanin" panose="00000400000000000000" pitchFamily="2" charset="-78"/>
            </a:endParaRPr>
          </a:p>
          <a:p>
            <a:pPr marL="0" indent="0" algn="ctr">
              <a:buNone/>
            </a:pPr>
            <a:r>
              <a:rPr lang="fa-IR" b="1" dirty="0">
                <a:solidFill>
                  <a:srgbClr val="00B0F0"/>
                </a:solidFill>
                <a:cs typeface="B Nazanin" panose="00000400000000000000" pitchFamily="2" charset="-78"/>
              </a:rPr>
              <a:t>پس بهترین اقدامات </a:t>
            </a:r>
            <a:r>
              <a:rPr lang="fa-IR" b="1" dirty="0">
                <a:cs typeface="B Nazanin" panose="00000400000000000000" pitchFamily="2" charset="-78"/>
              </a:rPr>
              <a:t>را شما که در صحنه حادثه حضور دارید، انجام می دهید.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274638"/>
            <a:ext cx="1066892" cy="86570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609600"/>
            <a:ext cx="5105400" cy="80803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sz="3100" b="1" dirty="0">
                <a:ea typeface="+mj-ea"/>
                <a:cs typeface="B Nazanin" panose="00000400000000000000" pitchFamily="2" charset="-78"/>
              </a:rPr>
              <a:t>چهار اصل اولیه برای انجام اقدامات.</a:t>
            </a:r>
            <a:br>
              <a:rPr lang="fa-IR" sz="3100" b="1" dirty="0">
                <a:ea typeface="+mj-ea"/>
                <a:cs typeface="B Nazanin" panose="00000400000000000000" pitchFamily="2" charset="-78"/>
              </a:rPr>
            </a:br>
            <a:endParaRPr lang="en-US" sz="3100" b="1" dirty="0">
              <a:ea typeface="+mj-ea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2133600"/>
            <a:ext cx="7696200" cy="4114800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fa-IR" b="1" dirty="0">
              <a:ea typeface="+mn-ea"/>
              <a:cs typeface="B Nazanin" panose="00000400000000000000" pitchFamily="2" charset="-78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fa-IR" b="1" dirty="0">
                <a:solidFill>
                  <a:srgbClr val="00B0F0"/>
                </a:solidFill>
                <a:ea typeface="+mn-ea"/>
                <a:cs typeface="B Nazanin" panose="00000400000000000000" pitchFamily="2" charset="-78"/>
              </a:rPr>
              <a:t>اطمینان از ایمنی صحنه</a:t>
            </a: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fa-IR" b="1" dirty="0">
                <a:solidFill>
                  <a:srgbClr val="00B0F0"/>
                </a:solidFill>
                <a:ea typeface="+mn-ea"/>
                <a:cs typeface="B Nazanin" panose="00000400000000000000" pitchFamily="2" charset="-78"/>
              </a:rPr>
              <a:t>شناسایی آسیب</a:t>
            </a: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fa-IR" b="1" dirty="0">
                <a:solidFill>
                  <a:srgbClr val="00B0F0"/>
                </a:solidFill>
                <a:ea typeface="+mn-ea"/>
                <a:cs typeface="B Nazanin" panose="00000400000000000000" pitchFamily="2" charset="-78"/>
              </a:rPr>
              <a:t>کنترل خونریزی</a:t>
            </a: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fa-IR" b="1" dirty="0">
                <a:solidFill>
                  <a:srgbClr val="00B0F0"/>
                </a:solidFill>
                <a:ea typeface="+mn-ea"/>
                <a:cs typeface="B Nazanin" panose="00000400000000000000" pitchFamily="2" charset="-78"/>
              </a:rPr>
              <a:t>گرم نگه داشتن مصدوم.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US" dirty="0" smtClean="0">
              <a:ea typeface="+mn-ea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0" y="274638"/>
            <a:ext cx="1066892" cy="86570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71800" y="762000"/>
            <a:ext cx="3352800" cy="65563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sz="3100" b="1" dirty="0">
                <a:ea typeface="+mj-ea"/>
                <a:cs typeface="B Nazanin" panose="00000400000000000000" pitchFamily="2" charset="-78"/>
              </a:rPr>
              <a:t>ایمنی</a:t>
            </a:r>
            <a:endParaRPr lang="en-US" sz="3100" b="1" dirty="0">
              <a:ea typeface="+mj-ea"/>
              <a:cs typeface="B Nazanin" panose="00000400000000000000" pitchFamily="2" charset="-78"/>
            </a:endParaRPr>
          </a:p>
        </p:txBody>
      </p:sp>
      <p:sp>
        <p:nvSpPr>
          <p:cNvPr id="8195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/>
          <a:lstStyle/>
          <a:p>
            <a:pPr marL="0" indent="0" algn="ctr" eaLnBrk="1" hangingPunct="1">
              <a:buNone/>
            </a:pPr>
            <a:endParaRPr lang="fa-IR" b="1" dirty="0">
              <a:cs typeface="B Nazanin" panose="00000400000000000000" pitchFamily="2" charset="-78"/>
            </a:endParaRPr>
          </a:p>
          <a:p>
            <a:pPr marL="0" indent="0" algn="ctr" eaLnBrk="1" hangingPunct="1">
              <a:buNone/>
            </a:pPr>
            <a:r>
              <a:rPr lang="fa-IR" b="1" dirty="0">
                <a:cs typeface="B Nazanin" panose="00000400000000000000" pitchFamily="2" charset="-78"/>
              </a:rPr>
              <a:t>قبل از انجام هر گونه </a:t>
            </a:r>
            <a:r>
              <a:rPr lang="fa-IR" b="1" dirty="0" smtClean="0">
                <a:cs typeface="B Nazanin" panose="00000400000000000000" pitchFamily="2" charset="-78"/>
              </a:rPr>
              <a:t>اقدامات ، </a:t>
            </a:r>
            <a:r>
              <a:rPr lang="fa-IR" b="1" dirty="0">
                <a:cs typeface="B Nazanin" panose="00000400000000000000" pitchFamily="2" charset="-78"/>
              </a:rPr>
              <a:t>ابتدا از ایمنی خود اطمینان داشته باشید.</a:t>
            </a:r>
          </a:p>
          <a:p>
            <a:pPr marL="0" indent="0" algn="ctr" eaLnBrk="1" hangingPunct="1">
              <a:buNone/>
            </a:pPr>
            <a:r>
              <a:rPr lang="fa-IR" b="1" dirty="0">
                <a:cs typeface="B Nazanin" panose="00000400000000000000" pitchFamily="2" charset="-78"/>
              </a:rPr>
              <a:t>اگر شما آسیب ببینید، قادر نخواهید بود،که به مصدوم کمک کنید.</a:t>
            </a:r>
          </a:p>
          <a:p>
            <a:pPr marL="0" indent="0" algn="ctr" eaLnBrk="1" hangingPunct="1">
              <a:buNone/>
            </a:pPr>
            <a:r>
              <a:rPr lang="fa-IR" b="1" dirty="0">
                <a:cs typeface="B Nazanin" panose="00000400000000000000" pitchFamily="2" charset="-78"/>
              </a:rPr>
              <a:t>حفاظت و جلوگیری از پاتوژن های خونی(پوشیدن دستکش)</a:t>
            </a:r>
          </a:p>
          <a:p>
            <a:pPr marL="0" indent="0" eaLnBrk="1" hangingPunct="1">
              <a:buNone/>
            </a:pP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4824" y="210359"/>
            <a:ext cx="1066892" cy="86570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685800"/>
            <a:ext cx="3048000" cy="73183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sz="3100" b="1" dirty="0">
                <a:ea typeface="+mj-ea"/>
                <a:cs typeface="B Nazanin" panose="00000400000000000000" pitchFamily="2" charset="-78"/>
              </a:rPr>
              <a:t>ایمنی</a:t>
            </a:r>
            <a:endParaRPr lang="en-US" sz="3100" b="1" dirty="0">
              <a:ea typeface="+mj-ea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97363"/>
          </a:xfrm>
        </p:spPr>
        <p:txBody>
          <a:bodyPr rtlCol="0">
            <a:normAutofit fontScale="85000" lnSpcReduction="10000"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fa-IR" dirty="0">
              <a:ea typeface="+mn-ea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fa-IR" b="1" dirty="0">
              <a:ea typeface="+mn-ea"/>
              <a:cs typeface="B Nazanin" panose="00000400000000000000" pitchFamily="2" charset="-78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fa-IR" b="1" dirty="0">
                <a:ea typeface="+mn-ea"/>
                <a:cs typeface="B Nazanin" panose="00000400000000000000" pitchFamily="2" charset="-78"/>
              </a:rPr>
              <a:t>از شخصی بخواهید که با اورژانس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تماس بگیرد ، یا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خود شما این کار را انجام دهید.</a:t>
            </a: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fa-IR" b="1" dirty="0">
              <a:ea typeface="+mn-ea"/>
              <a:cs typeface="B Nazanin" panose="00000400000000000000" pitchFamily="2" charset="-78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fa-IR" b="1" dirty="0">
                <a:ea typeface="+mn-ea"/>
                <a:cs typeface="B Nazanin" panose="00000400000000000000" pitchFamily="2" charset="-78"/>
              </a:rPr>
              <a:t>بنابراین چنانچه صحنه امن می باشد،مراقبت های خود را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ارائه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دهید.</a:t>
            </a: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fa-IR" b="1" dirty="0">
                <a:ea typeface="+mn-ea"/>
                <a:cs typeface="B Nazanin" panose="00000400000000000000" pitchFamily="2" charset="-78"/>
              </a:rPr>
              <a:t>اگر در هر زمانی و مکانی ایمنی خود را درخطر حس کردید،بدون اتلاف وقت </a:t>
            </a:r>
            <a:r>
              <a:rPr lang="fa-IR" b="1" dirty="0" smtClean="0">
                <a:solidFill>
                  <a:srgbClr val="FFFF00"/>
                </a:solidFill>
                <a:ea typeface="+mn-ea"/>
                <a:cs typeface="B Nazanin" panose="00000400000000000000" pitchFamily="2" charset="-78"/>
              </a:rPr>
              <a:t>خود را از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محیط نا امن به یک محیط امن برسانید.(در صورتی که قادر خواهید بود این کار را برای مصدوم انجام دهید)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US" dirty="0">
              <a:ea typeface="+mn-e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0" y="274638"/>
            <a:ext cx="1066892" cy="86570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533400"/>
            <a:ext cx="3733800" cy="88423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sz="3200" b="1" dirty="0" smtClean="0">
                <a:ea typeface="+mj-ea"/>
                <a:cs typeface="B Nazanin" panose="00000400000000000000" pitchFamily="2" charset="-78"/>
              </a:rPr>
              <a:t/>
            </a:r>
            <a:br>
              <a:rPr lang="fa-IR" sz="3200" b="1" dirty="0" smtClean="0">
                <a:ea typeface="+mj-ea"/>
                <a:cs typeface="B Nazanin" panose="00000400000000000000" pitchFamily="2" charset="-78"/>
              </a:rPr>
            </a:br>
            <a:r>
              <a:rPr lang="fa-IR" sz="3200" b="1" dirty="0" smtClean="0">
                <a:ea typeface="+mj-ea"/>
                <a:cs typeface="B Nazanin" panose="00000400000000000000" pitchFamily="2" charset="-78"/>
              </a:rPr>
              <a:t>شناسایی </a:t>
            </a:r>
            <a:r>
              <a:rPr lang="fa-IR" sz="3200" b="1" dirty="0">
                <a:ea typeface="+mj-ea"/>
                <a:cs typeface="B Nazanin" panose="00000400000000000000" pitchFamily="2" charset="-78"/>
              </a:rPr>
              <a:t>آسیب</a:t>
            </a:r>
            <a:br>
              <a:rPr lang="fa-IR" sz="3200" b="1" dirty="0">
                <a:ea typeface="+mj-ea"/>
                <a:cs typeface="B Nazanin" panose="00000400000000000000" pitchFamily="2" charset="-78"/>
              </a:rPr>
            </a:br>
            <a:endParaRPr lang="en-US" sz="3200" b="1" dirty="0">
              <a:ea typeface="+mj-ea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438400"/>
            <a:ext cx="8229600" cy="3687763"/>
          </a:xfrm>
        </p:spPr>
        <p:txBody>
          <a:bodyPr>
            <a:normAutofit/>
          </a:bodyPr>
          <a:lstStyle/>
          <a:p>
            <a:pPr marL="0" indent="0" eaLnBrk="1" hangingPunct="1">
              <a:buNone/>
            </a:pPr>
            <a:endParaRPr lang="fa-IR" dirty="0" smtClean="0"/>
          </a:p>
          <a:p>
            <a:pPr marL="0" indent="0" eaLnBrk="1" hangingPunct="1">
              <a:buNone/>
            </a:pPr>
            <a:endParaRPr lang="fa-IR" dirty="0"/>
          </a:p>
          <a:p>
            <a:pPr marL="0" indent="0" algn="ctr" eaLnBrk="1" hangingPunct="1">
              <a:buNone/>
            </a:pPr>
            <a:r>
              <a:rPr lang="fa-IR" b="1" dirty="0">
                <a:cs typeface="B Nazanin" panose="00000400000000000000" pitchFamily="2" charset="-78"/>
              </a:rPr>
              <a:t>قبل از اینکه اقدامات درمانی را شروع </a:t>
            </a:r>
            <a:r>
              <a:rPr lang="fa-IR" b="1" dirty="0" smtClean="0">
                <a:cs typeface="B Nazanin" panose="00000400000000000000" pitchFamily="2" charset="-78"/>
              </a:rPr>
              <a:t>کنید ، باید </a:t>
            </a:r>
            <a:r>
              <a:rPr lang="fa-IR" b="1" dirty="0">
                <a:cs typeface="B Nazanin" panose="00000400000000000000" pitchFamily="2" charset="-78"/>
              </a:rPr>
              <a:t>محل آسیب و نوع خونریزی </a:t>
            </a:r>
            <a:r>
              <a:rPr lang="fa-IR" b="1" dirty="0" smtClean="0">
                <a:cs typeface="B Nazanin" panose="00000400000000000000" pitchFamily="2" charset="-78"/>
              </a:rPr>
              <a:t>را </a:t>
            </a:r>
            <a:r>
              <a:rPr lang="fa-IR" b="1" dirty="0">
                <a:cs typeface="B Nazanin" panose="00000400000000000000" pitchFamily="2" charset="-78"/>
              </a:rPr>
              <a:t>شناسایی کنید.</a:t>
            </a:r>
          </a:p>
          <a:p>
            <a:pPr marL="0" indent="0" eaLnBrk="1" hangingPunct="1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210359"/>
            <a:ext cx="1066892" cy="86570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685800"/>
            <a:ext cx="4114800" cy="73183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sz="3200" b="1" dirty="0" smtClean="0">
                <a:ea typeface="+mj-ea"/>
                <a:cs typeface="B Nazanin" panose="00000400000000000000" pitchFamily="2" charset="-78"/>
              </a:rPr>
              <a:t/>
            </a:r>
            <a:br>
              <a:rPr lang="fa-IR" sz="3200" b="1" dirty="0" smtClean="0">
                <a:ea typeface="+mj-ea"/>
                <a:cs typeface="B Nazanin" panose="00000400000000000000" pitchFamily="2" charset="-78"/>
              </a:rPr>
            </a:br>
            <a:r>
              <a:rPr lang="fa-IR" sz="3200" b="1" dirty="0" smtClean="0">
                <a:ea typeface="+mj-ea"/>
                <a:cs typeface="B Nazanin" panose="00000400000000000000" pitchFamily="2" charset="-78"/>
              </a:rPr>
              <a:t>شناسایی </a:t>
            </a:r>
            <a:r>
              <a:rPr lang="fa-IR" sz="3200" b="1" dirty="0">
                <a:ea typeface="+mj-ea"/>
                <a:cs typeface="B Nazanin" panose="00000400000000000000" pitchFamily="2" charset="-78"/>
              </a:rPr>
              <a:t>خونریزی شریانی</a:t>
            </a:r>
            <a:br>
              <a:rPr lang="fa-IR" sz="3200" b="1" dirty="0">
                <a:ea typeface="+mj-ea"/>
                <a:cs typeface="B Nazanin" panose="00000400000000000000" pitchFamily="2" charset="-78"/>
              </a:rPr>
            </a:br>
            <a:endParaRPr lang="en-US" sz="3200" b="1" dirty="0">
              <a:ea typeface="+mj-ea"/>
              <a:cs typeface="B Nazanin" panose="00000400000000000000" pitchFamily="2" charset="-78"/>
            </a:endParaRPr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marL="0" indent="0" eaLnBrk="1" hangingPunct="1">
              <a:buNone/>
            </a:pPr>
            <a:endParaRPr lang="fa-IR" dirty="0"/>
          </a:p>
          <a:p>
            <a:pPr marL="0" indent="0" algn="ctr" eaLnBrk="1" hangingPunct="1">
              <a:buNone/>
            </a:pPr>
            <a:r>
              <a:rPr lang="fa-IR" b="1" dirty="0">
                <a:cs typeface="B Nazanin" panose="00000400000000000000" pitchFamily="2" charset="-78"/>
              </a:rPr>
              <a:t>خونی که از شریان خارج می شود</a:t>
            </a:r>
          </a:p>
          <a:p>
            <a:pPr marL="0" indent="0" algn="ctr" eaLnBrk="1" hangingPunct="1">
              <a:buNone/>
            </a:pPr>
            <a:r>
              <a:rPr lang="fa-IR" b="1" dirty="0">
                <a:cs typeface="B Nazanin" panose="00000400000000000000" pitchFamily="2" charset="-78"/>
              </a:rPr>
              <a:t>قرمز روشن،</a:t>
            </a:r>
          </a:p>
          <a:p>
            <a:pPr marL="0" indent="0" algn="ctr" eaLnBrk="1" hangingPunct="1">
              <a:buNone/>
            </a:pPr>
            <a:r>
              <a:rPr lang="fa-IR" b="1" dirty="0">
                <a:cs typeface="B Nazanin" panose="00000400000000000000" pitchFamily="2" charset="-78"/>
              </a:rPr>
              <a:t>و بصورت </a:t>
            </a:r>
            <a:r>
              <a:rPr lang="fa-IR" b="1" dirty="0" smtClean="0">
                <a:cs typeface="B Nazanin" panose="00000400000000000000" pitchFamily="2" charset="-78"/>
              </a:rPr>
              <a:t>جهشی ، </a:t>
            </a:r>
            <a:r>
              <a:rPr lang="fa-IR" b="1" dirty="0">
                <a:cs typeface="B Nazanin" panose="00000400000000000000" pitchFamily="2" charset="-78"/>
              </a:rPr>
              <a:t>از محل زخم به بیرون پمپ می شود.</a:t>
            </a:r>
          </a:p>
          <a:p>
            <a:pPr marL="0" indent="0" algn="ctr" eaLnBrk="1" hangingPunct="1">
              <a:buNone/>
            </a:pPr>
            <a:r>
              <a:rPr lang="fa-IR" sz="3000" b="1" dirty="0">
                <a:cs typeface="B Nazanin" panose="00000400000000000000" pitchFamily="2" charset="-78"/>
              </a:rPr>
              <a:t>خونریزی </a:t>
            </a:r>
            <a:r>
              <a:rPr lang="fa-IR" sz="3000" b="1" dirty="0" smtClean="0">
                <a:cs typeface="B Nazanin" panose="00000400000000000000" pitchFamily="2" charset="-78"/>
              </a:rPr>
              <a:t>شریانی ، </a:t>
            </a:r>
            <a:r>
              <a:rPr lang="fa-IR" sz="3000" b="1" dirty="0">
                <a:cs typeface="B Nazanin" panose="00000400000000000000" pitchFamily="2" charset="-78"/>
              </a:rPr>
              <a:t>یک عامل تهدید کننده حیات بشمار می آید.</a:t>
            </a:r>
          </a:p>
          <a:p>
            <a:pPr marL="0" indent="0" eaLnBrk="1" hangingPunct="1">
              <a:buNone/>
            </a:pP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0" y="274638"/>
            <a:ext cx="1066892" cy="86570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762000"/>
            <a:ext cx="5181600" cy="8382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dirty="0" smtClean="0">
                <a:ea typeface="+mj-ea"/>
                <a:cs typeface="B Nazanin" panose="00000400000000000000" pitchFamily="2" charset="-78"/>
              </a:rPr>
              <a:t/>
            </a:r>
            <a:br>
              <a:rPr lang="fa-IR" b="1" dirty="0" smtClean="0">
                <a:ea typeface="+mj-ea"/>
                <a:cs typeface="B Nazanin" panose="00000400000000000000" pitchFamily="2" charset="-78"/>
              </a:rPr>
            </a:br>
            <a:r>
              <a:rPr lang="fa-IR" b="1" dirty="0" smtClean="0">
                <a:ea typeface="+mj-ea"/>
                <a:cs typeface="B Nazanin" panose="00000400000000000000" pitchFamily="2" charset="-78"/>
              </a:rPr>
              <a:t>شناسایی </a:t>
            </a:r>
            <a:r>
              <a:rPr lang="fa-IR" b="1" dirty="0">
                <a:ea typeface="+mj-ea"/>
                <a:cs typeface="B Nazanin" panose="00000400000000000000" pitchFamily="2" charset="-78"/>
              </a:rPr>
              <a:t>خونریزی سیاهرگ</a:t>
            </a:r>
            <a:br>
              <a:rPr lang="fa-IR" b="1" dirty="0">
                <a:ea typeface="+mj-ea"/>
                <a:cs typeface="B Nazanin" panose="00000400000000000000" pitchFamily="2" charset="-78"/>
              </a:rPr>
            </a:br>
            <a:endParaRPr lang="en-US" b="1" dirty="0">
              <a:ea typeface="+mj-ea"/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297363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fa-IR" dirty="0">
              <a:ea typeface="+mn-ea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fa-IR" b="1" dirty="0">
                <a:ea typeface="+mn-ea"/>
                <a:cs typeface="B Nazanin" panose="00000400000000000000" pitchFamily="2" charset="-78"/>
              </a:rPr>
              <a:t>خونریزی از وریدی که آسیب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دیده ،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معمولا دارای رنگ قرمز تیره،</a:t>
            </a: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fa-IR" b="1" dirty="0">
                <a:ea typeface="+mn-ea"/>
                <a:cs typeface="B Nazanin" panose="00000400000000000000" pitchFamily="2" charset="-78"/>
              </a:rPr>
              <a:t>و بصورت پیوسته از زخم بیرون میزند.</a:t>
            </a: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endParaRPr lang="fa-IR" b="1" dirty="0">
              <a:ea typeface="+mn-ea"/>
              <a:cs typeface="B Nazanin" panose="00000400000000000000" pitchFamily="2" charset="-78"/>
            </a:endParaRPr>
          </a:p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fa-IR" b="1" dirty="0">
                <a:ea typeface="+mn-ea"/>
                <a:cs typeface="B Nazanin" panose="00000400000000000000" pitchFamily="2" charset="-78"/>
              </a:rPr>
              <a:t>خونریزی وریدی،چنانچه یک ورید بزرگ آسیب دیده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باشد ، میتواند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یک عامل تهدید کننده حیات بشمار آید.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US" dirty="0">
              <a:ea typeface="+mn-e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8843" y="457200"/>
            <a:ext cx="1066892" cy="865707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457200" y="2819400"/>
            <a:ext cx="8229600" cy="3306763"/>
          </a:xfrm>
        </p:spPr>
        <p:txBody>
          <a:bodyPr/>
          <a:lstStyle/>
          <a:p>
            <a:pPr marL="0" indent="0" eaLnBrk="1" hangingPunct="1">
              <a:buNone/>
            </a:pPr>
            <a:endParaRPr lang="fa-IR" dirty="0"/>
          </a:p>
          <a:p>
            <a:pPr marL="0" indent="0" algn="ctr" eaLnBrk="1" hangingPunct="1">
              <a:buNone/>
            </a:pPr>
            <a:endParaRPr lang="fa-IR" b="1" dirty="0" smtClean="0">
              <a:cs typeface="B Nazanin" panose="00000400000000000000" pitchFamily="2" charset="-78"/>
            </a:endParaRPr>
          </a:p>
          <a:p>
            <a:pPr marL="0" indent="0" algn="ctr" eaLnBrk="1" hangingPunct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خونریزی </a:t>
            </a:r>
            <a:r>
              <a:rPr lang="fa-IR" b="1" dirty="0">
                <a:cs typeface="B Nazanin" panose="00000400000000000000" pitchFamily="2" charset="-78"/>
              </a:rPr>
              <a:t>از مویرگ ها معمولا قرمز و تاریک و بصورت قطره،قطره از محل زخم است.</a:t>
            </a:r>
          </a:p>
          <a:p>
            <a:pPr marL="0" indent="0" eaLnBrk="1" hangingPunct="1">
              <a:buNone/>
            </a:pPr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286000" y="685800"/>
            <a:ext cx="4953000" cy="73183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dirty="0" smtClean="0">
                <a:ea typeface="+mj-ea"/>
                <a:cs typeface="B Nazanin" panose="00000400000000000000" pitchFamily="2" charset="-78"/>
              </a:rPr>
              <a:t/>
            </a:r>
            <a:br>
              <a:rPr lang="fa-IR" b="1" dirty="0" smtClean="0">
                <a:ea typeface="+mj-ea"/>
                <a:cs typeface="B Nazanin" panose="00000400000000000000" pitchFamily="2" charset="-78"/>
              </a:rPr>
            </a:br>
            <a:r>
              <a:rPr lang="fa-IR" b="1" dirty="0" smtClean="0">
                <a:ea typeface="+mj-ea"/>
                <a:cs typeface="B Nazanin" panose="00000400000000000000" pitchFamily="2" charset="-78"/>
              </a:rPr>
              <a:t>شناسایی </a:t>
            </a:r>
            <a:r>
              <a:rPr lang="fa-IR" b="1" dirty="0">
                <a:ea typeface="+mj-ea"/>
                <a:cs typeface="B Nazanin" panose="00000400000000000000" pitchFamily="2" charset="-78"/>
              </a:rPr>
              <a:t>خونریزی مویرگی.</a:t>
            </a:r>
            <a:br>
              <a:rPr lang="fa-IR" b="1" dirty="0">
                <a:ea typeface="+mj-ea"/>
                <a:cs typeface="B Nazanin" panose="00000400000000000000" pitchFamily="2" charset="-78"/>
              </a:rPr>
            </a:br>
            <a:endParaRPr lang="en-US" b="1" dirty="0">
              <a:ea typeface="+mj-ea"/>
              <a:cs typeface="B Nazanin" panose="00000400000000000000" pitchFamily="2" charset="-7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0" y="264806"/>
            <a:ext cx="1066892" cy="865707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403591"/>
            <a:ext cx="5410200" cy="73183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sz="3200" b="1" dirty="0" smtClean="0">
                <a:ea typeface="+mj-ea"/>
                <a:cs typeface="B Nazanin" panose="00000400000000000000" pitchFamily="2" charset="-78"/>
              </a:rPr>
              <a:t/>
            </a:r>
            <a:br>
              <a:rPr lang="fa-IR" sz="3200" b="1" dirty="0" smtClean="0">
                <a:ea typeface="+mj-ea"/>
                <a:cs typeface="B Nazanin" panose="00000400000000000000" pitchFamily="2" charset="-78"/>
              </a:rPr>
            </a:br>
            <a:r>
              <a:rPr lang="fa-IR" sz="3200" b="1" dirty="0" smtClean="0">
                <a:ea typeface="+mj-ea"/>
                <a:cs typeface="B Nazanin" panose="00000400000000000000" pitchFamily="2" charset="-78"/>
              </a:rPr>
              <a:t>در </a:t>
            </a:r>
            <a:r>
              <a:rPr lang="fa-IR" sz="3200" b="1" dirty="0">
                <a:ea typeface="+mj-ea"/>
                <a:cs typeface="B Nazanin" panose="00000400000000000000" pitchFamily="2" charset="-78"/>
              </a:rPr>
              <a:t>معرض دید قرار دادن محل زخم</a:t>
            </a:r>
            <a:br>
              <a:rPr lang="fa-IR" sz="3200" b="1" dirty="0">
                <a:ea typeface="+mj-ea"/>
                <a:cs typeface="B Nazanin" panose="00000400000000000000" pitchFamily="2" charset="-78"/>
              </a:rPr>
            </a:br>
            <a:endParaRPr lang="en-US" sz="3200" b="1" dirty="0">
              <a:ea typeface="+mj-ea"/>
              <a:cs typeface="B Nazanin" panose="00000400000000000000" pitchFamily="2" charset="-78"/>
            </a:endParaRP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marL="0" indent="0" eaLnBrk="1" hangingPunct="1">
              <a:buNone/>
            </a:pPr>
            <a:endParaRPr lang="fa-IR" dirty="0"/>
          </a:p>
          <a:p>
            <a:pPr marL="0" indent="0" algn="ctr" eaLnBrk="1" hangingPunct="1">
              <a:buNone/>
            </a:pPr>
            <a:r>
              <a:rPr lang="fa-IR" b="1" dirty="0">
                <a:cs typeface="B Nazanin" panose="00000400000000000000" pitchFamily="2" charset="-78"/>
              </a:rPr>
              <a:t>کنار زدن پوشش روی محل </a:t>
            </a:r>
            <a:r>
              <a:rPr lang="fa-IR" b="1" dirty="0" smtClean="0">
                <a:cs typeface="B Nazanin" panose="00000400000000000000" pitchFamily="2" charset="-78"/>
              </a:rPr>
              <a:t>زخم ، یا </a:t>
            </a:r>
            <a:r>
              <a:rPr lang="fa-IR" b="1" dirty="0">
                <a:cs typeface="B Nazanin" panose="00000400000000000000" pitchFamily="2" charset="-78"/>
              </a:rPr>
              <a:t>اینکه محل بدون پوشش </a:t>
            </a:r>
            <a:r>
              <a:rPr lang="fa-IR" b="1" dirty="0" smtClean="0">
                <a:cs typeface="B Nazanin" panose="00000400000000000000" pitchFamily="2" charset="-78"/>
              </a:rPr>
              <a:t>باشد ، (</a:t>
            </a:r>
            <a:r>
              <a:rPr lang="fa-IR" b="1" dirty="0">
                <a:cs typeface="B Nazanin" panose="00000400000000000000" pitchFamily="2" charset="-78"/>
              </a:rPr>
              <a:t>مراقب هیپوترمی باشید</a:t>
            </a:r>
            <a:r>
              <a:rPr lang="fa-IR" b="1" dirty="0" smtClean="0">
                <a:cs typeface="B Nazanin" panose="00000400000000000000" pitchFamily="2" charset="-78"/>
              </a:rPr>
              <a:t>)</a:t>
            </a:r>
          </a:p>
          <a:p>
            <a:pPr marL="0" indent="0" algn="ctr" eaLnBrk="1" hangingPunct="1">
              <a:buNone/>
            </a:pPr>
            <a:endParaRPr lang="fa-IR" b="1" dirty="0">
              <a:cs typeface="B Nazanin" panose="00000400000000000000" pitchFamily="2" charset="-78"/>
            </a:endParaRPr>
          </a:p>
          <a:p>
            <a:pPr marL="0" indent="0" algn="ctr" eaLnBrk="1" hangingPunct="1">
              <a:buNone/>
            </a:pPr>
            <a:r>
              <a:rPr lang="fa-IR" b="1" dirty="0">
                <a:cs typeface="B Nazanin" panose="00000400000000000000" pitchFamily="2" charset="-78"/>
              </a:rPr>
              <a:t>با این کار، قادر خواهید بود تا از </a:t>
            </a:r>
            <a:r>
              <a:rPr lang="fa-IR" b="1" dirty="0" smtClean="0">
                <a:cs typeface="B Nazanin" panose="00000400000000000000" pitchFamily="2" charset="-78"/>
              </a:rPr>
              <a:t>صدماتی </a:t>
            </a:r>
            <a:r>
              <a:rPr lang="fa-IR" b="1" dirty="0">
                <a:cs typeface="B Nazanin" panose="00000400000000000000" pitchFamily="2" charset="-78"/>
              </a:rPr>
              <a:t>که از چشم شما به دور مانده </a:t>
            </a:r>
            <a:r>
              <a:rPr lang="fa-IR" b="1" dirty="0" smtClean="0">
                <a:cs typeface="B Nazanin" panose="00000400000000000000" pitchFamily="2" charset="-78"/>
              </a:rPr>
              <a:t>اند ، مطلع </a:t>
            </a:r>
            <a:r>
              <a:rPr lang="fa-IR" b="1" dirty="0">
                <a:cs typeface="B Nazanin" panose="00000400000000000000" pitchFamily="2" charset="-78"/>
              </a:rPr>
              <a:t>شوید.</a:t>
            </a:r>
          </a:p>
          <a:p>
            <a:pPr marL="0" indent="0" eaLnBrk="1" hangingPunct="1">
              <a:buNone/>
            </a:pP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0" y="269722"/>
            <a:ext cx="1066892" cy="865707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1905000" y="685800"/>
            <a:ext cx="4572000" cy="731838"/>
          </a:xfrm>
        </p:spPr>
        <p:txBody>
          <a:bodyPr/>
          <a:lstStyle/>
          <a:p>
            <a:pPr eaLnBrk="1" hangingPunct="1"/>
            <a:r>
              <a:rPr lang="fa-IR" sz="3200" b="1" dirty="0" smtClean="0">
                <a:cs typeface="B Nazanin" panose="00000400000000000000" pitchFamily="2" charset="-78"/>
              </a:rPr>
              <a:t/>
            </a:r>
            <a:br>
              <a:rPr lang="fa-IR" sz="3200" b="1" dirty="0" smtClean="0">
                <a:cs typeface="B Nazanin" panose="00000400000000000000" pitchFamily="2" charset="-78"/>
              </a:rPr>
            </a:br>
            <a:r>
              <a:rPr lang="fa-IR" sz="3200" b="1" dirty="0" smtClean="0">
                <a:cs typeface="B Nazanin" panose="00000400000000000000" pitchFamily="2" charset="-78"/>
              </a:rPr>
              <a:t>علل </a:t>
            </a:r>
            <a:r>
              <a:rPr lang="fa-IR" sz="3200" b="1" dirty="0">
                <a:cs typeface="B Nazanin" panose="00000400000000000000" pitchFamily="2" charset="-78"/>
              </a:rPr>
              <a:t>مرگ در خونریزی ها</a:t>
            </a:r>
            <a:br>
              <a:rPr lang="fa-IR" sz="3200" b="1" dirty="0">
                <a:cs typeface="B Nazanin" panose="00000400000000000000" pitchFamily="2" charset="-78"/>
              </a:rPr>
            </a:br>
            <a:endParaRPr lang="en-US" sz="3200" b="1" dirty="0">
              <a:cs typeface="B Nazanin" panose="00000400000000000000" pitchFamily="2" charset="-78"/>
            </a:endParaRP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495800"/>
          </a:xfrm>
        </p:spPr>
        <p:txBody>
          <a:bodyPr/>
          <a:lstStyle/>
          <a:p>
            <a:pPr marL="0" indent="0" eaLnBrk="1" hangingPunct="1">
              <a:buNone/>
            </a:pPr>
            <a:endParaRPr lang="fa-IR" dirty="0"/>
          </a:p>
          <a:p>
            <a:pPr marL="0" indent="0" algn="ctr" eaLnBrk="1" hangingPunct="1">
              <a:buNone/>
            </a:pPr>
            <a:r>
              <a:rPr lang="fa-IR" sz="2800" b="1" dirty="0">
                <a:cs typeface="B Nazanin" panose="00000400000000000000" pitchFamily="2" charset="-78"/>
              </a:rPr>
              <a:t>زخم و آسیب در پا و </a:t>
            </a:r>
            <a:r>
              <a:rPr lang="fa-IR" sz="2800" b="1" dirty="0" smtClean="0">
                <a:cs typeface="B Nazanin" panose="00000400000000000000" pitchFamily="2" charset="-78"/>
              </a:rPr>
              <a:t>دست</a:t>
            </a:r>
            <a:endParaRPr lang="fa-IR" sz="2800" b="1" dirty="0">
              <a:cs typeface="B Nazanin" panose="00000400000000000000" pitchFamily="2" charset="-78"/>
            </a:endParaRPr>
          </a:p>
          <a:p>
            <a:pPr marL="0" indent="0" algn="ctr" eaLnBrk="1" hangingPunct="1">
              <a:buNone/>
            </a:pPr>
            <a:r>
              <a:rPr lang="fa-IR" sz="2800" b="1" dirty="0">
                <a:cs typeface="B Nazanin" panose="00000400000000000000" pitchFamily="2" charset="-78"/>
              </a:rPr>
              <a:t>زخم در نیم تنه ها معمولا</a:t>
            </a:r>
          </a:p>
          <a:p>
            <a:pPr marL="0" indent="0" algn="ctr" eaLnBrk="1" hangingPunct="1">
              <a:buNone/>
            </a:pPr>
            <a:r>
              <a:rPr lang="fa-IR" sz="2800" b="1" dirty="0">
                <a:solidFill>
                  <a:srgbClr val="FFFF00"/>
                </a:solidFill>
                <a:cs typeface="B Nazanin" panose="00000400000000000000" pitchFamily="2" charset="-78"/>
              </a:rPr>
              <a:t>الف(کشاله ران</a:t>
            </a:r>
          </a:p>
          <a:p>
            <a:pPr marL="0" indent="0" algn="ctr" eaLnBrk="1" hangingPunct="1">
              <a:buNone/>
            </a:pPr>
            <a:r>
              <a:rPr lang="fa-IR" sz="2800" b="1" dirty="0">
                <a:solidFill>
                  <a:srgbClr val="FFFF00"/>
                </a:solidFill>
                <a:cs typeface="B Nazanin" panose="00000400000000000000" pitchFamily="2" charset="-78"/>
              </a:rPr>
              <a:t>ب ( شانه و زیر بغل</a:t>
            </a:r>
          </a:p>
          <a:p>
            <a:pPr marL="0" indent="0" algn="ctr" eaLnBrk="1" hangingPunct="1">
              <a:buNone/>
            </a:pPr>
            <a:r>
              <a:rPr lang="fa-IR" sz="2800" b="1" dirty="0">
                <a:solidFill>
                  <a:srgbClr val="FFFF00"/>
                </a:solidFill>
                <a:cs typeface="B Nazanin" panose="00000400000000000000" pitchFamily="2" charset="-78"/>
              </a:rPr>
              <a:t>ج(گردن</a:t>
            </a:r>
          </a:p>
          <a:p>
            <a:pPr marL="0" indent="0" algn="ctr" eaLnBrk="1" hangingPunct="1">
              <a:buNone/>
            </a:pPr>
            <a:r>
              <a:rPr lang="fa-IR" sz="2800" b="1" dirty="0">
                <a:cs typeface="B Nazanin" panose="00000400000000000000" pitchFamily="2" charset="-78"/>
              </a:rPr>
              <a:t>خونریزی داخلی(به عنوان مثال،خونریزی در قفسه سینه و شکم)</a:t>
            </a:r>
          </a:p>
          <a:p>
            <a:pPr marL="0" indent="0" eaLnBrk="1" hangingPunct="1">
              <a:buNone/>
            </a:pP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0" y="274638"/>
            <a:ext cx="1066892" cy="865707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2438400" y="685800"/>
            <a:ext cx="3733800" cy="731838"/>
          </a:xfrm>
        </p:spPr>
        <p:txBody>
          <a:bodyPr/>
          <a:lstStyle/>
          <a:p>
            <a:pPr eaLnBrk="1" hangingPunct="1"/>
            <a:r>
              <a:rPr lang="fa-IR" sz="3200" b="1" dirty="0">
                <a:cs typeface="B Nazanin" panose="00000400000000000000" pitchFamily="2" charset="-78"/>
              </a:rPr>
              <a:t>خونریزی از دست و پا.</a:t>
            </a:r>
          </a:p>
        </p:txBody>
      </p:sp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572000"/>
          </a:xfrm>
        </p:spPr>
        <p:txBody>
          <a:bodyPr/>
          <a:lstStyle/>
          <a:p>
            <a:pPr marL="0" indent="0" eaLnBrk="1" hangingPunct="1">
              <a:buNone/>
            </a:pPr>
            <a:endParaRPr lang="fa-IR" dirty="0"/>
          </a:p>
          <a:p>
            <a:pPr marL="0" indent="0" algn="ctr" eaLnBrk="1" hangingPunct="1">
              <a:buNone/>
            </a:pPr>
            <a:r>
              <a:rPr lang="fa-IR" sz="2800" b="1" dirty="0">
                <a:cs typeface="B Nazanin" panose="00000400000000000000" pitchFamily="2" charset="-78"/>
              </a:rPr>
              <a:t>این نوع خونریزی قابل کنترل توسط اعمال فشار مستقیم بر روی محل زخم </a:t>
            </a:r>
            <a:r>
              <a:rPr lang="fa-IR" sz="2800" b="1" dirty="0" smtClean="0">
                <a:cs typeface="B Nazanin" panose="00000400000000000000" pitchFamily="2" charset="-78"/>
              </a:rPr>
              <a:t>، </a:t>
            </a:r>
            <a:r>
              <a:rPr lang="fa-IR" sz="2800" b="1" dirty="0">
                <a:cs typeface="B Nazanin" panose="00000400000000000000" pitchFamily="2" charset="-78"/>
              </a:rPr>
              <a:t>در غیر </a:t>
            </a:r>
            <a:r>
              <a:rPr lang="fa-IR" sz="2800" b="1" dirty="0" smtClean="0">
                <a:cs typeface="B Nazanin" panose="00000400000000000000" pitchFamily="2" charset="-78"/>
              </a:rPr>
              <a:t>این صورت ، استفاده </a:t>
            </a:r>
            <a:r>
              <a:rPr lang="fa-IR" sz="2800" b="1" dirty="0">
                <a:cs typeface="B Nazanin" panose="00000400000000000000" pitchFamily="2" charset="-78"/>
              </a:rPr>
              <a:t>از یک شریان بند(تورنیکه) </a:t>
            </a:r>
          </a:p>
          <a:p>
            <a:pPr marL="0" indent="0" algn="ctr" eaLnBrk="1" hangingPunct="1">
              <a:buNone/>
            </a:pPr>
            <a:r>
              <a:rPr lang="fa-IR" sz="2800" b="1" dirty="0">
                <a:cs typeface="B Nazanin" panose="00000400000000000000" pitchFamily="2" charset="-78"/>
              </a:rPr>
              <a:t>محل های خونریزی کننده که خطرناک بشمار می آید، </a:t>
            </a:r>
          </a:p>
          <a:p>
            <a:pPr marL="0" indent="0" algn="ctr" eaLnBrk="1" hangingPunct="1">
              <a:buNone/>
            </a:pPr>
            <a:r>
              <a:rPr lang="fa-IR" sz="2800" b="1" dirty="0">
                <a:solidFill>
                  <a:srgbClr val="FFFF00"/>
                </a:solidFill>
                <a:cs typeface="B Nazanin" panose="00000400000000000000" pitchFamily="2" charset="-78"/>
              </a:rPr>
              <a:t>گردن</a:t>
            </a:r>
          </a:p>
          <a:p>
            <a:pPr marL="0" indent="0" algn="ctr" eaLnBrk="1" hangingPunct="1">
              <a:buNone/>
            </a:pPr>
            <a:r>
              <a:rPr lang="fa-IR" sz="2800" b="1" dirty="0">
                <a:solidFill>
                  <a:srgbClr val="FFFF00"/>
                </a:solidFill>
                <a:cs typeface="B Nazanin" panose="00000400000000000000" pitchFamily="2" charset="-78"/>
              </a:rPr>
              <a:t>شانه</a:t>
            </a:r>
          </a:p>
          <a:p>
            <a:pPr marL="0" indent="0" algn="ctr" eaLnBrk="1" hangingPunct="1">
              <a:buNone/>
            </a:pPr>
            <a:r>
              <a:rPr lang="fa-IR" sz="2800" b="1" dirty="0">
                <a:solidFill>
                  <a:srgbClr val="FFFF00"/>
                </a:solidFill>
                <a:cs typeface="B Nazanin" panose="00000400000000000000" pitchFamily="2" charset="-78"/>
              </a:rPr>
              <a:t>کشاله ران</a:t>
            </a:r>
            <a:r>
              <a:rPr lang="fa-IR" sz="2800" b="1" dirty="0" smtClean="0">
                <a:solidFill>
                  <a:srgbClr val="FFFF00"/>
                </a:solidFill>
                <a:cs typeface="B Nazanin" panose="00000400000000000000" pitchFamily="2" charset="-78"/>
              </a:rPr>
              <a:t>.</a:t>
            </a:r>
          </a:p>
          <a:p>
            <a:pPr marL="0" indent="0" algn="ctr" eaLnBrk="1" hangingPunct="1">
              <a:buNone/>
            </a:pPr>
            <a:r>
              <a:rPr lang="fa-IR" sz="2400" b="1" dirty="0" smtClean="0">
                <a:cs typeface="B Nazanin" panose="00000400000000000000" pitchFamily="2" charset="-78"/>
              </a:rPr>
              <a:t>خونریزی </a:t>
            </a:r>
            <a:r>
              <a:rPr lang="fa-IR" sz="2400" b="1" dirty="0">
                <a:cs typeface="B Nazanin" panose="00000400000000000000" pitchFamily="2" charset="-78"/>
              </a:rPr>
              <a:t>را میتوان با اعمال فشار مستقیم و یا پانسمان حجیم،کنترل کرد.</a:t>
            </a:r>
          </a:p>
          <a:p>
            <a:pPr eaLnBrk="1" hangingPunct="1"/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274638"/>
            <a:ext cx="1066892" cy="8657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2362200" y="838200"/>
            <a:ext cx="3048000" cy="579438"/>
          </a:xfrm>
        </p:spPr>
        <p:txBody>
          <a:bodyPr/>
          <a:lstStyle/>
          <a:p>
            <a:pPr eaLnBrk="1" hangingPunct="1"/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خونریزی </a:t>
            </a:r>
            <a:r>
              <a:rPr lang="fa-IR" sz="2800" b="1" dirty="0">
                <a:cs typeface="B Nazanin" panose="00000400000000000000" pitchFamily="2" charset="-78"/>
              </a:rPr>
              <a:t>داخلی</a:t>
            </a:r>
            <a:br>
              <a:rPr lang="fa-IR" sz="2800" b="1" dirty="0">
                <a:cs typeface="B Nazanin" panose="00000400000000000000" pitchFamily="2" charset="-78"/>
              </a:rPr>
            </a:b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3992563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None/>
              <a:defRPr/>
            </a:pPr>
            <a:endParaRPr lang="fa-IR" dirty="0">
              <a:ea typeface="+mn-ea"/>
            </a:endParaRPr>
          </a:p>
          <a:p>
            <a:pPr marL="0" indent="0" algn="ctr" eaLnBrk="1" fontAlgn="auto" hangingPunct="1">
              <a:lnSpc>
                <a:spcPct val="90000"/>
              </a:lnSpc>
              <a:spcAft>
                <a:spcPts val="0"/>
              </a:spcAft>
              <a:buNone/>
              <a:defRPr/>
            </a:pPr>
            <a:r>
              <a:rPr lang="fa-IR" b="1" dirty="0">
                <a:ea typeface="+mn-ea"/>
                <a:cs typeface="B Nazanin" panose="00000400000000000000" pitchFamily="2" charset="-78"/>
              </a:rPr>
              <a:t>جراحات وارده به قفسه سینه و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شکم ، موجب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خونریزی در داخل بدن می شود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. (</a:t>
            </a:r>
            <a:r>
              <a:rPr lang="fa-IR" b="1" dirty="0">
                <a:solidFill>
                  <a:srgbClr val="00B0F0"/>
                </a:solidFill>
                <a:ea typeface="+mn-ea"/>
                <a:cs typeface="B Nazanin" panose="00000400000000000000" pitchFamily="2" charset="-78"/>
              </a:rPr>
              <a:t>خونریزی داخلی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)</a:t>
            </a:r>
          </a:p>
          <a:p>
            <a:pPr marL="0" indent="0" algn="ctr" eaLnBrk="1" fontAlgn="auto" hangingPunct="1">
              <a:lnSpc>
                <a:spcPct val="90000"/>
              </a:lnSpc>
              <a:spcAft>
                <a:spcPts val="0"/>
              </a:spcAft>
              <a:buNone/>
              <a:defRPr/>
            </a:pPr>
            <a:endParaRPr lang="fa-IR" b="1" dirty="0">
              <a:ea typeface="+mn-ea"/>
              <a:cs typeface="B Nazanin" panose="00000400000000000000" pitchFamily="2" charset="-78"/>
            </a:endParaRPr>
          </a:p>
          <a:p>
            <a:pPr marL="0" indent="0" algn="ctr" eaLnBrk="1" fontAlgn="auto" hangingPunct="1">
              <a:lnSpc>
                <a:spcPct val="90000"/>
              </a:lnSpc>
              <a:spcAft>
                <a:spcPts val="0"/>
              </a:spcAft>
              <a:buNone/>
              <a:defRPr/>
            </a:pPr>
            <a:r>
              <a:rPr lang="fa-IR" b="1" dirty="0">
                <a:ea typeface="+mn-ea"/>
                <a:cs typeface="B Nazanin" panose="00000400000000000000" pitchFamily="2" charset="-78"/>
              </a:rPr>
              <a:t>مدیریت و درمان در خارج از بیمارستان میسر نمی باشد.</a:t>
            </a:r>
          </a:p>
          <a:p>
            <a:pPr marL="0" indent="0" algn="ctr" eaLnBrk="1" fontAlgn="auto" hangingPunct="1">
              <a:lnSpc>
                <a:spcPct val="90000"/>
              </a:lnSpc>
              <a:spcAft>
                <a:spcPts val="0"/>
              </a:spcAft>
              <a:buNone/>
              <a:defRPr/>
            </a:pPr>
            <a:r>
              <a:rPr lang="fa-IR" b="1" dirty="0">
                <a:ea typeface="+mn-ea"/>
                <a:cs typeface="B Nazanin" panose="00000400000000000000" pitchFamily="2" charset="-78"/>
              </a:rPr>
              <a:t>مهم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، شناختن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و یا پی بردن به این گونه جراحات است و تماس با اورژانس.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None/>
              <a:defRPr/>
            </a:pPr>
            <a:endParaRPr lang="en-US" dirty="0">
              <a:ea typeface="+mn-e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0" y="252515"/>
            <a:ext cx="1066892" cy="8657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2057400" y="685800"/>
            <a:ext cx="3200400" cy="731838"/>
          </a:xfrm>
        </p:spPr>
        <p:txBody>
          <a:bodyPr/>
          <a:lstStyle/>
          <a:p>
            <a:pPr eaLnBrk="1" hangingPunct="1"/>
            <a:r>
              <a:rPr lang="fa-IR" b="1" dirty="0">
                <a:cs typeface="B Nazanin" panose="00000400000000000000" pitchFamily="2" charset="-78"/>
              </a:rPr>
              <a:t>آسیب راه هوایی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981201"/>
            <a:ext cx="8229600" cy="4190999"/>
          </a:xfrm>
        </p:spPr>
        <p:txBody>
          <a:bodyPr/>
          <a:lstStyle/>
          <a:p>
            <a:pPr algn="ctr"/>
            <a:endParaRPr lang="fa-IR" b="1" dirty="0">
              <a:cs typeface="B Nazanin" panose="00000400000000000000" pitchFamily="2" charset="-78"/>
            </a:endParaRPr>
          </a:p>
          <a:p>
            <a:pPr marL="0" indent="0" algn="ctr">
              <a:buNone/>
            </a:pPr>
            <a:r>
              <a:rPr lang="fa-IR" sz="3000" b="1" dirty="0">
                <a:cs typeface="B Nazanin" panose="00000400000000000000" pitchFamily="2" charset="-78"/>
              </a:rPr>
              <a:t>مرگ ناشی از صدمات راه </a:t>
            </a:r>
            <a:r>
              <a:rPr lang="fa-IR" sz="3000" b="1" dirty="0" smtClean="0">
                <a:cs typeface="B Nazanin" panose="00000400000000000000" pitchFamily="2" charset="-78"/>
              </a:rPr>
              <a:t>هوایی </a:t>
            </a:r>
          </a:p>
          <a:p>
            <a:pPr marL="0" indent="0" algn="ctr">
              <a:buNone/>
            </a:pPr>
            <a:r>
              <a:rPr lang="fa-IR" sz="3000" b="1" dirty="0" smtClean="0">
                <a:cs typeface="B Nazanin" panose="00000400000000000000" pitchFamily="2" charset="-78"/>
              </a:rPr>
              <a:t>(</a:t>
            </a:r>
            <a:r>
              <a:rPr lang="fa-IR" sz="3000" b="1" dirty="0">
                <a:cs typeface="B Nazanin" panose="00000400000000000000" pitchFamily="2" charset="-78"/>
              </a:rPr>
              <a:t>به عنوان مثال،صورت و گردن) سبب درصد کمی از مرگ و میر بر اساس تروماست.</a:t>
            </a:r>
          </a:p>
          <a:p>
            <a:pPr marL="0" indent="0" algn="ctr">
              <a:buNone/>
            </a:pPr>
            <a:r>
              <a:rPr lang="fa-IR" sz="3000" b="1" dirty="0" smtClean="0">
                <a:cs typeface="B Nazanin" panose="00000400000000000000" pitchFamily="2" charset="-78"/>
              </a:rPr>
              <a:t>مصدومینی </a:t>
            </a:r>
            <a:r>
              <a:rPr lang="fa-IR" sz="3000" b="1" dirty="0">
                <a:cs typeface="B Nazanin" panose="00000400000000000000" pitchFamily="2" charset="-78"/>
              </a:rPr>
              <a:t>که هوشیاری </a:t>
            </a:r>
            <a:r>
              <a:rPr lang="fa-IR" sz="3000" b="1" dirty="0" smtClean="0">
                <a:cs typeface="B Nazanin" panose="00000400000000000000" pitchFamily="2" charset="-78"/>
              </a:rPr>
              <a:t>دارند ، معمولا </a:t>
            </a:r>
            <a:r>
              <a:rPr lang="fa-IR" sz="3000" b="1" dirty="0">
                <a:cs typeface="B Nazanin" panose="00000400000000000000" pitchFamily="2" charset="-78"/>
              </a:rPr>
              <a:t>تنفس موثر </a:t>
            </a:r>
            <a:r>
              <a:rPr lang="fa-IR" sz="3000" b="1" dirty="0" smtClean="0">
                <a:cs typeface="B Nazanin" panose="00000400000000000000" pitchFamily="2" charset="-78"/>
              </a:rPr>
              <a:t>داشته ، اما </a:t>
            </a:r>
            <a:r>
              <a:rPr lang="fa-IR" sz="3000" b="1" dirty="0">
                <a:cs typeface="B Nazanin" panose="00000400000000000000" pitchFamily="2" charset="-78"/>
              </a:rPr>
              <a:t>ممکن است جهت بهتر شدن روند </a:t>
            </a:r>
            <a:r>
              <a:rPr lang="fa-IR" sz="3000" b="1" dirty="0" smtClean="0">
                <a:cs typeface="B Nazanin" panose="00000400000000000000" pitchFamily="2" charset="-78"/>
              </a:rPr>
              <a:t>تنفس ، به </a:t>
            </a:r>
            <a:r>
              <a:rPr lang="fa-IR" sz="3000" b="1" dirty="0">
                <a:cs typeface="B Nazanin" panose="00000400000000000000" pitchFamily="2" charset="-78"/>
              </a:rPr>
              <a:t>مصدوم کمک کنید که بصورت نشسته و رو به جلو باشد.</a:t>
            </a:r>
          </a:p>
          <a:p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9630" y="311509"/>
            <a:ext cx="1066892" cy="8657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2133600" y="762000"/>
            <a:ext cx="3505200" cy="655638"/>
          </a:xfrm>
        </p:spPr>
        <p:txBody>
          <a:bodyPr/>
          <a:lstStyle/>
          <a:p>
            <a:pPr eaLnBrk="1" hangingPunct="1"/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جلوگیری </a:t>
            </a:r>
            <a:r>
              <a:rPr lang="fa-IR" sz="2800" b="1" dirty="0">
                <a:cs typeface="B Nazanin" panose="00000400000000000000" pitchFamily="2" charset="-78"/>
              </a:rPr>
              <a:t>از خونریزی </a:t>
            </a:r>
            <a:br>
              <a:rPr lang="fa-IR" sz="2800" b="1" dirty="0">
                <a:cs typeface="B Nazanin" panose="00000400000000000000" pitchFamily="2" charset="-78"/>
              </a:rPr>
            </a:b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fa-IR" dirty="0">
              <a:ea typeface="+mn-ea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a-IR" b="1" dirty="0">
                <a:ea typeface="+mn-ea"/>
                <a:cs typeface="B Nazanin" panose="00000400000000000000" pitchFamily="2" charset="-78"/>
              </a:rPr>
              <a:t>خونریزی بصورت شریانی و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شدید ، در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یک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قربانی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a-IR" b="1" dirty="0" smtClean="0">
                <a:ea typeface="+mn-ea"/>
                <a:cs typeface="B Nazanin" panose="00000400000000000000" pitchFamily="2" charset="-78"/>
              </a:rPr>
              <a:t>،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موجب می شود که مصدوم در </a:t>
            </a:r>
            <a:r>
              <a:rPr lang="fa-IR" b="1" dirty="0">
                <a:solidFill>
                  <a:srgbClr val="00B0F0"/>
                </a:solidFill>
                <a:ea typeface="+mn-ea"/>
                <a:cs typeface="B Nazanin" panose="00000400000000000000" pitchFamily="2" charset="-78"/>
              </a:rPr>
              <a:t>کمتر از 3 دقیقه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جان خود را از دست بدهد.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a-IR" b="1" dirty="0">
                <a:ea typeface="+mn-ea"/>
                <a:cs typeface="B Nazanin" panose="00000400000000000000" pitchFamily="2" charset="-78"/>
              </a:rPr>
              <a:t>خونریزی هایی که تهدید کننده حیات بشمار می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آیند ، نیاز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به مداخلات فوری دارند.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>
              <a:ea typeface="+mn-ea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6200" y="274638"/>
            <a:ext cx="1066892" cy="8657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>
          <a:xfrm>
            <a:off x="1752600" y="838200"/>
            <a:ext cx="2133600" cy="579438"/>
          </a:xfrm>
        </p:spPr>
        <p:txBody>
          <a:bodyPr/>
          <a:lstStyle/>
          <a:p>
            <a:pPr eaLnBrk="1" hangingPunct="1"/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تورنیکه</a:t>
            </a:r>
            <a:r>
              <a:rPr lang="fa-IR" sz="2800" b="1" dirty="0">
                <a:cs typeface="B Nazanin" panose="00000400000000000000" pitchFamily="2" charset="-78"/>
              </a:rPr>
              <a:t/>
            </a:r>
            <a:br>
              <a:rPr lang="fa-IR" sz="2800" b="1" dirty="0">
                <a:cs typeface="B Nazanin" panose="00000400000000000000" pitchFamily="2" charset="-78"/>
              </a:rPr>
            </a:b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3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fa-IR" dirty="0">
              <a:ea typeface="+mn-ea"/>
            </a:endParaRP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a-IR" b="1" dirty="0">
                <a:ea typeface="+mn-ea"/>
                <a:cs typeface="B Nazanin" panose="00000400000000000000" pitchFamily="2" charset="-78"/>
              </a:rPr>
              <a:t>یک شریان بند و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ابزاری است ،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که موجب کنترل و توقف خونریزی می شود.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a-IR" b="1" dirty="0">
                <a:ea typeface="+mn-ea"/>
                <a:cs typeface="B Nazanin" panose="00000400000000000000" pitchFamily="2" charset="-78"/>
              </a:rPr>
              <a:t>تورنیکه چنانچه به درستی استفاده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شود ، موجب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توقف خونریزی در اندام ها می گردد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. (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دست و پا)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fa-IR" b="1" dirty="0">
                <a:ea typeface="+mn-ea"/>
                <a:cs typeface="B Nazanin" panose="00000400000000000000" pitchFamily="2" charset="-78"/>
              </a:rPr>
              <a:t>محدود کردن خونریزی ها در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مصدومین ، باعث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جلوگیری از رفتن مصدوم به فاز شوک می شود.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en-US" dirty="0">
              <a:ea typeface="+mn-ea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274638"/>
            <a:ext cx="1066892" cy="865707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2667000" y="709767"/>
            <a:ext cx="4114800" cy="626236"/>
          </a:xfrm>
        </p:spPr>
        <p:txBody>
          <a:bodyPr/>
          <a:lstStyle/>
          <a:p>
            <a:pPr eaLnBrk="1" hangingPunct="1"/>
            <a:r>
              <a:rPr lang="fa-IR" sz="2800" b="1" dirty="0" smtClean="0">
                <a:cs typeface="B Nazanin" panose="00000400000000000000" pitchFamily="2" charset="-78"/>
              </a:rPr>
              <a:t>کاربرد تورنیکه</a:t>
            </a:r>
            <a:endParaRPr lang="en-US" sz="2800" b="1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648200"/>
          </a:xfrm>
        </p:spPr>
        <p:txBody>
          <a:bodyPr rtlCol="0">
            <a:normAutofit fontScale="85000" lnSpcReduction="20000"/>
          </a:bodyPr>
          <a:lstStyle/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endParaRPr lang="fa-IR" b="1" dirty="0">
              <a:ea typeface="+mn-ea"/>
              <a:cs typeface="B Nazanin" panose="00000400000000000000" pitchFamily="2" charset="-78"/>
            </a:endParaRPr>
          </a:p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r>
              <a:rPr lang="fa-IR" b="1" dirty="0">
                <a:ea typeface="+mn-ea"/>
                <a:cs typeface="B Nazanin" panose="00000400000000000000" pitchFamily="2" charset="-78"/>
              </a:rPr>
              <a:t>اعمال تورنیکه برای خونریزی هایی که بصورت جهشی از زخم خارج می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شود. ( در </a:t>
            </a:r>
            <a:r>
              <a:rPr lang="fa-IR" b="1" dirty="0">
                <a:solidFill>
                  <a:srgbClr val="00B0F0"/>
                </a:solidFill>
                <a:ea typeface="+mn-ea"/>
                <a:cs typeface="B Nazanin" panose="00000400000000000000" pitchFamily="2" charset="-78"/>
              </a:rPr>
              <a:t>بازو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 و </a:t>
            </a:r>
            <a:r>
              <a:rPr lang="fa-IR" b="1" dirty="0" smtClean="0">
                <a:solidFill>
                  <a:srgbClr val="00B0F0"/>
                </a:solidFill>
                <a:ea typeface="+mn-ea"/>
                <a:cs typeface="B Nazanin" panose="00000400000000000000" pitchFamily="2" charset="-78"/>
              </a:rPr>
              <a:t>پا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)</a:t>
            </a:r>
            <a:endParaRPr lang="fa-IR" b="1" dirty="0">
              <a:ea typeface="+mn-ea"/>
              <a:cs typeface="B Nazanin" panose="00000400000000000000" pitchFamily="2" charset="-78"/>
            </a:endParaRPr>
          </a:p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r>
              <a:rPr lang="fa-IR" b="1" dirty="0">
                <a:solidFill>
                  <a:srgbClr val="FFC000"/>
                </a:solidFill>
                <a:ea typeface="+mn-ea"/>
                <a:cs typeface="B Nazanin" panose="00000400000000000000" pitchFamily="2" charset="-78"/>
              </a:rPr>
              <a:t>نیازی به حذف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پوشش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مصدوم نیست.</a:t>
            </a:r>
            <a:endParaRPr lang="fa-IR" b="1" dirty="0">
              <a:ea typeface="+mn-ea"/>
              <a:cs typeface="B Nazanin" panose="00000400000000000000" pitchFamily="2" charset="-78"/>
            </a:endParaRPr>
          </a:p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r>
              <a:rPr lang="fa-IR" b="1" dirty="0">
                <a:solidFill>
                  <a:srgbClr val="FFC000"/>
                </a:solidFill>
                <a:ea typeface="+mn-ea"/>
                <a:cs typeface="B Nazanin" panose="00000400000000000000" pitchFamily="2" charset="-78"/>
              </a:rPr>
              <a:t>محل بالاتر از خونریزی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را در نظر بگیرید.</a:t>
            </a:r>
          </a:p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r>
              <a:rPr lang="fa-IR" b="1" dirty="0">
                <a:solidFill>
                  <a:srgbClr val="FFC000"/>
                </a:solidFill>
                <a:ea typeface="+mn-ea"/>
                <a:cs typeface="B Nazanin" panose="00000400000000000000" pitchFamily="2" charset="-78"/>
              </a:rPr>
              <a:t>سفت کردن تورنیکه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تا زمانی که خونریزی متوقف شود.</a:t>
            </a:r>
          </a:p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r>
              <a:rPr lang="fa-IR" b="1" dirty="0">
                <a:ea typeface="+mn-ea"/>
                <a:cs typeface="B Nazanin" panose="00000400000000000000" pitchFamily="2" charset="-78"/>
              </a:rPr>
              <a:t>چنانچه کنترل خونریزی در روش های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اولیه ،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غیر قابل کنترل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باشد ، اعمال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تورنیکه بکار می رود.</a:t>
            </a:r>
          </a:p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r>
              <a:rPr lang="fa-IR" b="1" dirty="0">
                <a:solidFill>
                  <a:srgbClr val="FFC000"/>
                </a:solidFill>
                <a:ea typeface="+mn-ea"/>
                <a:cs typeface="B Nazanin" panose="00000400000000000000" pitchFamily="2" charset="-78"/>
              </a:rPr>
              <a:t>تورنیکه را </a:t>
            </a:r>
            <a:r>
              <a:rPr lang="fa-IR" b="1" dirty="0" smtClean="0">
                <a:solidFill>
                  <a:srgbClr val="FFC000"/>
                </a:solidFill>
                <a:ea typeface="+mn-ea"/>
                <a:cs typeface="B Nazanin" panose="00000400000000000000" pitchFamily="2" charset="-78"/>
              </a:rPr>
              <a:t>نمیتوان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،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مستقیم روی </a:t>
            </a:r>
            <a:r>
              <a:rPr lang="fa-IR" b="1" dirty="0">
                <a:solidFill>
                  <a:srgbClr val="FFFF00"/>
                </a:solidFill>
                <a:ea typeface="+mn-ea"/>
                <a:cs typeface="B Nazanin" panose="00000400000000000000" pitchFamily="2" charset="-78"/>
              </a:rPr>
              <a:t>زانو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 و یا </a:t>
            </a:r>
            <a:r>
              <a:rPr lang="fa-IR" b="1" dirty="0">
                <a:solidFill>
                  <a:srgbClr val="FFFF00"/>
                </a:solidFill>
                <a:ea typeface="+mn-ea"/>
                <a:cs typeface="B Nazanin" panose="00000400000000000000" pitchFamily="2" charset="-78"/>
              </a:rPr>
              <a:t>آرنج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 بکار برد.</a:t>
            </a:r>
          </a:p>
          <a:p>
            <a:pPr marL="0" indent="0" algn="r" eaLnBrk="1" fontAlgn="auto" hangingPunct="1">
              <a:spcAft>
                <a:spcPts val="0"/>
              </a:spcAft>
              <a:buNone/>
              <a:defRPr/>
            </a:pPr>
            <a:r>
              <a:rPr lang="fa-IR" b="1" dirty="0">
                <a:ea typeface="+mn-ea"/>
                <a:cs typeface="B Nazanin" panose="00000400000000000000" pitchFamily="2" charset="-78"/>
              </a:rPr>
              <a:t>خونریزی هایی که بصورت جهشی </a:t>
            </a:r>
            <a:r>
              <a:rPr lang="fa-IR" b="1" dirty="0" smtClean="0">
                <a:ea typeface="+mn-ea"/>
                <a:cs typeface="B Nazanin" panose="00000400000000000000" pitchFamily="2" charset="-78"/>
              </a:rPr>
              <a:t>نیستند ، </a:t>
            </a:r>
            <a:r>
              <a:rPr lang="fa-IR" b="1" dirty="0">
                <a:ea typeface="+mn-ea"/>
                <a:cs typeface="B Nazanin" panose="00000400000000000000" pitchFamily="2" charset="-78"/>
              </a:rPr>
              <a:t>نیازی به اعمال تورنیکه ندارند.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US" dirty="0" smtClean="0">
              <a:ea typeface="+mn-ea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0" y="157178"/>
            <a:ext cx="1066892" cy="865707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3505200" y="762000"/>
            <a:ext cx="3352800" cy="655638"/>
          </a:xfrm>
        </p:spPr>
        <p:txBody>
          <a:bodyPr/>
          <a:lstStyle/>
          <a:p>
            <a:pPr eaLnBrk="1" hangingPunct="1"/>
            <a:r>
              <a:rPr lang="fa-IR" sz="3600" b="1" dirty="0">
                <a:cs typeface="B Nazanin" panose="00000400000000000000" pitchFamily="2" charset="-78"/>
              </a:rPr>
              <a:t>کاربرد تورنیکه</a:t>
            </a: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r" eaLnBrk="1" hangingPunct="1">
              <a:buNone/>
            </a:pPr>
            <a:endParaRPr lang="fa-IR" sz="2800" dirty="0"/>
          </a:p>
          <a:p>
            <a:pPr marL="0" indent="0" algn="r" eaLnBrk="1" hangingPunct="1">
              <a:buNone/>
            </a:pPr>
            <a:r>
              <a:rPr lang="fa-IR" sz="2800" b="1" dirty="0">
                <a:cs typeface="B Nazanin" panose="00000400000000000000" pitchFamily="2" charset="-78"/>
              </a:rPr>
              <a:t>استفاده برای یک دست و یا یک بازو.</a:t>
            </a:r>
          </a:p>
          <a:p>
            <a:pPr marL="0" indent="0" algn="r" eaLnBrk="1" hangingPunct="1">
              <a:buNone/>
            </a:pPr>
            <a:r>
              <a:rPr lang="fa-IR" sz="2800" b="1" dirty="0">
                <a:cs typeface="B Nazanin" panose="00000400000000000000" pitchFamily="2" charset="-78"/>
              </a:rPr>
              <a:t>استفاده از آن ممکن </a:t>
            </a:r>
            <a:r>
              <a:rPr lang="fa-IR" sz="2800" b="1" dirty="0" smtClean="0">
                <a:cs typeface="B Nazanin" panose="00000400000000000000" pitchFamily="2" charset="-78"/>
              </a:rPr>
              <a:t>است ، </a:t>
            </a:r>
            <a:r>
              <a:rPr lang="fa-IR" sz="2800" b="1" dirty="0">
                <a:cs typeface="B Nazanin" panose="00000400000000000000" pitchFamily="2" charset="-78"/>
              </a:rPr>
              <a:t>باعث صدماتی گردد.</a:t>
            </a:r>
          </a:p>
          <a:p>
            <a:pPr marL="0" indent="0" algn="r" eaLnBrk="1" hangingPunct="1">
              <a:buNone/>
            </a:pPr>
            <a:r>
              <a:rPr lang="fa-IR" sz="2800" b="1" dirty="0">
                <a:cs typeface="B Nazanin" panose="00000400000000000000" pitchFamily="2" charset="-78"/>
              </a:rPr>
              <a:t>شما باید این کار را برای مصدوم توضیح دهید.</a:t>
            </a:r>
          </a:p>
          <a:p>
            <a:pPr marL="0" indent="0" algn="r" eaLnBrk="1" hangingPunct="1">
              <a:buNone/>
            </a:pPr>
            <a:r>
              <a:rPr lang="fa-IR" sz="2800" b="1" dirty="0">
                <a:cs typeface="B Nazanin" panose="00000400000000000000" pitchFamily="2" charset="-78"/>
              </a:rPr>
              <a:t>بکار بردن تورنیکه موجب درد د</a:t>
            </a:r>
            <a:r>
              <a:rPr lang="fa-IR" sz="2800" b="1" dirty="0" smtClean="0">
                <a:cs typeface="B Nazanin" panose="00000400000000000000" pitchFamily="2" charset="-78"/>
              </a:rPr>
              <a:t>ر ناحیه می شود ، نه </a:t>
            </a:r>
            <a:r>
              <a:rPr lang="fa-IR" sz="2800" b="1" dirty="0">
                <a:cs typeface="B Nazanin" panose="00000400000000000000" pitchFamily="2" charset="-78"/>
              </a:rPr>
              <a:t>اینکه دردی نداشته باشد.</a:t>
            </a:r>
          </a:p>
          <a:p>
            <a:pPr marL="0" indent="0" algn="r" eaLnBrk="1" hangingPunct="1">
              <a:buNone/>
            </a:pPr>
            <a:r>
              <a:rPr lang="fa-IR" sz="2800" b="1" dirty="0">
                <a:cs typeface="B Nazanin" panose="00000400000000000000" pitchFamily="2" charset="-78"/>
              </a:rPr>
              <a:t>درد برای شما ملاک </a:t>
            </a:r>
            <a:r>
              <a:rPr lang="fa-IR" sz="2800" b="1" dirty="0" smtClean="0">
                <a:cs typeface="B Nazanin" panose="00000400000000000000" pitchFamily="2" charset="-78"/>
              </a:rPr>
              <a:t>نبوده،نسبت </a:t>
            </a:r>
            <a:r>
              <a:rPr lang="fa-IR" sz="2800" b="1" dirty="0">
                <a:cs typeface="B Nazanin" panose="00000400000000000000" pitchFamily="2" charset="-78"/>
              </a:rPr>
              <a:t>به مرگ و خاموشی بیمار.</a:t>
            </a:r>
          </a:p>
          <a:p>
            <a:pPr marL="0" indent="0" algn="r" eaLnBrk="1" hangingPunct="1">
              <a:buNone/>
            </a:pPr>
            <a:r>
              <a:rPr lang="fa-IR" sz="2800" b="1" dirty="0">
                <a:cs typeface="B Nazanin" panose="00000400000000000000" pitchFamily="2" charset="-78"/>
              </a:rPr>
              <a:t>به هنگام رسیدن اورژانس درد با دارو درمانی کاهش می یابد.</a:t>
            </a:r>
          </a:p>
          <a:p>
            <a:pPr marL="0" indent="0" eaLnBrk="1" hangingPunct="1">
              <a:buNone/>
            </a:pP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6200" y="311509"/>
            <a:ext cx="1066892" cy="865707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1676400" y="685800"/>
            <a:ext cx="3352800" cy="731838"/>
          </a:xfrm>
        </p:spPr>
        <p:txBody>
          <a:bodyPr/>
          <a:lstStyle/>
          <a:p>
            <a:pPr eaLnBrk="1" hangingPunct="1"/>
            <a:r>
              <a:rPr lang="fa-IR" sz="3200" b="1" dirty="0" smtClean="0">
                <a:cs typeface="B Nazanin" panose="00000400000000000000" pitchFamily="2" charset="-78"/>
              </a:rPr>
              <a:t/>
            </a:r>
            <a:br>
              <a:rPr lang="fa-IR" sz="3200" b="1" dirty="0" smtClean="0">
                <a:cs typeface="B Nazanin" panose="00000400000000000000" pitchFamily="2" charset="-78"/>
              </a:rPr>
            </a:br>
            <a:r>
              <a:rPr lang="fa-IR" sz="3200" b="1" dirty="0" smtClean="0">
                <a:cs typeface="B Nazanin" panose="00000400000000000000" pitchFamily="2" charset="-78"/>
              </a:rPr>
              <a:t>نکات </a:t>
            </a:r>
            <a:r>
              <a:rPr lang="fa-IR" sz="3200" b="1" dirty="0">
                <a:cs typeface="B Nazanin" panose="00000400000000000000" pitchFamily="2" charset="-78"/>
              </a:rPr>
              <a:t>کلیدی</a:t>
            </a:r>
            <a:br>
              <a:rPr lang="fa-IR" sz="3200" b="1" dirty="0">
                <a:cs typeface="B Nazanin" panose="00000400000000000000" pitchFamily="2" charset="-78"/>
              </a:rPr>
            </a:br>
            <a:endParaRPr lang="en-US" sz="3200" b="1" dirty="0">
              <a:cs typeface="B Nazanin" panose="00000400000000000000" pitchFamily="2" charset="-78"/>
            </a:endParaRP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373563"/>
          </a:xfrm>
        </p:spPr>
        <p:txBody>
          <a:bodyPr/>
          <a:lstStyle/>
          <a:p>
            <a:pPr marL="0" indent="0" algn="r" eaLnBrk="1" hangingPunct="1">
              <a:buNone/>
            </a:pPr>
            <a:endParaRPr lang="fa-IR" sz="2600" dirty="0"/>
          </a:p>
          <a:p>
            <a:pPr marL="0" indent="0" algn="r" eaLnBrk="1" hangingPunct="1">
              <a:buNone/>
            </a:pPr>
            <a:r>
              <a:rPr lang="fa-IR" sz="2600" b="1" dirty="0">
                <a:solidFill>
                  <a:srgbClr val="FFC000"/>
                </a:solidFill>
                <a:cs typeface="B Nazanin" panose="00000400000000000000" pitchFamily="2" charset="-78"/>
              </a:rPr>
              <a:t>آسیب رسانی در دست و یا پا، در کمتر از دو ساعت به ندرت اتفاق می افتد.</a:t>
            </a:r>
          </a:p>
          <a:p>
            <a:pPr marL="0" indent="0" algn="r" eaLnBrk="1" hangingPunct="1">
              <a:buNone/>
            </a:pPr>
            <a:r>
              <a:rPr lang="fa-IR" sz="2600" b="1" dirty="0">
                <a:cs typeface="B Nazanin" panose="00000400000000000000" pitchFamily="2" charset="-78"/>
              </a:rPr>
              <a:t>تورنیکه غالبا در اتاق های جراحی </a:t>
            </a:r>
            <a:r>
              <a:rPr lang="fa-IR" sz="2600" b="1" dirty="0">
                <a:solidFill>
                  <a:srgbClr val="FFC000"/>
                </a:solidFill>
                <a:cs typeface="B Nazanin" panose="00000400000000000000" pitchFamily="2" charset="-78"/>
              </a:rPr>
              <a:t>برای چندین ساعت </a:t>
            </a:r>
            <a:r>
              <a:rPr lang="fa-IR" sz="2600" b="1" dirty="0">
                <a:cs typeface="B Nazanin" panose="00000400000000000000" pitchFamily="2" charset="-78"/>
              </a:rPr>
              <a:t>استفاده می شود.</a:t>
            </a:r>
          </a:p>
          <a:p>
            <a:pPr marL="0" indent="0" algn="r" eaLnBrk="1" hangingPunct="1">
              <a:buNone/>
            </a:pPr>
            <a:r>
              <a:rPr lang="fa-IR" sz="2600" b="1" dirty="0">
                <a:cs typeface="B Nazanin" panose="00000400000000000000" pitchFamily="2" charset="-78"/>
              </a:rPr>
              <a:t>خطر آسیب رسانی به دست و یا پاها </a:t>
            </a:r>
            <a:r>
              <a:rPr lang="fa-IR" sz="2600" b="1" dirty="0" smtClean="0">
                <a:cs typeface="B Nazanin" panose="00000400000000000000" pitchFamily="2" charset="-78"/>
              </a:rPr>
              <a:t>، بهتر </a:t>
            </a:r>
            <a:r>
              <a:rPr lang="fa-IR" sz="2600" b="1" dirty="0">
                <a:cs typeface="B Nazanin" panose="00000400000000000000" pitchFamily="2" charset="-78"/>
              </a:rPr>
              <a:t>است </a:t>
            </a:r>
            <a:r>
              <a:rPr lang="fa-IR" sz="2600" b="1" dirty="0" smtClean="0">
                <a:cs typeface="B Nazanin" panose="00000400000000000000" pitchFamily="2" charset="-78"/>
              </a:rPr>
              <a:t>نسبت به </a:t>
            </a:r>
            <a:r>
              <a:rPr lang="fa-IR" sz="2600" b="1" dirty="0">
                <a:cs typeface="B Nazanin" panose="00000400000000000000" pitchFamily="2" charset="-78"/>
              </a:rPr>
              <a:t>مرگ مصدوم.</a:t>
            </a:r>
          </a:p>
          <a:p>
            <a:pPr marL="0" indent="0" algn="r" eaLnBrk="1" hangingPunct="1">
              <a:buNone/>
            </a:pPr>
            <a:r>
              <a:rPr lang="fa-IR" sz="2600" b="1" dirty="0">
                <a:cs typeface="B Nazanin" panose="00000400000000000000" pitchFamily="2" charset="-78"/>
              </a:rPr>
              <a:t>برای آموزش بستن تورنیکه، هرگز نباید آن را بر روی یک شخصی در شرایط عادی بکار برد.</a:t>
            </a:r>
          </a:p>
          <a:p>
            <a:pPr marL="0" indent="0" algn="r" eaLnBrk="1" hangingPunct="1">
              <a:buNone/>
            </a:pPr>
            <a:r>
              <a:rPr lang="fa-IR" sz="2600" b="1" dirty="0">
                <a:cs typeface="B Nazanin" panose="00000400000000000000" pitchFamily="2" charset="-78"/>
              </a:rPr>
              <a:t>استفاده مکرر و تکراری موجب آسیب به ابزار تورنیکه شما میگردد.</a:t>
            </a:r>
          </a:p>
          <a:p>
            <a:pPr marL="0" indent="0" eaLnBrk="1" hangingPunct="1">
              <a:buNone/>
            </a:pP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274638"/>
            <a:ext cx="1066892" cy="865707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0" y="762000"/>
            <a:ext cx="3581400" cy="655638"/>
          </a:xfrm>
        </p:spPr>
        <p:txBody>
          <a:bodyPr>
            <a:noAutofit/>
          </a:bodyPr>
          <a:lstStyle/>
          <a:p>
            <a:pPr eaLnBrk="1" hangingPunct="1"/>
            <a:r>
              <a:rPr lang="fa-IR" sz="3200" b="1" dirty="0" smtClean="0">
                <a:cs typeface="B Nazanin" panose="00000400000000000000" pitchFamily="2" charset="-78"/>
              </a:rPr>
              <a:t/>
            </a:r>
            <a:br>
              <a:rPr lang="fa-IR" sz="3200" b="1" dirty="0" smtClean="0">
                <a:cs typeface="B Nazanin" panose="00000400000000000000" pitchFamily="2" charset="-78"/>
              </a:rPr>
            </a:br>
            <a:r>
              <a:rPr lang="fa-IR" sz="3200" b="1" dirty="0" smtClean="0">
                <a:cs typeface="B Nazanin" panose="00000400000000000000" pitchFamily="2" charset="-78"/>
              </a:rPr>
              <a:t>برداشتن </a:t>
            </a:r>
            <a:r>
              <a:rPr lang="fa-IR" sz="3200" b="1" dirty="0">
                <a:cs typeface="B Nazanin" panose="00000400000000000000" pitchFamily="2" charset="-78"/>
              </a:rPr>
              <a:t>تورنیکه</a:t>
            </a:r>
            <a:br>
              <a:rPr lang="fa-IR" sz="3200" b="1" dirty="0">
                <a:cs typeface="B Nazanin" panose="00000400000000000000" pitchFamily="2" charset="-78"/>
              </a:rPr>
            </a:br>
            <a:endParaRPr lang="en-US" sz="3200" b="1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3810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 smtClean="0">
              <a:solidFill>
                <a:srgbClr val="FFFFFF"/>
              </a:solidFill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>
              <a:solidFill>
                <a:srgbClr val="FFFFFF"/>
              </a:solidFill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>
              <a:solidFill>
                <a:srgbClr val="FFFFFF"/>
              </a:solidFill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 smtClean="0">
                <a:solidFill>
                  <a:srgbClr val="FFC000"/>
                </a:solidFill>
                <a:cs typeface="B Nazanin" panose="00000400000000000000" pitchFamily="2" charset="-78"/>
              </a:rPr>
              <a:t>هرگز</a:t>
            </a:r>
            <a:r>
              <a:rPr lang="fa-IR" sz="3000" b="1" dirty="0">
                <a:solidFill>
                  <a:srgbClr val="FFC000"/>
                </a:solidFill>
                <a:cs typeface="B Nazanin" panose="00000400000000000000" pitchFamily="2" charset="-78"/>
              </a:rPr>
              <a:t>، هرگز </a:t>
            </a:r>
            <a:r>
              <a:rPr lang="fa-IR" sz="3000" b="1" dirty="0" smtClean="0">
                <a:solidFill>
                  <a:srgbClr val="FFC000"/>
                </a:solidFill>
                <a:cs typeface="B Nazanin" panose="00000400000000000000" pitchFamily="2" charset="-78"/>
              </a:rPr>
              <a:t>، تورنیکه </a:t>
            </a:r>
            <a:r>
              <a:rPr lang="fa-IR" sz="3000" b="1" dirty="0">
                <a:solidFill>
                  <a:srgbClr val="FFC000"/>
                </a:solidFill>
                <a:cs typeface="B Nazanin" panose="00000400000000000000" pitchFamily="2" charset="-78"/>
              </a:rPr>
              <a:t>را باز نکنید</a:t>
            </a:r>
            <a:r>
              <a:rPr lang="fa-IR" sz="30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b="1" dirty="0">
              <a:solidFill>
                <a:srgbClr val="FFFFFF"/>
              </a:solidFill>
              <a:cs typeface="B Nazanin" panose="00000400000000000000" pitchFamily="2" charset="-78"/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فقط یک پزشک و یا پیراپزشکی میتواند تورنیکه را بردارد و یا شل کند.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endParaRPr lang="en-US" sz="3000" dirty="0">
              <a:solidFill>
                <a:srgbClr val="FFFFFF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274638"/>
            <a:ext cx="1066892" cy="865707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0800" y="838200"/>
            <a:ext cx="4419600" cy="579438"/>
          </a:xfrm>
        </p:spPr>
        <p:txBody>
          <a:bodyPr>
            <a:noAutofit/>
          </a:bodyPr>
          <a:lstStyle/>
          <a:p>
            <a:pPr eaLnBrk="1" hangingPunct="1"/>
            <a:r>
              <a:rPr lang="fa-IR" sz="2800" b="1" dirty="0" smtClean="0">
                <a:cs typeface="B Nazanin" panose="00000400000000000000" pitchFamily="2" charset="-78"/>
              </a:rPr>
              <a:t/>
            </a:r>
            <a:br>
              <a:rPr lang="fa-IR" sz="2800" b="1" dirty="0" smtClean="0">
                <a:cs typeface="B Nazanin" panose="00000400000000000000" pitchFamily="2" charset="-78"/>
              </a:rPr>
            </a:br>
            <a:r>
              <a:rPr lang="fa-IR" sz="2800" b="1" dirty="0" smtClean="0">
                <a:cs typeface="B Nazanin" panose="00000400000000000000" pitchFamily="2" charset="-78"/>
              </a:rPr>
              <a:t>اشتباهات </a:t>
            </a:r>
            <a:r>
              <a:rPr lang="fa-IR" sz="2800" b="1" dirty="0">
                <a:cs typeface="B Nazanin" panose="00000400000000000000" pitchFamily="2" charset="-78"/>
              </a:rPr>
              <a:t>رایج در </a:t>
            </a:r>
            <a:r>
              <a:rPr lang="fa-IR" sz="2800" b="1" dirty="0" smtClean="0">
                <a:cs typeface="B Nazanin" panose="00000400000000000000" pitchFamily="2" charset="-78"/>
              </a:rPr>
              <a:t>استفاده تورنیکه</a:t>
            </a:r>
            <a:r>
              <a:rPr lang="fa-IR" sz="2800" b="1" dirty="0">
                <a:cs typeface="B Nazanin" panose="00000400000000000000" pitchFamily="2" charset="-78"/>
              </a:rPr>
              <a:t/>
            </a:r>
            <a:br>
              <a:rPr lang="fa-IR" sz="2800" b="1" dirty="0">
                <a:cs typeface="B Nazanin" panose="00000400000000000000" pitchFamily="2" charset="-78"/>
              </a:rPr>
            </a:br>
            <a:endParaRPr lang="en-US" sz="2800" b="1" dirty="0">
              <a:cs typeface="B Nazanin" panose="00000400000000000000" pitchFamily="2" charset="-78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1587681"/>
              </p:ext>
            </p:extLst>
          </p:nvPr>
        </p:nvGraphicFramePr>
        <p:xfrm>
          <a:off x="457200" y="1828800"/>
          <a:ext cx="79248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96200" y="274638"/>
            <a:ext cx="1066892" cy="86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2628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838200"/>
            <a:ext cx="3352800" cy="579438"/>
          </a:xfrm>
        </p:spPr>
        <p:txBody>
          <a:bodyPr>
            <a:normAutofit/>
          </a:bodyPr>
          <a:lstStyle/>
          <a:p>
            <a:pPr eaLnBrk="1" hangingPunct="1"/>
            <a:r>
              <a:rPr lang="fa-IR" sz="2800" b="1" dirty="0">
                <a:cs typeface="B Nazanin" panose="00000400000000000000" pitchFamily="2" charset="-78"/>
              </a:rPr>
              <a:t>محل های ممنوع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648200"/>
          </a:xfrm>
        </p:spPr>
        <p:txBody>
          <a:bodyPr>
            <a:normAutofit fontScale="92500" lnSpcReduction="10000"/>
          </a:bodyPr>
          <a:lstStyle/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b="1" dirty="0">
              <a:solidFill>
                <a:srgbClr val="FFFFFF"/>
              </a:solidFill>
              <a:cs typeface="B Nazanin" panose="00000400000000000000" pitchFamily="2" charset="-78"/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00"/>
                </a:solidFill>
                <a:cs typeface="B Nazanin" panose="00000400000000000000" pitchFamily="2" charset="-78"/>
              </a:rPr>
              <a:t>کشاله ران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00"/>
                </a:solidFill>
                <a:cs typeface="B Nazanin" panose="00000400000000000000" pitchFamily="2" charset="-78"/>
              </a:rPr>
              <a:t>شانه (کتف)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00"/>
                </a:solidFill>
                <a:cs typeface="B Nazanin" panose="00000400000000000000" pitchFamily="2" charset="-78"/>
              </a:rPr>
              <a:t>زیر بغل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 smtClean="0">
                <a:solidFill>
                  <a:srgbClr val="FFFF00"/>
                </a:solidFill>
                <a:cs typeface="B Nazanin" panose="00000400000000000000" pitchFamily="2" charset="-78"/>
              </a:rPr>
              <a:t>گردن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b="1" dirty="0">
              <a:solidFill>
                <a:srgbClr val="FFFFFF"/>
              </a:solidFill>
              <a:cs typeface="B Nazanin" panose="00000400000000000000" pitchFamily="2" charset="-78"/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2600" b="1" dirty="0">
                <a:solidFill>
                  <a:srgbClr val="FFFFFF"/>
                </a:solidFill>
                <a:cs typeface="B Nazanin" panose="00000400000000000000" pitchFamily="2" charset="-78"/>
              </a:rPr>
              <a:t>شما نمی توانید در این محل ها تورنیکه را بکار ببرید.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2600" b="1" dirty="0">
                <a:solidFill>
                  <a:srgbClr val="FFFFFF"/>
                </a:solidFill>
                <a:cs typeface="B Nazanin" panose="00000400000000000000" pitchFamily="2" charset="-78"/>
              </a:rPr>
              <a:t>بلکه باید با </a:t>
            </a:r>
            <a:r>
              <a:rPr lang="fa-IR" sz="26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استفاده </a:t>
            </a:r>
            <a:r>
              <a:rPr lang="fa-IR" sz="2600" b="1" dirty="0">
                <a:solidFill>
                  <a:srgbClr val="FFFFFF"/>
                </a:solidFill>
                <a:cs typeface="B Nazanin" panose="00000400000000000000" pitchFamily="2" charset="-78"/>
              </a:rPr>
              <a:t>از فشار مستقیم و یا استفاده از پانسمان فشاری توسط گاز های آغشته به لخته کننده </a:t>
            </a:r>
            <a:r>
              <a:rPr lang="fa-IR" sz="26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خون این کار را انجام دهید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26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.</a:t>
            </a:r>
            <a:endParaRPr lang="fa-IR" sz="2600" b="1" dirty="0">
              <a:solidFill>
                <a:srgbClr val="FFFFFF"/>
              </a:solidFill>
              <a:cs typeface="B Nazanin" panose="00000400000000000000" pitchFamily="2" charset="-78"/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2600" b="1" dirty="0">
                <a:solidFill>
                  <a:srgbClr val="FFFFFF"/>
                </a:solidFill>
                <a:cs typeface="B Nazanin" panose="00000400000000000000" pitchFamily="2" charset="-78"/>
              </a:rPr>
              <a:t>این تکنیک موجب کنترل خونریزی به روش قدرتی،و در غیر این صورت عامل تهدید کننده حیات بشمار می آید.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2600" b="1" dirty="0">
                <a:solidFill>
                  <a:srgbClr val="FFFFFF"/>
                </a:solidFill>
                <a:cs typeface="B Nazanin" panose="00000400000000000000" pitchFamily="2" charset="-78"/>
              </a:rPr>
              <a:t>استفاده از داروهای </a:t>
            </a:r>
            <a:r>
              <a:rPr lang="fa-IR" sz="26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لخته کننده </a:t>
            </a:r>
            <a:r>
              <a:rPr lang="fa-IR" sz="2600" b="1" dirty="0">
                <a:solidFill>
                  <a:srgbClr val="FFFFFF"/>
                </a:solidFill>
                <a:cs typeface="B Nazanin" panose="00000400000000000000" pitchFamily="2" charset="-78"/>
              </a:rPr>
              <a:t>خونریزی در لخته شدن خون موثر می باشد.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>
              <a:solidFill>
                <a:srgbClr val="FFFFFF"/>
              </a:solidFill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en-US" sz="3000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210359"/>
            <a:ext cx="1066892" cy="86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0212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685800"/>
            <a:ext cx="2895600" cy="731838"/>
          </a:xfrm>
        </p:spPr>
        <p:txBody>
          <a:bodyPr>
            <a:normAutofit/>
          </a:bodyPr>
          <a:lstStyle/>
          <a:p>
            <a:pPr eaLnBrk="1" hangingPunct="1"/>
            <a:r>
              <a:rPr lang="fa-IR" sz="2800" b="1" dirty="0">
                <a:cs typeface="B Nazanin" panose="00000400000000000000" pitchFamily="2" charset="-78"/>
              </a:rPr>
              <a:t>پانسمان زخم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4196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>
              <a:solidFill>
                <a:srgbClr val="FFFFFF"/>
              </a:solidFill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b="1" dirty="0">
              <a:solidFill>
                <a:srgbClr val="FFFFFF"/>
              </a:solidFill>
              <a:cs typeface="B Nazanin" panose="00000400000000000000" pitchFamily="2" charset="-78"/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پوشش روی محل زخم را کنار </a:t>
            </a:r>
            <a:r>
              <a:rPr lang="fa-IR" sz="30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بزنید ، </a:t>
            </a: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و یا با وسیله ای </a:t>
            </a:r>
            <a:r>
              <a:rPr lang="fa-IR" sz="30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ببرید</a:t>
            </a: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در صورت امکان خون اطراف محل زخم را تمیز و پاک کنید.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00"/>
                </a:solidFill>
                <a:cs typeface="B Nazanin" panose="00000400000000000000" pitchFamily="2" charset="-78"/>
              </a:rPr>
              <a:t>با در نظر گرفتن حفظ لخته هایی که بر روی زخم تشکیل شده.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شناسایی دقیق محل خونریزی،که خون بیرون میزند.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استفاده از گازهای رولی همراه با لخته کننده خون(همواستات)بصورت مستقیم بر روی محل زخم.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274638"/>
            <a:ext cx="1066892" cy="86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2615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62400" y="685800"/>
            <a:ext cx="3429000" cy="731838"/>
          </a:xfrm>
        </p:spPr>
        <p:txBody>
          <a:bodyPr>
            <a:normAutofit/>
          </a:bodyPr>
          <a:lstStyle/>
          <a:p>
            <a:pPr eaLnBrk="1" hangingPunct="1"/>
            <a:r>
              <a:rPr lang="fa-IR" sz="3200" b="1" dirty="0">
                <a:solidFill>
                  <a:srgbClr val="FF0000"/>
                </a:solidFill>
                <a:cs typeface="B Nazanin" panose="00000400000000000000" pitchFamily="2" charset="-78"/>
              </a:rPr>
              <a:t>پانسمان زخم</a:t>
            </a:r>
            <a:endParaRPr lang="en-US" sz="32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648200"/>
          </a:xfrm>
        </p:spPr>
        <p:txBody>
          <a:bodyPr>
            <a:normAutofit fontScale="92500" lnSpcReduction="10000"/>
          </a:bodyPr>
          <a:lstStyle/>
          <a:p>
            <a:pPr algn="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2800" b="1" dirty="0">
                <a:solidFill>
                  <a:srgbClr val="FFFF00"/>
                </a:solidFill>
                <a:cs typeface="B Nazanin" panose="00000400000000000000" pitchFamily="2" charset="-78"/>
              </a:rPr>
              <a:t>فشار و قدرت خود را در صورتی که از وسایل لخته کننده خون استفاده میکنید حداقل به مدت 3 دقیقه انجام دهید.</a:t>
            </a: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2800" b="1" dirty="0">
              <a:solidFill>
                <a:srgbClr val="FFFFFF"/>
              </a:solidFill>
              <a:cs typeface="B Nazanin" panose="00000400000000000000" pitchFamily="2" charset="-78"/>
            </a:endParaRP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2800" b="1" dirty="0">
                <a:solidFill>
                  <a:srgbClr val="FFFF00"/>
                </a:solidFill>
                <a:cs typeface="B Nazanin" panose="00000400000000000000" pitchFamily="2" charset="-78"/>
              </a:rPr>
              <a:t>چنانچه از گازهای معمولی استفاده میکنید فشار و قدرت خود را به مدت 10 دقیقه نگه دارید (حفظ کنید</a:t>
            </a:r>
            <a:r>
              <a:rPr lang="fa-IR" sz="2800" b="1" dirty="0" smtClean="0">
                <a:solidFill>
                  <a:srgbClr val="FFFF00"/>
                </a:solidFill>
                <a:cs typeface="B Nazanin" panose="00000400000000000000" pitchFamily="2" charset="-78"/>
              </a:rPr>
              <a:t>)</a:t>
            </a: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2800" b="1" dirty="0">
              <a:solidFill>
                <a:srgbClr val="FFFFFF"/>
              </a:solidFill>
              <a:cs typeface="B Nazanin" panose="00000400000000000000" pitchFamily="2" charset="-78"/>
            </a:endParaRP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2800" b="1" dirty="0">
                <a:solidFill>
                  <a:srgbClr val="FFFFFF"/>
                </a:solidFill>
                <a:cs typeface="B Nazanin" panose="00000400000000000000" pitchFamily="2" charset="-78"/>
              </a:rPr>
              <a:t>ارزیابی مجدد برای اطمینان از کنترل خونریزی را صورت دهید.</a:t>
            </a: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2800" b="1" dirty="0">
                <a:solidFill>
                  <a:srgbClr val="FFFFFF"/>
                </a:solidFill>
                <a:cs typeface="B Nazanin" panose="00000400000000000000" pitchFamily="2" charset="-78"/>
              </a:rPr>
              <a:t>اگر اولین </a:t>
            </a:r>
            <a:r>
              <a:rPr lang="fa-IR" sz="28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گاز ، </a:t>
            </a:r>
            <a:r>
              <a:rPr lang="fa-IR" sz="2800" b="1" dirty="0">
                <a:solidFill>
                  <a:srgbClr val="FFFFFF"/>
                </a:solidFill>
                <a:cs typeface="B Nazanin" panose="00000400000000000000" pitchFamily="2" charset="-78"/>
              </a:rPr>
              <a:t>و یا وسیله پانسمان شما قادر به کنترل خونریزی </a:t>
            </a:r>
            <a:r>
              <a:rPr lang="fa-IR" sz="28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نباشد ، پوشش </a:t>
            </a:r>
            <a:r>
              <a:rPr lang="fa-IR" sz="2800" b="1" dirty="0">
                <a:solidFill>
                  <a:srgbClr val="FFFFFF"/>
                </a:solidFill>
                <a:cs typeface="B Nazanin" panose="00000400000000000000" pitchFamily="2" charset="-78"/>
              </a:rPr>
              <a:t>دوم را بر روی </a:t>
            </a:r>
            <a:r>
              <a:rPr lang="fa-IR" sz="28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اولی </a:t>
            </a:r>
            <a:r>
              <a:rPr lang="fa-IR" sz="2800" b="1" dirty="0">
                <a:solidFill>
                  <a:srgbClr val="FFFFFF"/>
                </a:solidFill>
                <a:cs typeface="B Nazanin" panose="00000400000000000000" pitchFamily="2" charset="-78"/>
              </a:rPr>
              <a:t>بگذارید و مجدد فشار مستقیم خود را حفظ کنید.</a:t>
            </a: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2800" b="1" dirty="0">
              <a:solidFill>
                <a:srgbClr val="FFFFFF"/>
              </a:solidFill>
              <a:cs typeface="B Nazanin" panose="00000400000000000000" pitchFamily="2" charset="-78"/>
            </a:endParaRP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2800" b="1" dirty="0">
                <a:solidFill>
                  <a:srgbClr val="FFFFFF"/>
                </a:solidFill>
                <a:cs typeface="B Nazanin" panose="00000400000000000000" pitchFamily="2" charset="-78"/>
              </a:rPr>
              <a:t>امنیت زخم با استفاده از هر وسیله جهت کنترل خونریزی (حتی پارچه تمیز)میسر می باشد.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>
              <a:solidFill>
                <a:srgbClr val="FFFFFF"/>
              </a:solidFill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274638"/>
            <a:ext cx="1066892" cy="86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4651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762000"/>
            <a:ext cx="3505200" cy="65563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a-IR" b="1" dirty="0" smtClean="0">
                <a:cs typeface="B Nazanin" panose="00000400000000000000" pitchFamily="2" charset="-78"/>
              </a:rPr>
              <a:t/>
            </a:r>
            <a:br>
              <a:rPr lang="fa-IR" b="1" dirty="0" smtClean="0">
                <a:cs typeface="B Nazanin" panose="00000400000000000000" pitchFamily="2" charset="-78"/>
              </a:rPr>
            </a:br>
            <a:r>
              <a:rPr lang="fa-IR" b="1" dirty="0" smtClean="0">
                <a:cs typeface="B Nazanin" panose="00000400000000000000" pitchFamily="2" charset="-78"/>
              </a:rPr>
              <a:t>برداشتن </a:t>
            </a:r>
            <a:r>
              <a:rPr lang="fa-IR" b="1" dirty="0">
                <a:cs typeface="B Nazanin" panose="00000400000000000000" pitchFamily="2" charset="-78"/>
              </a:rPr>
              <a:t>تورنیکه</a:t>
            </a:r>
            <a:br>
              <a:rPr lang="fa-IR" b="1" dirty="0">
                <a:cs typeface="B Nazanin" panose="00000400000000000000" pitchFamily="2" charset="-78"/>
              </a:rPr>
            </a:br>
            <a:endParaRPr lang="en-US" sz="4000" b="1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40386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 smtClean="0">
              <a:solidFill>
                <a:srgbClr val="FFFFFF"/>
              </a:solidFill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>
              <a:solidFill>
                <a:srgbClr val="FFFFFF"/>
              </a:solidFill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>
              <a:solidFill>
                <a:srgbClr val="FFFFFF"/>
              </a:solidFill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00"/>
                </a:solidFill>
                <a:cs typeface="B Nazanin" panose="00000400000000000000" pitchFamily="2" charset="-78"/>
              </a:rPr>
              <a:t>هرگز، هرگز تورنیکه را باز نکنید</a:t>
            </a:r>
            <a:r>
              <a:rPr lang="fa-IR" sz="3000" b="1" dirty="0" smtClean="0">
                <a:solidFill>
                  <a:srgbClr val="FFFF00"/>
                </a:solidFill>
                <a:cs typeface="B Nazanin" panose="00000400000000000000" pitchFamily="2" charset="-78"/>
              </a:rPr>
              <a:t>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b="1" dirty="0">
              <a:solidFill>
                <a:srgbClr val="FFFF00"/>
              </a:solidFill>
              <a:cs typeface="B Nazanin" panose="00000400000000000000" pitchFamily="2" charset="-78"/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فقط یک پزشک و یا پیراپزشکی میتواند تورنیکه را بردارد و یا شل کند.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endParaRPr lang="en-US" sz="3000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0" y="232482"/>
            <a:ext cx="1066892" cy="86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465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714635"/>
            <a:ext cx="3048000" cy="655638"/>
          </a:xfrm>
        </p:spPr>
        <p:txBody>
          <a:bodyPr>
            <a:noAutofit/>
          </a:bodyPr>
          <a:lstStyle/>
          <a:p>
            <a:pPr eaLnBrk="1" hangingPunct="1"/>
            <a:r>
              <a:rPr lang="fa-IR" sz="3200" b="1" dirty="0" smtClean="0">
                <a:cs typeface="B Nazanin" panose="00000400000000000000" pitchFamily="2" charset="-78"/>
              </a:rPr>
              <a:t/>
            </a:r>
            <a:br>
              <a:rPr lang="fa-IR" sz="3200" b="1" dirty="0" smtClean="0">
                <a:cs typeface="B Nazanin" panose="00000400000000000000" pitchFamily="2" charset="-78"/>
              </a:rPr>
            </a:br>
            <a:r>
              <a:rPr lang="fa-IR" sz="3200" b="1" dirty="0" smtClean="0">
                <a:cs typeface="B Nazanin" panose="00000400000000000000" pitchFamily="2" charset="-78"/>
              </a:rPr>
              <a:t>فشار مستقیم</a:t>
            </a:r>
            <a:r>
              <a:rPr lang="fa-IR" sz="3200" b="1" dirty="0">
                <a:cs typeface="B Nazanin" panose="00000400000000000000" pitchFamily="2" charset="-78"/>
              </a:rPr>
              <a:t/>
            </a:r>
            <a:br>
              <a:rPr lang="fa-IR" sz="3200" b="1" dirty="0">
                <a:cs typeface="B Nazanin" panose="00000400000000000000" pitchFamily="2" charset="-78"/>
              </a:rPr>
            </a:br>
            <a:endParaRPr lang="en-US" sz="3200" b="1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5000"/>
            <a:ext cx="8229600" cy="4495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>
              <a:solidFill>
                <a:srgbClr val="FFFFFF"/>
              </a:solidFill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b="1" dirty="0">
              <a:solidFill>
                <a:srgbClr val="FFFFFF"/>
              </a:solidFill>
              <a:cs typeface="B Nazanin" panose="00000400000000000000" pitchFamily="2" charset="-78"/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با استفاده از دستان و یا انگشت خود.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موثر ترین و مفید ترین راه برای خونریزی خارجی.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00"/>
                </a:solidFill>
                <a:cs typeface="B Nazanin" panose="00000400000000000000" pitchFamily="2" charset="-78"/>
              </a:rPr>
              <a:t>کنترل خونریزی نیاز به اعمال فشار مستقیم به مدت 10 دقیقه.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تا پایان این </a:t>
            </a:r>
            <a:r>
              <a:rPr lang="fa-IR" sz="30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زمان ، </a:t>
            </a: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فشار خود را برای بررسی اینکه ببینیم خونریزی متوقف شده یا </a:t>
            </a:r>
            <a:r>
              <a:rPr lang="fa-IR" sz="30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نه ، بر </a:t>
            </a: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ندارید.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endParaRPr lang="en-US" sz="3000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0" y="274638"/>
            <a:ext cx="1066892" cy="86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6230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838200"/>
            <a:ext cx="4648200" cy="57943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a-IR" sz="2800" b="1" dirty="0">
                <a:cs typeface="B Nazanin" panose="00000400000000000000" pitchFamily="2" charset="-78"/>
              </a:rPr>
              <a:t>چنانچه مصدوم غیر هوشیار باشد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72000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>
              <a:solidFill>
                <a:srgbClr val="FFFFFF"/>
              </a:solidFill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>
              <a:solidFill>
                <a:srgbClr val="FFFFFF"/>
              </a:solidFill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خطر انسداد راه هوایی </a:t>
            </a:r>
            <a:r>
              <a:rPr lang="fa-IR" sz="30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توسط ، </a:t>
            </a: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به عقب برگشتن زبان به ته حلق.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شایع ترین انسداد راه هوایی،زبان است.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شما یک تنفس صدا دار را میشنوید.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b="1" dirty="0">
              <a:solidFill>
                <a:srgbClr val="FFFFFF"/>
              </a:solidFill>
              <a:cs typeface="B Nazanin" panose="00000400000000000000" pitchFamily="2" charset="-78"/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00"/>
                </a:solidFill>
                <a:cs typeface="B Nazanin" panose="00000400000000000000" pitchFamily="2" charset="-78"/>
              </a:rPr>
              <a:t>باز کردن راه هوایی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b="1" dirty="0">
              <a:solidFill>
                <a:srgbClr val="FFFFFF"/>
              </a:solidFill>
              <a:cs typeface="B Nazanin" panose="00000400000000000000" pitchFamily="2" charset="-78"/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b="1" dirty="0">
              <a:solidFill>
                <a:srgbClr val="FFFFFF"/>
              </a:solidFill>
              <a:cs typeface="B Nazanin" panose="00000400000000000000" pitchFamily="2" charset="-78"/>
            </a:endParaRP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00"/>
                </a:solidFill>
                <a:cs typeface="B Nazanin" panose="00000400000000000000" pitchFamily="2" charset="-78"/>
              </a:rPr>
              <a:t>با استفاده از روش فشار بر فک.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باز کردن راه هوایی با استفاده از فشار بر </a:t>
            </a:r>
            <a:r>
              <a:rPr lang="fa-IR" sz="30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فک ، بدون </a:t>
            </a: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آسیب رساندن به ستون فقرات و کردنی. 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C000"/>
                </a:solidFill>
                <a:cs typeface="B Nazanin" panose="00000400000000000000" pitchFamily="2" charset="-78"/>
              </a:rPr>
              <a:t>حالت </a:t>
            </a:r>
            <a:r>
              <a:rPr lang="fa-IR" sz="3000" b="1" dirty="0" smtClean="0">
                <a:solidFill>
                  <a:srgbClr val="FFC000"/>
                </a:solidFill>
                <a:cs typeface="B Nazanin" panose="00000400000000000000" pitchFamily="2" charset="-78"/>
              </a:rPr>
              <a:t>ریکاوری </a:t>
            </a: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در مصدومین در نظر گرفته شود.</a:t>
            </a:r>
          </a:p>
          <a:p>
            <a:pPr algn="ct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کنترل علایم حیاتی.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200527"/>
            <a:ext cx="1066892" cy="86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3994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685800"/>
            <a:ext cx="3962400" cy="73183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fa-IR" sz="3200" b="1" dirty="0">
                <a:cs typeface="B Nazanin" panose="00000400000000000000" pitchFamily="2" charset="-78"/>
              </a:rPr>
              <a:t>گرم نگه داشتن مصدوم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72000"/>
          </a:xfrm>
        </p:spPr>
        <p:txBody>
          <a:bodyPr>
            <a:normAutofit fontScale="92500" lnSpcReduction="10000"/>
          </a:bodyPr>
          <a:lstStyle/>
          <a:p>
            <a:pPr algn="r"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>
              <a:solidFill>
                <a:srgbClr val="FFFFFF"/>
              </a:solidFill>
            </a:endParaRP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عمل </a:t>
            </a: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لخته شدن خون</a:t>
            </a: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00"/>
                </a:solidFill>
                <a:cs typeface="B Nazanin" panose="00000400000000000000" pitchFamily="2" charset="-78"/>
              </a:rPr>
              <a:t>الف</a:t>
            </a: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(واکنش طبیعی در بدن</a:t>
            </a: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00"/>
                </a:solidFill>
                <a:cs typeface="B Nazanin" panose="00000400000000000000" pitchFamily="2" charset="-78"/>
              </a:rPr>
              <a:t>ب</a:t>
            </a: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 (با ایجاد لخته شدن خون،خونریزی متوقف می شود</a:t>
            </a:r>
            <a:r>
              <a:rPr lang="fa-IR" sz="30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.</a:t>
            </a: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درجه </a:t>
            </a: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حرارت پایین بدن، مانع از ایجاد لخته شدن خون در بدن می شود.</a:t>
            </a: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مصدومینی </a:t>
            </a: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که خونریزی </a:t>
            </a:r>
            <a:r>
              <a:rPr lang="fa-IR" sz="30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دارند ، باید </a:t>
            </a: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گرم نگه داشته شوند.</a:t>
            </a: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گرم نگه داشتن بدن یک عامل </a:t>
            </a:r>
            <a:r>
              <a:rPr lang="fa-IR" sz="3000" b="1" dirty="0" smtClean="0">
                <a:solidFill>
                  <a:srgbClr val="FFFFFF"/>
                </a:solidFill>
                <a:cs typeface="B Nazanin" panose="00000400000000000000" pitchFamily="2" charset="-78"/>
              </a:rPr>
              <a:t>موثر، </a:t>
            </a:r>
            <a:r>
              <a:rPr lang="fa-IR" sz="3000" b="1" dirty="0">
                <a:solidFill>
                  <a:srgbClr val="FFFFFF"/>
                </a:solidFill>
                <a:cs typeface="B Nazanin" panose="00000400000000000000" pitchFamily="2" charset="-78"/>
              </a:rPr>
              <a:t>در تشکیل لخته خون مصدومین میباشد.</a:t>
            </a:r>
          </a:p>
          <a:p>
            <a:pPr algn="r" eaLnBrk="1" hangingPunct="1">
              <a:lnSpc>
                <a:spcPct val="90000"/>
              </a:lnSpc>
              <a:spcBef>
                <a:spcPct val="0"/>
              </a:spcBef>
              <a:buNone/>
            </a:pPr>
            <a:r>
              <a:rPr lang="fa-IR" sz="3000" b="1" dirty="0">
                <a:solidFill>
                  <a:srgbClr val="FFFF00"/>
                </a:solidFill>
                <a:cs typeface="B Nazanin" panose="00000400000000000000" pitchFamily="2" charset="-78"/>
              </a:rPr>
              <a:t>بروز هیپوترمی(کاهش دمای بدن) بسیار ساده تر از درمان آن اتفاق مفیدترین.</a:t>
            </a: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>
              <a:solidFill>
                <a:srgbClr val="FFFFFF"/>
              </a:solidFill>
            </a:endParaRPr>
          </a:p>
          <a:p>
            <a:pPr eaLnBrk="1" hangingPunct="1">
              <a:lnSpc>
                <a:spcPct val="90000"/>
              </a:lnSpc>
              <a:spcBef>
                <a:spcPct val="0"/>
              </a:spcBef>
              <a:buNone/>
            </a:pPr>
            <a:endParaRPr lang="fa-IR" sz="3000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0" y="274638"/>
            <a:ext cx="1066892" cy="865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3362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85800" y="4343400"/>
            <a:ext cx="7772400" cy="1600200"/>
          </a:xfrm>
        </p:spPr>
        <p:txBody>
          <a:bodyPr/>
          <a:lstStyle/>
          <a:p>
            <a:pPr eaLnBrk="1" hangingPunct="1"/>
            <a:r>
              <a:rPr lang="fa-IR" b="1" dirty="0" smtClean="0">
                <a:cs typeface="B Nazanin" panose="00000400000000000000" pitchFamily="2" charset="-78"/>
              </a:rPr>
              <a:t/>
            </a:r>
            <a:br>
              <a:rPr lang="fa-IR" b="1" dirty="0" smtClean="0">
                <a:cs typeface="B Nazanin" panose="00000400000000000000" pitchFamily="2" charset="-78"/>
              </a:rPr>
            </a:br>
            <a:r>
              <a:rPr lang="fa-IR" sz="3600" b="1" dirty="0" smtClean="0">
                <a:cs typeface="B Nazanin" panose="00000400000000000000" pitchFamily="2" charset="-78"/>
              </a:rPr>
              <a:t>گرم </a:t>
            </a:r>
            <a:r>
              <a:rPr lang="fa-IR" sz="3600" b="1" dirty="0">
                <a:cs typeface="B Nazanin" panose="00000400000000000000" pitchFamily="2" charset="-78"/>
              </a:rPr>
              <a:t>نگه داشتن بدن یک </a:t>
            </a:r>
            <a:r>
              <a:rPr lang="fa-IR" sz="3600" b="1" dirty="0" smtClean="0">
                <a:cs typeface="B Nazanin" panose="00000400000000000000" pitchFamily="2" charset="-78"/>
              </a:rPr>
              <a:t>عامل </a:t>
            </a:r>
            <a:r>
              <a:rPr lang="fa-IR" sz="3600" b="1" dirty="0">
                <a:cs typeface="B Nazanin" panose="00000400000000000000" pitchFamily="2" charset="-78"/>
              </a:rPr>
              <a:t>موثر در تشکیل لخته خون مصدومین میباشد.</a:t>
            </a:r>
            <a:r>
              <a:rPr lang="fa-IR" b="1" dirty="0">
                <a:cs typeface="B Nazanin" panose="00000400000000000000" pitchFamily="2" charset="-78"/>
              </a:rPr>
              <a:t/>
            </a:r>
            <a:br>
              <a:rPr lang="fa-IR" b="1" dirty="0">
                <a:cs typeface="B Nazanin" panose="00000400000000000000" pitchFamily="2" charset="-78"/>
              </a:rPr>
            </a:br>
            <a:r>
              <a:rPr lang="en-US" b="1" dirty="0">
                <a:solidFill>
                  <a:srgbClr val="FFFF00"/>
                </a:solidFill>
                <a:cs typeface="B Nazanin" panose="00000400000000000000" pitchFamily="2" charset="-78"/>
              </a:rPr>
              <a:t/>
            </a:r>
            <a:br>
              <a:rPr lang="en-US" b="1" dirty="0">
                <a:solidFill>
                  <a:srgbClr val="FFFF00"/>
                </a:solidFill>
                <a:cs typeface="B Nazanin" panose="00000400000000000000" pitchFamily="2" charset="-78"/>
              </a:rPr>
            </a:br>
            <a:endParaRPr lang="en-US" b="1" dirty="0">
              <a:solidFill>
                <a:srgbClr val="FFFF00"/>
              </a:solidFill>
              <a:cs typeface="B Nazanin" panose="00000400000000000000" pitchFamily="2" charset="-78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95400" y="3244334"/>
            <a:ext cx="6858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3200" b="1" u="sng" dirty="0" smtClean="0">
                <a:solidFill>
                  <a:srgbClr val="00B0F0"/>
                </a:solidFill>
                <a:cs typeface="B Nazanin" panose="00000400000000000000" pitchFamily="2" charset="-78"/>
              </a:rPr>
              <a:t>از دست دادن خون = از دست دادن حرارت بدن.</a:t>
            </a:r>
            <a:endParaRPr lang="fa-IR" sz="3200" b="1" u="sng" dirty="0">
              <a:solidFill>
                <a:srgbClr val="00B0F0"/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664491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1669</TotalTime>
  <Words>1589</Words>
  <Application>Microsoft Office PowerPoint</Application>
  <PresentationFormat>On-screen Show (4:3)</PresentationFormat>
  <Paragraphs>242</Paragraphs>
  <Slides>32</Slides>
  <Notes>32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بنام خدا</vt:lpstr>
      <vt:lpstr>کنترل خونریزی برای آسیب دیدگان  رفرنس  PHTLS  2015 </vt:lpstr>
      <vt:lpstr>آموزش کنترل خونریزی،</vt:lpstr>
      <vt:lpstr>اهمیت پاسخگویی اولیه</vt:lpstr>
      <vt:lpstr>اهمیت پاسخگویی اولیه</vt:lpstr>
      <vt:lpstr>چهار اصل اولیه برای انجام اقدامات. </vt:lpstr>
      <vt:lpstr>ایمنی</vt:lpstr>
      <vt:lpstr>ایمنی</vt:lpstr>
      <vt:lpstr> شناسایی آسیب </vt:lpstr>
      <vt:lpstr> شناسایی خونریزی شریانی </vt:lpstr>
      <vt:lpstr> شناسایی خونریزی سیاهرگ </vt:lpstr>
      <vt:lpstr> شناسایی خونریزی مویرگی. </vt:lpstr>
      <vt:lpstr> در معرض دید قرار دادن محل زخم </vt:lpstr>
      <vt:lpstr> علل مرگ در خونریزی ها </vt:lpstr>
      <vt:lpstr>خونریزی از دست و پا.</vt:lpstr>
      <vt:lpstr> خونریزی داخلی </vt:lpstr>
      <vt:lpstr>آسیب راه هوایی</vt:lpstr>
      <vt:lpstr> جلوگیری از خونریزی  </vt:lpstr>
      <vt:lpstr> تورنیکه </vt:lpstr>
      <vt:lpstr>کاربرد تورنیکه</vt:lpstr>
      <vt:lpstr>کاربرد تورنیکه</vt:lpstr>
      <vt:lpstr> نکات کلیدی </vt:lpstr>
      <vt:lpstr> برداشتن تورنیکه </vt:lpstr>
      <vt:lpstr> اشتباهات رایج در استفاده تورنیکه </vt:lpstr>
      <vt:lpstr>محل های ممنوع</vt:lpstr>
      <vt:lpstr>پانسمان زخم</vt:lpstr>
      <vt:lpstr>پانسمان زخم</vt:lpstr>
      <vt:lpstr> برداشتن تورنیکه </vt:lpstr>
      <vt:lpstr> فشار مستقیم </vt:lpstr>
      <vt:lpstr>چنانچه مصدوم غیر هوشیار باشد</vt:lpstr>
      <vt:lpstr>گرم نگه داشتن مصدوم</vt:lpstr>
      <vt:lpstr> گرم نگه داشتن بدن یک عامل موثر در تشکیل لخته خون مصدومین میباشد.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Deforge-Kling</dc:creator>
  <cp:lastModifiedBy>Windows User</cp:lastModifiedBy>
  <cp:revision>100</cp:revision>
  <cp:lastPrinted>2014-04-11T18:48:39Z</cp:lastPrinted>
  <dcterms:created xsi:type="dcterms:W3CDTF">2014-04-11T17:04:57Z</dcterms:created>
  <dcterms:modified xsi:type="dcterms:W3CDTF">2020-04-29T13:07:32Z</dcterms:modified>
</cp:coreProperties>
</file>