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3" r:id="rId8"/>
    <p:sldId id="261" r:id="rId9"/>
    <p:sldId id="264" r:id="rId10"/>
    <p:sldId id="262" r:id="rId11"/>
    <p:sldId id="265" r:id="rId12"/>
    <p:sldId id="266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412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9C79-9A25-4D29-B4E5-45C7CD37D1B8}" type="datetimeFigureOut">
              <a:rPr lang="fa-IR" smtClean="0"/>
              <a:pPr/>
              <a:t>09/09/1441</a:t>
            </a:fld>
            <a:endParaRPr lang="fa-IR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6B163F-C3AA-41AF-B3E9-429BE342B6B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9C79-9A25-4D29-B4E5-45C7CD37D1B8}" type="datetimeFigureOut">
              <a:rPr lang="fa-IR" smtClean="0"/>
              <a:pPr/>
              <a:t>09/09/1441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6B163F-C3AA-41AF-B3E9-429BE342B6B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uild="p">
        <p:tmplLst>
          <p:tmpl lvl="1">
            <p:tnLst>
              <p:par>
                <p:cTn presetID="3" presetClass="entr" presetSubtype="1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linds(horizontal)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3" presetClass="entr" presetSubtype="1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linds(horizontal)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3" presetClass="entr" presetSubtype="1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linds(horizontal)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3" presetClass="entr" presetSubtype="1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linds(horizontal)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3" presetClass="entr" presetSubtype="1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linds(horizontal)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9C79-9A25-4D29-B4E5-45C7CD37D1B8}" type="datetimeFigureOut">
              <a:rPr lang="fa-IR" smtClean="0"/>
              <a:pPr/>
              <a:t>09/09/1441</a:t>
            </a:fld>
            <a:endParaRPr lang="fa-IR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B163F-C3AA-41AF-B3E9-429BE342B6B3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9C79-9A25-4D29-B4E5-45C7CD37D1B8}" type="datetimeFigureOut">
              <a:rPr lang="fa-IR" smtClean="0"/>
              <a:pPr/>
              <a:t>09/09/1441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B163F-C3AA-41AF-B3E9-429BE342B6B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9C79-9A25-4D29-B4E5-45C7CD37D1B8}" type="datetimeFigureOut">
              <a:rPr lang="fa-IR" smtClean="0"/>
              <a:pPr/>
              <a:t>09/09/1441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F6B163F-C3AA-41AF-B3E9-429BE342B6B3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9C79-9A25-4D29-B4E5-45C7CD37D1B8}" type="datetimeFigureOut">
              <a:rPr lang="fa-IR" smtClean="0"/>
              <a:pPr/>
              <a:t>09/09/1441</a:t>
            </a:fld>
            <a:endParaRPr lang="fa-I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B163F-C3AA-41AF-B3E9-429BE342B6B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9C79-9A25-4D29-B4E5-45C7CD37D1B8}" type="datetimeFigureOut">
              <a:rPr lang="fa-IR" smtClean="0"/>
              <a:pPr/>
              <a:t>09/09/1441</a:t>
            </a:fld>
            <a:endParaRPr lang="fa-IR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B163F-C3AA-41AF-B3E9-429BE342B6B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9C79-9A25-4D29-B4E5-45C7CD37D1B8}" type="datetimeFigureOut">
              <a:rPr lang="fa-IR" smtClean="0"/>
              <a:pPr/>
              <a:t>09/09/1441</a:t>
            </a:fld>
            <a:endParaRPr lang="fa-IR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B163F-C3AA-41AF-B3E9-429BE342B6B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9C79-9A25-4D29-B4E5-45C7CD37D1B8}" type="datetimeFigureOut">
              <a:rPr lang="fa-IR" smtClean="0"/>
              <a:pPr/>
              <a:t>09/09/1441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B163F-C3AA-41AF-B3E9-429BE342B6B3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9C79-9A25-4D29-B4E5-45C7CD37D1B8}" type="datetimeFigureOut">
              <a:rPr lang="fa-IR" smtClean="0"/>
              <a:pPr/>
              <a:t>09/09/1441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B163F-C3AA-41AF-B3E9-429BE342B6B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9C79-9A25-4D29-B4E5-45C7CD37D1B8}" type="datetimeFigureOut">
              <a:rPr lang="fa-IR" smtClean="0"/>
              <a:pPr/>
              <a:t>09/09/1441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B163F-C3AA-41AF-B3E9-429BE342B6B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4149C79-9A25-4D29-B4E5-45C7CD37D1B8}" type="datetimeFigureOut">
              <a:rPr lang="fa-IR" smtClean="0"/>
              <a:pPr/>
              <a:t>09/09/1441</a:t>
            </a:fld>
            <a:endParaRPr lang="fa-IR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F6B163F-C3AA-41AF-B3E9-429BE342B6B3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>
    <p:tnLst>
      <p:par>
        <p:cTn id="1" dur="indefinite" restart="never" nodeType="tmRoot"/>
      </p:par>
    </p:tnLst>
  </p:timing>
  <p:txStyles>
    <p:titleStyle>
      <a:lvl1pPr algn="l" rtl="1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3710946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1214422"/>
            <a:ext cx="8458200" cy="1222375"/>
          </a:xfrm>
        </p:spPr>
        <p:txBody>
          <a:bodyPr/>
          <a:lstStyle/>
          <a:p>
            <a:pPr algn="ctr"/>
            <a:r>
              <a:rPr lang="ar-SA" b="1" dirty="0"/>
              <a:t>کم کاری پاراتيروئيد </a:t>
            </a:r>
            <a:r>
              <a:rPr lang="en-US" dirty="0"/>
              <a:t/>
            </a:r>
            <a:br>
              <a:rPr lang="en-US" dirty="0"/>
            </a:br>
            <a:endParaRPr lang="fa-IR" dirty="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SA" b="1" dirty="0"/>
              <a:t>تعريف </a:t>
            </a:r>
            <a:r>
              <a:rPr lang="en-US" dirty="0"/>
              <a:t/>
            </a:r>
            <a:br>
              <a:rPr lang="en-US" dirty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ar-SA" dirty="0" smtClean="0"/>
              <a:t>هورمون پاراتيروئيد</a:t>
            </a:r>
            <a:r>
              <a:rPr lang="fa-IR" dirty="0" smtClean="0"/>
              <a:t>:</a:t>
            </a:r>
            <a:r>
              <a:rPr lang="ar-SA" dirty="0" smtClean="0"/>
              <a:t> </a:t>
            </a:r>
            <a:endParaRPr lang="fa-IR" dirty="0" smtClean="0"/>
          </a:p>
          <a:p>
            <a:pPr lvl="1" algn="just"/>
            <a:r>
              <a:rPr lang="ar-SA" dirty="0" smtClean="0"/>
              <a:t>کاهش </a:t>
            </a:r>
            <a:endParaRPr lang="fa-IR" dirty="0" smtClean="0"/>
          </a:p>
          <a:p>
            <a:pPr lvl="1" algn="just"/>
            <a:r>
              <a:rPr lang="ar-SA" dirty="0" smtClean="0"/>
              <a:t>عدم </a:t>
            </a:r>
            <a:r>
              <a:rPr lang="ar-SA" dirty="0"/>
              <a:t>ترشح </a:t>
            </a:r>
            <a:endParaRPr lang="fa-IR" dirty="0" smtClean="0"/>
          </a:p>
          <a:p>
            <a:pPr lvl="1" algn="just"/>
            <a:r>
              <a:rPr lang="ar-SA" dirty="0" smtClean="0"/>
              <a:t>مقاومت </a:t>
            </a:r>
            <a:r>
              <a:rPr lang="ar-SA" dirty="0"/>
              <a:t>محيطی به اثر آن</a:t>
            </a:r>
            <a:r>
              <a:rPr lang="ar-SA" b="1" dirty="0"/>
              <a:t> </a:t>
            </a:r>
            <a:r>
              <a:rPr lang="ar-SA" dirty="0" smtClean="0"/>
              <a:t> </a:t>
            </a:r>
            <a:endParaRPr lang="en-US" dirty="0" smtClean="0"/>
          </a:p>
          <a:p>
            <a:pPr algn="just"/>
            <a:r>
              <a:rPr lang="ar-SA" dirty="0" smtClean="0"/>
              <a:t>کم </a:t>
            </a:r>
            <a:r>
              <a:rPr lang="ar-SA" dirty="0"/>
              <a:t>کاری پاراتيروئيد </a:t>
            </a:r>
            <a:r>
              <a:rPr lang="ar-SA" dirty="0" smtClean="0"/>
              <a:t>کاذ</a:t>
            </a:r>
            <a:r>
              <a:rPr lang="fa-IR" dirty="0" smtClean="0"/>
              <a:t>ب </a:t>
            </a:r>
          </a:p>
          <a:p>
            <a:pPr lvl="1" algn="just"/>
            <a:r>
              <a:rPr lang="ar-SA" dirty="0" smtClean="0"/>
              <a:t>يک </a:t>
            </a:r>
            <a:r>
              <a:rPr lang="ar-SA" dirty="0"/>
              <a:t>اختلال مادرزادی </a:t>
            </a:r>
            <a:endParaRPr lang="fa-IR" dirty="0" smtClean="0"/>
          </a:p>
          <a:p>
            <a:pPr lvl="1" algn="just"/>
            <a:r>
              <a:rPr lang="fa-IR" dirty="0" smtClean="0"/>
              <a:t>وجود</a:t>
            </a:r>
            <a:r>
              <a:rPr lang="ar-SA" dirty="0" smtClean="0"/>
              <a:t> </a:t>
            </a:r>
            <a:r>
              <a:rPr lang="ar-SA" dirty="0"/>
              <a:t>هورمون پاراتيروئيد </a:t>
            </a:r>
            <a:endParaRPr lang="fa-IR" dirty="0" smtClean="0"/>
          </a:p>
          <a:p>
            <a:pPr lvl="1" algn="just"/>
            <a:r>
              <a:rPr lang="fa-IR" dirty="0" smtClean="0"/>
              <a:t>ناتوانی پاسخگوئی </a:t>
            </a:r>
            <a:r>
              <a:rPr lang="ar-SA" dirty="0" smtClean="0"/>
              <a:t>کليه</a:t>
            </a:r>
            <a:r>
              <a:rPr lang="fa-IR" dirty="0" smtClean="0"/>
              <a:t> به آن </a:t>
            </a:r>
            <a:endParaRPr lang="en-US" dirty="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SA" b="1" dirty="0"/>
              <a:t>سبب شناسی </a:t>
            </a:r>
            <a:r>
              <a:rPr lang="en-US" dirty="0"/>
              <a:t/>
            </a:r>
            <a:br>
              <a:rPr lang="en-US" dirty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ar-SA" dirty="0" smtClean="0"/>
              <a:t>تقريباً </a:t>
            </a:r>
            <a:r>
              <a:rPr lang="ar-SA" dirty="0"/>
              <a:t>هميشه ناشی از اقدامات درمانی پزشکی </a:t>
            </a:r>
            <a:endParaRPr lang="fa-IR" dirty="0" smtClean="0"/>
          </a:p>
          <a:p>
            <a:pPr algn="just"/>
            <a:r>
              <a:rPr lang="ar-SA" dirty="0" smtClean="0"/>
              <a:t>علل احتمالی </a:t>
            </a:r>
            <a:endParaRPr lang="fa-IR" dirty="0" smtClean="0"/>
          </a:p>
          <a:p>
            <a:pPr marL="971550" lvl="1" indent="-514350" algn="just">
              <a:buFont typeface="+mj-lt"/>
              <a:buAutoNum type="arabicPeriod"/>
            </a:pPr>
            <a:r>
              <a:rPr lang="fa-IR" dirty="0" smtClean="0"/>
              <a:t>ب</a:t>
            </a:r>
            <a:r>
              <a:rPr lang="ar-SA" dirty="0" smtClean="0"/>
              <a:t>رداشت </a:t>
            </a:r>
            <a:r>
              <a:rPr lang="ar-SA" dirty="0"/>
              <a:t>ناخواسته غده </a:t>
            </a:r>
            <a:r>
              <a:rPr lang="ar-SA" dirty="0" smtClean="0"/>
              <a:t>پاراتيروئيد</a:t>
            </a:r>
            <a:endParaRPr lang="fa-IR" dirty="0" smtClean="0"/>
          </a:p>
          <a:p>
            <a:pPr marL="971550" lvl="1" indent="-514350" algn="just">
              <a:buFont typeface="+mj-lt"/>
              <a:buAutoNum type="arabicPeriod"/>
            </a:pPr>
            <a:r>
              <a:rPr lang="ar-SA" dirty="0" smtClean="0"/>
              <a:t>تخريب </a:t>
            </a:r>
            <a:r>
              <a:rPr lang="ar-SA" dirty="0"/>
              <a:t>غدد پاراتيروئيد </a:t>
            </a:r>
            <a:r>
              <a:rPr lang="fa-IR" dirty="0" smtClean="0"/>
              <a:t>(پرتو </a:t>
            </a:r>
            <a:r>
              <a:rPr lang="ar-SA" dirty="0" smtClean="0"/>
              <a:t>درمانی </a:t>
            </a:r>
            <a:r>
              <a:rPr lang="ar-SA" dirty="0"/>
              <a:t>يا </a:t>
            </a:r>
            <a:r>
              <a:rPr lang="ar-SA" dirty="0" smtClean="0"/>
              <a:t>خود</a:t>
            </a:r>
            <a:r>
              <a:rPr lang="fa-IR" dirty="0" smtClean="0"/>
              <a:t> </a:t>
            </a:r>
            <a:r>
              <a:rPr lang="ar-SA" dirty="0" smtClean="0"/>
              <a:t>ايمنی</a:t>
            </a:r>
            <a:r>
              <a:rPr lang="fa-IR" dirty="0" smtClean="0"/>
              <a:t>) </a:t>
            </a:r>
          </a:p>
          <a:p>
            <a:pPr marL="971550" lvl="1" indent="-514350" algn="just">
              <a:buFont typeface="+mj-lt"/>
              <a:buAutoNum type="arabicPeriod"/>
            </a:pPr>
            <a:r>
              <a:rPr lang="ar-SA" dirty="0" smtClean="0"/>
              <a:t>کمبود </a:t>
            </a:r>
            <a:r>
              <a:rPr lang="ar-SA" dirty="0"/>
              <a:t>مزمن و شديد منيزيم </a:t>
            </a:r>
            <a:endParaRPr lang="fa-IR" dirty="0" smtClean="0"/>
          </a:p>
          <a:p>
            <a:pPr marL="1371600" lvl="2" indent="-457200" algn="just">
              <a:buFont typeface="+mj-lt"/>
              <a:buAutoNum type="arabicPeriod"/>
            </a:pPr>
            <a:r>
              <a:rPr lang="ar-SA" dirty="0" smtClean="0"/>
              <a:t>سوء </a:t>
            </a:r>
            <a:r>
              <a:rPr lang="ar-SA" dirty="0"/>
              <a:t>مصرف </a:t>
            </a:r>
            <a:r>
              <a:rPr lang="ar-SA" dirty="0" smtClean="0"/>
              <a:t>الکل</a:t>
            </a:r>
            <a:endParaRPr lang="fa-IR" dirty="0" smtClean="0"/>
          </a:p>
          <a:p>
            <a:pPr marL="1371600" lvl="2" indent="-457200" algn="just">
              <a:buFont typeface="+mj-lt"/>
              <a:buAutoNum type="arabicPeriod"/>
            </a:pPr>
            <a:r>
              <a:rPr lang="ar-SA" dirty="0" smtClean="0"/>
              <a:t>سوء تغذيه</a:t>
            </a:r>
            <a:endParaRPr lang="fa-IR" dirty="0" smtClean="0"/>
          </a:p>
          <a:p>
            <a:pPr marL="1371600" lvl="2" indent="-457200" algn="just">
              <a:buFont typeface="+mj-lt"/>
              <a:buAutoNum type="arabicPeriod"/>
            </a:pPr>
            <a:r>
              <a:rPr lang="ar-SA" dirty="0" smtClean="0"/>
              <a:t>سوء جذب</a:t>
            </a:r>
            <a:endParaRPr lang="en-US" dirty="0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SA" b="1" dirty="0"/>
              <a:t>نتايج آزمايشگاهی </a:t>
            </a:r>
            <a:r>
              <a:rPr lang="en-US" dirty="0"/>
              <a:t/>
            </a:r>
            <a:br>
              <a:rPr lang="en-US" dirty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dirty="0" smtClean="0"/>
              <a:t>کاهش </a:t>
            </a:r>
            <a:r>
              <a:rPr lang="ar-SA" dirty="0" smtClean="0"/>
              <a:t>سطح </a:t>
            </a:r>
            <a:r>
              <a:rPr lang="ar-SA" dirty="0"/>
              <a:t>سرمی کلسيم </a:t>
            </a:r>
            <a:endParaRPr lang="fa-IR" dirty="0" smtClean="0"/>
          </a:p>
          <a:p>
            <a:pPr algn="just"/>
            <a:r>
              <a:rPr lang="fa-IR" dirty="0" smtClean="0"/>
              <a:t>افزایش </a:t>
            </a:r>
            <a:r>
              <a:rPr lang="ar-SA" dirty="0" smtClean="0"/>
              <a:t>سطح </a:t>
            </a:r>
            <a:r>
              <a:rPr lang="ar-SA" dirty="0"/>
              <a:t>سرمی فسفر </a:t>
            </a:r>
            <a:endParaRPr lang="fa-IR" dirty="0" smtClean="0"/>
          </a:p>
          <a:p>
            <a:pPr lvl="1" algn="just"/>
            <a:r>
              <a:rPr lang="ar-SA" dirty="0" smtClean="0"/>
              <a:t>علت</a:t>
            </a:r>
            <a:r>
              <a:rPr lang="fa-IR" dirty="0" smtClean="0"/>
              <a:t>:</a:t>
            </a:r>
            <a:r>
              <a:rPr lang="ar-SA" dirty="0" smtClean="0"/>
              <a:t> کاهش </a:t>
            </a:r>
            <a:r>
              <a:rPr lang="ar-SA" dirty="0"/>
              <a:t>دفع کليوی </a:t>
            </a:r>
            <a:endParaRPr lang="en-US" dirty="0"/>
          </a:p>
          <a:p>
            <a:pPr algn="just"/>
            <a:r>
              <a:rPr lang="ar-SA" dirty="0" smtClean="0"/>
              <a:t>با ارزش ترين شاخص تشخيصی</a:t>
            </a:r>
            <a:r>
              <a:rPr lang="fa-IR" dirty="0" smtClean="0"/>
              <a:t>:</a:t>
            </a:r>
            <a:r>
              <a:rPr lang="ar-SA" dirty="0" smtClean="0"/>
              <a:t> </a:t>
            </a:r>
            <a:endParaRPr lang="fa-IR" dirty="0" smtClean="0"/>
          </a:p>
          <a:p>
            <a:pPr lvl="1" algn="just"/>
            <a:r>
              <a:rPr lang="ar-SA" dirty="0" smtClean="0"/>
              <a:t>غلظت </a:t>
            </a:r>
            <a:r>
              <a:rPr lang="ar-SA" dirty="0"/>
              <a:t>سرمی کلسيم و درصد يونيزه </a:t>
            </a:r>
            <a:endParaRPr lang="fa-IR" dirty="0" smtClean="0"/>
          </a:p>
          <a:p>
            <a:pPr lvl="2" algn="just"/>
            <a:r>
              <a:rPr lang="ar-SA" dirty="0" smtClean="0"/>
              <a:t>تشخيص مسجل</a:t>
            </a:r>
            <a:r>
              <a:rPr lang="fa-IR" dirty="0" smtClean="0"/>
              <a:t> با: </a:t>
            </a:r>
            <a:endParaRPr lang="en-US" dirty="0" smtClean="0"/>
          </a:p>
          <a:p>
            <a:pPr lvl="2" algn="just"/>
            <a:r>
              <a:rPr lang="ar-SA" dirty="0" smtClean="0"/>
              <a:t>کلسيم </a:t>
            </a:r>
            <a:r>
              <a:rPr lang="fa-IR" dirty="0" smtClean="0"/>
              <a:t>توتال </a:t>
            </a:r>
            <a:r>
              <a:rPr lang="ar-SA" dirty="0" smtClean="0"/>
              <a:t>کمتر </a:t>
            </a:r>
            <a:r>
              <a:rPr lang="ar-SA" dirty="0"/>
              <a:t>از </a:t>
            </a:r>
            <a:r>
              <a:rPr lang="fa-IR" dirty="0" smtClean="0"/>
              <a:t>4/5</a:t>
            </a:r>
            <a:r>
              <a:rPr lang="ar-SA" dirty="0" smtClean="0"/>
              <a:t>م</a:t>
            </a:r>
            <a:r>
              <a:rPr lang="ar-SA" dirty="0"/>
              <a:t>. اکی والان در ليتر </a:t>
            </a:r>
            <a:endParaRPr lang="fa-IR" dirty="0" smtClean="0"/>
          </a:p>
          <a:p>
            <a:pPr lvl="2" algn="just"/>
            <a:r>
              <a:rPr lang="ar-SA" dirty="0" smtClean="0"/>
              <a:t>کلسيم </a:t>
            </a:r>
            <a:r>
              <a:rPr lang="ar-SA" dirty="0"/>
              <a:t>يونيزه کمتر از 2 م. اکی والان در </a:t>
            </a:r>
            <a:r>
              <a:rPr lang="ar-SA" dirty="0" smtClean="0"/>
              <a:t>ليتر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SA" b="1" dirty="0"/>
              <a:t>تظاهرات بالينی</a:t>
            </a:r>
            <a:r>
              <a:rPr lang="en-US" dirty="0"/>
              <a:t/>
            </a:r>
            <a:br>
              <a:rPr lang="en-US" dirty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ar-SA" dirty="0"/>
              <a:t>نشانه </a:t>
            </a:r>
            <a:r>
              <a:rPr lang="ar-SA" dirty="0" smtClean="0"/>
              <a:t>ها</a:t>
            </a:r>
            <a:r>
              <a:rPr lang="fa-IR" dirty="0" smtClean="0"/>
              <a:t>:</a:t>
            </a:r>
            <a:r>
              <a:rPr lang="ar-SA" dirty="0" smtClean="0"/>
              <a:t> </a:t>
            </a:r>
            <a:r>
              <a:rPr lang="fa-IR" dirty="0" smtClean="0"/>
              <a:t>ا</a:t>
            </a:r>
            <a:r>
              <a:rPr lang="ar-SA" dirty="0" smtClean="0"/>
              <a:t>نعک</a:t>
            </a:r>
            <a:r>
              <a:rPr lang="fa-IR" dirty="0" smtClean="0"/>
              <a:t>ا</a:t>
            </a:r>
            <a:r>
              <a:rPr lang="ar-SA" dirty="0" smtClean="0"/>
              <a:t>س ميزان </a:t>
            </a:r>
            <a:r>
              <a:rPr lang="ar-SA" dirty="0"/>
              <a:t>و سرعت افت کلسيم </a:t>
            </a:r>
            <a:r>
              <a:rPr lang="ar-SA" dirty="0" smtClean="0"/>
              <a:t>سرم</a:t>
            </a:r>
            <a:r>
              <a:rPr lang="fa-IR" dirty="0" smtClean="0"/>
              <a:t> </a:t>
            </a:r>
            <a:r>
              <a:rPr lang="ar-SA" dirty="0" smtClean="0"/>
              <a:t> </a:t>
            </a:r>
            <a:endParaRPr lang="fa-IR" dirty="0" smtClean="0"/>
          </a:p>
          <a:p>
            <a:pPr algn="just"/>
            <a:r>
              <a:rPr lang="ar-SA" dirty="0" smtClean="0"/>
              <a:t>کاهش </a:t>
            </a:r>
            <a:r>
              <a:rPr lang="ar-SA" dirty="0"/>
              <a:t>ناگهانی کلسيم </a:t>
            </a:r>
            <a:r>
              <a:rPr lang="ar-SA" dirty="0" smtClean="0"/>
              <a:t>يونيزه</a:t>
            </a:r>
            <a:r>
              <a:rPr lang="fa-IR" dirty="0" smtClean="0"/>
              <a:t>:</a:t>
            </a:r>
            <a:r>
              <a:rPr lang="ar-SA" dirty="0" smtClean="0"/>
              <a:t> </a:t>
            </a:r>
            <a:r>
              <a:rPr lang="ar-SA" dirty="0"/>
              <a:t>علائم </a:t>
            </a:r>
            <a:r>
              <a:rPr lang="ar-SA" dirty="0" smtClean="0"/>
              <a:t>شديدتر </a:t>
            </a:r>
            <a:endParaRPr lang="en-US" dirty="0"/>
          </a:p>
          <a:p>
            <a:pPr algn="just"/>
            <a:r>
              <a:rPr lang="ar-SA" dirty="0"/>
              <a:t>تظاهر اصلی اين </a:t>
            </a:r>
            <a:r>
              <a:rPr lang="ar-SA" dirty="0" smtClean="0"/>
              <a:t>بيماری</a:t>
            </a:r>
            <a:r>
              <a:rPr lang="fa-IR" dirty="0" smtClean="0"/>
              <a:t>:</a:t>
            </a:r>
          </a:p>
          <a:p>
            <a:pPr lvl="1" algn="just"/>
            <a:r>
              <a:rPr lang="ar-SA" dirty="0" smtClean="0"/>
              <a:t>تحريک </a:t>
            </a:r>
            <a:r>
              <a:rPr lang="ar-SA" dirty="0"/>
              <a:t>پذيری عضلات اسکلتی </a:t>
            </a:r>
            <a:endParaRPr lang="fa-IR" dirty="0" smtClean="0"/>
          </a:p>
          <a:p>
            <a:pPr lvl="1" algn="just"/>
            <a:r>
              <a:rPr lang="ar-SA" dirty="0" smtClean="0"/>
              <a:t>اسپاسم </a:t>
            </a:r>
            <a:r>
              <a:rPr lang="ar-SA" dirty="0"/>
              <a:t>و تشنج ناشی از </a:t>
            </a:r>
            <a:r>
              <a:rPr lang="ar-SA" dirty="0" smtClean="0"/>
              <a:t>هيپوکلسمی</a:t>
            </a:r>
            <a:r>
              <a:rPr lang="fa-IR" dirty="0" smtClean="0"/>
              <a:t> </a:t>
            </a:r>
            <a:r>
              <a:rPr lang="ar-SA" dirty="0" smtClean="0"/>
              <a:t> </a:t>
            </a:r>
            <a:endParaRPr lang="fa-IR" dirty="0" smtClean="0"/>
          </a:p>
          <a:p>
            <a:pPr algn="just"/>
            <a:r>
              <a:rPr lang="ar-SA" dirty="0" smtClean="0"/>
              <a:t>شدت </a:t>
            </a:r>
            <a:r>
              <a:rPr lang="ar-SA" dirty="0"/>
              <a:t>علائم </a:t>
            </a:r>
            <a:r>
              <a:rPr lang="ar-SA" dirty="0" smtClean="0"/>
              <a:t>متغير و شامل</a:t>
            </a:r>
            <a:endParaRPr lang="fa-IR" dirty="0" smtClean="0"/>
          </a:p>
          <a:p>
            <a:pPr lvl="1" algn="just"/>
            <a:r>
              <a:rPr lang="ar-SA" dirty="0" smtClean="0"/>
              <a:t>کرامپ </a:t>
            </a:r>
            <a:r>
              <a:rPr lang="ar-SA" dirty="0"/>
              <a:t>عضلانی، گزگز دور دهان،  بی حسی انگشتان دست و پا، </a:t>
            </a:r>
            <a:r>
              <a:rPr lang="ar-SA" dirty="0" smtClean="0"/>
              <a:t>افزايش </a:t>
            </a:r>
            <a:r>
              <a:rPr lang="ar-SA" dirty="0"/>
              <a:t>پاسخ رفلکس های تاندونی </a:t>
            </a:r>
            <a:endParaRPr lang="fa-IR" dirty="0" smtClean="0"/>
          </a:p>
          <a:p>
            <a:pPr lvl="1" algn="just"/>
            <a:r>
              <a:rPr lang="ar-SA" dirty="0" smtClean="0"/>
              <a:t>احساس </a:t>
            </a:r>
            <a:r>
              <a:rPr lang="ar-SA" dirty="0"/>
              <a:t>بی قراری يا تحريک پذيری </a:t>
            </a:r>
            <a:endParaRPr lang="fa-IR" dirty="0" smtClean="0"/>
          </a:p>
          <a:p>
            <a:pPr lvl="1" algn="just"/>
            <a:r>
              <a:rPr lang="ar-SA" dirty="0" smtClean="0"/>
              <a:t>اسپاسم </a:t>
            </a:r>
            <a:r>
              <a:rPr lang="ar-SA" dirty="0"/>
              <a:t>حنجره ای تهديد کننده حيات </a:t>
            </a:r>
            <a:r>
              <a:rPr lang="fa-IR" dirty="0" smtClean="0"/>
              <a:t>=</a:t>
            </a:r>
            <a:r>
              <a:rPr lang="ar-SA" dirty="0" smtClean="0"/>
              <a:t> </a:t>
            </a:r>
            <a:r>
              <a:rPr lang="ar-SA" dirty="0"/>
              <a:t>استريدور، زجر تنفسی، و </a:t>
            </a:r>
            <a:r>
              <a:rPr lang="ar-SA" dirty="0" smtClean="0"/>
              <a:t>خفگی</a:t>
            </a:r>
            <a:r>
              <a:rPr lang="fa-IR" dirty="0" smtClean="0"/>
              <a:t> </a:t>
            </a:r>
            <a:endParaRPr lang="en-US" dirty="0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SA" b="1" dirty="0"/>
              <a:t>تظاهرات بالينی</a:t>
            </a:r>
            <a:r>
              <a:rPr lang="en-US" dirty="0"/>
              <a:t/>
            </a:r>
            <a:br>
              <a:rPr lang="en-US" dirty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71546"/>
            <a:ext cx="8686800" cy="5500726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ar-SA" dirty="0" smtClean="0"/>
              <a:t>علامت شواستوک</a:t>
            </a:r>
            <a:r>
              <a:rPr lang="fa-IR" dirty="0" smtClean="0"/>
              <a:t>:</a:t>
            </a:r>
            <a:r>
              <a:rPr lang="ar-SA" dirty="0" smtClean="0"/>
              <a:t> </a:t>
            </a:r>
            <a:endParaRPr lang="fa-IR" dirty="0" smtClean="0"/>
          </a:p>
          <a:p>
            <a:pPr lvl="1" algn="just"/>
            <a:r>
              <a:rPr lang="ar-SA" dirty="0" smtClean="0"/>
              <a:t>انقباض </a:t>
            </a:r>
            <a:r>
              <a:rPr lang="ar-SA" dirty="0"/>
              <a:t>يا لرزش يک طرفه عضلات صورت در اثر وارد کردن ضربه روی عصب </a:t>
            </a:r>
            <a:r>
              <a:rPr lang="ar-SA" dirty="0" smtClean="0"/>
              <a:t>صورتی</a:t>
            </a:r>
            <a:r>
              <a:rPr lang="fa-IR" baseline="30000" dirty="0" smtClean="0"/>
              <a:t> </a:t>
            </a:r>
            <a:r>
              <a:rPr lang="ar-SA" dirty="0" smtClean="0"/>
              <a:t>همان </a:t>
            </a:r>
            <a:r>
              <a:rPr lang="ar-SA" dirty="0"/>
              <a:t>طرف در زاويه </a:t>
            </a:r>
            <a:r>
              <a:rPr lang="ar-SA" dirty="0" smtClean="0"/>
              <a:t>فکی</a:t>
            </a:r>
            <a:endParaRPr lang="fa-IR" dirty="0" smtClean="0"/>
          </a:p>
          <a:p>
            <a:pPr algn="just"/>
            <a:r>
              <a:rPr lang="ar-SA" dirty="0" smtClean="0"/>
              <a:t>علامت تورسو</a:t>
            </a:r>
            <a:r>
              <a:rPr lang="fa-IR" dirty="0" smtClean="0"/>
              <a:t>:</a:t>
            </a:r>
            <a:r>
              <a:rPr lang="ar-SA" dirty="0" smtClean="0"/>
              <a:t> </a:t>
            </a:r>
            <a:endParaRPr lang="fa-IR" dirty="0" smtClean="0"/>
          </a:p>
          <a:p>
            <a:pPr lvl="1" algn="just"/>
            <a:r>
              <a:rPr lang="ar-SA" dirty="0" smtClean="0"/>
              <a:t>بستن </a:t>
            </a:r>
            <a:r>
              <a:rPr lang="ar-SA" dirty="0"/>
              <a:t>کاف فشار سنج دور بازو و باد کردن آن تا بالاتر از حد فشار سيستوليک </a:t>
            </a:r>
            <a:r>
              <a:rPr lang="ar-SA" dirty="0" smtClean="0"/>
              <a:t> </a:t>
            </a:r>
            <a:endParaRPr lang="fa-IR" dirty="0" smtClean="0"/>
          </a:p>
          <a:p>
            <a:pPr lvl="1" algn="just"/>
            <a:r>
              <a:rPr lang="ar-SA" dirty="0" smtClean="0"/>
              <a:t>ايسکمی </a:t>
            </a:r>
            <a:r>
              <a:rPr lang="ar-SA" dirty="0"/>
              <a:t>حاصله باعث تشديد تحريک پذيری موجود در وضعيت هيپوکلسمی </a:t>
            </a:r>
            <a:endParaRPr lang="fa-IR" dirty="0" smtClean="0"/>
          </a:p>
          <a:p>
            <a:pPr lvl="1" algn="just"/>
            <a:r>
              <a:rPr lang="ar-SA" dirty="0" smtClean="0"/>
              <a:t>خم </a:t>
            </a:r>
            <a:r>
              <a:rPr lang="ar-SA" dirty="0"/>
              <a:t>شدن مچ و شست و اتساع انگشتان دست </a:t>
            </a:r>
            <a:r>
              <a:rPr lang="ar-SA" dirty="0" smtClean="0"/>
              <a:t>(</a:t>
            </a:r>
            <a:r>
              <a:rPr lang="ar-SA" dirty="0"/>
              <a:t>اسپاسم تونل </a:t>
            </a:r>
            <a:r>
              <a:rPr lang="ar-SA" dirty="0" smtClean="0"/>
              <a:t>کار</a:t>
            </a:r>
            <a:r>
              <a:rPr lang="fa-IR" dirty="0" smtClean="0"/>
              <a:t>پ</a:t>
            </a:r>
            <a:r>
              <a:rPr lang="ar-SA" dirty="0" smtClean="0"/>
              <a:t>). </a:t>
            </a:r>
            <a:endParaRPr lang="en-US" dirty="0"/>
          </a:p>
          <a:p>
            <a:pPr algn="just"/>
            <a:r>
              <a:rPr lang="ar-SA" dirty="0"/>
              <a:t>هيپوکلسمی </a:t>
            </a:r>
            <a:r>
              <a:rPr lang="ar-SA" dirty="0" smtClean="0"/>
              <a:t>مزمن</a:t>
            </a:r>
            <a:r>
              <a:rPr lang="fa-IR" dirty="0" smtClean="0"/>
              <a:t>:</a:t>
            </a:r>
          </a:p>
          <a:p>
            <a:pPr lvl="1" algn="just"/>
            <a:r>
              <a:rPr lang="ar-SA" dirty="0" smtClean="0"/>
              <a:t>ضعف </a:t>
            </a:r>
            <a:r>
              <a:rPr lang="ar-SA" dirty="0"/>
              <a:t>و کرامپ عضلات اسکلتی </a:t>
            </a:r>
            <a:endParaRPr lang="fa-IR" dirty="0" smtClean="0"/>
          </a:p>
          <a:p>
            <a:pPr lvl="1" algn="just"/>
            <a:r>
              <a:rPr lang="ar-SA" dirty="0" smtClean="0"/>
              <a:t>طولانی </a:t>
            </a:r>
            <a:r>
              <a:rPr lang="ar-SA" dirty="0"/>
              <a:t>شدن فاصله </a:t>
            </a:r>
            <a:r>
              <a:rPr lang="en-US" dirty="0"/>
              <a:t>QT </a:t>
            </a:r>
            <a:r>
              <a:rPr lang="ar-SA" dirty="0"/>
              <a:t>در</a:t>
            </a:r>
            <a:r>
              <a:rPr lang="fa-IR" dirty="0"/>
              <a:t> نوار قلبی </a:t>
            </a:r>
            <a:endParaRPr lang="fa-IR" dirty="0" smtClean="0"/>
          </a:p>
          <a:p>
            <a:pPr lvl="1" algn="just"/>
            <a:r>
              <a:rPr lang="fa-IR" dirty="0" smtClean="0"/>
              <a:t>کمپلکس </a:t>
            </a:r>
            <a:r>
              <a:rPr lang="en-US" dirty="0"/>
              <a:t>QRS</a:t>
            </a:r>
            <a:r>
              <a:rPr lang="fa-IR" dirty="0"/>
              <a:t>، فاصله </a:t>
            </a:r>
            <a:r>
              <a:rPr lang="en-US" dirty="0"/>
              <a:t>PR</a:t>
            </a:r>
            <a:r>
              <a:rPr lang="fa-IR" dirty="0"/>
              <a:t>، و ريتم قلبی معمولاً طبيعی </a:t>
            </a:r>
            <a:endParaRPr lang="fa-IR" dirty="0" smtClean="0"/>
          </a:p>
          <a:p>
            <a:pPr lvl="1" algn="just"/>
            <a:r>
              <a:rPr lang="fa-IR" dirty="0" smtClean="0"/>
              <a:t>تغييرات </a:t>
            </a:r>
            <a:r>
              <a:rPr lang="fa-IR" dirty="0"/>
              <a:t>عصبی </a:t>
            </a:r>
            <a:endParaRPr lang="fa-IR" dirty="0" smtClean="0"/>
          </a:p>
          <a:p>
            <a:pPr lvl="2" algn="just"/>
            <a:r>
              <a:rPr lang="fa-IR" dirty="0" smtClean="0"/>
              <a:t>خواب </a:t>
            </a:r>
            <a:r>
              <a:rPr lang="fa-IR" dirty="0"/>
              <a:t>آلودگی، نقص فعاليت </a:t>
            </a:r>
            <a:r>
              <a:rPr lang="fa-IR" dirty="0" smtClean="0"/>
              <a:t>دماغی، </a:t>
            </a:r>
            <a:r>
              <a:rPr lang="fa-IR" dirty="0"/>
              <a:t>و تغييرات شخصيتی </a:t>
            </a:r>
            <a:endParaRPr lang="fa-IR" dirty="0" smtClean="0"/>
          </a:p>
          <a:p>
            <a:pPr lvl="1" algn="just"/>
            <a:r>
              <a:rPr lang="fa-IR" dirty="0" smtClean="0"/>
              <a:t>آب </a:t>
            </a:r>
            <a:r>
              <a:rPr lang="fa-IR" dirty="0"/>
              <a:t>مرواريد، رسوب کلسيم در بافت های زير جلدی و گانگليون </a:t>
            </a:r>
            <a:r>
              <a:rPr lang="fa-IR" dirty="0" smtClean="0"/>
              <a:t>پايه، </a:t>
            </a:r>
            <a:r>
              <a:rPr lang="fa-IR" dirty="0"/>
              <a:t>و ضخيم شدن جمجمه </a:t>
            </a:r>
            <a:endParaRPr lang="fa-IR" dirty="0" smtClean="0"/>
          </a:p>
          <a:p>
            <a:pPr lvl="1" algn="just"/>
            <a:r>
              <a:rPr lang="fa-IR" dirty="0" smtClean="0"/>
              <a:t>نارسائی </a:t>
            </a:r>
            <a:r>
              <a:rPr lang="fa-IR" dirty="0"/>
              <a:t>مزمن کليوی شايعترين علت هيپوکلسمی </a:t>
            </a:r>
            <a:r>
              <a:rPr lang="fa-IR" dirty="0" smtClean="0"/>
              <a:t>مزمن  </a:t>
            </a:r>
            <a:endParaRPr lang="fa-IR" dirty="0"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SA" b="1" dirty="0"/>
              <a:t>درمان </a:t>
            </a:r>
            <a:r>
              <a:rPr lang="en-US" dirty="0"/>
              <a:t/>
            </a:r>
            <a:br>
              <a:rPr lang="en-US" dirty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ar-SA" dirty="0" smtClean="0"/>
              <a:t>هيپوکلسمی حاد</a:t>
            </a:r>
            <a:r>
              <a:rPr lang="fa-IR" dirty="0" smtClean="0"/>
              <a:t>:</a:t>
            </a:r>
            <a:r>
              <a:rPr lang="ar-SA" dirty="0" smtClean="0"/>
              <a:t> </a:t>
            </a:r>
            <a:endParaRPr lang="fa-IR" dirty="0" smtClean="0"/>
          </a:p>
          <a:p>
            <a:pPr lvl="1" algn="just"/>
            <a:r>
              <a:rPr lang="ar-SA" dirty="0" smtClean="0"/>
              <a:t>انفوزيون </a:t>
            </a:r>
            <a:r>
              <a:rPr lang="ar-SA" dirty="0"/>
              <a:t>کلسيم (گلوکونات کلسيم 10% وريدی) تا رفع علائم تحريک پذيری عصبی </a:t>
            </a:r>
            <a:r>
              <a:rPr lang="ar-SA" dirty="0" smtClean="0"/>
              <a:t>عضلانی</a:t>
            </a:r>
            <a:endParaRPr lang="fa-IR" dirty="0" smtClean="0"/>
          </a:p>
          <a:p>
            <a:pPr algn="just"/>
            <a:r>
              <a:rPr lang="ar-SA" dirty="0" smtClean="0"/>
              <a:t>اصلاح </a:t>
            </a:r>
            <a:r>
              <a:rPr lang="ar-SA" dirty="0"/>
              <a:t>اسيدوز و آلکالوز متابوليک يا </a:t>
            </a:r>
            <a:r>
              <a:rPr lang="ar-SA" dirty="0" smtClean="0"/>
              <a:t>تنفسی</a:t>
            </a:r>
            <a:r>
              <a:rPr lang="fa-IR" dirty="0" smtClean="0"/>
              <a:t> </a:t>
            </a:r>
            <a:r>
              <a:rPr lang="ar-SA" dirty="0" smtClean="0"/>
              <a:t> </a:t>
            </a:r>
            <a:endParaRPr lang="fa-IR" dirty="0" smtClean="0"/>
          </a:p>
          <a:p>
            <a:pPr algn="just"/>
            <a:r>
              <a:rPr lang="ar-SA" dirty="0" smtClean="0"/>
              <a:t>کم </a:t>
            </a:r>
            <a:r>
              <a:rPr lang="ar-SA" dirty="0"/>
              <a:t>کاری </a:t>
            </a:r>
            <a:r>
              <a:rPr lang="ar-SA" dirty="0" smtClean="0"/>
              <a:t>بدون علائم</a:t>
            </a:r>
            <a:r>
              <a:rPr lang="fa-IR" dirty="0" smtClean="0"/>
              <a:t>:</a:t>
            </a:r>
          </a:p>
          <a:p>
            <a:pPr lvl="1" algn="just"/>
            <a:r>
              <a:rPr lang="ar-SA" dirty="0" smtClean="0"/>
              <a:t>کلسيم </a:t>
            </a:r>
            <a:r>
              <a:rPr lang="ar-SA" dirty="0"/>
              <a:t>و ويتامين </a:t>
            </a:r>
            <a:r>
              <a:rPr lang="en-US" dirty="0"/>
              <a:t>D</a:t>
            </a:r>
            <a:r>
              <a:rPr lang="fa-IR" dirty="0"/>
              <a:t> </a:t>
            </a:r>
            <a:r>
              <a:rPr lang="fa-IR" dirty="0" smtClean="0"/>
              <a:t>خوراکی </a:t>
            </a:r>
          </a:p>
          <a:p>
            <a:pPr algn="just"/>
            <a:r>
              <a:rPr lang="fa-IR" dirty="0" smtClean="0"/>
              <a:t>ترکيبات </a:t>
            </a:r>
            <a:r>
              <a:rPr lang="fa-IR" dirty="0"/>
              <a:t>هورمون </a:t>
            </a:r>
            <a:r>
              <a:rPr lang="fa-IR" dirty="0" smtClean="0"/>
              <a:t>پاراتيروئيدی: عملاً غیر قابل </a:t>
            </a:r>
            <a:r>
              <a:rPr lang="fa-IR" dirty="0"/>
              <a:t>استفاده </a:t>
            </a:r>
            <a:r>
              <a:rPr lang="fa-IR" dirty="0" smtClean="0"/>
              <a:t>بالينی  </a:t>
            </a:r>
          </a:p>
          <a:p>
            <a:pPr algn="just"/>
            <a:r>
              <a:rPr lang="fa-IR" dirty="0" smtClean="0"/>
              <a:t>مدرهای </a:t>
            </a:r>
            <a:r>
              <a:rPr lang="fa-IR" dirty="0"/>
              <a:t>تيازيدی </a:t>
            </a:r>
            <a:endParaRPr lang="fa-IR" dirty="0" smtClean="0"/>
          </a:p>
          <a:p>
            <a:pPr lvl="1" algn="just"/>
            <a:r>
              <a:rPr lang="fa-IR" dirty="0" smtClean="0"/>
              <a:t>کاهش </a:t>
            </a:r>
            <a:r>
              <a:rPr lang="fa-IR" dirty="0"/>
              <a:t>ذخاير سديم بدن </a:t>
            </a:r>
            <a:endParaRPr lang="fa-IR" dirty="0" smtClean="0"/>
          </a:p>
          <a:p>
            <a:pPr lvl="1" algn="just"/>
            <a:r>
              <a:rPr lang="fa-IR" dirty="0" smtClean="0"/>
              <a:t>به </a:t>
            </a:r>
            <a:r>
              <a:rPr lang="fa-IR" dirty="0"/>
              <a:t>همان نسبت باعث دفع کلسيم نمی شود، </a:t>
            </a:r>
            <a:endParaRPr lang="fa-IR" dirty="0" smtClean="0"/>
          </a:p>
          <a:p>
            <a:pPr lvl="1" algn="just"/>
            <a:r>
              <a:rPr lang="fa-IR" dirty="0" smtClean="0"/>
              <a:t>بنابراين افزایش غلظت </a:t>
            </a:r>
            <a:r>
              <a:rPr lang="fa-IR" dirty="0"/>
              <a:t>سرمی </a:t>
            </a:r>
            <a:r>
              <a:rPr lang="fa-IR" dirty="0" smtClean="0"/>
              <a:t>کلسيم  </a:t>
            </a:r>
            <a:endParaRPr lang="en-US" dirty="0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SA" b="1" dirty="0"/>
              <a:t>ملاحظات </a:t>
            </a:r>
            <a:r>
              <a:rPr lang="ar-SA" b="1" dirty="0" smtClean="0"/>
              <a:t>بيهوشی</a:t>
            </a:r>
            <a:r>
              <a:rPr lang="fa-IR" b="1" dirty="0" smtClean="0"/>
              <a:t> (1)</a:t>
            </a:r>
            <a:r>
              <a:rPr lang="en-US" dirty="0"/>
              <a:t/>
            </a:r>
            <a:br>
              <a:rPr lang="en-US" dirty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r>
              <a:rPr lang="ar-SA" dirty="0" smtClean="0"/>
              <a:t>پيشگيری </a:t>
            </a:r>
            <a:r>
              <a:rPr lang="ar-SA" dirty="0"/>
              <a:t>از </a:t>
            </a:r>
            <a:r>
              <a:rPr lang="fa-IR" dirty="0" smtClean="0"/>
              <a:t>تشدید هیپو</a:t>
            </a:r>
            <a:r>
              <a:rPr lang="ar-SA" dirty="0" smtClean="0"/>
              <a:t>کلسم</a:t>
            </a:r>
            <a:r>
              <a:rPr lang="fa-IR" dirty="0" smtClean="0"/>
              <a:t>ی</a:t>
            </a:r>
            <a:r>
              <a:rPr lang="ar-SA" dirty="0" smtClean="0"/>
              <a:t>  </a:t>
            </a:r>
            <a:endParaRPr lang="fa-IR" dirty="0" smtClean="0"/>
          </a:p>
          <a:p>
            <a:pPr algn="just"/>
            <a:r>
              <a:rPr lang="ar-SA" dirty="0" smtClean="0"/>
              <a:t>درمان </a:t>
            </a:r>
            <a:r>
              <a:rPr lang="ar-SA" dirty="0"/>
              <a:t>عوارض جانبی هيپوکلسمی، مخصوصاً اثرات قلبی؛ </a:t>
            </a:r>
            <a:endParaRPr lang="fa-IR" dirty="0" smtClean="0"/>
          </a:p>
          <a:p>
            <a:pPr algn="just"/>
            <a:r>
              <a:rPr lang="fa-IR" dirty="0" smtClean="0"/>
              <a:t>خوداری </a:t>
            </a:r>
            <a:r>
              <a:rPr lang="ar-SA" dirty="0" smtClean="0"/>
              <a:t>از </a:t>
            </a:r>
            <a:r>
              <a:rPr lang="ar-SA" dirty="0"/>
              <a:t>هيپرونتيلاسيون ناخواسته </a:t>
            </a:r>
            <a:endParaRPr lang="fa-IR" dirty="0" smtClean="0"/>
          </a:p>
          <a:p>
            <a:pPr algn="just"/>
            <a:r>
              <a:rPr lang="ar-SA" dirty="0" smtClean="0"/>
              <a:t>بروز اين </a:t>
            </a:r>
            <a:r>
              <a:rPr lang="fa-IR" dirty="0" smtClean="0"/>
              <a:t>و</a:t>
            </a:r>
            <a:r>
              <a:rPr lang="ar-SA" dirty="0" smtClean="0"/>
              <a:t>ضعيت </a:t>
            </a:r>
            <a:r>
              <a:rPr lang="ar-SA" dirty="0"/>
              <a:t>چند ساعت تا 1 الی 2 روز پس از عمل </a:t>
            </a:r>
            <a:endParaRPr lang="fa-IR" dirty="0" smtClean="0"/>
          </a:p>
          <a:p>
            <a:pPr algn="just"/>
            <a:r>
              <a:rPr lang="ar-SA" dirty="0" smtClean="0"/>
              <a:t>هيپوکلسمی </a:t>
            </a:r>
            <a:r>
              <a:rPr lang="ar-SA" dirty="0"/>
              <a:t>گذرا ناشی از سرکوب غده پاراتيروئيد (بوسيله هيپرکلسمی قبل از عمل) و برداشت سريع کلسيم توسط استخوان (سندرم استخوان گرسنه) </a:t>
            </a:r>
            <a:endParaRPr lang="fa-IR" dirty="0" smtClean="0"/>
          </a:p>
          <a:p>
            <a:pPr algn="just"/>
            <a:r>
              <a:rPr lang="ar-SA" dirty="0" smtClean="0"/>
              <a:t>برداشت </a:t>
            </a:r>
            <a:r>
              <a:rPr lang="ar-SA" dirty="0"/>
              <a:t>ناخواسته همه </a:t>
            </a:r>
            <a:r>
              <a:rPr lang="ar-SA" dirty="0" smtClean="0"/>
              <a:t>غدد</a:t>
            </a:r>
            <a:r>
              <a:rPr lang="fa-IR" dirty="0" smtClean="0"/>
              <a:t>:</a:t>
            </a:r>
            <a:r>
              <a:rPr lang="ar-SA" dirty="0" smtClean="0"/>
              <a:t> </a:t>
            </a:r>
            <a:r>
              <a:rPr lang="fa-IR" dirty="0" smtClean="0"/>
              <a:t>افت </a:t>
            </a:r>
            <a:r>
              <a:rPr lang="ar-SA" dirty="0" smtClean="0"/>
              <a:t>کلسيم </a:t>
            </a:r>
            <a:r>
              <a:rPr lang="ar-SA" dirty="0"/>
              <a:t>سرم به حد 7-6 م.گ در دسی ليتر </a:t>
            </a:r>
            <a:endParaRPr lang="fa-IR" dirty="0" smtClean="0"/>
          </a:p>
          <a:p>
            <a:pPr algn="just"/>
            <a:r>
              <a:rPr lang="fa-IR" dirty="0" smtClean="0"/>
              <a:t>باقی ماندن </a:t>
            </a:r>
            <a:r>
              <a:rPr lang="ar-SA" dirty="0" smtClean="0"/>
              <a:t>حتی قسمت </a:t>
            </a:r>
            <a:r>
              <a:rPr lang="ar-SA" dirty="0"/>
              <a:t>بسيار </a:t>
            </a:r>
            <a:r>
              <a:rPr lang="ar-SA" dirty="0" smtClean="0"/>
              <a:t>ک</a:t>
            </a:r>
            <a:r>
              <a:rPr lang="fa-IR" dirty="0" smtClean="0"/>
              <a:t>م</a:t>
            </a:r>
            <a:r>
              <a:rPr lang="ar-SA" dirty="0" smtClean="0"/>
              <a:t> </a:t>
            </a:r>
            <a:r>
              <a:rPr lang="ar-SA" dirty="0"/>
              <a:t>بافت </a:t>
            </a:r>
            <a:r>
              <a:rPr lang="ar-SA" dirty="0" smtClean="0"/>
              <a:t>پاراتيروئيد</a:t>
            </a:r>
            <a:r>
              <a:rPr lang="fa-IR" dirty="0" smtClean="0"/>
              <a:t>:</a:t>
            </a:r>
            <a:r>
              <a:rPr lang="ar-SA" dirty="0" smtClean="0"/>
              <a:t> رشد </a:t>
            </a:r>
            <a:r>
              <a:rPr lang="ar-SA" dirty="0"/>
              <a:t>و حفظ تعادل کلسيم و فسفر در حد </a:t>
            </a:r>
            <a:r>
              <a:rPr lang="ar-SA" dirty="0" smtClean="0"/>
              <a:t>طبيعی</a:t>
            </a:r>
            <a:r>
              <a:rPr lang="fa-IR" dirty="0" smtClean="0"/>
              <a:t> </a:t>
            </a:r>
            <a:r>
              <a:rPr lang="ar-SA" dirty="0" smtClean="0"/>
              <a:t> </a:t>
            </a:r>
            <a:endParaRPr lang="en-US" dirty="0"/>
          </a:p>
          <a:p>
            <a:pPr algn="just"/>
            <a:r>
              <a:rPr lang="ar-SA" dirty="0"/>
              <a:t>پس از جراحی غده پاراتيروئيد، بايد بطور مداوم بيمار را از نظر علائم تحريک پذيری اسکلتی عضلانی پايش کرده و کلسيم يونيزه مکرراً اندازه گيری نمود. </a:t>
            </a:r>
            <a:endParaRPr lang="fa-IR" dirty="0" smtClean="0"/>
          </a:p>
          <a:p>
            <a:pPr algn="just"/>
            <a:r>
              <a:rPr lang="ar-SA" dirty="0" smtClean="0"/>
              <a:t>آستانه </a:t>
            </a:r>
            <a:r>
              <a:rPr lang="ar-SA" dirty="0"/>
              <a:t>ايجاد علائم هيپوکلسمی متغيير </a:t>
            </a:r>
            <a:endParaRPr lang="fa-IR" dirty="0" smtClean="0"/>
          </a:p>
          <a:p>
            <a:pPr algn="just"/>
            <a:r>
              <a:rPr lang="fa-IR" dirty="0" smtClean="0"/>
              <a:t>بروز</a:t>
            </a:r>
            <a:r>
              <a:rPr lang="ar-SA" dirty="0" smtClean="0"/>
              <a:t> </a:t>
            </a:r>
            <a:r>
              <a:rPr lang="ar-SA" dirty="0"/>
              <a:t>تظاهرات </a:t>
            </a:r>
            <a:r>
              <a:rPr lang="fa-IR" dirty="0" smtClean="0"/>
              <a:t>و </a:t>
            </a:r>
            <a:r>
              <a:rPr lang="ar-SA" dirty="0" smtClean="0"/>
              <a:t>به </a:t>
            </a:r>
            <a:r>
              <a:rPr lang="ar-SA" dirty="0"/>
              <a:t>مخاطره افتادن عصبی </a:t>
            </a:r>
            <a:r>
              <a:rPr lang="ar-SA" dirty="0" smtClean="0"/>
              <a:t>عضلانی</a:t>
            </a:r>
            <a:r>
              <a:rPr lang="fa-IR" dirty="0" smtClean="0"/>
              <a:t>:</a:t>
            </a:r>
            <a:r>
              <a:rPr lang="ar-SA" dirty="0" smtClean="0"/>
              <a:t> </a:t>
            </a:r>
            <a:r>
              <a:rPr lang="ar-SA" dirty="0"/>
              <a:t>در حد کلسيم سرمی 7-6 م.گ در دسی ليتر 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SA" b="1" dirty="0"/>
              <a:t>ملاحظات </a:t>
            </a:r>
            <a:r>
              <a:rPr lang="ar-SA" b="1" dirty="0" smtClean="0"/>
              <a:t>بيهوشی</a:t>
            </a:r>
            <a:r>
              <a:rPr lang="fa-IR" b="1" dirty="0" smtClean="0"/>
              <a:t> (2) </a:t>
            </a:r>
            <a:r>
              <a:rPr lang="en-US" dirty="0"/>
              <a:t/>
            </a:r>
            <a:br>
              <a:rPr lang="en-US" dirty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85860"/>
            <a:ext cx="8686800" cy="5214974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fa-IR" dirty="0" smtClean="0"/>
              <a:t>حساسیت </a:t>
            </a:r>
            <a:r>
              <a:rPr lang="ar-SA" dirty="0" smtClean="0"/>
              <a:t>عضلات </a:t>
            </a:r>
            <a:r>
              <a:rPr lang="ar-SA" dirty="0"/>
              <a:t>حنجره ای </a:t>
            </a:r>
            <a:r>
              <a:rPr lang="ar-SA" dirty="0" smtClean="0"/>
              <a:t>به </a:t>
            </a:r>
            <a:r>
              <a:rPr lang="ar-SA" dirty="0"/>
              <a:t>اسپاسم تتانيک </a:t>
            </a:r>
            <a:endParaRPr lang="fa-IR" dirty="0" smtClean="0"/>
          </a:p>
          <a:p>
            <a:pPr algn="just"/>
            <a:r>
              <a:rPr lang="ar-SA" dirty="0" smtClean="0"/>
              <a:t>انسداد </a:t>
            </a:r>
            <a:r>
              <a:rPr lang="ar-SA" dirty="0"/>
              <a:t>حنجره ای تهديد کننده حيات </a:t>
            </a:r>
            <a:r>
              <a:rPr lang="fa-IR" dirty="0" smtClean="0"/>
              <a:t>در اثر </a:t>
            </a:r>
            <a:r>
              <a:rPr lang="ar-SA" dirty="0" smtClean="0"/>
              <a:t>اسپاسم حنجره</a:t>
            </a:r>
            <a:r>
              <a:rPr lang="fa-IR" dirty="0" smtClean="0"/>
              <a:t> </a:t>
            </a:r>
          </a:p>
          <a:p>
            <a:pPr algn="just"/>
            <a:r>
              <a:rPr lang="ar-SA" dirty="0" smtClean="0"/>
              <a:t>زجر </a:t>
            </a:r>
            <a:r>
              <a:rPr lang="ar-SA" dirty="0"/>
              <a:t>تنفسی پس از جراحی پاراتيروئيد ثانويه به اسپاسم عضلات حنجره، ادم يا خون ريزی در ناحيه گردن، يا آسيب دو طرفه عصب راجعه حنجره ای </a:t>
            </a:r>
            <a:r>
              <a:rPr lang="ar-SA" dirty="0" smtClean="0"/>
              <a:t>ا</a:t>
            </a:r>
            <a:endParaRPr lang="fa-IR" dirty="0" smtClean="0"/>
          </a:p>
          <a:p>
            <a:pPr algn="just"/>
            <a:r>
              <a:rPr lang="fa-IR" dirty="0" smtClean="0"/>
              <a:t>آ</a:t>
            </a:r>
            <a:r>
              <a:rPr lang="ar-SA" dirty="0" smtClean="0"/>
              <a:t>سيب </a:t>
            </a:r>
            <a:r>
              <a:rPr lang="ar-SA" dirty="0"/>
              <a:t>يک طرف عصب راجعه باعث خشونت صدا شده و فقط نيازمند پايش دقيق </a:t>
            </a:r>
            <a:endParaRPr lang="fa-IR" dirty="0" smtClean="0"/>
          </a:p>
          <a:p>
            <a:pPr algn="just"/>
            <a:r>
              <a:rPr lang="ar-SA" dirty="0" smtClean="0"/>
              <a:t>آسيب </a:t>
            </a:r>
            <a:r>
              <a:rPr lang="ar-SA" dirty="0"/>
              <a:t>دو طرفه عصب باعث ناتوانی در تکلم شده و نيازمند حمايت سريع راه هوائی و لوله گذاری تراشه </a:t>
            </a:r>
            <a:endParaRPr lang="fa-IR" dirty="0" smtClean="0"/>
          </a:p>
          <a:p>
            <a:pPr algn="just"/>
            <a:r>
              <a:rPr lang="ar-SA" dirty="0" smtClean="0"/>
              <a:t>در </a:t>
            </a:r>
            <a:r>
              <a:rPr lang="ar-SA" dirty="0"/>
              <a:t>نوار الکتروکارديوگرام به صورت </a:t>
            </a:r>
            <a:r>
              <a:rPr lang="fa-IR" dirty="0"/>
              <a:t>فاصله </a:t>
            </a:r>
            <a:r>
              <a:rPr lang="en-US" dirty="0"/>
              <a:t>QT</a:t>
            </a:r>
            <a:r>
              <a:rPr lang="fa-IR" dirty="0"/>
              <a:t> طولانی، نشانگر تاخير در رپلاريزاسيون بطنی بوده و زمينه ساز ديس ريتمی بطنی </a:t>
            </a:r>
            <a:endParaRPr lang="fa-IR" dirty="0" smtClean="0"/>
          </a:p>
          <a:p>
            <a:pPr algn="just"/>
            <a:r>
              <a:rPr lang="fa-IR" dirty="0" smtClean="0"/>
              <a:t>ريتم </a:t>
            </a:r>
            <a:r>
              <a:rPr lang="fa-IR" dirty="0"/>
              <a:t>قلبی معمولاً طبيعی </a:t>
            </a:r>
            <a:endParaRPr lang="fa-IR" dirty="0" smtClean="0"/>
          </a:p>
          <a:p>
            <a:pPr algn="just"/>
            <a:r>
              <a:rPr lang="fa-IR" dirty="0" smtClean="0"/>
              <a:t>احتمال کاهش </a:t>
            </a:r>
            <a:r>
              <a:rPr lang="fa-IR" dirty="0"/>
              <a:t>قدرت انقباضی قلب و افت فشار خون </a:t>
            </a:r>
            <a:endParaRPr lang="fa-IR" dirty="0" smtClean="0"/>
          </a:p>
          <a:p>
            <a:pPr algn="just"/>
            <a:r>
              <a:rPr lang="fa-IR" dirty="0" smtClean="0"/>
              <a:t>نارسائی احتقانی قلب نادر ولی خطر آن وجود دارد. </a:t>
            </a:r>
            <a:endParaRPr lang="en-US" dirty="0" smtClean="0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SA" b="1" dirty="0"/>
              <a:t>ملاحظات </a:t>
            </a:r>
            <a:r>
              <a:rPr lang="ar-SA" b="1" dirty="0" smtClean="0"/>
              <a:t>بيهوشی</a:t>
            </a:r>
            <a:r>
              <a:rPr lang="fa-IR" b="1" dirty="0" smtClean="0"/>
              <a:t> (3) </a:t>
            </a:r>
            <a:r>
              <a:rPr lang="en-US" dirty="0"/>
              <a:t/>
            </a:r>
            <a:br>
              <a:rPr lang="en-US" dirty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85860"/>
            <a:ext cx="8686800" cy="521497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fa-IR" dirty="0" smtClean="0"/>
              <a:t>احتمال کاهش ناگهانی غلظت </a:t>
            </a:r>
            <a:r>
              <a:rPr lang="fa-IR" dirty="0"/>
              <a:t>کلسيم يونيزه در حوالی عمل </a:t>
            </a:r>
            <a:endParaRPr lang="fa-IR" dirty="0" smtClean="0"/>
          </a:p>
          <a:p>
            <a:pPr lvl="1" algn="just"/>
            <a:r>
              <a:rPr lang="fa-IR" dirty="0" smtClean="0"/>
              <a:t>افزايش </a:t>
            </a:r>
            <a:r>
              <a:rPr lang="fa-IR" dirty="0"/>
              <a:t>تدريجی آنيون هائی نظير بيکربنات، فسفات، و </a:t>
            </a:r>
            <a:r>
              <a:rPr lang="fa-IR" dirty="0" smtClean="0"/>
              <a:t>سيترات</a:t>
            </a:r>
          </a:p>
          <a:p>
            <a:pPr lvl="1" algn="just"/>
            <a:r>
              <a:rPr lang="fa-IR" dirty="0" smtClean="0"/>
              <a:t>هيپرونتيلاسيون </a:t>
            </a:r>
          </a:p>
          <a:p>
            <a:pPr lvl="1" algn="just"/>
            <a:r>
              <a:rPr lang="fa-IR" dirty="0" smtClean="0"/>
              <a:t>تزريق </a:t>
            </a:r>
            <a:r>
              <a:rPr lang="fa-IR" dirty="0"/>
              <a:t>سريع خون حاوی </a:t>
            </a:r>
            <a:r>
              <a:rPr lang="fa-IR" dirty="0" smtClean="0"/>
              <a:t>سيترات</a:t>
            </a:r>
          </a:p>
          <a:p>
            <a:pPr lvl="1" algn="just"/>
            <a:r>
              <a:rPr lang="fa-IR" dirty="0" smtClean="0"/>
              <a:t>تزريق </a:t>
            </a:r>
            <a:r>
              <a:rPr lang="fa-IR" dirty="0"/>
              <a:t>سريع بيکربنات </a:t>
            </a:r>
            <a:endParaRPr lang="fa-IR" dirty="0" smtClean="0"/>
          </a:p>
          <a:p>
            <a:pPr lvl="1" algn="just"/>
            <a:r>
              <a:rPr lang="fa-IR" dirty="0" smtClean="0"/>
              <a:t>احتمال بروز </a:t>
            </a:r>
            <a:r>
              <a:rPr lang="fa-IR" dirty="0"/>
              <a:t>تشنج </a:t>
            </a:r>
            <a:r>
              <a:rPr lang="fa-IR" dirty="0" smtClean="0"/>
              <a:t>واضح </a:t>
            </a:r>
          </a:p>
          <a:p>
            <a:pPr algn="just"/>
            <a:r>
              <a:rPr lang="fa-IR" dirty="0" smtClean="0"/>
              <a:t>ديورز حجيم: تشدید دفع </a:t>
            </a:r>
            <a:r>
              <a:rPr lang="fa-IR" dirty="0"/>
              <a:t>کلسيم </a:t>
            </a:r>
            <a:r>
              <a:rPr lang="fa-IR" dirty="0" smtClean="0"/>
              <a:t> </a:t>
            </a:r>
          </a:p>
          <a:p>
            <a:pPr algn="just"/>
            <a:r>
              <a:rPr lang="fa-IR" dirty="0" smtClean="0"/>
              <a:t>احتمال تغییر پاسخ </a:t>
            </a:r>
            <a:r>
              <a:rPr lang="fa-IR" dirty="0"/>
              <a:t>بيمار مبتلا به هيپوکلسمی به شل کننده </a:t>
            </a:r>
            <a:r>
              <a:rPr lang="fa-IR" dirty="0" smtClean="0"/>
              <a:t>عضلانی </a:t>
            </a:r>
            <a:endParaRPr lang="en-US" dirty="0"/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SA" b="1" dirty="0"/>
              <a:t>ملاحظات </a:t>
            </a:r>
            <a:r>
              <a:rPr lang="ar-SA" b="1" dirty="0" smtClean="0"/>
              <a:t>بيهوشی</a:t>
            </a:r>
            <a:r>
              <a:rPr lang="fa-IR" b="1" dirty="0" smtClean="0"/>
              <a:t> (4) </a:t>
            </a:r>
            <a:r>
              <a:rPr lang="en-US" dirty="0"/>
              <a:t/>
            </a:r>
            <a:br>
              <a:rPr lang="en-US" dirty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85860"/>
            <a:ext cx="8686800" cy="5214974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fa-IR" dirty="0" smtClean="0"/>
              <a:t>هيپوکلسمی </a:t>
            </a:r>
            <a:r>
              <a:rPr lang="fa-IR" dirty="0"/>
              <a:t>اثبات </a:t>
            </a:r>
            <a:r>
              <a:rPr lang="fa-IR" dirty="0" smtClean="0"/>
              <a:t>شده: </a:t>
            </a:r>
            <a:r>
              <a:rPr lang="fa-IR" dirty="0"/>
              <a:t>نيازمند درمان سريع </a:t>
            </a:r>
            <a:endParaRPr lang="fa-IR" dirty="0" smtClean="0"/>
          </a:p>
          <a:p>
            <a:pPr algn="just"/>
            <a:r>
              <a:rPr lang="fa-IR" dirty="0" smtClean="0"/>
              <a:t>تزريق منفرد 200-100 م.گ کلسيم معدنی در عرض 10 دقيقه </a:t>
            </a:r>
          </a:p>
          <a:p>
            <a:pPr lvl="1" algn="just"/>
            <a:r>
              <a:rPr lang="fa-IR" dirty="0" smtClean="0"/>
              <a:t>10 سی سی از گلوکونات کلسيم 10% حاوی 93 م.گ کلسيم معدنی</a:t>
            </a:r>
          </a:p>
          <a:p>
            <a:pPr lvl="1" algn="just"/>
            <a:r>
              <a:rPr lang="fa-IR" dirty="0" smtClean="0"/>
              <a:t>10 سی سی از کلريد کلسيم 10% حاوی 272 م.گ کلسيم معدنی  </a:t>
            </a:r>
          </a:p>
          <a:p>
            <a:pPr algn="just"/>
            <a:r>
              <a:rPr lang="fa-IR" dirty="0" smtClean="0"/>
              <a:t>از بین رفتن سریع ولی گذرای علائم </a:t>
            </a:r>
          </a:p>
          <a:p>
            <a:pPr algn="just"/>
            <a:r>
              <a:rPr lang="fa-IR" dirty="0" smtClean="0"/>
              <a:t>برای </a:t>
            </a:r>
            <a:r>
              <a:rPr lang="fa-IR" dirty="0"/>
              <a:t>حفظ سطح طبيعی </a:t>
            </a:r>
            <a:r>
              <a:rPr lang="fa-IR" dirty="0" smtClean="0"/>
              <a:t>سرمی:</a:t>
            </a:r>
          </a:p>
          <a:p>
            <a:pPr lvl="1" algn="just"/>
            <a:r>
              <a:rPr lang="fa-IR" dirty="0" smtClean="0"/>
              <a:t>انفوزيون </a:t>
            </a:r>
            <a:r>
              <a:rPr lang="fa-IR" dirty="0"/>
              <a:t>2-1 </a:t>
            </a:r>
            <a:r>
              <a:rPr lang="fa-IR" dirty="0" smtClean="0"/>
              <a:t>م.گ/ ک.گ کلسيم </a:t>
            </a:r>
            <a:r>
              <a:rPr lang="fa-IR" dirty="0"/>
              <a:t>معدنی </a:t>
            </a:r>
            <a:r>
              <a:rPr lang="fa-IR" dirty="0" smtClean="0"/>
              <a:t>حل شده در </a:t>
            </a:r>
            <a:r>
              <a:rPr lang="fa-IR" dirty="0"/>
              <a:t>100-50 م.ل سرم </a:t>
            </a:r>
            <a:r>
              <a:rPr lang="fa-IR" dirty="0" smtClean="0"/>
              <a:t>نمکی </a:t>
            </a:r>
          </a:p>
          <a:p>
            <a:pPr algn="just"/>
            <a:r>
              <a:rPr lang="fa-IR" dirty="0" smtClean="0"/>
              <a:t>لزوم اندازه گیری مرتب غلظت </a:t>
            </a:r>
            <a:r>
              <a:rPr lang="fa-IR" dirty="0"/>
              <a:t>کلسيم، منيزيم، فسفات، و کراتی </a:t>
            </a:r>
            <a:r>
              <a:rPr lang="fa-IR" dirty="0" smtClean="0"/>
              <a:t>نين </a:t>
            </a:r>
            <a:endParaRPr lang="en-US" dirty="0"/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78</TotalTime>
  <Words>825</Words>
  <Application>Microsoft Office PowerPoint</Application>
  <PresentationFormat>On-screen Show (4:3)</PresentationFormat>
  <Paragraphs>104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Trek</vt:lpstr>
      <vt:lpstr>بنام خدا</vt:lpstr>
      <vt:lpstr>کم کاری پاراتيروئيد  </vt:lpstr>
      <vt:lpstr>تعريف  </vt:lpstr>
      <vt:lpstr>سبب شناسی  </vt:lpstr>
      <vt:lpstr>نتايج آزمايشگاهی  </vt:lpstr>
      <vt:lpstr>تظاهرات بالينی </vt:lpstr>
      <vt:lpstr>تظاهرات بالينی </vt:lpstr>
      <vt:lpstr>درمان  </vt:lpstr>
      <vt:lpstr>ملاحظات بيهوشی (1) </vt:lpstr>
      <vt:lpstr>ملاحظات بيهوشی (2)  </vt:lpstr>
      <vt:lpstr>ملاحظات بيهوشی (3)  </vt:lpstr>
      <vt:lpstr>ملاحظات بيهوشی (4)  </vt:lpstr>
    </vt:vector>
  </TitlesOfParts>
  <Company>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کم کاری پاراتيروئيد  </dc:title>
  <dc:creator> </dc:creator>
  <cp:lastModifiedBy>Windows User</cp:lastModifiedBy>
  <cp:revision>13</cp:revision>
  <dcterms:created xsi:type="dcterms:W3CDTF">2008-03-21T10:55:27Z</dcterms:created>
  <dcterms:modified xsi:type="dcterms:W3CDTF">2020-04-30T22:55:52Z</dcterms:modified>
</cp:coreProperties>
</file>