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74"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7CDA7199-E376-4319-9A85-7E348DB5332F}" type="datetimeFigureOut">
              <a:rPr lang="en-US" smtClean="0"/>
              <a:t>4/25/2020</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8272D328-1D57-4BC1-9FA3-2E0D16CCA0A3}"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7CDA7199-E376-4319-9A85-7E348DB5332F}" type="datetimeFigureOut">
              <a:rPr lang="en-US" smtClean="0"/>
              <a:t>4/25/2020</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8272D328-1D57-4BC1-9FA3-2E0D16CCA0A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7CDA7199-E376-4319-9A85-7E348DB5332F}" type="datetimeFigureOut">
              <a:rPr lang="en-US" smtClean="0"/>
              <a:t>4/25/2020</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8272D328-1D57-4BC1-9FA3-2E0D16CCA0A3}" type="slidenum">
              <a:rPr lang="en-US" smtClean="0"/>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7CDA7199-E376-4319-9A85-7E348DB5332F}" type="datetimeFigureOut">
              <a:rPr lang="en-US" smtClean="0"/>
              <a:t>4/25/2020</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8272D328-1D57-4BC1-9FA3-2E0D16CCA0A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7CDA7199-E376-4319-9A85-7E348DB5332F}" type="datetimeFigureOut">
              <a:rPr lang="en-US" smtClean="0"/>
              <a:t>4/25/2020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8272D328-1D57-4BC1-9FA3-2E0D16CCA0A3}" type="slidenum">
              <a:rPr lang="en-US" smtClean="0"/>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7CDA7199-E376-4319-9A85-7E348DB5332F}" type="datetimeFigureOut">
              <a:rPr lang="en-US" smtClean="0"/>
              <a:t>4/25/2020</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72D328-1D57-4BC1-9FA3-2E0D16CCA0A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CDA7199-E376-4319-9A85-7E348DB5332F}" type="datetimeFigureOut">
              <a:rPr lang="en-US" smtClean="0"/>
              <a:t>4/25/2020</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72D328-1D57-4BC1-9FA3-2E0D16CCA0A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7CDA7199-E376-4319-9A85-7E348DB5332F}" type="datetimeFigureOut">
              <a:rPr lang="en-US" smtClean="0"/>
              <a:t>4/25/2020</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72D328-1D57-4BC1-9FA3-2E0D16CCA0A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7CDA7199-E376-4319-9A85-7E348DB5332F}" type="datetimeFigureOut">
              <a:rPr lang="en-US" smtClean="0"/>
              <a:t>4/25/2020</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8272D328-1D57-4BC1-9FA3-2E0D16CCA0A3}" type="slidenum">
              <a:rPr lang="en-US" smtClean="0"/>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CDA7199-E376-4319-9A85-7E348DB5332F}" type="datetimeFigureOut">
              <a:rPr lang="en-US" smtClean="0"/>
              <a:t>4/25/2020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72D328-1D57-4BC1-9FA3-2E0D16CCA0A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CDA7199-E376-4319-9A85-7E348DB5332F}" type="datetimeFigureOut">
              <a:rPr lang="en-US" smtClean="0"/>
              <a:t>4/25/2020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72D328-1D57-4BC1-9FA3-2E0D16CCA0A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CDA7199-E376-4319-9A85-7E348DB5332F}" type="datetimeFigureOut">
              <a:rPr lang="en-US" smtClean="0"/>
              <a:t>4/25/2020</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8272D328-1D57-4BC1-9FA3-2E0D16CCA0A3}" type="slidenum">
              <a:rPr lang="en-US" smtClean="0"/>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9897491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90800" y="838200"/>
            <a:ext cx="3809056" cy="707886"/>
          </a:xfrm>
          <a:prstGeom prst="rect">
            <a:avLst/>
          </a:prstGeom>
          <a:noFill/>
        </p:spPr>
        <p:txBody>
          <a:bodyPr wrap="none" rtlCol="0">
            <a:spAutoFit/>
          </a:bodyPr>
          <a:lstStyle/>
          <a:p>
            <a:r>
              <a:rPr lang="fa-IR" sz="4000" b="1" dirty="0" smtClean="0">
                <a:cs typeface="B Nazanin" pitchFamily="2" charset="-78"/>
              </a:rPr>
              <a:t>کلیه و مجاری ادراری</a:t>
            </a:r>
            <a:endParaRPr lang="en-US" sz="4000" b="1" dirty="0">
              <a:cs typeface="B Nazanin" pitchFamily="2" charset="-78"/>
            </a:endParaRPr>
          </a:p>
        </p:txBody>
      </p:sp>
      <p:sp>
        <p:nvSpPr>
          <p:cNvPr id="2" name="TextBox 1"/>
          <p:cNvSpPr txBox="1"/>
          <p:nvPr/>
        </p:nvSpPr>
        <p:spPr>
          <a:xfrm>
            <a:off x="3742558" y="5943600"/>
            <a:ext cx="1322798" cy="400110"/>
          </a:xfrm>
          <a:prstGeom prst="rect">
            <a:avLst/>
          </a:prstGeom>
          <a:noFill/>
        </p:spPr>
        <p:txBody>
          <a:bodyPr wrap="none" rtlCol="0">
            <a:spAutoFit/>
          </a:bodyPr>
          <a:lstStyle/>
          <a:p>
            <a:r>
              <a:rPr lang="fa-IR" sz="2000" dirty="0" smtClean="0"/>
              <a:t>جلسه دوم</a:t>
            </a:r>
            <a:endParaRPr lang="en-US" sz="2000" dirty="0"/>
          </a:p>
        </p:txBody>
      </p:sp>
      <p:sp>
        <p:nvSpPr>
          <p:cNvPr id="3" name="TextBox 2"/>
          <p:cNvSpPr txBox="1"/>
          <p:nvPr/>
        </p:nvSpPr>
        <p:spPr>
          <a:xfrm>
            <a:off x="4872335" y="2185013"/>
            <a:ext cx="3272050" cy="1569660"/>
          </a:xfrm>
          <a:prstGeom prst="rect">
            <a:avLst/>
          </a:prstGeom>
          <a:noFill/>
        </p:spPr>
        <p:txBody>
          <a:bodyPr wrap="none" rtlCol="0">
            <a:spAutoFit/>
          </a:bodyPr>
          <a:lstStyle/>
          <a:p>
            <a:pPr marL="457200" indent="-457200" algn="r" rtl="1">
              <a:buFont typeface="Wingdings" pitchFamily="2" charset="2"/>
              <a:buChar char="v"/>
            </a:pPr>
            <a:r>
              <a:rPr lang="fa-IR" sz="3200" dirty="0" smtClean="0">
                <a:cs typeface="B Nazanin" pitchFamily="2" charset="-78"/>
              </a:rPr>
              <a:t>آسیب های مثانه</a:t>
            </a:r>
          </a:p>
          <a:p>
            <a:pPr marL="457200" indent="-457200" algn="r" rtl="1">
              <a:buFont typeface="Wingdings" pitchFamily="2" charset="2"/>
              <a:buChar char="v"/>
            </a:pPr>
            <a:r>
              <a:rPr lang="fa-IR" sz="3200" dirty="0" smtClean="0">
                <a:cs typeface="B Nazanin" pitchFamily="2" charset="-78"/>
              </a:rPr>
              <a:t>معاینه</a:t>
            </a:r>
          </a:p>
          <a:p>
            <a:pPr marL="457200" indent="-457200" algn="r" rtl="1">
              <a:buFont typeface="Wingdings" pitchFamily="2" charset="2"/>
              <a:buChar char="v"/>
            </a:pPr>
            <a:r>
              <a:rPr lang="fa-IR" sz="3200" dirty="0" smtClean="0">
                <a:cs typeface="B Nazanin" pitchFamily="2" charset="-78"/>
              </a:rPr>
              <a:t>آزمون های </a:t>
            </a:r>
            <a:r>
              <a:rPr lang="fa-IR" sz="3200" dirty="0">
                <a:cs typeface="B Nazanin" pitchFamily="2" charset="-78"/>
              </a:rPr>
              <a:t>ت</a:t>
            </a:r>
            <a:r>
              <a:rPr lang="fa-IR" sz="3200" dirty="0" smtClean="0">
                <a:cs typeface="B Nazanin" pitchFamily="2" charset="-78"/>
              </a:rPr>
              <a:t>شخیصی</a:t>
            </a:r>
            <a:endParaRPr lang="en-US" sz="3200" dirty="0">
              <a:cs typeface="B Nazanin" pitchFamily="2" charset="-78"/>
            </a:endParaRPr>
          </a:p>
        </p:txBody>
      </p:sp>
    </p:spTree>
    <p:extLst>
      <p:ext uri="{BB962C8B-B14F-4D97-AF65-F5344CB8AC3E}">
        <p14:creationId xmlns:p14="http://schemas.microsoft.com/office/powerpoint/2010/main" val="4618366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90903" y="457200"/>
            <a:ext cx="2472152" cy="584775"/>
          </a:xfrm>
          <a:prstGeom prst="rect">
            <a:avLst/>
          </a:prstGeom>
          <a:noFill/>
        </p:spPr>
        <p:txBody>
          <a:bodyPr wrap="none" rtlCol="0">
            <a:spAutoFit/>
          </a:bodyPr>
          <a:lstStyle/>
          <a:p>
            <a:r>
              <a:rPr lang="fa-IR" sz="3200" b="1" dirty="0">
                <a:solidFill>
                  <a:srgbClr val="FF0000"/>
                </a:solidFill>
                <a:cs typeface="B Nazanin" pitchFamily="2" charset="-78"/>
              </a:rPr>
              <a:t>آسیب های </a:t>
            </a:r>
            <a:r>
              <a:rPr lang="fa-IR" sz="3200" b="1" dirty="0" smtClean="0">
                <a:solidFill>
                  <a:srgbClr val="FF0000"/>
                </a:solidFill>
                <a:cs typeface="B Nazanin" pitchFamily="2" charset="-78"/>
              </a:rPr>
              <a:t>مثانه</a:t>
            </a:r>
            <a:endParaRPr lang="fa-IR" sz="3200" b="1" dirty="0">
              <a:solidFill>
                <a:srgbClr val="FF0000"/>
              </a:solidFill>
              <a:cs typeface="B Nazanin" pitchFamily="2" charset="-78"/>
            </a:endParaRPr>
          </a:p>
        </p:txBody>
      </p:sp>
      <p:sp>
        <p:nvSpPr>
          <p:cNvPr id="3" name="Rectangle 2"/>
          <p:cNvSpPr/>
          <p:nvPr/>
        </p:nvSpPr>
        <p:spPr>
          <a:xfrm>
            <a:off x="1219200" y="1295400"/>
            <a:ext cx="7577552" cy="954107"/>
          </a:xfrm>
          <a:prstGeom prst="rect">
            <a:avLst/>
          </a:prstGeom>
        </p:spPr>
        <p:txBody>
          <a:bodyPr wrap="square">
            <a:spAutoFit/>
          </a:bodyPr>
          <a:lstStyle/>
          <a:p>
            <a:pPr marL="285750" indent="-285750" algn="r" rtl="1">
              <a:buFont typeface="Wingdings" pitchFamily="2" charset="2"/>
              <a:buChar char="ü"/>
            </a:pPr>
            <a:r>
              <a:rPr lang="fa-IR" sz="2800" dirty="0">
                <a:cs typeface="B Nazanin" pitchFamily="2" charset="-78"/>
              </a:rPr>
              <a:t>اغلب حاصل اعمال نیروهای خارجی ناشی از شکستگی استخوان های لگن می باشد. </a:t>
            </a:r>
            <a:endParaRPr lang="en-US" sz="2800" dirty="0">
              <a:cs typeface="B Nazanin" pitchFamily="2" charset="-78"/>
            </a:endParaRPr>
          </a:p>
        </p:txBody>
      </p:sp>
      <p:sp>
        <p:nvSpPr>
          <p:cNvPr id="4" name="Rectangle 3"/>
          <p:cNvSpPr/>
          <p:nvPr/>
        </p:nvSpPr>
        <p:spPr>
          <a:xfrm>
            <a:off x="6781457" y="2209800"/>
            <a:ext cx="2215671" cy="461665"/>
          </a:xfrm>
          <a:prstGeom prst="rect">
            <a:avLst/>
          </a:prstGeom>
        </p:spPr>
        <p:txBody>
          <a:bodyPr wrap="none">
            <a:spAutoFit/>
          </a:bodyPr>
          <a:lstStyle/>
          <a:p>
            <a:pPr rtl="1"/>
            <a:r>
              <a:rPr lang="fa-IR" sz="2400" b="1" u="sng" dirty="0">
                <a:solidFill>
                  <a:srgbClr val="00B0F0"/>
                </a:solidFill>
                <a:cs typeface="B Nazanin" pitchFamily="2" charset="-78"/>
              </a:rPr>
              <a:t>پاتوژنز و </a:t>
            </a:r>
            <a:r>
              <a:rPr lang="fa-IR" sz="2400" b="1" u="sng" dirty="0" smtClean="0">
                <a:solidFill>
                  <a:srgbClr val="00B0F0"/>
                </a:solidFill>
                <a:cs typeface="B Nazanin" pitchFamily="2" charset="-78"/>
              </a:rPr>
              <a:t>پاتولوژی</a:t>
            </a:r>
            <a:r>
              <a:rPr lang="en-US" sz="2400" b="1" u="sng" dirty="0" smtClean="0">
                <a:solidFill>
                  <a:srgbClr val="00B0F0"/>
                </a:solidFill>
                <a:cs typeface="B Nazanin" pitchFamily="2" charset="-78"/>
              </a:rPr>
              <a:t> :</a:t>
            </a:r>
            <a:endParaRPr lang="en-US" sz="2400" dirty="0">
              <a:solidFill>
                <a:srgbClr val="00B0F0"/>
              </a:solidFill>
              <a:cs typeface="B Nazanin" pitchFamily="2" charset="-78"/>
            </a:endParaRPr>
          </a:p>
        </p:txBody>
      </p:sp>
      <p:sp>
        <p:nvSpPr>
          <p:cNvPr id="5" name="Rectangle 4"/>
          <p:cNvSpPr/>
          <p:nvPr/>
        </p:nvSpPr>
        <p:spPr>
          <a:xfrm>
            <a:off x="381000" y="2743200"/>
            <a:ext cx="8415752" cy="2262158"/>
          </a:xfrm>
          <a:prstGeom prst="rect">
            <a:avLst/>
          </a:prstGeom>
        </p:spPr>
        <p:txBody>
          <a:bodyPr wrap="square">
            <a:spAutoFit/>
          </a:bodyPr>
          <a:lstStyle/>
          <a:p>
            <a:pPr marL="285750" indent="-285750" algn="r" rtl="1">
              <a:lnSpc>
                <a:spcPct val="150000"/>
              </a:lnSpc>
              <a:buFont typeface="Wingdings" pitchFamily="2" charset="2"/>
              <a:buChar char="v"/>
            </a:pPr>
            <a:r>
              <a:rPr lang="fa-IR" sz="2400" dirty="0">
                <a:cs typeface="B Nazanin" pitchFamily="2" charset="-78"/>
              </a:rPr>
              <a:t>قطعات حاصل از شکستگی استخوان های لگن می توانند مثانه را اغلب به صورت خارج صفاقی سوراخ نمایند. هنگامی که مثانه تقریبا پر باشد ضربه مستقیم به قسمت تحتانی شکم ممکن است منجر به پارگی مثانه شود که این نوع پارگی معمولا داخل صفاقی است. </a:t>
            </a:r>
            <a:endParaRPr lang="en-US" sz="2400" dirty="0">
              <a:cs typeface="B Nazanin" pitchFamily="2" charset="-78"/>
            </a:endParaRPr>
          </a:p>
        </p:txBody>
      </p:sp>
      <p:sp>
        <p:nvSpPr>
          <p:cNvPr id="6" name="Rectangle 5"/>
          <p:cNvSpPr/>
          <p:nvPr/>
        </p:nvSpPr>
        <p:spPr>
          <a:xfrm>
            <a:off x="512176" y="5056537"/>
            <a:ext cx="8153400" cy="954107"/>
          </a:xfrm>
          <a:prstGeom prst="rect">
            <a:avLst/>
          </a:prstGeom>
        </p:spPr>
        <p:txBody>
          <a:bodyPr wrap="square">
            <a:spAutoFit/>
          </a:bodyPr>
          <a:lstStyle/>
          <a:p>
            <a:pPr algn="r" rtl="1"/>
            <a:r>
              <a:rPr lang="fa-IR" sz="2800" b="1" dirty="0">
                <a:solidFill>
                  <a:srgbClr val="00B050"/>
                </a:solidFill>
                <a:cs typeface="B Nazanin" pitchFamily="2" charset="-78"/>
              </a:rPr>
              <a:t>*در صورت عفونی بودن ادرار هنگام آسیب به مثانه ممکن است پریتونیت فوری اتفاق بیافتد. </a:t>
            </a:r>
            <a:endParaRPr lang="en-US" sz="2800" dirty="0">
              <a:solidFill>
                <a:srgbClr val="00B050"/>
              </a:solidFill>
              <a:cs typeface="B Nazanin" pitchFamily="2" charset="-78"/>
            </a:endParaRPr>
          </a:p>
        </p:txBody>
      </p:sp>
    </p:spTree>
    <p:extLst>
      <p:ext uri="{BB962C8B-B14F-4D97-AF65-F5344CB8AC3E}">
        <p14:creationId xmlns:p14="http://schemas.microsoft.com/office/powerpoint/2010/main" val="3304249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81800" y="1339334"/>
            <a:ext cx="2076209" cy="461665"/>
          </a:xfrm>
          <a:prstGeom prst="rect">
            <a:avLst/>
          </a:prstGeom>
        </p:spPr>
        <p:txBody>
          <a:bodyPr wrap="none">
            <a:spAutoFit/>
          </a:bodyPr>
          <a:lstStyle/>
          <a:p>
            <a:pPr rtl="1"/>
            <a:r>
              <a:rPr lang="fa-IR" sz="2400" b="1" u="sng" dirty="0">
                <a:solidFill>
                  <a:srgbClr val="00B0F0"/>
                </a:solidFill>
                <a:cs typeface="B Nazanin" pitchFamily="2" charset="-78"/>
              </a:rPr>
              <a:t>یافته های </a:t>
            </a:r>
            <a:r>
              <a:rPr lang="fa-IR" sz="2400" b="1" u="sng" dirty="0" smtClean="0">
                <a:solidFill>
                  <a:srgbClr val="00B0F0"/>
                </a:solidFill>
                <a:cs typeface="B Nazanin" pitchFamily="2" charset="-78"/>
              </a:rPr>
              <a:t>بالینی</a:t>
            </a:r>
            <a:r>
              <a:rPr lang="en-US" sz="2400" b="1" u="sng" dirty="0" smtClean="0">
                <a:solidFill>
                  <a:srgbClr val="00B0F0"/>
                </a:solidFill>
                <a:cs typeface="B Nazanin" pitchFamily="2" charset="-78"/>
              </a:rPr>
              <a:t> :</a:t>
            </a:r>
            <a:endParaRPr lang="en-US" sz="2400" b="1" u="sng" dirty="0">
              <a:solidFill>
                <a:srgbClr val="00B0F0"/>
              </a:solidFill>
              <a:cs typeface="B Nazanin" pitchFamily="2" charset="-78"/>
            </a:endParaRPr>
          </a:p>
        </p:txBody>
      </p:sp>
      <p:sp>
        <p:nvSpPr>
          <p:cNvPr id="5" name="Rectangle 4"/>
          <p:cNvSpPr/>
          <p:nvPr/>
        </p:nvSpPr>
        <p:spPr>
          <a:xfrm>
            <a:off x="4346924" y="2133600"/>
            <a:ext cx="4572000" cy="3747180"/>
          </a:xfrm>
          <a:prstGeom prst="rect">
            <a:avLst/>
          </a:prstGeom>
        </p:spPr>
        <p:txBody>
          <a:bodyPr>
            <a:spAutoFit/>
          </a:bodyPr>
          <a:lstStyle/>
          <a:p>
            <a:pPr algn="r" rtl="1">
              <a:lnSpc>
                <a:spcPct val="150000"/>
              </a:lnSpc>
            </a:pPr>
            <a:r>
              <a:rPr lang="fa-IR" sz="2000" b="1" u="sng" dirty="0">
                <a:solidFill>
                  <a:srgbClr val="FF0000"/>
                </a:solidFill>
                <a:cs typeface="B Nazanin" pitchFamily="2" charset="-78"/>
              </a:rPr>
              <a:t>نشانه ها :</a:t>
            </a:r>
            <a:endParaRPr lang="en-US" sz="2000" dirty="0">
              <a:solidFill>
                <a:srgbClr val="FF0000"/>
              </a:solidFill>
              <a:cs typeface="B Nazanin" pitchFamily="2" charset="-78"/>
            </a:endParaRPr>
          </a:p>
          <a:p>
            <a:pPr algn="r" rtl="1">
              <a:lnSpc>
                <a:spcPct val="150000"/>
              </a:lnSpc>
            </a:pPr>
            <a:r>
              <a:rPr lang="fa-IR" sz="2000" dirty="0">
                <a:cs typeface="B Nazanin" pitchFamily="2" charset="-78"/>
              </a:rPr>
              <a:t>عدم توانایی در ادرار کردن، اگر ادرار خود به خودی دفع شود هماچوری، درد لگن و شکم</a:t>
            </a:r>
            <a:endParaRPr lang="en-US" sz="2000" dirty="0">
              <a:cs typeface="B Nazanin" pitchFamily="2" charset="-78"/>
            </a:endParaRPr>
          </a:p>
          <a:p>
            <a:pPr algn="r" rtl="1">
              <a:lnSpc>
                <a:spcPct val="150000"/>
              </a:lnSpc>
            </a:pPr>
            <a:r>
              <a:rPr lang="fa-IR" sz="2000" b="1" u="sng" dirty="0">
                <a:solidFill>
                  <a:srgbClr val="FF0000"/>
                </a:solidFill>
                <a:cs typeface="B Nazanin" pitchFamily="2" charset="-78"/>
              </a:rPr>
              <a:t>علایم :</a:t>
            </a:r>
            <a:endParaRPr lang="en-US" sz="2000" dirty="0">
              <a:solidFill>
                <a:srgbClr val="FF0000"/>
              </a:solidFill>
              <a:cs typeface="B Nazanin" pitchFamily="2" charset="-78"/>
            </a:endParaRPr>
          </a:p>
          <a:p>
            <a:pPr algn="r" rtl="1">
              <a:lnSpc>
                <a:spcPct val="150000"/>
              </a:lnSpc>
            </a:pPr>
            <a:r>
              <a:rPr lang="fa-IR" sz="2000" dirty="0">
                <a:cs typeface="B Nazanin" pitchFamily="2" charset="-78"/>
              </a:rPr>
              <a:t>شوک هموراژیک (در صورت پارگی وریدهای لگن)، حساسیت شدید در لمس، بروز شکم حاد</a:t>
            </a:r>
            <a:endParaRPr lang="en-US" sz="2000" dirty="0">
              <a:cs typeface="B Nazanin" pitchFamily="2" charset="-78"/>
            </a:endParaRPr>
          </a:p>
          <a:p>
            <a:pPr algn="r" rtl="1">
              <a:lnSpc>
                <a:spcPct val="150000"/>
              </a:lnSpc>
            </a:pPr>
            <a:r>
              <a:rPr lang="fa-IR" sz="2000" b="1" u="sng" dirty="0">
                <a:solidFill>
                  <a:srgbClr val="FF0000"/>
                </a:solidFill>
                <a:cs typeface="B Nazanin" pitchFamily="2" charset="-78"/>
              </a:rPr>
              <a:t>آزمایشگاهی:</a:t>
            </a:r>
            <a:endParaRPr lang="en-US" sz="2000" dirty="0">
              <a:solidFill>
                <a:srgbClr val="FF0000"/>
              </a:solidFill>
              <a:cs typeface="B Nazanin" pitchFamily="2" charset="-78"/>
            </a:endParaRPr>
          </a:p>
          <a:p>
            <a:pPr algn="r" rtl="1">
              <a:lnSpc>
                <a:spcPct val="150000"/>
              </a:lnSpc>
            </a:pPr>
            <a:r>
              <a:rPr lang="fa-IR" sz="2000" dirty="0">
                <a:cs typeface="B Nazanin" pitchFamily="2" charset="-78"/>
              </a:rPr>
              <a:t>ترشحات خونی در پیشابراه، هماچوری</a:t>
            </a:r>
            <a:endParaRPr lang="en-US" sz="2000" dirty="0">
              <a:cs typeface="B Nazanin" pitchFamily="2" charset="-78"/>
            </a:endParaRPr>
          </a:p>
        </p:txBody>
      </p:sp>
      <p:sp>
        <p:nvSpPr>
          <p:cNvPr id="6" name="Rectangle 5"/>
          <p:cNvSpPr/>
          <p:nvPr/>
        </p:nvSpPr>
        <p:spPr>
          <a:xfrm>
            <a:off x="-41563" y="1925850"/>
            <a:ext cx="4572000" cy="4247317"/>
          </a:xfrm>
          <a:prstGeom prst="rect">
            <a:avLst/>
          </a:prstGeom>
        </p:spPr>
        <p:txBody>
          <a:bodyPr>
            <a:spAutoFit/>
          </a:bodyPr>
          <a:lstStyle/>
          <a:p>
            <a:pPr algn="r" rtl="1">
              <a:lnSpc>
                <a:spcPct val="150000"/>
              </a:lnSpc>
            </a:pPr>
            <a:r>
              <a:rPr lang="fa-IR" sz="2000" b="1" u="sng" dirty="0" smtClean="0">
                <a:solidFill>
                  <a:srgbClr val="FF0000"/>
                </a:solidFill>
                <a:cs typeface="B Nazanin" pitchFamily="2" charset="-78"/>
              </a:rPr>
              <a:t>رادیولوژیک:</a:t>
            </a:r>
            <a:endParaRPr lang="en-US" sz="2000" dirty="0" smtClean="0">
              <a:solidFill>
                <a:srgbClr val="FF0000"/>
              </a:solidFill>
              <a:cs typeface="B Nazanin" pitchFamily="2" charset="-78"/>
            </a:endParaRPr>
          </a:p>
          <a:p>
            <a:pPr lvl="0" algn="r" rtl="1">
              <a:lnSpc>
                <a:spcPct val="150000"/>
              </a:lnSpc>
            </a:pPr>
            <a:r>
              <a:rPr lang="fa-IR" sz="2000" u="sng" dirty="0" smtClean="0">
                <a:cs typeface="B Nazanin" pitchFamily="2" charset="-78"/>
              </a:rPr>
              <a:t>گرافی ساده شکم:</a:t>
            </a:r>
            <a:r>
              <a:rPr lang="fa-IR" sz="2000" dirty="0" smtClean="0">
                <a:cs typeface="B Nazanin" pitchFamily="2" charset="-78"/>
              </a:rPr>
              <a:t> شکستگی لگن، تیرگی ناحیه تحتانی شکم</a:t>
            </a:r>
            <a:endParaRPr lang="en-US" sz="2000" dirty="0" smtClean="0">
              <a:cs typeface="B Nazanin" pitchFamily="2" charset="-78"/>
            </a:endParaRPr>
          </a:p>
          <a:p>
            <a:pPr lvl="0" algn="r" rtl="1">
              <a:lnSpc>
                <a:spcPct val="150000"/>
              </a:lnSpc>
            </a:pPr>
            <a:r>
              <a:rPr lang="fa-IR" sz="2000" b="1" u="sng" dirty="0" smtClean="0">
                <a:solidFill>
                  <a:srgbClr val="FF0000"/>
                </a:solidFill>
                <a:cs typeface="B Nazanin" pitchFamily="2" charset="-78"/>
              </a:rPr>
              <a:t>سی تی اسکن: </a:t>
            </a:r>
            <a:endParaRPr lang="en-US" sz="2000" b="1" u="sng" dirty="0" smtClean="0">
              <a:solidFill>
                <a:srgbClr val="FF0000"/>
              </a:solidFill>
              <a:cs typeface="B Nazanin" pitchFamily="2" charset="-78"/>
            </a:endParaRPr>
          </a:p>
          <a:p>
            <a:pPr lvl="0" algn="r" rtl="1">
              <a:lnSpc>
                <a:spcPct val="150000"/>
              </a:lnSpc>
            </a:pPr>
            <a:r>
              <a:rPr lang="fa-IR" sz="2000" dirty="0" smtClean="0">
                <a:cs typeface="B Nazanin" pitchFamily="2" charset="-78"/>
              </a:rPr>
              <a:t>جهت بررسی آسیب کلیه و حالب</a:t>
            </a:r>
            <a:endParaRPr lang="en-US" sz="2000" dirty="0" smtClean="0">
              <a:cs typeface="B Nazanin" pitchFamily="2" charset="-78"/>
            </a:endParaRPr>
          </a:p>
          <a:p>
            <a:pPr lvl="0" algn="r" rtl="1">
              <a:lnSpc>
                <a:spcPct val="150000"/>
              </a:lnSpc>
            </a:pPr>
            <a:r>
              <a:rPr lang="fa-IR" sz="2000" b="1" u="sng" dirty="0" smtClean="0">
                <a:solidFill>
                  <a:srgbClr val="FF0000"/>
                </a:solidFill>
                <a:cs typeface="B Nazanin" pitchFamily="2" charset="-78"/>
              </a:rPr>
              <a:t>سیستوگرام:</a:t>
            </a:r>
            <a:endParaRPr lang="en-US" sz="2000" b="1" u="sng" dirty="0" smtClean="0">
              <a:solidFill>
                <a:srgbClr val="FF0000"/>
              </a:solidFill>
              <a:cs typeface="B Nazanin" pitchFamily="2" charset="-78"/>
            </a:endParaRPr>
          </a:p>
          <a:p>
            <a:pPr lvl="0" algn="r" rtl="1">
              <a:lnSpc>
                <a:spcPct val="150000"/>
              </a:lnSpc>
            </a:pPr>
            <a:r>
              <a:rPr lang="fa-IR" sz="2000" dirty="0" smtClean="0">
                <a:solidFill>
                  <a:srgbClr val="FF0000"/>
                </a:solidFill>
                <a:cs typeface="B Nazanin" pitchFamily="2" charset="-78"/>
              </a:rPr>
              <a:t> </a:t>
            </a:r>
            <a:r>
              <a:rPr lang="fa-IR" sz="2000" dirty="0" smtClean="0">
                <a:cs typeface="B Nazanin" pitchFamily="2" charset="-78"/>
              </a:rPr>
              <a:t>تشخیص پارگی مثانه</a:t>
            </a:r>
            <a:endParaRPr lang="en-US" sz="2000" dirty="0" smtClean="0">
              <a:cs typeface="B Nazanin" pitchFamily="2" charset="-78"/>
            </a:endParaRPr>
          </a:p>
          <a:p>
            <a:pPr algn="r" rtl="1">
              <a:lnSpc>
                <a:spcPct val="150000"/>
              </a:lnSpc>
            </a:pPr>
            <a:r>
              <a:rPr lang="fa-IR" sz="2000" b="1" u="sng" dirty="0" smtClean="0">
                <a:solidFill>
                  <a:srgbClr val="FF0000"/>
                </a:solidFill>
                <a:cs typeface="B Nazanin" pitchFamily="2" charset="-78"/>
              </a:rPr>
              <a:t>درمان:</a:t>
            </a:r>
            <a:endParaRPr lang="en-US" sz="2000" dirty="0" smtClean="0">
              <a:solidFill>
                <a:srgbClr val="FF0000"/>
              </a:solidFill>
              <a:cs typeface="B Nazanin" pitchFamily="2" charset="-78"/>
            </a:endParaRPr>
          </a:p>
          <a:p>
            <a:pPr algn="r" rtl="1">
              <a:lnSpc>
                <a:spcPct val="150000"/>
              </a:lnSpc>
            </a:pPr>
            <a:r>
              <a:rPr lang="fa-IR" sz="2000" dirty="0" smtClean="0">
                <a:cs typeface="B Nazanin" pitchFamily="2" charset="-78"/>
              </a:rPr>
              <a:t>اقدامات اورژانس جهت شوک و خونریزی وجراحی</a:t>
            </a:r>
            <a:endParaRPr lang="en-US" sz="2000" dirty="0">
              <a:cs typeface="B Nazanin" pitchFamily="2" charset="-78"/>
            </a:endParaRPr>
          </a:p>
        </p:txBody>
      </p:sp>
      <p:sp>
        <p:nvSpPr>
          <p:cNvPr id="8" name="TextBox 7"/>
          <p:cNvSpPr txBox="1"/>
          <p:nvPr/>
        </p:nvSpPr>
        <p:spPr>
          <a:xfrm>
            <a:off x="3294361" y="381000"/>
            <a:ext cx="2472152" cy="584775"/>
          </a:xfrm>
          <a:prstGeom prst="rect">
            <a:avLst/>
          </a:prstGeom>
          <a:noFill/>
        </p:spPr>
        <p:txBody>
          <a:bodyPr wrap="none" rtlCol="0">
            <a:spAutoFit/>
          </a:bodyPr>
          <a:lstStyle/>
          <a:p>
            <a:r>
              <a:rPr lang="fa-IR" sz="3200" b="1" dirty="0">
                <a:solidFill>
                  <a:srgbClr val="FF0000"/>
                </a:solidFill>
                <a:cs typeface="B Nazanin" pitchFamily="2" charset="-78"/>
              </a:rPr>
              <a:t>آسیب های </a:t>
            </a:r>
            <a:r>
              <a:rPr lang="fa-IR" sz="3200" b="1" dirty="0" smtClean="0">
                <a:solidFill>
                  <a:srgbClr val="FF0000"/>
                </a:solidFill>
                <a:cs typeface="B Nazanin" pitchFamily="2" charset="-78"/>
              </a:rPr>
              <a:t>مثانه</a:t>
            </a:r>
            <a:endParaRPr lang="fa-IR" sz="3200" b="1" dirty="0">
              <a:solidFill>
                <a:srgbClr val="FF0000"/>
              </a:solidFill>
              <a:cs typeface="B Nazanin" pitchFamily="2" charset="-78"/>
            </a:endParaRPr>
          </a:p>
        </p:txBody>
      </p:sp>
    </p:spTree>
    <p:extLst>
      <p:ext uri="{BB962C8B-B14F-4D97-AF65-F5344CB8AC3E}">
        <p14:creationId xmlns:p14="http://schemas.microsoft.com/office/powerpoint/2010/main" val="8574828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19200"/>
            <a:ext cx="6858000" cy="5586145"/>
          </a:xfrm>
          <a:prstGeom prst="rect">
            <a:avLst/>
          </a:prstGeom>
        </p:spPr>
        <p:txBody>
          <a:bodyPr wrap="square">
            <a:spAutoFit/>
          </a:bodyPr>
          <a:lstStyle/>
          <a:p>
            <a:pPr algn="r" rtl="1">
              <a:lnSpc>
                <a:spcPct val="150000"/>
              </a:lnSpc>
            </a:pPr>
            <a:r>
              <a:rPr lang="fa-IR" sz="2400" b="1" u="sng" dirty="0" smtClean="0">
                <a:solidFill>
                  <a:srgbClr val="FF0000"/>
                </a:solidFill>
                <a:cs typeface="B Nazanin" pitchFamily="2" charset="-78"/>
              </a:rPr>
              <a:t>درمان:</a:t>
            </a:r>
            <a:endParaRPr lang="en-US" sz="2400" dirty="0">
              <a:solidFill>
                <a:srgbClr val="FF0000"/>
              </a:solidFill>
              <a:cs typeface="B Nazanin" pitchFamily="2" charset="-78"/>
            </a:endParaRPr>
          </a:p>
          <a:p>
            <a:pPr algn="r" rtl="1">
              <a:lnSpc>
                <a:spcPct val="150000"/>
              </a:lnSpc>
            </a:pPr>
            <a:r>
              <a:rPr lang="fa-IR" sz="2400" dirty="0" smtClean="0">
                <a:cs typeface="B Nazanin" pitchFamily="2" charset="-78"/>
              </a:rPr>
              <a:t>اقدامات </a:t>
            </a:r>
            <a:r>
              <a:rPr lang="fa-IR" sz="2400" dirty="0">
                <a:cs typeface="B Nazanin" pitchFamily="2" charset="-78"/>
              </a:rPr>
              <a:t>اورژانس جهت شوک و خونریزی وجراحی</a:t>
            </a:r>
            <a:endParaRPr lang="en-US" sz="2400" dirty="0">
              <a:cs typeface="B Nazanin" pitchFamily="2" charset="-78"/>
            </a:endParaRPr>
          </a:p>
          <a:p>
            <a:pPr algn="r" rtl="1">
              <a:lnSpc>
                <a:spcPct val="150000"/>
              </a:lnSpc>
            </a:pPr>
            <a:r>
              <a:rPr lang="fa-IR" sz="2400" b="1" u="sng" dirty="0">
                <a:solidFill>
                  <a:srgbClr val="FF0000"/>
                </a:solidFill>
                <a:cs typeface="B Nazanin" pitchFamily="2" charset="-78"/>
              </a:rPr>
              <a:t>اقدامات پرستاری:</a:t>
            </a:r>
            <a:endParaRPr lang="en-US" sz="2400" dirty="0">
              <a:solidFill>
                <a:srgbClr val="FF0000"/>
              </a:solidFill>
              <a:cs typeface="B Nazanin" pitchFamily="2" charset="-78"/>
            </a:endParaRPr>
          </a:p>
          <a:p>
            <a:pPr lvl="0" algn="r" rtl="1">
              <a:lnSpc>
                <a:spcPct val="150000"/>
              </a:lnSpc>
            </a:pPr>
            <a:r>
              <a:rPr lang="fa-IR" sz="2400" dirty="0">
                <a:cs typeface="B Nazanin" pitchFamily="2" charset="-78"/>
              </a:rPr>
              <a:t>بررسی برون ده ادراری بیمار و هماچوری</a:t>
            </a:r>
            <a:endParaRPr lang="en-US" sz="2400" dirty="0">
              <a:cs typeface="B Nazanin" pitchFamily="2" charset="-78"/>
            </a:endParaRPr>
          </a:p>
          <a:p>
            <a:pPr lvl="0" algn="r" rtl="1">
              <a:lnSpc>
                <a:spcPct val="150000"/>
              </a:lnSpc>
            </a:pPr>
            <a:r>
              <a:rPr lang="fa-IR" sz="2400" dirty="0">
                <a:cs typeface="B Nazanin" pitchFamily="2" charset="-78"/>
              </a:rPr>
              <a:t>سوندگذاری باید دقیق و با احتیاط انجام شود. </a:t>
            </a:r>
            <a:endParaRPr lang="en-US" sz="2400" dirty="0">
              <a:cs typeface="B Nazanin" pitchFamily="2" charset="-78"/>
            </a:endParaRPr>
          </a:p>
          <a:p>
            <a:pPr lvl="0" algn="r" rtl="1">
              <a:lnSpc>
                <a:spcPct val="150000"/>
              </a:lnSpc>
            </a:pPr>
            <a:r>
              <a:rPr lang="fa-IR" sz="2400" dirty="0">
                <a:cs typeface="B Nazanin" pitchFamily="2" charset="-78"/>
              </a:rPr>
              <a:t>بررسی علایم حیاتی</a:t>
            </a:r>
            <a:endParaRPr lang="en-US" sz="2400" dirty="0">
              <a:cs typeface="B Nazanin" pitchFamily="2" charset="-78"/>
            </a:endParaRPr>
          </a:p>
          <a:p>
            <a:pPr algn="r" rtl="1">
              <a:lnSpc>
                <a:spcPct val="150000"/>
              </a:lnSpc>
            </a:pPr>
            <a:r>
              <a:rPr lang="fa-IR" sz="2400" b="1" u="sng" dirty="0">
                <a:solidFill>
                  <a:srgbClr val="FF0000"/>
                </a:solidFill>
                <a:cs typeface="B Nazanin" pitchFamily="2" charset="-78"/>
              </a:rPr>
              <a:t>اقدامات پرستاری بعد از جراحی:</a:t>
            </a:r>
            <a:endParaRPr lang="en-US" sz="2400" dirty="0">
              <a:solidFill>
                <a:srgbClr val="FF0000"/>
              </a:solidFill>
              <a:cs typeface="B Nazanin" pitchFamily="2" charset="-78"/>
            </a:endParaRPr>
          </a:p>
          <a:p>
            <a:pPr lvl="0" algn="r" rtl="1">
              <a:lnSpc>
                <a:spcPct val="150000"/>
              </a:lnSpc>
            </a:pPr>
            <a:r>
              <a:rPr lang="fa-IR" sz="2400" dirty="0">
                <a:cs typeface="B Nazanin" pitchFamily="2" charset="-78"/>
              </a:rPr>
              <a:t>حفظ درناژ ادرار تا وارد آمدن فشار بر بخیه های مثانه جلوگیری شود. </a:t>
            </a:r>
            <a:endParaRPr lang="en-US" sz="2400" dirty="0">
              <a:cs typeface="B Nazanin" pitchFamily="2" charset="-78"/>
            </a:endParaRPr>
          </a:p>
          <a:p>
            <a:pPr lvl="0" algn="r" rtl="1">
              <a:lnSpc>
                <a:spcPct val="150000"/>
              </a:lnSpc>
            </a:pPr>
            <a:r>
              <a:rPr lang="fa-IR" sz="2400" dirty="0">
                <a:cs typeface="B Nazanin" pitchFamily="2" charset="-78"/>
              </a:rPr>
              <a:t>تعویض پانسمان درن</a:t>
            </a:r>
            <a:endParaRPr lang="en-US" sz="2400" dirty="0">
              <a:cs typeface="B Nazanin" pitchFamily="2" charset="-78"/>
            </a:endParaRPr>
          </a:p>
          <a:p>
            <a:pPr lvl="0" algn="r" rtl="1">
              <a:lnSpc>
                <a:spcPct val="150000"/>
              </a:lnSpc>
            </a:pPr>
            <a:r>
              <a:rPr lang="fa-IR" sz="2400" dirty="0">
                <a:cs typeface="B Nazanin" pitchFamily="2" charset="-78"/>
              </a:rPr>
              <a:t>آموزش مراقبت از سوند به مددجو و خانواده ی مددجو</a:t>
            </a:r>
            <a:endParaRPr lang="en-US" sz="2400" dirty="0">
              <a:cs typeface="B Nazanin" pitchFamily="2" charset="-78"/>
            </a:endParaRPr>
          </a:p>
        </p:txBody>
      </p:sp>
      <p:sp>
        <p:nvSpPr>
          <p:cNvPr id="5" name="TextBox 4"/>
          <p:cNvSpPr txBox="1"/>
          <p:nvPr/>
        </p:nvSpPr>
        <p:spPr>
          <a:xfrm>
            <a:off x="3200400" y="457200"/>
            <a:ext cx="2472152" cy="584775"/>
          </a:xfrm>
          <a:prstGeom prst="rect">
            <a:avLst/>
          </a:prstGeom>
          <a:noFill/>
        </p:spPr>
        <p:txBody>
          <a:bodyPr wrap="none" rtlCol="0">
            <a:spAutoFit/>
          </a:bodyPr>
          <a:lstStyle/>
          <a:p>
            <a:r>
              <a:rPr lang="fa-IR" sz="3200" b="1" dirty="0">
                <a:solidFill>
                  <a:srgbClr val="FF0000"/>
                </a:solidFill>
                <a:cs typeface="B Nazanin" pitchFamily="2" charset="-78"/>
              </a:rPr>
              <a:t>آسیب های </a:t>
            </a:r>
            <a:r>
              <a:rPr lang="fa-IR" sz="3200" b="1" dirty="0" smtClean="0">
                <a:solidFill>
                  <a:srgbClr val="FF0000"/>
                </a:solidFill>
                <a:cs typeface="B Nazanin" pitchFamily="2" charset="-78"/>
              </a:rPr>
              <a:t>مثانه</a:t>
            </a:r>
            <a:endParaRPr lang="fa-IR" sz="3200" b="1" dirty="0">
              <a:solidFill>
                <a:srgbClr val="FF0000"/>
              </a:solidFill>
              <a:cs typeface="B Nazanin" pitchFamily="2" charset="-78"/>
            </a:endParaRPr>
          </a:p>
        </p:txBody>
      </p:sp>
    </p:spTree>
    <p:extLst>
      <p:ext uri="{BB962C8B-B14F-4D97-AF65-F5344CB8AC3E}">
        <p14:creationId xmlns:p14="http://schemas.microsoft.com/office/powerpoint/2010/main" val="9420698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0" y="457200"/>
            <a:ext cx="2971800" cy="523220"/>
          </a:xfrm>
          <a:prstGeom prst="rect">
            <a:avLst/>
          </a:prstGeom>
        </p:spPr>
        <p:txBody>
          <a:bodyPr wrap="square">
            <a:spAutoFit/>
          </a:bodyPr>
          <a:lstStyle/>
          <a:p>
            <a:pPr algn="ctr" rtl="1"/>
            <a:r>
              <a:rPr lang="fa-IR" sz="2800" b="1" dirty="0" smtClean="0">
                <a:solidFill>
                  <a:srgbClr val="FF0000"/>
                </a:solidFill>
              </a:rPr>
              <a:t>معاینات</a:t>
            </a:r>
            <a:endParaRPr lang="en-US" dirty="0">
              <a:solidFill>
                <a:srgbClr val="FF0000"/>
              </a:solidFill>
            </a:endParaRPr>
          </a:p>
        </p:txBody>
      </p:sp>
      <p:sp>
        <p:nvSpPr>
          <p:cNvPr id="5" name="Rectangle 4"/>
          <p:cNvSpPr/>
          <p:nvPr/>
        </p:nvSpPr>
        <p:spPr>
          <a:xfrm>
            <a:off x="533400" y="914400"/>
            <a:ext cx="8458200" cy="4247317"/>
          </a:xfrm>
          <a:prstGeom prst="rect">
            <a:avLst/>
          </a:prstGeom>
        </p:spPr>
        <p:txBody>
          <a:bodyPr wrap="square">
            <a:spAutoFit/>
          </a:bodyPr>
          <a:lstStyle/>
          <a:p>
            <a:pPr algn="r" rtl="1">
              <a:lnSpc>
                <a:spcPct val="150000"/>
              </a:lnSpc>
            </a:pPr>
            <a:r>
              <a:rPr lang="fa-IR" sz="2000" b="1" u="sng" dirty="0">
                <a:solidFill>
                  <a:srgbClr val="92D050"/>
                </a:solidFill>
                <a:cs typeface="B Nazanin" pitchFamily="2" charset="-78"/>
              </a:rPr>
              <a:t>سابقه سلامتی:</a:t>
            </a:r>
            <a:endParaRPr lang="en-US" sz="2000" dirty="0">
              <a:solidFill>
                <a:srgbClr val="92D050"/>
              </a:solidFill>
              <a:cs typeface="B Nazanin" pitchFamily="2" charset="-78"/>
            </a:endParaRPr>
          </a:p>
          <a:p>
            <a:pPr algn="r" rtl="1">
              <a:lnSpc>
                <a:spcPct val="150000"/>
              </a:lnSpc>
            </a:pPr>
            <a:r>
              <a:rPr lang="fa-IR" sz="2000" dirty="0">
                <a:cs typeface="B Nazanin" pitchFamily="2" charset="-78"/>
              </a:rPr>
              <a:t>عوامل خطرساز از قبیل: زنان و مردان مسن و افراد مبتلا به بیماری های عصبی، افرادی که در تاریخچه خانوادگی مشکلات ادراری دارند، بیماران دیابتی، بیماران فشارخون بالا</a:t>
            </a:r>
            <a:endParaRPr lang="en-US" sz="2000" dirty="0">
              <a:cs typeface="B Nazanin" pitchFamily="2" charset="-78"/>
            </a:endParaRPr>
          </a:p>
          <a:p>
            <a:pPr algn="r" rtl="1">
              <a:lnSpc>
                <a:spcPct val="150000"/>
              </a:lnSpc>
            </a:pPr>
            <a:r>
              <a:rPr lang="fa-IR" sz="2000" b="1" u="sng" dirty="0">
                <a:solidFill>
                  <a:srgbClr val="00B0F0"/>
                </a:solidFill>
                <a:cs typeface="B Nazanin" pitchFamily="2" charset="-78"/>
              </a:rPr>
              <a:t>هنگام گرفتن تاریخچه سلامتی پرستار باید در مورد نکات زیر تحقیق به عمل آورد :</a:t>
            </a:r>
            <a:endParaRPr lang="en-US" sz="2000" dirty="0">
              <a:solidFill>
                <a:srgbClr val="00B0F0"/>
              </a:solidFill>
              <a:cs typeface="B Nazanin" pitchFamily="2" charset="-78"/>
            </a:endParaRPr>
          </a:p>
          <a:p>
            <a:pPr algn="r" rtl="1">
              <a:lnSpc>
                <a:spcPct val="150000"/>
              </a:lnSpc>
            </a:pPr>
            <a:r>
              <a:rPr lang="fa-IR" sz="2000" dirty="0">
                <a:cs typeface="B Nazanin" pitchFamily="2" charset="-78"/>
              </a:rPr>
              <a:t>* علت یا مشکل اصلی</a:t>
            </a:r>
            <a:endParaRPr lang="en-US" sz="2000" dirty="0">
              <a:cs typeface="B Nazanin" pitchFamily="2" charset="-78"/>
            </a:endParaRPr>
          </a:p>
          <a:p>
            <a:pPr algn="r" rtl="1">
              <a:lnSpc>
                <a:spcPct val="150000"/>
              </a:lnSpc>
            </a:pPr>
            <a:r>
              <a:rPr lang="fa-IR" sz="2000" dirty="0">
                <a:cs typeface="B Nazanin" pitchFamily="2" charset="-78"/>
              </a:rPr>
              <a:t>* محل، چگونگی و طول مدت درد، عوامل تعدیل کننده و تشدید کننده درد</a:t>
            </a:r>
            <a:endParaRPr lang="en-US" sz="2000" dirty="0">
              <a:cs typeface="B Nazanin" pitchFamily="2" charset="-78"/>
            </a:endParaRPr>
          </a:p>
          <a:p>
            <a:pPr algn="r" rtl="1">
              <a:lnSpc>
                <a:spcPct val="150000"/>
              </a:lnSpc>
            </a:pPr>
            <a:r>
              <a:rPr lang="fa-IR" sz="2000" dirty="0">
                <a:cs typeface="B Nazanin" pitchFamily="2" charset="-78"/>
              </a:rPr>
              <a:t>* سابقه عفونت دستگاه ادراری شامل درمان های قبلی یا بستری شدن </a:t>
            </a:r>
            <a:endParaRPr lang="en-US" sz="2000" dirty="0">
              <a:cs typeface="B Nazanin" pitchFamily="2" charset="-78"/>
            </a:endParaRPr>
          </a:p>
          <a:p>
            <a:pPr algn="r" rtl="1">
              <a:lnSpc>
                <a:spcPct val="150000"/>
              </a:lnSpc>
            </a:pPr>
            <a:r>
              <a:rPr lang="fa-IR" sz="2000" dirty="0">
                <a:cs typeface="B Nazanin" pitchFamily="2" charset="-78"/>
              </a:rPr>
              <a:t>* تب و لرز</a:t>
            </a:r>
            <a:endParaRPr lang="en-US" sz="2000" dirty="0">
              <a:cs typeface="B Nazanin" pitchFamily="2" charset="-78"/>
            </a:endParaRPr>
          </a:p>
          <a:p>
            <a:pPr algn="r" rtl="1">
              <a:lnSpc>
                <a:spcPct val="150000"/>
              </a:lnSpc>
            </a:pPr>
            <a:r>
              <a:rPr lang="fa-IR" sz="2000" dirty="0">
                <a:cs typeface="B Nazanin" pitchFamily="2" charset="-78"/>
              </a:rPr>
              <a:t>* آزمون های تشخیصی کلیوی قبلی</a:t>
            </a:r>
            <a:endParaRPr lang="en-US" sz="2000" dirty="0">
              <a:cs typeface="B Nazanin" pitchFamily="2" charset="-78"/>
            </a:endParaRPr>
          </a:p>
        </p:txBody>
      </p:sp>
      <p:sp>
        <p:nvSpPr>
          <p:cNvPr id="7" name="Rectangle 6"/>
          <p:cNvSpPr/>
          <p:nvPr/>
        </p:nvSpPr>
        <p:spPr>
          <a:xfrm>
            <a:off x="762000" y="5029200"/>
            <a:ext cx="8229600" cy="1938992"/>
          </a:xfrm>
          <a:prstGeom prst="rect">
            <a:avLst/>
          </a:prstGeom>
        </p:spPr>
        <p:txBody>
          <a:bodyPr wrap="square">
            <a:spAutoFit/>
          </a:bodyPr>
          <a:lstStyle/>
          <a:p>
            <a:pPr algn="r" rtl="1">
              <a:lnSpc>
                <a:spcPct val="150000"/>
              </a:lnSpc>
            </a:pPr>
            <a:r>
              <a:rPr lang="fa-IR" sz="2000" dirty="0">
                <a:cs typeface="B Nazanin" pitchFamily="2" charset="-78"/>
              </a:rPr>
              <a:t>* سوزش ادرار که می تواند در آغاز یا انتهای دفع ادرار روی دهد</a:t>
            </a:r>
            <a:endParaRPr lang="en-US" sz="2000" dirty="0">
              <a:cs typeface="B Nazanin" pitchFamily="2" charset="-78"/>
            </a:endParaRPr>
          </a:p>
          <a:p>
            <a:pPr algn="r" rtl="1">
              <a:lnSpc>
                <a:spcPct val="150000"/>
              </a:lnSpc>
            </a:pPr>
            <a:r>
              <a:rPr lang="fa-IR" sz="2000" dirty="0">
                <a:cs typeface="B Nazanin" pitchFamily="2" charset="-78"/>
              </a:rPr>
              <a:t>* تاخیر یا فشار یا درد هنگام دفع ادرار</a:t>
            </a:r>
            <a:endParaRPr lang="en-US" sz="2000" dirty="0">
              <a:cs typeface="B Nazanin" pitchFamily="2" charset="-78"/>
            </a:endParaRPr>
          </a:p>
          <a:p>
            <a:pPr algn="r" rtl="1">
              <a:lnSpc>
                <a:spcPct val="150000"/>
              </a:lnSpc>
            </a:pPr>
            <a:r>
              <a:rPr lang="fa-IR" sz="2000" dirty="0">
                <a:cs typeface="B Nazanin" pitchFamily="2" charset="-78"/>
              </a:rPr>
              <a:t>* بی اختیاری ادراری</a:t>
            </a:r>
            <a:endParaRPr lang="en-US" sz="2000" dirty="0">
              <a:cs typeface="B Nazanin" pitchFamily="2" charset="-78"/>
            </a:endParaRPr>
          </a:p>
          <a:p>
            <a:pPr algn="r" rtl="1">
              <a:lnSpc>
                <a:spcPct val="150000"/>
              </a:lnSpc>
            </a:pPr>
            <a:r>
              <a:rPr lang="fa-IR" sz="2000" dirty="0">
                <a:cs typeface="B Nazanin" pitchFamily="2" charset="-78"/>
              </a:rPr>
              <a:t>* هماچوری</a:t>
            </a:r>
            <a:endParaRPr lang="en-US" sz="2000" dirty="0">
              <a:cs typeface="B Nazanin" pitchFamily="2" charset="-78"/>
            </a:endParaRPr>
          </a:p>
        </p:txBody>
      </p:sp>
    </p:spTree>
    <p:extLst>
      <p:ext uri="{BB962C8B-B14F-4D97-AF65-F5344CB8AC3E}">
        <p14:creationId xmlns:p14="http://schemas.microsoft.com/office/powerpoint/2010/main" val="15081820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52800" y="526473"/>
            <a:ext cx="2648482" cy="523220"/>
          </a:xfrm>
          <a:prstGeom prst="rect">
            <a:avLst/>
          </a:prstGeom>
        </p:spPr>
        <p:txBody>
          <a:bodyPr wrap="none">
            <a:spAutoFit/>
          </a:bodyPr>
          <a:lstStyle/>
          <a:p>
            <a:pPr rtl="1"/>
            <a:r>
              <a:rPr lang="fa-IR" sz="2800" b="1" dirty="0">
                <a:solidFill>
                  <a:srgbClr val="FF0000"/>
                </a:solidFill>
              </a:rPr>
              <a:t>معاینه </a:t>
            </a:r>
            <a:r>
              <a:rPr lang="fa-IR" sz="2800" b="1" dirty="0" smtClean="0">
                <a:solidFill>
                  <a:srgbClr val="FF0000"/>
                </a:solidFill>
              </a:rPr>
              <a:t>جسمی</a:t>
            </a:r>
            <a:endParaRPr lang="en-US" dirty="0"/>
          </a:p>
        </p:txBody>
      </p:sp>
      <p:sp>
        <p:nvSpPr>
          <p:cNvPr id="5" name="Rectangle 4"/>
          <p:cNvSpPr/>
          <p:nvPr/>
        </p:nvSpPr>
        <p:spPr>
          <a:xfrm>
            <a:off x="457200" y="1219200"/>
            <a:ext cx="8534400" cy="977191"/>
          </a:xfrm>
          <a:prstGeom prst="rect">
            <a:avLst/>
          </a:prstGeom>
        </p:spPr>
        <p:txBody>
          <a:bodyPr wrap="square">
            <a:spAutoFit/>
          </a:bodyPr>
          <a:lstStyle/>
          <a:p>
            <a:pPr marL="285750" indent="-285750" algn="r" rtl="1">
              <a:lnSpc>
                <a:spcPct val="150000"/>
              </a:lnSpc>
              <a:buFont typeface="Wingdings" pitchFamily="2" charset="2"/>
              <a:buChar char="ü"/>
            </a:pPr>
            <a:r>
              <a:rPr lang="fa-IR" sz="2000" dirty="0">
                <a:cs typeface="B Nazanin" pitchFamily="2" charset="-78"/>
              </a:rPr>
              <a:t>معاینه جسمی ادراری باید برحسب مشکل مددجو صورت گیرد. از مددجو می خواهیم قبل از انجام معاینه مثانه خویش را تخلیه کند. </a:t>
            </a:r>
            <a:endParaRPr lang="en-US" sz="2000" dirty="0">
              <a:cs typeface="B Nazanin" pitchFamily="2" charset="-78"/>
            </a:endParaRPr>
          </a:p>
        </p:txBody>
      </p:sp>
      <p:sp>
        <p:nvSpPr>
          <p:cNvPr id="6" name="Rectangle 5"/>
          <p:cNvSpPr/>
          <p:nvPr/>
        </p:nvSpPr>
        <p:spPr>
          <a:xfrm>
            <a:off x="457200" y="2133600"/>
            <a:ext cx="8520545" cy="4708981"/>
          </a:xfrm>
          <a:prstGeom prst="rect">
            <a:avLst/>
          </a:prstGeom>
        </p:spPr>
        <p:txBody>
          <a:bodyPr wrap="square">
            <a:spAutoFit/>
          </a:bodyPr>
          <a:lstStyle/>
          <a:p>
            <a:pPr lvl="0" algn="r" rtl="1">
              <a:lnSpc>
                <a:spcPct val="150000"/>
              </a:lnSpc>
            </a:pPr>
            <a:r>
              <a:rPr lang="fa-IR" sz="2000" b="1" dirty="0">
                <a:solidFill>
                  <a:srgbClr val="FF0000"/>
                </a:solidFill>
                <a:cs typeface="B Nazanin" pitchFamily="2" charset="-78"/>
              </a:rPr>
              <a:t>شکم</a:t>
            </a:r>
            <a:endParaRPr lang="en-US" sz="2000" dirty="0">
              <a:solidFill>
                <a:srgbClr val="FF0000"/>
              </a:solidFill>
              <a:cs typeface="B Nazanin" pitchFamily="2" charset="-78"/>
            </a:endParaRPr>
          </a:p>
          <a:p>
            <a:pPr marL="285750" indent="-285750" algn="r" rtl="1">
              <a:lnSpc>
                <a:spcPct val="150000"/>
              </a:lnSpc>
              <a:buFont typeface="Wingdings" pitchFamily="2" charset="2"/>
              <a:buChar char="q"/>
            </a:pPr>
            <a:r>
              <a:rPr lang="fa-IR" sz="2000" dirty="0">
                <a:cs typeface="B Nazanin" pitchFamily="2" charset="-78"/>
              </a:rPr>
              <a:t>از مددجو بخواهید به حالت </a:t>
            </a:r>
            <a:r>
              <a:rPr lang="fa-IR" sz="2000" u="sng" dirty="0">
                <a:cs typeface="B Nazanin" pitchFamily="2" charset="-78"/>
              </a:rPr>
              <a:t>طاقباز</a:t>
            </a:r>
            <a:r>
              <a:rPr lang="fa-IR" sz="2000" dirty="0">
                <a:cs typeface="B Nazanin" pitchFamily="2" charset="-78"/>
              </a:rPr>
              <a:t> خوابیده و دست ها را در کنار بدن قرار دهد و زانو ها را کمی خم کند تا عضلات شکم شل شوند. به درد شکم، پهلوها و پشت و گاردینگ توجه کنید. </a:t>
            </a:r>
            <a:endParaRPr lang="en-US" sz="2000" dirty="0">
              <a:cs typeface="B Nazanin" pitchFamily="2" charset="-78"/>
            </a:endParaRPr>
          </a:p>
          <a:p>
            <a:pPr marL="285750" indent="-285750" algn="r" rtl="1">
              <a:lnSpc>
                <a:spcPct val="150000"/>
              </a:lnSpc>
              <a:buFont typeface="Wingdings" pitchFamily="2" charset="2"/>
              <a:buChar char="q"/>
            </a:pPr>
            <a:r>
              <a:rPr lang="fa-IR" sz="2000" dirty="0">
                <a:cs typeface="B Nazanin" pitchFamily="2" charset="-78"/>
              </a:rPr>
              <a:t>عدم تقارن و یا وجود توده در ربع های فوقانی شکم ممکن است بیانگر تومور کلیوی یا هیدرونفروز و یا بزرگی کلیه باشد. </a:t>
            </a:r>
            <a:endParaRPr lang="en-US" sz="2000" dirty="0">
              <a:cs typeface="B Nazanin" pitchFamily="2" charset="-78"/>
            </a:endParaRPr>
          </a:p>
          <a:p>
            <a:pPr marL="285750" indent="-285750" algn="r" rtl="1">
              <a:lnSpc>
                <a:spcPct val="150000"/>
              </a:lnSpc>
              <a:buFont typeface="Wingdings" pitchFamily="2" charset="2"/>
              <a:buChar char="q"/>
            </a:pPr>
            <a:r>
              <a:rPr lang="fa-IR" sz="2000" dirty="0">
                <a:cs typeface="B Nazanin" pitchFamily="2" charset="-78"/>
              </a:rPr>
              <a:t>تورم در بخش فوق عانه ممکن است نشانگر یک مثانه متسع باشد. </a:t>
            </a:r>
            <a:endParaRPr lang="en-US" sz="2000" dirty="0">
              <a:cs typeface="B Nazanin" pitchFamily="2" charset="-78"/>
            </a:endParaRPr>
          </a:p>
          <a:p>
            <a:pPr marL="285750" indent="-285750" algn="r" rtl="1">
              <a:lnSpc>
                <a:spcPct val="150000"/>
              </a:lnSpc>
              <a:buFont typeface="Wingdings" pitchFamily="2" charset="2"/>
              <a:buChar char="q"/>
            </a:pPr>
            <a:r>
              <a:rPr lang="fa-IR" sz="2000" dirty="0">
                <a:cs typeface="B Nazanin" pitchFamily="2" charset="-78"/>
              </a:rPr>
              <a:t>به هرگونه اسکار جراحی، تروما و فتق توجه کنید. </a:t>
            </a:r>
            <a:endParaRPr lang="en-US" sz="2000" dirty="0">
              <a:cs typeface="B Nazanin" pitchFamily="2" charset="-78"/>
            </a:endParaRPr>
          </a:p>
          <a:p>
            <a:pPr marL="285750" indent="-285750" algn="r" rtl="1">
              <a:lnSpc>
                <a:spcPct val="150000"/>
              </a:lnSpc>
              <a:buFont typeface="Wingdings" pitchFamily="2" charset="2"/>
              <a:buChar char="q"/>
            </a:pPr>
            <a:r>
              <a:rPr lang="fa-IR" sz="2000" dirty="0">
                <a:cs typeface="B Nazanin" pitchFamily="2" charset="-78"/>
              </a:rPr>
              <a:t>در لمس، هر چهار ربع شکم معاینه شود. نواحی مقاومت عضلانی که ممکن است علامت یک توده سطحی یا توده بزرگ لگنی عفونی یا اتساع مثانه باشد. </a:t>
            </a:r>
            <a:endParaRPr lang="en-US" sz="2000" dirty="0">
              <a:cs typeface="B Nazanin" pitchFamily="2" charset="-78"/>
            </a:endParaRPr>
          </a:p>
          <a:p>
            <a:pPr marL="285750" indent="-285750" algn="r" rtl="1">
              <a:lnSpc>
                <a:spcPct val="150000"/>
              </a:lnSpc>
              <a:buFont typeface="Wingdings" pitchFamily="2" charset="2"/>
              <a:buChar char="Ø"/>
            </a:pPr>
            <a:r>
              <a:rPr lang="fa-IR" sz="2000" u="sng" dirty="0">
                <a:solidFill>
                  <a:srgbClr val="00B0F0"/>
                </a:solidFill>
                <a:cs typeface="B Nazanin" pitchFamily="2" charset="-78"/>
              </a:rPr>
              <a:t>* در صورت وجود تروما یا خونریزی کلیوی از لمس عمیق اجتناب کنید. </a:t>
            </a:r>
            <a:endParaRPr lang="en-US" sz="2000" dirty="0">
              <a:solidFill>
                <a:srgbClr val="00B0F0"/>
              </a:solidFill>
              <a:cs typeface="B Nazanin" pitchFamily="2" charset="-78"/>
            </a:endParaRPr>
          </a:p>
        </p:txBody>
      </p:sp>
    </p:spTree>
    <p:extLst>
      <p:ext uri="{BB962C8B-B14F-4D97-AF65-F5344CB8AC3E}">
        <p14:creationId xmlns:p14="http://schemas.microsoft.com/office/powerpoint/2010/main" val="1908665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62000" y="1219200"/>
            <a:ext cx="8229600" cy="4208844"/>
          </a:xfrm>
          <a:prstGeom prst="rect">
            <a:avLst/>
          </a:prstGeom>
        </p:spPr>
        <p:txBody>
          <a:bodyPr wrap="square">
            <a:spAutoFit/>
          </a:bodyPr>
          <a:lstStyle/>
          <a:p>
            <a:pPr lvl="0" algn="ctr" rtl="1">
              <a:lnSpc>
                <a:spcPct val="150000"/>
              </a:lnSpc>
            </a:pPr>
            <a:r>
              <a:rPr lang="fa-IR" sz="2000" b="1" dirty="0">
                <a:solidFill>
                  <a:srgbClr val="FF0000"/>
                </a:solidFill>
                <a:cs typeface="B Nazanin" pitchFamily="2" charset="-78"/>
              </a:rPr>
              <a:t>ناحیه تناسلی</a:t>
            </a:r>
            <a:endParaRPr lang="en-US" sz="2000" dirty="0">
              <a:solidFill>
                <a:srgbClr val="FF0000"/>
              </a:solidFill>
              <a:cs typeface="B Nazanin" pitchFamily="2" charset="-78"/>
            </a:endParaRPr>
          </a:p>
          <a:p>
            <a:pPr algn="r" rtl="1">
              <a:lnSpc>
                <a:spcPct val="150000"/>
              </a:lnSpc>
            </a:pPr>
            <a:r>
              <a:rPr lang="fa-IR" sz="2000" b="1" u="sng" dirty="0">
                <a:solidFill>
                  <a:srgbClr val="00B050"/>
                </a:solidFill>
                <a:cs typeface="B Nazanin" pitchFamily="2" charset="-78"/>
              </a:rPr>
              <a:t>مردان :</a:t>
            </a:r>
            <a:endParaRPr lang="en-US" sz="2000" dirty="0">
              <a:solidFill>
                <a:srgbClr val="00B050"/>
              </a:solidFill>
              <a:cs typeface="B Nazanin" pitchFamily="2" charset="-78"/>
            </a:endParaRPr>
          </a:p>
          <a:p>
            <a:pPr algn="r" rtl="1">
              <a:lnSpc>
                <a:spcPct val="150000"/>
              </a:lnSpc>
            </a:pPr>
            <a:r>
              <a:rPr lang="fa-IR" sz="2000" dirty="0">
                <a:cs typeface="B Nazanin" pitchFamily="2" charset="-78"/>
              </a:rPr>
              <a:t>مددجو به حالت طاقباز خوابیده باشد. پرینه و ناحیه کشاله ران را از نظر التهاب یا پوسته ریزی بررسی کنید. سوراخ مجرای پیشابراه را معاینه کنید. وجود هرگونه تنگی در این قسمت فیموزیس گفته می شود. </a:t>
            </a:r>
            <a:endParaRPr lang="en-US" sz="2000" dirty="0">
              <a:cs typeface="B Nazanin" pitchFamily="2" charset="-78"/>
            </a:endParaRPr>
          </a:p>
          <a:p>
            <a:pPr algn="r" rtl="1">
              <a:lnSpc>
                <a:spcPct val="150000"/>
              </a:lnSpc>
            </a:pPr>
            <a:r>
              <a:rPr lang="fa-IR" sz="2000" b="1" dirty="0">
                <a:cs typeface="B Nazanin" pitchFamily="2" charset="-78"/>
              </a:rPr>
              <a:t> </a:t>
            </a:r>
            <a:endParaRPr lang="en-US" sz="2000" dirty="0">
              <a:cs typeface="B Nazanin" pitchFamily="2" charset="-78"/>
            </a:endParaRPr>
          </a:p>
          <a:p>
            <a:pPr algn="r" rtl="1">
              <a:lnSpc>
                <a:spcPct val="150000"/>
              </a:lnSpc>
            </a:pPr>
            <a:r>
              <a:rPr lang="fa-IR" sz="2000" b="1" u="sng" dirty="0">
                <a:solidFill>
                  <a:srgbClr val="00B050"/>
                </a:solidFill>
                <a:cs typeface="B Nazanin" pitchFamily="2" charset="-78"/>
              </a:rPr>
              <a:t>زنان :</a:t>
            </a:r>
            <a:endParaRPr lang="en-US" sz="2000" dirty="0">
              <a:solidFill>
                <a:srgbClr val="00B050"/>
              </a:solidFill>
              <a:cs typeface="B Nazanin" pitchFamily="2" charset="-78"/>
            </a:endParaRPr>
          </a:p>
          <a:p>
            <a:pPr algn="r" rtl="1">
              <a:lnSpc>
                <a:spcPct val="150000"/>
              </a:lnSpc>
            </a:pPr>
            <a:r>
              <a:rPr lang="fa-IR" sz="2000" dirty="0">
                <a:cs typeface="B Nazanin" pitchFamily="2" charset="-78"/>
              </a:rPr>
              <a:t>شامل معاینه ناحیه تناسلی خارجی و در برخی موارد معاینه کامل لگن است. مجرای ادرار را از نظر وجود قرمزی و تورم که ممکن است نشانه التهاب پیشابراه باشد، معاینه کنید. </a:t>
            </a:r>
            <a:endParaRPr lang="en-US" sz="2000" dirty="0">
              <a:cs typeface="B Nazanin" pitchFamily="2" charset="-78"/>
            </a:endParaRPr>
          </a:p>
          <a:p>
            <a:pPr algn="r" rtl="1">
              <a:lnSpc>
                <a:spcPct val="150000"/>
              </a:lnSpc>
            </a:pPr>
            <a:r>
              <a:rPr lang="fa-IR" sz="2000" dirty="0">
                <a:cs typeface="B Nazanin" pitchFamily="2" charset="-78"/>
              </a:rPr>
              <a:t>از مددجو بخواهید که سرفه نموده یا زور بزند و به هرگونه بیرون زدگی دیواره واژن توجه کنید. </a:t>
            </a:r>
            <a:endParaRPr lang="en-US" sz="2000" dirty="0">
              <a:cs typeface="B Nazanin" pitchFamily="2" charset="-78"/>
            </a:endParaRPr>
          </a:p>
        </p:txBody>
      </p:sp>
      <p:sp>
        <p:nvSpPr>
          <p:cNvPr id="5" name="Rectangle 4"/>
          <p:cNvSpPr/>
          <p:nvPr/>
        </p:nvSpPr>
        <p:spPr>
          <a:xfrm>
            <a:off x="3352800" y="526473"/>
            <a:ext cx="2648482" cy="523220"/>
          </a:xfrm>
          <a:prstGeom prst="rect">
            <a:avLst/>
          </a:prstGeom>
        </p:spPr>
        <p:txBody>
          <a:bodyPr wrap="none">
            <a:spAutoFit/>
          </a:bodyPr>
          <a:lstStyle/>
          <a:p>
            <a:pPr rtl="1"/>
            <a:r>
              <a:rPr lang="fa-IR" sz="2800" b="1" dirty="0">
                <a:solidFill>
                  <a:srgbClr val="FF0000"/>
                </a:solidFill>
              </a:rPr>
              <a:t>معاینه </a:t>
            </a:r>
            <a:r>
              <a:rPr lang="fa-IR" sz="2800" b="1" dirty="0" smtClean="0">
                <a:solidFill>
                  <a:srgbClr val="FF0000"/>
                </a:solidFill>
              </a:rPr>
              <a:t>جسمی</a:t>
            </a:r>
            <a:endParaRPr lang="en-US" dirty="0"/>
          </a:p>
        </p:txBody>
      </p:sp>
    </p:spTree>
    <p:extLst>
      <p:ext uri="{BB962C8B-B14F-4D97-AF65-F5344CB8AC3E}">
        <p14:creationId xmlns:p14="http://schemas.microsoft.com/office/powerpoint/2010/main" val="15729662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71800" y="528935"/>
            <a:ext cx="3286477" cy="461665"/>
          </a:xfrm>
          <a:prstGeom prst="rect">
            <a:avLst/>
          </a:prstGeom>
        </p:spPr>
        <p:txBody>
          <a:bodyPr wrap="none">
            <a:spAutoFit/>
          </a:bodyPr>
          <a:lstStyle/>
          <a:p>
            <a:pPr rtl="1"/>
            <a:r>
              <a:rPr lang="fa-IR" sz="2400" b="1" dirty="0">
                <a:solidFill>
                  <a:srgbClr val="FF0000"/>
                </a:solidFill>
              </a:rPr>
              <a:t>آزمون های تشخیصی</a:t>
            </a:r>
            <a:endParaRPr lang="en-US" sz="2400" b="1" dirty="0">
              <a:solidFill>
                <a:srgbClr val="FF0000"/>
              </a:solidFill>
            </a:endParaRPr>
          </a:p>
        </p:txBody>
      </p:sp>
      <p:sp>
        <p:nvSpPr>
          <p:cNvPr id="5" name="Rectangle 4"/>
          <p:cNvSpPr/>
          <p:nvPr/>
        </p:nvSpPr>
        <p:spPr>
          <a:xfrm>
            <a:off x="2667000" y="1143000"/>
            <a:ext cx="6248400" cy="871072"/>
          </a:xfrm>
          <a:prstGeom prst="rect">
            <a:avLst/>
          </a:prstGeom>
        </p:spPr>
        <p:txBody>
          <a:bodyPr wrap="square">
            <a:spAutoFit/>
          </a:bodyPr>
          <a:lstStyle/>
          <a:p>
            <a:pPr algn="r" rtl="1">
              <a:lnSpc>
                <a:spcPct val="150000"/>
              </a:lnSpc>
            </a:pPr>
            <a:r>
              <a:rPr lang="fa-IR" b="1" u="sng" dirty="0">
                <a:solidFill>
                  <a:srgbClr val="00B050"/>
                </a:solidFill>
              </a:rPr>
              <a:t>تجزیه و کشت ادرار</a:t>
            </a:r>
            <a:endParaRPr lang="en-US" dirty="0">
              <a:solidFill>
                <a:srgbClr val="00B050"/>
              </a:solidFill>
            </a:endParaRPr>
          </a:p>
          <a:p>
            <a:pPr algn="r" rtl="1">
              <a:lnSpc>
                <a:spcPct val="150000"/>
              </a:lnSpc>
            </a:pPr>
            <a:r>
              <a:rPr lang="fa-IR" dirty="0"/>
              <a:t>مشخص کننده وجود باکتری، نوع و غلظت آنها در ادرار می باشد. </a:t>
            </a:r>
            <a:endParaRPr lang="en-US" dirty="0"/>
          </a:p>
        </p:txBody>
      </p:sp>
      <p:sp>
        <p:nvSpPr>
          <p:cNvPr id="6" name="Rectangle 5"/>
          <p:cNvSpPr/>
          <p:nvPr/>
        </p:nvSpPr>
        <p:spPr>
          <a:xfrm>
            <a:off x="990600" y="2057400"/>
            <a:ext cx="7924800" cy="5078313"/>
          </a:xfrm>
          <a:prstGeom prst="rect">
            <a:avLst/>
          </a:prstGeom>
        </p:spPr>
        <p:txBody>
          <a:bodyPr wrap="square">
            <a:spAutoFit/>
          </a:bodyPr>
          <a:lstStyle/>
          <a:p>
            <a:pPr algn="r" rtl="1">
              <a:lnSpc>
                <a:spcPct val="150000"/>
              </a:lnSpc>
            </a:pPr>
            <a:r>
              <a:rPr lang="fa-IR" b="1" dirty="0" smtClean="0">
                <a:solidFill>
                  <a:srgbClr val="00B0F0"/>
                </a:solidFill>
              </a:rPr>
              <a:t>آزمایشات </a:t>
            </a:r>
            <a:r>
              <a:rPr lang="fa-IR" b="1" dirty="0">
                <a:solidFill>
                  <a:srgbClr val="00B0F0"/>
                </a:solidFill>
              </a:rPr>
              <a:t>ادراری شامل موارد زیر است</a:t>
            </a:r>
            <a:r>
              <a:rPr lang="en-US" b="1" dirty="0">
                <a:solidFill>
                  <a:srgbClr val="00B0F0"/>
                </a:solidFill>
              </a:rPr>
              <a:t>:</a:t>
            </a:r>
            <a:endParaRPr lang="en-US" dirty="0">
              <a:solidFill>
                <a:srgbClr val="00B0F0"/>
              </a:solidFill>
            </a:endParaRPr>
          </a:p>
          <a:p>
            <a:pPr marL="285750" lvl="0" indent="-285750" algn="r" rtl="1">
              <a:lnSpc>
                <a:spcPct val="150000"/>
              </a:lnSpc>
              <a:buFont typeface="Wingdings" pitchFamily="2" charset="2"/>
              <a:buChar char="ü"/>
            </a:pPr>
            <a:r>
              <a:rPr lang="fa-IR" dirty="0"/>
              <a:t>آزمایش های تشخیص پروتئین</a:t>
            </a:r>
            <a:endParaRPr lang="en-US" dirty="0"/>
          </a:p>
          <a:p>
            <a:pPr marL="285750" lvl="0" indent="-285750" algn="r" rtl="1">
              <a:lnSpc>
                <a:spcPct val="150000"/>
              </a:lnSpc>
              <a:buFont typeface="Wingdings" pitchFamily="2" charset="2"/>
              <a:buChar char="ü"/>
            </a:pPr>
            <a:r>
              <a:rPr lang="fa-IR" dirty="0"/>
              <a:t>گلوکز ادرار </a:t>
            </a:r>
            <a:endParaRPr lang="en-US" dirty="0"/>
          </a:p>
          <a:p>
            <a:pPr marL="285750" lvl="0" indent="-285750" algn="r" rtl="1">
              <a:lnSpc>
                <a:spcPct val="150000"/>
              </a:lnSpc>
              <a:buFont typeface="Wingdings" pitchFamily="2" charset="2"/>
              <a:buChar char="ü"/>
            </a:pPr>
            <a:r>
              <a:rPr lang="en-US" dirty="0"/>
              <a:t>PH </a:t>
            </a:r>
            <a:r>
              <a:rPr lang="fa-IR" dirty="0"/>
              <a:t>ادرار</a:t>
            </a:r>
            <a:endParaRPr lang="en-US" dirty="0"/>
          </a:p>
          <a:p>
            <a:pPr marL="285750" lvl="0" indent="-285750" algn="r" rtl="1">
              <a:lnSpc>
                <a:spcPct val="150000"/>
              </a:lnSpc>
              <a:buFont typeface="Wingdings" pitchFamily="2" charset="2"/>
              <a:buChar char="ü"/>
            </a:pPr>
            <a:r>
              <a:rPr lang="fa-IR" dirty="0"/>
              <a:t>رنگ ادرار</a:t>
            </a:r>
            <a:endParaRPr lang="en-US" dirty="0"/>
          </a:p>
          <a:p>
            <a:pPr marL="285750" lvl="0" indent="-285750" algn="r" rtl="1">
              <a:lnSpc>
                <a:spcPct val="150000"/>
              </a:lnSpc>
              <a:buFont typeface="Wingdings" pitchFamily="2" charset="2"/>
              <a:buChar char="ü"/>
            </a:pPr>
            <a:r>
              <a:rPr lang="fa-IR" dirty="0"/>
              <a:t>شفافیت و بوی ادرار</a:t>
            </a:r>
            <a:endParaRPr lang="en-US" dirty="0"/>
          </a:p>
          <a:p>
            <a:pPr marL="285750" lvl="0" indent="-285750" algn="r" rtl="1">
              <a:lnSpc>
                <a:spcPct val="150000"/>
              </a:lnSpc>
              <a:buFont typeface="Wingdings" pitchFamily="2" charset="2"/>
              <a:buChar char="ü"/>
            </a:pPr>
            <a:r>
              <a:rPr lang="fa-IR" dirty="0"/>
              <a:t>چگالی </a:t>
            </a:r>
            <a:r>
              <a:rPr lang="fa-IR" dirty="0" smtClean="0"/>
              <a:t>ادرار</a:t>
            </a:r>
            <a:endParaRPr lang="en-US" dirty="0" smtClean="0"/>
          </a:p>
          <a:p>
            <a:pPr marL="285750" lvl="0" indent="-285750" algn="r" rtl="1">
              <a:lnSpc>
                <a:spcPct val="150000"/>
              </a:lnSpc>
              <a:buFont typeface="Wingdings" pitchFamily="2" charset="2"/>
              <a:buChar char="ü"/>
            </a:pPr>
            <a:r>
              <a:rPr lang="fa-IR" dirty="0" smtClean="0"/>
              <a:t>اجسام </a:t>
            </a:r>
            <a:r>
              <a:rPr lang="fa-IR" dirty="0"/>
              <a:t>کتونی در ادرار</a:t>
            </a:r>
            <a:endParaRPr lang="en-US" dirty="0"/>
          </a:p>
          <a:p>
            <a:pPr marL="285750" lvl="0" indent="-285750" algn="r" rtl="1">
              <a:lnSpc>
                <a:spcPct val="150000"/>
              </a:lnSpc>
              <a:buFont typeface="Wingdings" pitchFamily="2" charset="2"/>
              <a:buChar char="ü"/>
            </a:pPr>
            <a:r>
              <a:rPr lang="fa-IR" dirty="0"/>
              <a:t>آزمایش های میکروسکوپی رسوب ادرار پس از سانتریفیوژ برای تشخیص گلبول های قرمز(خونریزی در ادرار)</a:t>
            </a:r>
            <a:endParaRPr lang="en-US" dirty="0"/>
          </a:p>
          <a:p>
            <a:pPr marL="285750" lvl="0" indent="-285750" algn="r" rtl="1">
              <a:lnSpc>
                <a:spcPct val="150000"/>
              </a:lnSpc>
              <a:buFont typeface="Wingdings" pitchFamily="2" charset="2"/>
              <a:buChar char="ü"/>
            </a:pPr>
            <a:r>
              <a:rPr lang="fa-IR" dirty="0"/>
              <a:t>سلول های سفیدخون</a:t>
            </a:r>
            <a:endParaRPr lang="en-US" dirty="0"/>
          </a:p>
          <a:p>
            <a:pPr marL="285750" lvl="0" indent="-285750" algn="r" rtl="1">
              <a:lnSpc>
                <a:spcPct val="150000"/>
              </a:lnSpc>
              <a:buFont typeface="Wingdings" pitchFamily="2" charset="2"/>
              <a:buChar char="ü"/>
            </a:pPr>
            <a:endParaRPr lang="en-US" dirty="0"/>
          </a:p>
        </p:txBody>
      </p:sp>
      <p:sp>
        <p:nvSpPr>
          <p:cNvPr id="7" name="TextBox 6"/>
          <p:cNvSpPr txBox="1"/>
          <p:nvPr/>
        </p:nvSpPr>
        <p:spPr>
          <a:xfrm>
            <a:off x="1735494" y="2667000"/>
            <a:ext cx="1863011" cy="1200329"/>
          </a:xfrm>
          <a:prstGeom prst="rect">
            <a:avLst/>
          </a:prstGeom>
          <a:noFill/>
        </p:spPr>
        <p:txBody>
          <a:bodyPr wrap="none" rtlCol="0">
            <a:spAutoFit/>
          </a:bodyPr>
          <a:lstStyle/>
          <a:p>
            <a:pPr marL="285750" lvl="0" indent="-285750" algn="r" rtl="1">
              <a:lnSpc>
                <a:spcPct val="150000"/>
              </a:lnSpc>
              <a:buFont typeface="Wingdings" pitchFamily="2" charset="2"/>
              <a:buChar char="ü"/>
            </a:pPr>
            <a:r>
              <a:rPr lang="fa-IR" dirty="0"/>
              <a:t>کریستال ها</a:t>
            </a:r>
            <a:endParaRPr lang="en-US" dirty="0"/>
          </a:p>
          <a:p>
            <a:pPr marL="285750" lvl="0" indent="-285750" algn="r" rtl="1">
              <a:lnSpc>
                <a:spcPct val="150000"/>
              </a:lnSpc>
              <a:buFont typeface="Wingdings" pitchFamily="2" charset="2"/>
              <a:buChar char="ü"/>
            </a:pPr>
            <a:r>
              <a:rPr lang="fa-IR" dirty="0"/>
              <a:t>چرک و باکتری</a:t>
            </a:r>
            <a:endParaRPr lang="en-US" dirty="0"/>
          </a:p>
          <a:p>
            <a:pPr marL="285750" indent="-285750">
              <a:buFont typeface="Wingdings" pitchFamily="2" charset="2"/>
              <a:buChar char="ü"/>
            </a:pPr>
            <a:endParaRPr lang="en-US" dirty="0"/>
          </a:p>
        </p:txBody>
      </p:sp>
    </p:spTree>
    <p:extLst>
      <p:ext uri="{BB962C8B-B14F-4D97-AF65-F5344CB8AC3E}">
        <p14:creationId xmlns:p14="http://schemas.microsoft.com/office/powerpoint/2010/main" val="30587696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1226024"/>
            <a:ext cx="8153400" cy="3416320"/>
          </a:xfrm>
          <a:prstGeom prst="rect">
            <a:avLst/>
          </a:prstGeom>
        </p:spPr>
        <p:txBody>
          <a:bodyPr wrap="square">
            <a:spAutoFit/>
          </a:bodyPr>
          <a:lstStyle/>
          <a:p>
            <a:pPr algn="r" rtl="1">
              <a:lnSpc>
                <a:spcPct val="150000"/>
              </a:lnSpc>
            </a:pPr>
            <a:r>
              <a:rPr lang="fa-IR" sz="2400" b="1" u="sng" dirty="0">
                <a:solidFill>
                  <a:srgbClr val="FF0000"/>
                </a:solidFill>
                <a:cs typeface="B Nazanin" pitchFamily="2" charset="-78"/>
              </a:rPr>
              <a:t>نکته</a:t>
            </a:r>
            <a:r>
              <a:rPr lang="fa-IR" sz="2400" b="1" dirty="0">
                <a:solidFill>
                  <a:srgbClr val="FF0000"/>
                </a:solidFill>
                <a:cs typeface="B Nazanin" pitchFamily="2" charset="-78"/>
              </a:rPr>
              <a:t>: </a:t>
            </a:r>
            <a:r>
              <a:rPr lang="fa-IR" sz="2400" b="1" dirty="0">
                <a:cs typeface="B Nazanin" pitchFamily="2" charset="-78"/>
              </a:rPr>
              <a:t>از دست دادن گه گاهی حداکثر 150 میلی گرم پروتئین در روز از طریق ادرار طبیعی است. </a:t>
            </a:r>
            <a:endParaRPr lang="en-US" sz="2400" b="1" dirty="0">
              <a:cs typeface="B Nazanin" pitchFamily="2" charset="-78"/>
            </a:endParaRPr>
          </a:p>
          <a:p>
            <a:pPr algn="r" rtl="1">
              <a:lnSpc>
                <a:spcPct val="150000"/>
              </a:lnSpc>
            </a:pPr>
            <a:r>
              <a:rPr lang="fa-IR" sz="2400" b="1" dirty="0">
                <a:cs typeface="B Nazanin" pitchFamily="2" charset="-78"/>
              </a:rPr>
              <a:t>*افزایش پروتئین ادرار بیش از 150 میلی گرم در روز را </a:t>
            </a:r>
            <a:r>
              <a:rPr lang="fa-IR" sz="2400" b="1" u="sng" dirty="0">
                <a:solidFill>
                  <a:srgbClr val="00B050"/>
                </a:solidFill>
                <a:cs typeface="B Nazanin" pitchFamily="2" charset="-78"/>
              </a:rPr>
              <a:t>پروتئینوری</a:t>
            </a:r>
            <a:r>
              <a:rPr lang="fa-IR" sz="2400" b="1" i="1" dirty="0">
                <a:solidFill>
                  <a:srgbClr val="00B050"/>
                </a:solidFill>
                <a:cs typeface="B Nazanin" pitchFamily="2" charset="-78"/>
              </a:rPr>
              <a:t> </a:t>
            </a:r>
            <a:r>
              <a:rPr lang="fa-IR" sz="2400" b="1" dirty="0">
                <a:cs typeface="B Nazanin" pitchFamily="2" charset="-78"/>
              </a:rPr>
              <a:t>می گویند. </a:t>
            </a:r>
            <a:endParaRPr lang="en-US" sz="2400" b="1" dirty="0">
              <a:cs typeface="B Nazanin" pitchFamily="2" charset="-78"/>
            </a:endParaRPr>
          </a:p>
          <a:p>
            <a:pPr algn="r" rtl="1">
              <a:lnSpc>
                <a:spcPct val="150000"/>
              </a:lnSpc>
            </a:pPr>
            <a:r>
              <a:rPr lang="fa-IR" sz="2400" b="1" u="sng" dirty="0">
                <a:cs typeface="B Nazanin" pitchFamily="2" charset="-78"/>
              </a:rPr>
              <a:t>*</a:t>
            </a:r>
            <a:r>
              <a:rPr lang="fa-IR" sz="2400" b="1" u="sng" dirty="0" smtClean="0">
                <a:solidFill>
                  <a:srgbClr val="00B050"/>
                </a:solidFill>
                <a:cs typeface="B Nazanin" pitchFamily="2" charset="-78"/>
              </a:rPr>
              <a:t>میکروآلبومینوری</a:t>
            </a:r>
            <a:r>
              <a:rPr lang="en-US" sz="2400" b="1" u="sng" dirty="0" smtClean="0">
                <a:solidFill>
                  <a:srgbClr val="00B050"/>
                </a:solidFill>
                <a:cs typeface="B Nazanin" pitchFamily="2" charset="-78"/>
              </a:rPr>
              <a:t> </a:t>
            </a:r>
            <a:r>
              <a:rPr lang="fa-IR" sz="2400" b="1" dirty="0" smtClean="0">
                <a:cs typeface="B Nazanin" pitchFamily="2" charset="-78"/>
              </a:rPr>
              <a:t>(</a:t>
            </a:r>
            <a:r>
              <a:rPr lang="fa-IR" sz="2400" b="1" dirty="0">
                <a:cs typeface="B Nazanin" pitchFamily="2" charset="-78"/>
              </a:rPr>
              <a:t>دفع 20 تا 200 میلی گرم پروتئین در ادرار) یکی از علایم ابتدایی نفروپاتی دیابتی است</a:t>
            </a:r>
            <a:endParaRPr lang="en-US" sz="2400" b="1" dirty="0">
              <a:cs typeface="B Nazanin" pitchFamily="2" charset="-78"/>
            </a:endParaRPr>
          </a:p>
          <a:p>
            <a:pPr algn="r" rtl="1">
              <a:lnSpc>
                <a:spcPct val="150000"/>
              </a:lnSpc>
            </a:pPr>
            <a:r>
              <a:rPr lang="fa-IR" sz="2400" b="1" dirty="0">
                <a:cs typeface="B Nazanin" pitchFamily="2" charset="-78"/>
              </a:rPr>
              <a:t>*محدوده طبیعی چگالی ویژه ادرار </a:t>
            </a:r>
            <a:r>
              <a:rPr lang="fa-IR" sz="2400" b="1" u="sng" dirty="0" smtClean="0">
                <a:cs typeface="B Nazanin" pitchFamily="2" charset="-78"/>
              </a:rPr>
              <a:t>1/003 تا 1/030</a:t>
            </a:r>
            <a:r>
              <a:rPr lang="fa-IR" sz="2400" b="1" dirty="0" smtClean="0">
                <a:cs typeface="B Nazanin" pitchFamily="2" charset="-78"/>
              </a:rPr>
              <a:t> </a:t>
            </a:r>
            <a:r>
              <a:rPr lang="fa-IR" sz="2400" b="1" dirty="0">
                <a:cs typeface="B Nazanin" pitchFamily="2" charset="-78"/>
              </a:rPr>
              <a:t>می باشد. </a:t>
            </a:r>
            <a:endParaRPr lang="en-US" sz="2400" b="1" dirty="0">
              <a:cs typeface="B Nazanin" pitchFamily="2" charset="-78"/>
            </a:endParaRPr>
          </a:p>
        </p:txBody>
      </p:sp>
      <p:sp>
        <p:nvSpPr>
          <p:cNvPr id="5" name="Rectangle 4"/>
          <p:cNvSpPr/>
          <p:nvPr/>
        </p:nvSpPr>
        <p:spPr>
          <a:xfrm>
            <a:off x="2971800" y="528935"/>
            <a:ext cx="3286477" cy="461665"/>
          </a:xfrm>
          <a:prstGeom prst="rect">
            <a:avLst/>
          </a:prstGeom>
        </p:spPr>
        <p:txBody>
          <a:bodyPr wrap="none">
            <a:spAutoFit/>
          </a:bodyPr>
          <a:lstStyle/>
          <a:p>
            <a:pPr rtl="1"/>
            <a:r>
              <a:rPr lang="fa-IR" sz="2400" b="1" dirty="0">
                <a:solidFill>
                  <a:srgbClr val="FF0000"/>
                </a:solidFill>
              </a:rPr>
              <a:t>آزمون های تشخیصی</a:t>
            </a:r>
            <a:endParaRPr lang="en-US" sz="2400" b="1" dirty="0">
              <a:solidFill>
                <a:srgbClr val="FF0000"/>
              </a:solidFill>
            </a:endParaRPr>
          </a:p>
        </p:txBody>
      </p:sp>
    </p:spTree>
    <p:extLst>
      <p:ext uri="{BB962C8B-B14F-4D97-AF65-F5344CB8AC3E}">
        <p14:creationId xmlns:p14="http://schemas.microsoft.com/office/powerpoint/2010/main" val="42861405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0" y="533399"/>
            <a:ext cx="4572000" cy="461665"/>
          </a:xfrm>
          <a:prstGeom prst="rect">
            <a:avLst/>
          </a:prstGeom>
        </p:spPr>
        <p:txBody>
          <a:bodyPr>
            <a:spAutoFit/>
          </a:bodyPr>
          <a:lstStyle/>
          <a:p>
            <a:pPr algn="ctr" rtl="1"/>
            <a:r>
              <a:rPr lang="fa-IR" sz="2400" b="1" dirty="0">
                <a:solidFill>
                  <a:srgbClr val="FF0000"/>
                </a:solidFill>
              </a:rPr>
              <a:t>آزمون های کارکردی کلیوی</a:t>
            </a:r>
            <a:endParaRPr lang="en-US" sz="2400" b="1" dirty="0">
              <a:solidFill>
                <a:srgbClr val="FF0000"/>
              </a:solidFill>
            </a:endParaRPr>
          </a:p>
        </p:txBody>
      </p:sp>
      <p:sp>
        <p:nvSpPr>
          <p:cNvPr id="5" name="Rectangle 4"/>
          <p:cNvSpPr/>
          <p:nvPr/>
        </p:nvSpPr>
        <p:spPr>
          <a:xfrm>
            <a:off x="406021" y="1282682"/>
            <a:ext cx="8686800" cy="3323987"/>
          </a:xfrm>
          <a:prstGeom prst="rect">
            <a:avLst/>
          </a:prstGeom>
        </p:spPr>
        <p:txBody>
          <a:bodyPr wrap="square">
            <a:spAutoFit/>
          </a:bodyPr>
          <a:lstStyle/>
          <a:p>
            <a:pPr algn="r" rtl="1">
              <a:lnSpc>
                <a:spcPct val="150000"/>
              </a:lnSpc>
            </a:pPr>
            <a:r>
              <a:rPr lang="fa-IR" sz="2000" b="1" u="sng" dirty="0">
                <a:solidFill>
                  <a:srgbClr val="00B050"/>
                </a:solidFill>
                <a:cs typeface="B Nazanin" pitchFamily="2" charset="-78"/>
              </a:rPr>
              <a:t>سطح کراتینین :</a:t>
            </a:r>
            <a:endParaRPr lang="en-US" sz="2000" b="1" dirty="0">
              <a:solidFill>
                <a:srgbClr val="00B050"/>
              </a:solidFill>
              <a:cs typeface="B Nazanin" pitchFamily="2" charset="-78"/>
            </a:endParaRPr>
          </a:p>
          <a:p>
            <a:pPr algn="r" rtl="1">
              <a:lnSpc>
                <a:spcPct val="150000"/>
              </a:lnSpc>
            </a:pPr>
            <a:r>
              <a:rPr lang="fa-IR" sz="2000" b="1" dirty="0">
                <a:cs typeface="B Nazanin" pitchFamily="2" charset="-78"/>
              </a:rPr>
              <a:t>کارآیی کارکرد کلیوی را اندازه گیری می کند. کراتینین فرآورده نهایی متابولیسم انرژی در عضله است. در کارکرد طبیعی کراتینین که به وسیله کلیه ها تنظیم و دفع می شود. مقدار آن در بدن نسبتا ثابت است. (6/0 تا 2/1 میلی گرم بر دسی لیتر)0</a:t>
            </a:r>
            <a:endParaRPr lang="en-US" sz="2000" b="1" dirty="0">
              <a:cs typeface="B Nazanin" pitchFamily="2" charset="-78"/>
            </a:endParaRPr>
          </a:p>
          <a:p>
            <a:pPr algn="r" rtl="1">
              <a:lnSpc>
                <a:spcPct val="150000"/>
              </a:lnSpc>
            </a:pPr>
            <a:r>
              <a:rPr lang="fa-IR" sz="2000" b="1" u="sng" dirty="0">
                <a:solidFill>
                  <a:srgbClr val="00B050"/>
                </a:solidFill>
                <a:cs typeface="B Nazanin" pitchFamily="2" charset="-78"/>
              </a:rPr>
              <a:t>نیتروژن اوره خون :</a:t>
            </a:r>
            <a:endParaRPr lang="en-US" sz="2000" b="1" dirty="0">
              <a:solidFill>
                <a:srgbClr val="00B050"/>
              </a:solidFill>
              <a:cs typeface="B Nazanin" pitchFamily="2" charset="-78"/>
            </a:endParaRPr>
          </a:p>
          <a:p>
            <a:pPr algn="r" rtl="1">
              <a:lnSpc>
                <a:spcPct val="150000"/>
              </a:lnSpc>
            </a:pPr>
            <a:r>
              <a:rPr lang="fa-IR" sz="2000" b="1" dirty="0">
                <a:cs typeface="B Nazanin" pitchFamily="2" charset="-78"/>
              </a:rPr>
              <a:t>به عنوان شاخص کارکرد کلیوی محسوب می شود. اوره فرآورده نیتروژن دار متابولیسم پروتئین است. </a:t>
            </a:r>
            <a:endParaRPr lang="en-US" sz="2000" b="1" dirty="0">
              <a:cs typeface="B Nazanin" pitchFamily="2" charset="-78"/>
            </a:endParaRPr>
          </a:p>
        </p:txBody>
      </p:sp>
      <p:sp>
        <p:nvSpPr>
          <p:cNvPr id="6" name="Rectangle 5"/>
          <p:cNvSpPr/>
          <p:nvPr/>
        </p:nvSpPr>
        <p:spPr>
          <a:xfrm>
            <a:off x="7772400" y="4495800"/>
            <a:ext cx="1245854" cy="400110"/>
          </a:xfrm>
          <a:prstGeom prst="rect">
            <a:avLst/>
          </a:prstGeom>
        </p:spPr>
        <p:txBody>
          <a:bodyPr wrap="none">
            <a:spAutoFit/>
          </a:bodyPr>
          <a:lstStyle/>
          <a:p>
            <a:pPr rtl="1"/>
            <a:r>
              <a:rPr lang="fa-IR" sz="2000" b="1" u="sng" dirty="0">
                <a:solidFill>
                  <a:srgbClr val="00B050"/>
                </a:solidFill>
                <a:cs typeface="B Nazanin" pitchFamily="2" charset="-78"/>
              </a:rPr>
              <a:t>سونوگرافی :</a:t>
            </a:r>
            <a:endParaRPr lang="en-US" sz="2000" b="1" u="sng" dirty="0">
              <a:solidFill>
                <a:srgbClr val="00B050"/>
              </a:solidFill>
              <a:cs typeface="B Nazanin" pitchFamily="2" charset="-78"/>
            </a:endParaRPr>
          </a:p>
        </p:txBody>
      </p:sp>
      <p:sp>
        <p:nvSpPr>
          <p:cNvPr id="7" name="Rectangle 6"/>
          <p:cNvSpPr/>
          <p:nvPr/>
        </p:nvSpPr>
        <p:spPr>
          <a:xfrm>
            <a:off x="609600" y="4800600"/>
            <a:ext cx="8458200" cy="1938992"/>
          </a:xfrm>
          <a:prstGeom prst="rect">
            <a:avLst/>
          </a:prstGeom>
        </p:spPr>
        <p:txBody>
          <a:bodyPr wrap="square">
            <a:spAutoFit/>
          </a:bodyPr>
          <a:lstStyle/>
          <a:p>
            <a:pPr algn="r" rtl="1">
              <a:lnSpc>
                <a:spcPct val="150000"/>
              </a:lnSpc>
            </a:pPr>
            <a:r>
              <a:rPr lang="fa-IR" sz="2000" b="1" dirty="0">
                <a:cs typeface="B Nazanin" pitchFamily="2" charset="-78"/>
              </a:rPr>
              <a:t>یک روش غیرتهاجمی است که در آن امواج صوتی از بدن عبور می کند و ناهنجاری های بافت ها و اندام های داخلی مشخص می گردد. ناهنجاری هایی مانند تجمع مایع، توده ها، ناهنجاری های مادرزادی، تغییر در اندازه کلیه ها و انسدادها را مشخص می نماید. </a:t>
            </a:r>
            <a:endParaRPr lang="en-US" sz="2000" b="1" dirty="0">
              <a:cs typeface="B Nazanin" pitchFamily="2" charset="-78"/>
            </a:endParaRPr>
          </a:p>
          <a:p>
            <a:pPr algn="r" rtl="1">
              <a:lnSpc>
                <a:spcPct val="150000"/>
              </a:lnSpc>
            </a:pPr>
            <a:r>
              <a:rPr lang="fa-IR" sz="2000" b="1" u="sng" dirty="0">
                <a:solidFill>
                  <a:srgbClr val="00B0F0"/>
                </a:solidFill>
                <a:cs typeface="B Nazanin" pitchFamily="2" charset="-78"/>
              </a:rPr>
              <a:t>*در این روش مثانه بیمار باید پر باشد. </a:t>
            </a:r>
            <a:endParaRPr lang="en-US" sz="2000" b="1" dirty="0">
              <a:solidFill>
                <a:srgbClr val="00B0F0"/>
              </a:solidFill>
              <a:cs typeface="B Nazanin" pitchFamily="2" charset="-78"/>
            </a:endParaRPr>
          </a:p>
        </p:txBody>
      </p:sp>
    </p:spTree>
    <p:extLst>
      <p:ext uri="{BB962C8B-B14F-4D97-AF65-F5344CB8AC3E}">
        <p14:creationId xmlns:p14="http://schemas.microsoft.com/office/powerpoint/2010/main" val="30703401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95600" y="457200"/>
            <a:ext cx="3438762" cy="461665"/>
          </a:xfrm>
          <a:prstGeom prst="rect">
            <a:avLst/>
          </a:prstGeom>
        </p:spPr>
        <p:txBody>
          <a:bodyPr wrap="none">
            <a:spAutoFit/>
          </a:bodyPr>
          <a:lstStyle/>
          <a:p>
            <a:pPr rtl="1"/>
            <a:r>
              <a:rPr lang="fa-IR" sz="2400" b="1" dirty="0">
                <a:solidFill>
                  <a:srgbClr val="FF0000"/>
                </a:solidFill>
              </a:rPr>
              <a:t>پیلوگرافی داخل وریدی</a:t>
            </a:r>
            <a:endParaRPr lang="en-US" sz="2400" b="1" dirty="0">
              <a:solidFill>
                <a:srgbClr val="FF0000"/>
              </a:solidFill>
            </a:endParaRPr>
          </a:p>
        </p:txBody>
      </p:sp>
      <p:sp>
        <p:nvSpPr>
          <p:cNvPr id="5" name="Rectangle 4"/>
          <p:cNvSpPr/>
          <p:nvPr/>
        </p:nvSpPr>
        <p:spPr>
          <a:xfrm>
            <a:off x="685800" y="1066800"/>
            <a:ext cx="8305800" cy="5632311"/>
          </a:xfrm>
          <a:prstGeom prst="rect">
            <a:avLst/>
          </a:prstGeom>
        </p:spPr>
        <p:txBody>
          <a:bodyPr wrap="square">
            <a:spAutoFit/>
          </a:bodyPr>
          <a:lstStyle/>
          <a:p>
            <a:pPr algn="just" rtl="1">
              <a:lnSpc>
                <a:spcPct val="150000"/>
              </a:lnSpc>
            </a:pPr>
            <a:r>
              <a:rPr lang="fa-IR" sz="2000" dirty="0">
                <a:cs typeface="B Nazanin" pitchFamily="2" charset="-78"/>
              </a:rPr>
              <a:t>ماده حاجب حاوی ید از راه وریدی وارد بدن بیمار می کنند. با عبور ماده حاجب از دستگاه جمع کننده لگنچه، میزنای ها و مثانه قابل رویت می شوند. </a:t>
            </a:r>
            <a:endParaRPr lang="en-US" sz="2000" dirty="0">
              <a:cs typeface="B Nazanin" pitchFamily="2" charset="-78"/>
            </a:endParaRPr>
          </a:p>
          <a:p>
            <a:pPr algn="just" rtl="1">
              <a:lnSpc>
                <a:spcPct val="150000"/>
              </a:lnSpc>
            </a:pPr>
            <a:r>
              <a:rPr lang="fa-IR" sz="2000" dirty="0">
                <a:cs typeface="B Nazanin" pitchFamily="2" charset="-78"/>
              </a:rPr>
              <a:t>نقطه ضعف این روش این است که نیاز به ماده حاجب دارد که در برخی افراد حساسیت ایجاد می کند و در بیماران نارسایی کلیه، دیابتی­ها و نارسایی احتقانی قلب خطر مسمومیت دارد. </a:t>
            </a:r>
            <a:endParaRPr lang="en-US" sz="2000" dirty="0">
              <a:cs typeface="B Nazanin" pitchFamily="2" charset="-78"/>
            </a:endParaRPr>
          </a:p>
          <a:p>
            <a:pPr algn="just" rtl="1">
              <a:lnSpc>
                <a:spcPct val="150000"/>
              </a:lnSpc>
            </a:pPr>
            <a:r>
              <a:rPr lang="fa-IR" sz="2000" b="1" u="sng" dirty="0">
                <a:solidFill>
                  <a:srgbClr val="00B0F0"/>
                </a:solidFill>
                <a:cs typeface="B Nazanin" pitchFamily="2" charset="-78"/>
              </a:rPr>
              <a:t>مراقبت­های قبل از پیلوگرافی :</a:t>
            </a:r>
            <a:endParaRPr lang="en-US" sz="2000" dirty="0">
              <a:solidFill>
                <a:srgbClr val="00B0F0"/>
              </a:solidFill>
              <a:cs typeface="B Nazanin" pitchFamily="2" charset="-78"/>
            </a:endParaRPr>
          </a:p>
          <a:p>
            <a:pPr algn="just" rtl="1">
              <a:lnSpc>
                <a:spcPct val="150000"/>
              </a:lnSpc>
            </a:pPr>
            <a:r>
              <a:rPr lang="fa-IR" sz="2000" dirty="0">
                <a:cs typeface="B Nazanin" pitchFamily="2" charset="-78"/>
              </a:rPr>
              <a:t>* تخلیه روده </a:t>
            </a:r>
            <a:endParaRPr lang="en-US" sz="2000" dirty="0">
              <a:cs typeface="B Nazanin" pitchFamily="2" charset="-78"/>
            </a:endParaRPr>
          </a:p>
          <a:p>
            <a:pPr algn="just" rtl="1">
              <a:lnSpc>
                <a:spcPct val="150000"/>
              </a:lnSpc>
            </a:pPr>
            <a:r>
              <a:rPr lang="fa-IR" sz="2000" dirty="0">
                <a:cs typeface="B Nazanin" pitchFamily="2" charset="-78"/>
              </a:rPr>
              <a:t>* بررسی سابقه آلرژی بیمار به ید و غذاهای دریایی </a:t>
            </a:r>
            <a:endParaRPr lang="en-US" sz="2000" dirty="0">
              <a:cs typeface="B Nazanin" pitchFamily="2" charset="-78"/>
            </a:endParaRPr>
          </a:p>
          <a:p>
            <a:pPr algn="just" rtl="1">
              <a:lnSpc>
                <a:spcPct val="150000"/>
              </a:lnSpc>
            </a:pPr>
            <a:r>
              <a:rPr lang="fa-IR" sz="2000" dirty="0">
                <a:cs typeface="B Nazanin" pitchFamily="2" charset="-78"/>
              </a:rPr>
              <a:t>* پر بودن کامل مثانه</a:t>
            </a:r>
            <a:endParaRPr lang="en-US" sz="2000" dirty="0">
              <a:cs typeface="B Nazanin" pitchFamily="2" charset="-78"/>
            </a:endParaRPr>
          </a:p>
          <a:p>
            <a:pPr algn="just" rtl="1">
              <a:lnSpc>
                <a:spcPct val="150000"/>
              </a:lnSpc>
            </a:pPr>
            <a:r>
              <a:rPr lang="fa-IR" sz="2000" b="1" u="sng" dirty="0">
                <a:solidFill>
                  <a:srgbClr val="00B0F0"/>
                </a:solidFill>
                <a:cs typeface="B Nazanin" pitchFamily="2" charset="-78"/>
              </a:rPr>
              <a:t>مراقبت­های بعد از پیلوگرافی :</a:t>
            </a:r>
            <a:endParaRPr lang="en-US" sz="2000" dirty="0">
              <a:solidFill>
                <a:srgbClr val="00B0F0"/>
              </a:solidFill>
              <a:cs typeface="B Nazanin" pitchFamily="2" charset="-78"/>
            </a:endParaRPr>
          </a:p>
          <a:p>
            <a:pPr algn="just" rtl="1">
              <a:lnSpc>
                <a:spcPct val="150000"/>
              </a:lnSpc>
            </a:pPr>
            <a:r>
              <a:rPr lang="fa-IR" sz="2000" dirty="0">
                <a:cs typeface="B Nazanin" pitchFamily="2" charset="-78"/>
              </a:rPr>
              <a:t>* تحت نظر بودن تا 4 ساعت </a:t>
            </a:r>
            <a:endParaRPr lang="en-US" sz="2000" dirty="0">
              <a:cs typeface="B Nazanin" pitchFamily="2" charset="-78"/>
            </a:endParaRPr>
          </a:p>
          <a:p>
            <a:pPr algn="just" rtl="1">
              <a:lnSpc>
                <a:spcPct val="150000"/>
              </a:lnSpc>
            </a:pPr>
            <a:r>
              <a:rPr lang="fa-IR" sz="2000" dirty="0">
                <a:cs typeface="B Nazanin" pitchFamily="2" charset="-78"/>
              </a:rPr>
              <a:t>* مصرف مایعات فراوان</a:t>
            </a:r>
            <a:endParaRPr lang="en-US" sz="2000" dirty="0">
              <a:cs typeface="B Nazanin" pitchFamily="2" charset="-78"/>
            </a:endParaRPr>
          </a:p>
          <a:p>
            <a:pPr algn="just" rtl="1">
              <a:lnSpc>
                <a:spcPct val="150000"/>
              </a:lnSpc>
            </a:pPr>
            <a:r>
              <a:rPr lang="fa-IR" sz="2000" dirty="0">
                <a:cs typeface="B Nazanin" pitchFamily="2" charset="-78"/>
              </a:rPr>
              <a:t>* بررسی عملکرد کلیه و برون ده ادراری</a:t>
            </a:r>
            <a:endParaRPr lang="en-US" sz="2000" dirty="0">
              <a:cs typeface="B Nazanin" pitchFamily="2" charset="-78"/>
            </a:endParaRPr>
          </a:p>
        </p:txBody>
      </p:sp>
    </p:spTree>
    <p:extLst>
      <p:ext uri="{BB962C8B-B14F-4D97-AF65-F5344CB8AC3E}">
        <p14:creationId xmlns:p14="http://schemas.microsoft.com/office/powerpoint/2010/main" val="10788591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07943" y="528935"/>
            <a:ext cx="2719014" cy="461665"/>
          </a:xfrm>
          <a:prstGeom prst="rect">
            <a:avLst/>
          </a:prstGeom>
        </p:spPr>
        <p:txBody>
          <a:bodyPr wrap="none">
            <a:spAutoFit/>
          </a:bodyPr>
          <a:lstStyle/>
          <a:p>
            <a:pPr rtl="1"/>
            <a:r>
              <a:rPr lang="fa-IR" sz="2400" b="1" dirty="0">
                <a:solidFill>
                  <a:srgbClr val="FF0000"/>
                </a:solidFill>
              </a:rPr>
              <a:t>آنژیوگرافی کلیوی</a:t>
            </a:r>
            <a:endParaRPr lang="en-US" sz="2400" b="1" dirty="0">
              <a:solidFill>
                <a:srgbClr val="FF0000"/>
              </a:solidFill>
            </a:endParaRPr>
          </a:p>
        </p:txBody>
      </p:sp>
      <p:sp>
        <p:nvSpPr>
          <p:cNvPr id="5" name="Rectangle 4"/>
          <p:cNvSpPr/>
          <p:nvPr/>
        </p:nvSpPr>
        <p:spPr>
          <a:xfrm>
            <a:off x="381000" y="1143000"/>
            <a:ext cx="8610600" cy="5632311"/>
          </a:xfrm>
          <a:prstGeom prst="rect">
            <a:avLst/>
          </a:prstGeom>
        </p:spPr>
        <p:txBody>
          <a:bodyPr wrap="square">
            <a:spAutoFit/>
          </a:bodyPr>
          <a:lstStyle/>
          <a:p>
            <a:pPr algn="r" rtl="1"/>
            <a:r>
              <a:rPr lang="fa-IR" sz="2000" dirty="0">
                <a:cs typeface="B Nazanin" pitchFamily="2" charset="-78"/>
              </a:rPr>
              <a:t>تصویری از شرایین کلیوی به دست می­دهد. به شریان آگزیلاری یک سوزن وارد کرده و یک کاتتر را از راه شرایین آگزیلاری و ایلیاک به سمت آئورت یا شریان کلیوی می­فرستند و یک ماده حاجب را تزریق می­کنند. </a:t>
            </a:r>
            <a:endParaRPr lang="fa-IR" sz="2000" dirty="0" smtClean="0">
              <a:cs typeface="B Nazanin" pitchFamily="2" charset="-78"/>
            </a:endParaRPr>
          </a:p>
          <a:p>
            <a:pPr algn="r" rtl="1"/>
            <a:endParaRPr lang="en-US" sz="2000" dirty="0">
              <a:cs typeface="B Nazanin" pitchFamily="2" charset="-78"/>
            </a:endParaRPr>
          </a:p>
          <a:p>
            <a:pPr algn="r" rtl="1"/>
            <a:r>
              <a:rPr lang="fa-IR" sz="2000" b="1" u="sng" dirty="0">
                <a:solidFill>
                  <a:srgbClr val="00B0F0"/>
                </a:solidFill>
                <a:cs typeface="B Nazanin" pitchFamily="2" charset="-78"/>
              </a:rPr>
              <a:t>عوارض آن عبارتند از</a:t>
            </a:r>
            <a:r>
              <a:rPr lang="fa-IR" sz="2000" b="1" u="sng" dirty="0" smtClean="0">
                <a:solidFill>
                  <a:srgbClr val="00B0F0"/>
                </a:solidFill>
                <a:cs typeface="B Nazanin" pitchFamily="2" charset="-78"/>
              </a:rPr>
              <a:t>:</a:t>
            </a:r>
            <a:endParaRPr lang="en-US" sz="2000" b="1" dirty="0">
              <a:solidFill>
                <a:srgbClr val="00B0F0"/>
              </a:solidFill>
              <a:cs typeface="B Nazanin" pitchFamily="2" charset="-78"/>
            </a:endParaRPr>
          </a:p>
          <a:p>
            <a:pPr algn="r" rtl="1"/>
            <a:r>
              <a:rPr lang="fa-IR" sz="2000" dirty="0">
                <a:cs typeface="B Nazanin" pitchFamily="2" charset="-78"/>
              </a:rPr>
              <a:t>* تشکیل هماتوم</a:t>
            </a:r>
            <a:endParaRPr lang="en-US" sz="2000" dirty="0">
              <a:cs typeface="B Nazanin" pitchFamily="2" charset="-78"/>
            </a:endParaRPr>
          </a:p>
          <a:p>
            <a:pPr algn="r" rtl="1"/>
            <a:r>
              <a:rPr lang="fa-IR" sz="2000" dirty="0">
                <a:cs typeface="B Nazanin" pitchFamily="2" charset="-78"/>
              </a:rPr>
              <a:t>* ترومبوز</a:t>
            </a:r>
            <a:endParaRPr lang="en-US" sz="2000" dirty="0">
              <a:cs typeface="B Nazanin" pitchFamily="2" charset="-78"/>
            </a:endParaRPr>
          </a:p>
          <a:p>
            <a:pPr algn="r" rtl="1"/>
            <a:r>
              <a:rPr lang="fa-IR" sz="2000" dirty="0" smtClean="0">
                <a:cs typeface="B Nazanin" pitchFamily="2" charset="-78"/>
              </a:rPr>
              <a:t>* تشکیل </a:t>
            </a:r>
            <a:r>
              <a:rPr lang="fa-IR" sz="2000" dirty="0">
                <a:cs typeface="B Nazanin" pitchFamily="2" charset="-78"/>
              </a:rPr>
              <a:t>آنوریسم </a:t>
            </a:r>
            <a:r>
              <a:rPr lang="fa-IR" sz="2000" dirty="0" smtClean="0">
                <a:cs typeface="B Nazanin" pitchFamily="2" charset="-78"/>
              </a:rPr>
              <a:t>کاذب</a:t>
            </a:r>
          </a:p>
          <a:p>
            <a:pPr algn="r" rtl="1"/>
            <a:endParaRPr lang="en-US" sz="2000" dirty="0">
              <a:cs typeface="B Nazanin" pitchFamily="2" charset="-78"/>
            </a:endParaRPr>
          </a:p>
          <a:p>
            <a:pPr algn="r" rtl="1"/>
            <a:r>
              <a:rPr lang="fa-IR" sz="2000" b="1" u="sng" dirty="0">
                <a:solidFill>
                  <a:srgbClr val="00B0F0"/>
                </a:solidFill>
                <a:cs typeface="B Nazanin" pitchFamily="2" charset="-78"/>
              </a:rPr>
              <a:t>مراقبت­های قبل از آنژیوگرافی :</a:t>
            </a:r>
            <a:endParaRPr lang="en-US" sz="2000" b="1" dirty="0">
              <a:solidFill>
                <a:srgbClr val="00B0F0"/>
              </a:solidFill>
              <a:cs typeface="B Nazanin" pitchFamily="2" charset="-78"/>
            </a:endParaRPr>
          </a:p>
          <a:p>
            <a:pPr algn="r" rtl="1"/>
            <a:r>
              <a:rPr lang="fa-IR" sz="2000" dirty="0">
                <a:cs typeface="B Nazanin" pitchFamily="2" charset="-78"/>
              </a:rPr>
              <a:t>* تعیین حساسیت به ماده حاجب</a:t>
            </a:r>
            <a:endParaRPr lang="en-US" sz="2000" dirty="0">
              <a:cs typeface="B Nazanin" pitchFamily="2" charset="-78"/>
            </a:endParaRPr>
          </a:p>
          <a:p>
            <a:pPr algn="r" rtl="1"/>
            <a:r>
              <a:rPr lang="fa-IR" sz="2000" dirty="0">
                <a:cs typeface="B Nazanin" pitchFamily="2" charset="-78"/>
              </a:rPr>
              <a:t>* شیو محل ورود کاتتر</a:t>
            </a:r>
            <a:endParaRPr lang="en-US" sz="2000" dirty="0">
              <a:cs typeface="B Nazanin" pitchFamily="2" charset="-78"/>
            </a:endParaRPr>
          </a:p>
          <a:p>
            <a:pPr algn="r" rtl="1"/>
            <a:r>
              <a:rPr lang="fa-IR" sz="2000" dirty="0">
                <a:cs typeface="B Nazanin" pitchFamily="2" charset="-78"/>
              </a:rPr>
              <a:t> * علامت گذاری محل نبض های محیطی در زیر محل ورود </a:t>
            </a:r>
            <a:r>
              <a:rPr lang="fa-IR" sz="2000" dirty="0" smtClean="0">
                <a:cs typeface="B Nazanin" pitchFamily="2" charset="-78"/>
              </a:rPr>
              <a:t>کاتتر</a:t>
            </a:r>
          </a:p>
          <a:p>
            <a:pPr algn="r" rtl="1"/>
            <a:endParaRPr lang="en-US" sz="2000" dirty="0" smtClean="0">
              <a:cs typeface="B Nazanin" pitchFamily="2" charset="-78"/>
            </a:endParaRPr>
          </a:p>
          <a:p>
            <a:pPr algn="r" rtl="1"/>
            <a:r>
              <a:rPr lang="fa-IR" sz="2000" b="1" u="sng" dirty="0" smtClean="0">
                <a:solidFill>
                  <a:srgbClr val="00B0F0"/>
                </a:solidFill>
                <a:cs typeface="B Nazanin" pitchFamily="2" charset="-78"/>
              </a:rPr>
              <a:t>مراقبت </a:t>
            </a:r>
            <a:r>
              <a:rPr lang="fa-IR" sz="2000" b="1" u="sng" dirty="0">
                <a:solidFill>
                  <a:srgbClr val="00B0F0"/>
                </a:solidFill>
                <a:cs typeface="B Nazanin" pitchFamily="2" charset="-78"/>
              </a:rPr>
              <a:t>های بعد از آنژیوگرافی :</a:t>
            </a:r>
            <a:endParaRPr lang="en-US" sz="2000" b="1" dirty="0">
              <a:solidFill>
                <a:srgbClr val="00B0F0"/>
              </a:solidFill>
              <a:cs typeface="B Nazanin" pitchFamily="2" charset="-78"/>
            </a:endParaRPr>
          </a:p>
          <a:p>
            <a:pPr algn="r" rtl="1"/>
            <a:r>
              <a:rPr lang="fa-IR" sz="2000" dirty="0">
                <a:cs typeface="B Nazanin" pitchFamily="2" charset="-78"/>
              </a:rPr>
              <a:t>* کنترل علائم حیاتی</a:t>
            </a:r>
            <a:endParaRPr lang="en-US" sz="2000" dirty="0">
              <a:cs typeface="B Nazanin" pitchFamily="2" charset="-78"/>
            </a:endParaRPr>
          </a:p>
          <a:p>
            <a:pPr algn="r" rtl="1"/>
            <a:r>
              <a:rPr lang="fa-IR" sz="2000" dirty="0">
                <a:cs typeface="B Nazanin" pitchFamily="2" charset="-78"/>
              </a:rPr>
              <a:t>* کنترل نبض پایین محل ورود کاتتر</a:t>
            </a:r>
            <a:endParaRPr lang="en-US" sz="2000" dirty="0">
              <a:cs typeface="B Nazanin" pitchFamily="2" charset="-78"/>
            </a:endParaRPr>
          </a:p>
          <a:p>
            <a:pPr algn="r" rtl="1"/>
            <a:r>
              <a:rPr lang="fa-IR" sz="2000" dirty="0">
                <a:cs typeface="B Nazanin" pitchFamily="2" charset="-78"/>
              </a:rPr>
              <a:t>* کنترل تورم</a:t>
            </a:r>
            <a:endParaRPr lang="en-US" sz="2000" dirty="0">
              <a:cs typeface="B Nazanin" pitchFamily="2" charset="-78"/>
            </a:endParaRPr>
          </a:p>
          <a:p>
            <a:pPr algn="r" rtl="1"/>
            <a:r>
              <a:rPr lang="fa-IR" sz="2000" dirty="0">
                <a:cs typeface="B Nazanin" pitchFamily="2" charset="-78"/>
              </a:rPr>
              <a:t>* کنترل هماتوم وخونریزی</a:t>
            </a:r>
            <a:endParaRPr lang="en-US" sz="2000" dirty="0">
              <a:cs typeface="B Nazanin" pitchFamily="2" charset="-78"/>
            </a:endParaRPr>
          </a:p>
        </p:txBody>
      </p:sp>
    </p:spTree>
    <p:extLst>
      <p:ext uri="{BB962C8B-B14F-4D97-AF65-F5344CB8AC3E}">
        <p14:creationId xmlns:p14="http://schemas.microsoft.com/office/powerpoint/2010/main" val="4813928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9000" y="457200"/>
            <a:ext cx="2212465" cy="461665"/>
          </a:xfrm>
          <a:prstGeom prst="rect">
            <a:avLst/>
          </a:prstGeom>
        </p:spPr>
        <p:txBody>
          <a:bodyPr wrap="none">
            <a:spAutoFit/>
          </a:bodyPr>
          <a:lstStyle/>
          <a:p>
            <a:pPr rtl="1"/>
            <a:r>
              <a:rPr lang="fa-IR" sz="2400" b="1" dirty="0">
                <a:solidFill>
                  <a:srgbClr val="FF0000"/>
                </a:solidFill>
              </a:rPr>
              <a:t>سیستوگرافی</a:t>
            </a:r>
            <a:endParaRPr lang="en-US" sz="2400" b="1" dirty="0">
              <a:solidFill>
                <a:srgbClr val="FF0000"/>
              </a:solidFill>
            </a:endParaRPr>
          </a:p>
        </p:txBody>
      </p:sp>
      <p:sp>
        <p:nvSpPr>
          <p:cNvPr id="5" name="Rectangle 4"/>
          <p:cNvSpPr/>
          <p:nvPr/>
        </p:nvSpPr>
        <p:spPr>
          <a:xfrm>
            <a:off x="914400" y="1295400"/>
            <a:ext cx="7924800" cy="4670509"/>
          </a:xfrm>
          <a:prstGeom prst="rect">
            <a:avLst/>
          </a:prstGeom>
        </p:spPr>
        <p:txBody>
          <a:bodyPr wrap="square">
            <a:spAutoFit/>
          </a:bodyPr>
          <a:lstStyle/>
          <a:p>
            <a:pPr algn="r" rtl="1">
              <a:lnSpc>
                <a:spcPct val="150000"/>
              </a:lnSpc>
            </a:pPr>
            <a:r>
              <a:rPr lang="fa-IR" sz="2000" dirty="0">
                <a:cs typeface="B Nazanin" pitchFamily="2" charset="-78"/>
              </a:rPr>
              <a:t>یک کاتتر در مثانه گذاشته و یک ماده حاجب تزریق می شود تا محدوده دیواره مثانه مشخص گردد. به ارزیابی ریفلاکس مثانه ای حالبی کمک می کند. </a:t>
            </a:r>
            <a:endParaRPr lang="en-US" sz="2000" dirty="0">
              <a:cs typeface="B Nazanin" pitchFamily="2" charset="-78"/>
            </a:endParaRPr>
          </a:p>
          <a:p>
            <a:pPr algn="r" rtl="1">
              <a:lnSpc>
                <a:spcPct val="150000"/>
              </a:lnSpc>
            </a:pPr>
            <a:r>
              <a:rPr lang="fa-IR" sz="2000" b="1" u="sng" dirty="0">
                <a:solidFill>
                  <a:srgbClr val="00B0F0"/>
                </a:solidFill>
                <a:cs typeface="B Nazanin" pitchFamily="2" charset="-78"/>
              </a:rPr>
              <a:t>عوارض :</a:t>
            </a:r>
            <a:endParaRPr lang="en-US" sz="2000" dirty="0">
              <a:solidFill>
                <a:srgbClr val="00B0F0"/>
              </a:solidFill>
              <a:cs typeface="B Nazanin" pitchFamily="2" charset="-78"/>
            </a:endParaRPr>
          </a:p>
          <a:p>
            <a:pPr algn="r" rtl="1">
              <a:lnSpc>
                <a:spcPct val="150000"/>
              </a:lnSpc>
            </a:pPr>
            <a:r>
              <a:rPr lang="fa-IR" sz="2000" dirty="0">
                <a:cs typeface="B Nazanin" pitchFamily="2" charset="-78"/>
              </a:rPr>
              <a:t>* خونریزی</a:t>
            </a:r>
            <a:endParaRPr lang="en-US" sz="2000" dirty="0">
              <a:cs typeface="B Nazanin" pitchFamily="2" charset="-78"/>
            </a:endParaRPr>
          </a:p>
          <a:p>
            <a:pPr algn="r" rtl="1">
              <a:lnSpc>
                <a:spcPct val="150000"/>
              </a:lnSpc>
            </a:pPr>
            <a:r>
              <a:rPr lang="fa-IR" sz="2000" dirty="0">
                <a:cs typeface="B Nazanin" pitchFamily="2" charset="-78"/>
              </a:rPr>
              <a:t>* سوراخ شدن مثانه </a:t>
            </a:r>
            <a:endParaRPr lang="en-US" sz="2000" dirty="0">
              <a:cs typeface="B Nazanin" pitchFamily="2" charset="-78"/>
            </a:endParaRPr>
          </a:p>
          <a:p>
            <a:pPr algn="r" rtl="1">
              <a:lnSpc>
                <a:spcPct val="150000"/>
              </a:lnSpc>
            </a:pPr>
            <a:r>
              <a:rPr lang="fa-IR" sz="2000" dirty="0">
                <a:cs typeface="B Nazanin" pitchFamily="2" charset="-78"/>
              </a:rPr>
              <a:t>* عفونت</a:t>
            </a:r>
            <a:endParaRPr lang="en-US" sz="2000" dirty="0">
              <a:cs typeface="B Nazanin" pitchFamily="2" charset="-78"/>
            </a:endParaRPr>
          </a:p>
          <a:p>
            <a:pPr algn="r" rtl="1">
              <a:lnSpc>
                <a:spcPct val="150000"/>
              </a:lnSpc>
            </a:pPr>
            <a:r>
              <a:rPr lang="fa-IR" sz="2000" b="1" u="sng" dirty="0">
                <a:solidFill>
                  <a:srgbClr val="00B0F0"/>
                </a:solidFill>
                <a:cs typeface="B Nazanin" pitchFamily="2" charset="-78"/>
              </a:rPr>
              <a:t>مراقبت های قبل از سیستوگرافی :</a:t>
            </a:r>
            <a:endParaRPr lang="en-US" sz="2000" dirty="0">
              <a:solidFill>
                <a:srgbClr val="00B0F0"/>
              </a:solidFill>
              <a:cs typeface="B Nazanin" pitchFamily="2" charset="-78"/>
            </a:endParaRPr>
          </a:p>
          <a:p>
            <a:pPr algn="r" rtl="1">
              <a:lnSpc>
                <a:spcPct val="150000"/>
              </a:lnSpc>
            </a:pPr>
            <a:r>
              <a:rPr lang="fa-IR" sz="2000" dirty="0">
                <a:cs typeface="B Nazanin" pitchFamily="2" charset="-78"/>
              </a:rPr>
              <a:t>* استراحت در تخت</a:t>
            </a:r>
            <a:endParaRPr lang="en-US" sz="2000" dirty="0">
              <a:cs typeface="B Nazanin" pitchFamily="2" charset="-78"/>
            </a:endParaRPr>
          </a:p>
          <a:p>
            <a:pPr algn="r" rtl="1">
              <a:lnSpc>
                <a:spcPct val="150000"/>
              </a:lnSpc>
            </a:pPr>
            <a:r>
              <a:rPr lang="fa-IR" sz="2000" dirty="0">
                <a:cs typeface="B Nazanin" pitchFamily="2" charset="-78"/>
              </a:rPr>
              <a:t>* حمام نشیمنگاهی جهت شل شدن عضلات و کاهش درد</a:t>
            </a:r>
            <a:endParaRPr lang="en-US" sz="2000" dirty="0">
              <a:cs typeface="B Nazanin" pitchFamily="2" charset="-78"/>
            </a:endParaRPr>
          </a:p>
          <a:p>
            <a:pPr algn="r" rtl="1">
              <a:lnSpc>
                <a:spcPct val="150000"/>
              </a:lnSpc>
            </a:pPr>
            <a:r>
              <a:rPr lang="fa-IR" sz="2000" dirty="0">
                <a:cs typeface="B Nazanin" pitchFamily="2" charset="-78"/>
              </a:rPr>
              <a:t>* نوشیدن مایعات</a:t>
            </a:r>
            <a:endParaRPr lang="en-US" sz="2000" dirty="0">
              <a:cs typeface="B Nazanin" pitchFamily="2" charset="-78"/>
            </a:endParaRPr>
          </a:p>
        </p:txBody>
      </p:sp>
    </p:spTree>
    <p:extLst>
      <p:ext uri="{BB962C8B-B14F-4D97-AF65-F5344CB8AC3E}">
        <p14:creationId xmlns:p14="http://schemas.microsoft.com/office/powerpoint/2010/main" val="9371087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191000" y="533400"/>
            <a:ext cx="843501" cy="523220"/>
          </a:xfrm>
          <a:prstGeom prst="rect">
            <a:avLst/>
          </a:prstGeom>
        </p:spPr>
        <p:txBody>
          <a:bodyPr wrap="none">
            <a:spAutoFit/>
          </a:bodyPr>
          <a:lstStyle/>
          <a:p>
            <a:r>
              <a:rPr lang="en-US" sz="2800" b="1" dirty="0" smtClean="0">
                <a:solidFill>
                  <a:srgbClr val="FF0000"/>
                </a:solidFill>
              </a:rPr>
              <a:t>MRI</a:t>
            </a:r>
            <a:endParaRPr lang="en-US" dirty="0"/>
          </a:p>
        </p:txBody>
      </p:sp>
      <p:sp>
        <p:nvSpPr>
          <p:cNvPr id="6" name="Rectangle 5"/>
          <p:cNvSpPr/>
          <p:nvPr/>
        </p:nvSpPr>
        <p:spPr>
          <a:xfrm>
            <a:off x="503047" y="1295400"/>
            <a:ext cx="8458200" cy="2816156"/>
          </a:xfrm>
          <a:prstGeom prst="rect">
            <a:avLst/>
          </a:prstGeom>
        </p:spPr>
        <p:txBody>
          <a:bodyPr wrap="square">
            <a:spAutoFit/>
          </a:bodyPr>
          <a:lstStyle/>
          <a:p>
            <a:pPr algn="r" rtl="1">
              <a:lnSpc>
                <a:spcPct val="150000"/>
              </a:lnSpc>
            </a:pPr>
            <a:r>
              <a:rPr lang="fa-IR" sz="2400" dirty="0">
                <a:cs typeface="B Nazanin" pitchFamily="2" charset="-78"/>
              </a:rPr>
              <a:t>در بررسی توده های کلیوی، تشخیص تنگی های عروق کلیوی اصلی و ترومبوز ورید کلیوی بسیار کمک کننده است. این روش نیاز به تزریق مواد حاجب نفروتوکسیک ندارد. </a:t>
            </a:r>
            <a:endParaRPr lang="en-US" sz="2400" dirty="0">
              <a:cs typeface="B Nazanin" pitchFamily="2" charset="-78"/>
            </a:endParaRPr>
          </a:p>
          <a:p>
            <a:pPr algn="r" rtl="1">
              <a:lnSpc>
                <a:spcPct val="150000"/>
              </a:lnSpc>
            </a:pPr>
            <a:r>
              <a:rPr lang="fa-IR" sz="2400" dirty="0">
                <a:solidFill>
                  <a:srgbClr val="00B050"/>
                </a:solidFill>
                <a:cs typeface="B Nazanin" pitchFamily="2" charset="-78"/>
              </a:rPr>
              <a:t> </a:t>
            </a:r>
            <a:r>
              <a:rPr lang="fa-IR" sz="2400" b="1" u="sng" dirty="0">
                <a:solidFill>
                  <a:srgbClr val="00B050"/>
                </a:solidFill>
                <a:cs typeface="B Nazanin" pitchFamily="2" charset="-78"/>
              </a:rPr>
              <a:t>مراقبت­های قبل از</a:t>
            </a:r>
            <a:r>
              <a:rPr lang="fa-IR" sz="2400" u="sng" dirty="0">
                <a:solidFill>
                  <a:srgbClr val="00B050"/>
                </a:solidFill>
                <a:cs typeface="B Nazanin" pitchFamily="2" charset="-78"/>
              </a:rPr>
              <a:t> </a:t>
            </a:r>
            <a:r>
              <a:rPr lang="en-US" sz="2400" b="1" u="sng" dirty="0">
                <a:solidFill>
                  <a:srgbClr val="00B050"/>
                </a:solidFill>
                <a:cs typeface="B Nazanin" pitchFamily="2" charset="-78"/>
              </a:rPr>
              <a:t>MRI </a:t>
            </a:r>
            <a:r>
              <a:rPr lang="fa-IR" sz="2400" b="1" u="sng" dirty="0">
                <a:solidFill>
                  <a:srgbClr val="00B050"/>
                </a:solidFill>
                <a:cs typeface="B Nazanin" pitchFamily="2" charset="-78"/>
              </a:rPr>
              <a:t>:</a:t>
            </a:r>
            <a:endParaRPr lang="en-US" sz="2400" dirty="0">
              <a:solidFill>
                <a:srgbClr val="00B050"/>
              </a:solidFill>
              <a:cs typeface="B Nazanin" pitchFamily="2" charset="-78"/>
            </a:endParaRPr>
          </a:p>
          <a:p>
            <a:pPr algn="r" rtl="1">
              <a:lnSpc>
                <a:spcPct val="150000"/>
              </a:lnSpc>
            </a:pPr>
            <a:r>
              <a:rPr lang="fa-IR" sz="2400" dirty="0">
                <a:cs typeface="B Nazanin" pitchFamily="2" charset="-78"/>
              </a:rPr>
              <a:t>* آرام سازی بیمار </a:t>
            </a:r>
            <a:endParaRPr lang="en-US" sz="2400" dirty="0">
              <a:cs typeface="B Nazanin" pitchFamily="2" charset="-78"/>
            </a:endParaRPr>
          </a:p>
          <a:p>
            <a:pPr algn="r" rtl="1">
              <a:lnSpc>
                <a:spcPct val="150000"/>
              </a:lnSpc>
            </a:pPr>
            <a:r>
              <a:rPr lang="fa-IR" sz="2400" dirty="0">
                <a:cs typeface="B Nazanin" pitchFamily="2" charset="-78"/>
              </a:rPr>
              <a:t>* تحویل گرفتن وسایل فلزی و کارت های اعتباری</a:t>
            </a:r>
            <a:endParaRPr lang="en-US" sz="2400" dirty="0">
              <a:cs typeface="B Nazanin" pitchFamily="2" charset="-78"/>
            </a:endParaRPr>
          </a:p>
        </p:txBody>
      </p:sp>
    </p:spTree>
    <p:extLst>
      <p:ext uri="{BB962C8B-B14F-4D97-AF65-F5344CB8AC3E}">
        <p14:creationId xmlns:p14="http://schemas.microsoft.com/office/powerpoint/2010/main" val="15180648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66075" y="528935"/>
            <a:ext cx="1861407" cy="461665"/>
          </a:xfrm>
          <a:prstGeom prst="rect">
            <a:avLst/>
          </a:prstGeom>
        </p:spPr>
        <p:txBody>
          <a:bodyPr wrap="none">
            <a:spAutoFit/>
          </a:bodyPr>
          <a:lstStyle/>
          <a:p>
            <a:pPr rtl="1"/>
            <a:r>
              <a:rPr lang="fa-IR" sz="2400" b="1" dirty="0">
                <a:solidFill>
                  <a:srgbClr val="FF0000"/>
                </a:solidFill>
              </a:rPr>
              <a:t>آندوسکوپی</a:t>
            </a:r>
            <a:endParaRPr lang="en-US" sz="2400" b="1" dirty="0">
              <a:solidFill>
                <a:srgbClr val="FF0000"/>
              </a:solidFill>
            </a:endParaRPr>
          </a:p>
        </p:txBody>
      </p:sp>
      <p:sp>
        <p:nvSpPr>
          <p:cNvPr id="5" name="Rectangle 4"/>
          <p:cNvSpPr/>
          <p:nvPr/>
        </p:nvSpPr>
        <p:spPr>
          <a:xfrm>
            <a:off x="643878" y="1371600"/>
            <a:ext cx="8305800" cy="5032147"/>
          </a:xfrm>
          <a:prstGeom prst="rect">
            <a:avLst/>
          </a:prstGeom>
        </p:spPr>
        <p:txBody>
          <a:bodyPr wrap="square">
            <a:spAutoFit/>
          </a:bodyPr>
          <a:lstStyle/>
          <a:p>
            <a:pPr algn="r" rtl="1">
              <a:lnSpc>
                <a:spcPct val="150000"/>
              </a:lnSpc>
            </a:pPr>
            <a:r>
              <a:rPr lang="fa-IR" sz="2400" b="1" u="sng" dirty="0">
                <a:solidFill>
                  <a:srgbClr val="00B050"/>
                </a:solidFill>
                <a:cs typeface="B Nazanin" pitchFamily="2" charset="-78"/>
              </a:rPr>
              <a:t>به دو روش انجام می شود :</a:t>
            </a:r>
            <a:endParaRPr lang="en-US" sz="2400" dirty="0">
              <a:solidFill>
                <a:srgbClr val="00B050"/>
              </a:solidFill>
              <a:cs typeface="B Nazanin" pitchFamily="2" charset="-78"/>
            </a:endParaRPr>
          </a:p>
          <a:p>
            <a:pPr algn="r" rtl="1">
              <a:lnSpc>
                <a:spcPct val="150000"/>
              </a:lnSpc>
            </a:pPr>
            <a:r>
              <a:rPr lang="fa-IR" sz="2400" dirty="0">
                <a:cs typeface="B Nazanin" pitchFamily="2" charset="-78"/>
              </a:rPr>
              <a:t>1- به وسیله سیستوسکوپ که به پیشابراه وارد می شود. </a:t>
            </a:r>
            <a:endParaRPr lang="en-US" sz="2400" dirty="0">
              <a:cs typeface="B Nazanin" pitchFamily="2" charset="-78"/>
            </a:endParaRPr>
          </a:p>
          <a:p>
            <a:pPr algn="r" rtl="1">
              <a:lnSpc>
                <a:spcPct val="150000"/>
              </a:lnSpc>
            </a:pPr>
            <a:r>
              <a:rPr lang="fa-IR" sz="2400" dirty="0">
                <a:cs typeface="B Nazanin" pitchFamily="2" charset="-78"/>
              </a:rPr>
              <a:t>2- از راه جلدی از طریق یک برش کوچک</a:t>
            </a:r>
            <a:endParaRPr lang="en-US" sz="2400" dirty="0">
              <a:cs typeface="B Nazanin" pitchFamily="2" charset="-78"/>
            </a:endParaRPr>
          </a:p>
          <a:p>
            <a:pPr algn="r" rtl="1">
              <a:lnSpc>
                <a:spcPct val="150000"/>
              </a:lnSpc>
            </a:pPr>
            <a:r>
              <a:rPr lang="fa-IR" sz="2400" b="1" u="sng" dirty="0">
                <a:solidFill>
                  <a:srgbClr val="00B0F0"/>
                </a:solidFill>
                <a:cs typeface="B Nazanin" pitchFamily="2" charset="-78"/>
              </a:rPr>
              <a:t>* امکان مشاهده مستقیم مجرای ادراری از نظر وجود سنگ، عفونت، برگشت ادراری، انسداد پروستاتی، تومور مثانه و تنگی پیشابراه را فراهم می کند. </a:t>
            </a:r>
            <a:endParaRPr lang="en-US" sz="2400" dirty="0">
              <a:solidFill>
                <a:srgbClr val="00B0F0"/>
              </a:solidFill>
              <a:cs typeface="B Nazanin" pitchFamily="2" charset="-78"/>
            </a:endParaRPr>
          </a:p>
          <a:p>
            <a:pPr algn="r" rtl="1">
              <a:lnSpc>
                <a:spcPct val="150000"/>
              </a:lnSpc>
            </a:pPr>
            <a:r>
              <a:rPr lang="fa-IR" sz="2400" b="1" u="sng" dirty="0">
                <a:solidFill>
                  <a:srgbClr val="00B0F0"/>
                </a:solidFill>
                <a:cs typeface="B Nazanin" pitchFamily="2" charset="-78"/>
              </a:rPr>
              <a:t>مراقبت پرستاری :</a:t>
            </a:r>
            <a:endParaRPr lang="en-US" sz="2400" dirty="0">
              <a:solidFill>
                <a:srgbClr val="00B0F0"/>
              </a:solidFill>
              <a:cs typeface="B Nazanin" pitchFamily="2" charset="-78"/>
            </a:endParaRPr>
          </a:p>
          <a:p>
            <a:pPr algn="r" rtl="1">
              <a:lnSpc>
                <a:spcPct val="150000"/>
              </a:lnSpc>
            </a:pPr>
            <a:r>
              <a:rPr lang="fa-IR" sz="2400" dirty="0">
                <a:cs typeface="B Nazanin" pitchFamily="2" charset="-78"/>
              </a:rPr>
              <a:t>* بررسی بیمار از نظر احتباس ادراری(به علت تورم ناشی از آندوسکوپی)</a:t>
            </a:r>
            <a:endParaRPr lang="en-US" sz="2400" dirty="0">
              <a:cs typeface="B Nazanin" pitchFamily="2" charset="-78"/>
            </a:endParaRPr>
          </a:p>
          <a:p>
            <a:pPr algn="r" rtl="1">
              <a:lnSpc>
                <a:spcPct val="150000"/>
              </a:lnSpc>
            </a:pPr>
            <a:r>
              <a:rPr lang="fa-IR" sz="2400" dirty="0">
                <a:cs typeface="B Nazanin" pitchFamily="2" charset="-78"/>
              </a:rPr>
              <a:t>* استفاده از آب گرم و داروهای شل کننده</a:t>
            </a:r>
            <a:endParaRPr lang="en-US" sz="2400" dirty="0">
              <a:cs typeface="B Nazanin" pitchFamily="2" charset="-78"/>
            </a:endParaRPr>
          </a:p>
          <a:p>
            <a:pPr algn="r" rtl="1">
              <a:lnSpc>
                <a:spcPct val="150000"/>
              </a:lnSpc>
            </a:pPr>
            <a:r>
              <a:rPr lang="fa-IR" sz="2400" dirty="0">
                <a:cs typeface="B Nazanin" pitchFamily="2" charset="-78"/>
              </a:rPr>
              <a:t>* بررسی بیمار از نظر علایم و نشانه های عفونت</a:t>
            </a:r>
            <a:endParaRPr lang="en-US" sz="2400" dirty="0">
              <a:cs typeface="B Nazanin" pitchFamily="2" charset="-78"/>
            </a:endParaRPr>
          </a:p>
        </p:txBody>
      </p:sp>
    </p:spTree>
    <p:extLst>
      <p:ext uri="{BB962C8B-B14F-4D97-AF65-F5344CB8AC3E}">
        <p14:creationId xmlns:p14="http://schemas.microsoft.com/office/powerpoint/2010/main" val="22714466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62400" y="457200"/>
            <a:ext cx="1374094" cy="461665"/>
          </a:xfrm>
          <a:prstGeom prst="rect">
            <a:avLst/>
          </a:prstGeom>
        </p:spPr>
        <p:txBody>
          <a:bodyPr wrap="none">
            <a:spAutoFit/>
          </a:bodyPr>
          <a:lstStyle/>
          <a:p>
            <a:pPr rtl="1"/>
            <a:r>
              <a:rPr lang="fa-IR" sz="2400" b="1" dirty="0">
                <a:solidFill>
                  <a:srgbClr val="FF0000"/>
                </a:solidFill>
              </a:rPr>
              <a:t>بیوپسی</a:t>
            </a:r>
            <a:endParaRPr lang="en-US" sz="2400" b="1" dirty="0">
              <a:solidFill>
                <a:srgbClr val="FF0000"/>
              </a:solidFill>
            </a:endParaRPr>
          </a:p>
        </p:txBody>
      </p:sp>
      <p:sp>
        <p:nvSpPr>
          <p:cNvPr id="3" name="Rectangle 2"/>
          <p:cNvSpPr/>
          <p:nvPr/>
        </p:nvSpPr>
        <p:spPr>
          <a:xfrm>
            <a:off x="838200" y="1371600"/>
            <a:ext cx="8153400" cy="5262979"/>
          </a:xfrm>
          <a:prstGeom prst="rect">
            <a:avLst/>
          </a:prstGeom>
        </p:spPr>
        <p:txBody>
          <a:bodyPr wrap="square">
            <a:spAutoFit/>
          </a:bodyPr>
          <a:lstStyle/>
          <a:p>
            <a:pPr algn="r" rtl="1">
              <a:lnSpc>
                <a:spcPct val="150000"/>
              </a:lnSpc>
            </a:pPr>
            <a:r>
              <a:rPr lang="fa-IR" sz="2400" b="1" dirty="0">
                <a:cs typeface="B Nazanin" pitchFamily="2" charset="-78"/>
              </a:rPr>
              <a:t>در بسیاری از موارد در تشخیص قطعی و تعیین راه درمان استفاده می شود. متداولترین روش آن بیوپسی از راه پوست است. </a:t>
            </a:r>
            <a:endParaRPr lang="en-US" sz="2400" b="1" dirty="0">
              <a:cs typeface="B Nazanin" pitchFamily="2" charset="-78"/>
            </a:endParaRPr>
          </a:p>
          <a:p>
            <a:pPr algn="r" rtl="1">
              <a:lnSpc>
                <a:spcPct val="150000"/>
              </a:lnSpc>
            </a:pPr>
            <a:r>
              <a:rPr lang="fa-IR" sz="3200" b="1" u="sng" dirty="0">
                <a:solidFill>
                  <a:srgbClr val="00B050"/>
                </a:solidFill>
                <a:cs typeface="B Nazanin" pitchFamily="2" charset="-78"/>
              </a:rPr>
              <a:t>اندیکاسیون ها : </a:t>
            </a:r>
            <a:endParaRPr lang="en-US" sz="3200" b="1" u="sng" dirty="0">
              <a:solidFill>
                <a:srgbClr val="00B050"/>
              </a:solidFill>
              <a:cs typeface="B Nazanin" pitchFamily="2" charset="-78"/>
            </a:endParaRPr>
          </a:p>
          <a:p>
            <a:pPr marL="342900" lvl="0" indent="-342900" algn="r" rtl="1">
              <a:lnSpc>
                <a:spcPct val="150000"/>
              </a:lnSpc>
              <a:buFont typeface="Wingdings" pitchFamily="2" charset="2"/>
              <a:buChar char="ü"/>
            </a:pPr>
            <a:r>
              <a:rPr lang="fa-IR" sz="2400" b="1" dirty="0">
                <a:cs typeface="B Nazanin" pitchFamily="2" charset="-78"/>
              </a:rPr>
              <a:t>سندروم نفروتیک</a:t>
            </a:r>
            <a:endParaRPr lang="en-US" sz="2400" b="1" dirty="0">
              <a:cs typeface="B Nazanin" pitchFamily="2" charset="-78"/>
            </a:endParaRPr>
          </a:p>
          <a:p>
            <a:pPr marL="342900" lvl="0" indent="-342900" algn="r" rtl="1">
              <a:lnSpc>
                <a:spcPct val="150000"/>
              </a:lnSpc>
              <a:buFont typeface="Wingdings" pitchFamily="2" charset="2"/>
              <a:buChar char="ü"/>
            </a:pPr>
            <a:r>
              <a:rPr lang="fa-IR" sz="2400" b="1" dirty="0">
                <a:cs typeface="B Nazanin" pitchFamily="2" charset="-78"/>
              </a:rPr>
              <a:t>پروتئینوری مداوم </a:t>
            </a:r>
            <a:endParaRPr lang="en-US" sz="2400" b="1" dirty="0">
              <a:cs typeface="B Nazanin" pitchFamily="2" charset="-78"/>
            </a:endParaRPr>
          </a:p>
          <a:p>
            <a:pPr marL="342900" lvl="0" indent="-342900" algn="r" rtl="1">
              <a:lnSpc>
                <a:spcPct val="150000"/>
              </a:lnSpc>
              <a:buFont typeface="Wingdings" pitchFamily="2" charset="2"/>
              <a:buChar char="ü"/>
            </a:pPr>
            <a:r>
              <a:rPr lang="fa-IR" sz="2400" b="1" dirty="0">
                <a:cs typeface="B Nazanin" pitchFamily="2" charset="-78"/>
              </a:rPr>
              <a:t>هماچوری همراه با رسوب ادرار</a:t>
            </a:r>
            <a:endParaRPr lang="en-US" sz="2400" b="1" dirty="0">
              <a:cs typeface="B Nazanin" pitchFamily="2" charset="-78"/>
            </a:endParaRPr>
          </a:p>
          <a:p>
            <a:pPr marL="342900" lvl="0" indent="-342900" algn="r" rtl="1">
              <a:lnSpc>
                <a:spcPct val="150000"/>
              </a:lnSpc>
              <a:buFont typeface="Wingdings" pitchFamily="2" charset="2"/>
              <a:buChar char="ü"/>
            </a:pPr>
            <a:r>
              <a:rPr lang="fa-IR" sz="2400" b="1" dirty="0">
                <a:cs typeface="B Nazanin" pitchFamily="2" charset="-78"/>
              </a:rPr>
              <a:t>اختلال عملکرد کلیه پیوندی</a:t>
            </a:r>
            <a:endParaRPr lang="en-US" sz="2400" b="1" dirty="0">
              <a:cs typeface="B Nazanin" pitchFamily="2" charset="-78"/>
            </a:endParaRPr>
          </a:p>
          <a:p>
            <a:pPr marL="342900" lvl="0" indent="-342900" algn="r" rtl="1">
              <a:lnSpc>
                <a:spcPct val="150000"/>
              </a:lnSpc>
              <a:buFont typeface="Wingdings" pitchFamily="2" charset="2"/>
              <a:buChar char="ü"/>
            </a:pPr>
            <a:r>
              <a:rPr lang="fa-IR" sz="2400" b="1" dirty="0">
                <a:cs typeface="B Nazanin" pitchFamily="2" charset="-78"/>
              </a:rPr>
              <a:t>اختلالات سیستمیک همراه با درگیری کلیه(مانند لوپوس) </a:t>
            </a:r>
            <a:endParaRPr lang="en-US" sz="2400" b="1" dirty="0">
              <a:cs typeface="B Nazanin" pitchFamily="2" charset="-78"/>
            </a:endParaRPr>
          </a:p>
          <a:p>
            <a:pPr algn="r" rtl="1">
              <a:lnSpc>
                <a:spcPct val="150000"/>
              </a:lnSpc>
            </a:pPr>
            <a:r>
              <a:rPr lang="fa-IR" sz="2400" b="1" dirty="0">
                <a:cs typeface="B Nazanin" pitchFamily="2" charset="-78"/>
              </a:rPr>
              <a:t> </a:t>
            </a:r>
            <a:endParaRPr lang="en-US" sz="2400" b="1" dirty="0">
              <a:cs typeface="B Nazanin" pitchFamily="2" charset="-78"/>
            </a:endParaRPr>
          </a:p>
        </p:txBody>
      </p:sp>
    </p:spTree>
    <p:extLst>
      <p:ext uri="{BB962C8B-B14F-4D97-AF65-F5344CB8AC3E}">
        <p14:creationId xmlns:p14="http://schemas.microsoft.com/office/powerpoint/2010/main" val="41421071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62400" y="457200"/>
            <a:ext cx="1374094" cy="461665"/>
          </a:xfrm>
          <a:prstGeom prst="rect">
            <a:avLst/>
          </a:prstGeom>
        </p:spPr>
        <p:txBody>
          <a:bodyPr wrap="none">
            <a:spAutoFit/>
          </a:bodyPr>
          <a:lstStyle/>
          <a:p>
            <a:pPr rtl="1"/>
            <a:r>
              <a:rPr lang="fa-IR" sz="2400" b="1" dirty="0">
                <a:solidFill>
                  <a:srgbClr val="FF0000"/>
                </a:solidFill>
              </a:rPr>
              <a:t>بیوپسی</a:t>
            </a:r>
            <a:endParaRPr lang="en-US" sz="2400" b="1" dirty="0">
              <a:solidFill>
                <a:srgbClr val="FF0000"/>
              </a:solidFill>
            </a:endParaRPr>
          </a:p>
        </p:txBody>
      </p:sp>
      <p:sp>
        <p:nvSpPr>
          <p:cNvPr id="5" name="Rectangle 4"/>
          <p:cNvSpPr/>
          <p:nvPr/>
        </p:nvSpPr>
        <p:spPr>
          <a:xfrm>
            <a:off x="344147" y="1219200"/>
            <a:ext cx="8610600" cy="3970318"/>
          </a:xfrm>
          <a:prstGeom prst="rect">
            <a:avLst/>
          </a:prstGeom>
        </p:spPr>
        <p:txBody>
          <a:bodyPr wrap="square">
            <a:spAutoFit/>
          </a:bodyPr>
          <a:lstStyle/>
          <a:p>
            <a:pPr algn="r" rtl="1">
              <a:lnSpc>
                <a:spcPct val="150000"/>
              </a:lnSpc>
            </a:pPr>
            <a:r>
              <a:rPr lang="fa-IR" sz="2400" b="1" u="sng" dirty="0">
                <a:solidFill>
                  <a:srgbClr val="00B050"/>
                </a:solidFill>
                <a:cs typeface="B Nazanin" pitchFamily="2" charset="-78"/>
              </a:rPr>
              <a:t>اقدامات لازم و مراقبت جهت آمادگی برای بیوپسی :</a:t>
            </a:r>
            <a:endParaRPr lang="en-US" sz="2400" b="1" dirty="0">
              <a:solidFill>
                <a:srgbClr val="00B050"/>
              </a:solidFill>
              <a:cs typeface="B Nazanin" pitchFamily="2" charset="-78"/>
            </a:endParaRPr>
          </a:p>
          <a:p>
            <a:pPr lvl="0" algn="r" rtl="1">
              <a:lnSpc>
                <a:spcPct val="150000"/>
              </a:lnSpc>
            </a:pPr>
            <a:r>
              <a:rPr lang="fa-IR" sz="2400" b="1" dirty="0">
                <a:cs typeface="B Nazanin" pitchFamily="2" charset="-78"/>
              </a:rPr>
              <a:t>اولتراسونوگرافی کلیه جهت اطمینان از وجود هر دو کلیه </a:t>
            </a:r>
            <a:endParaRPr lang="en-US" sz="2400" b="1" dirty="0">
              <a:cs typeface="B Nazanin" pitchFamily="2" charset="-78"/>
            </a:endParaRPr>
          </a:p>
          <a:p>
            <a:pPr lvl="0" algn="r" rtl="1">
              <a:lnSpc>
                <a:spcPct val="150000"/>
              </a:lnSpc>
            </a:pPr>
            <a:r>
              <a:rPr lang="fa-IR" sz="2400" b="1" dirty="0">
                <a:cs typeface="B Nazanin" pitchFamily="2" charset="-78"/>
              </a:rPr>
              <a:t>کشت و آنالیز ادرار</a:t>
            </a:r>
            <a:endParaRPr lang="en-US" sz="2400" b="1" dirty="0">
              <a:cs typeface="B Nazanin" pitchFamily="2" charset="-78"/>
            </a:endParaRPr>
          </a:p>
          <a:p>
            <a:pPr lvl="0" algn="r" rtl="1">
              <a:lnSpc>
                <a:spcPct val="150000"/>
              </a:lnSpc>
            </a:pPr>
            <a:r>
              <a:rPr lang="fa-IR" sz="2400" b="1" dirty="0">
                <a:cs typeface="B Nazanin" pitchFamily="2" charset="-78"/>
              </a:rPr>
              <a:t>کنترل فشارخون</a:t>
            </a:r>
            <a:endParaRPr lang="en-US" sz="2400" b="1" dirty="0">
              <a:cs typeface="B Nazanin" pitchFamily="2" charset="-78"/>
            </a:endParaRPr>
          </a:p>
          <a:p>
            <a:pPr lvl="0" algn="r" rtl="1">
              <a:lnSpc>
                <a:spcPct val="150000"/>
              </a:lnSpc>
            </a:pPr>
            <a:r>
              <a:rPr lang="fa-IR" sz="2400" b="1" dirty="0">
                <a:cs typeface="B Nazanin" pitchFamily="2" charset="-78"/>
              </a:rPr>
              <a:t>تصحیح پارامترهای انعقادی </a:t>
            </a:r>
            <a:endParaRPr lang="en-US" sz="2400" b="1" dirty="0">
              <a:cs typeface="B Nazanin" pitchFamily="2" charset="-78"/>
            </a:endParaRPr>
          </a:p>
          <a:p>
            <a:pPr lvl="0" algn="r" rtl="1">
              <a:lnSpc>
                <a:spcPct val="150000"/>
              </a:lnSpc>
            </a:pPr>
            <a:r>
              <a:rPr lang="fa-IR" sz="2400" b="1" dirty="0">
                <a:cs typeface="B Nazanin" pitchFamily="2" charset="-78"/>
              </a:rPr>
              <a:t>گرفتن نمونه ادرار برای مقایسه بعد از نمونه بیوپسی</a:t>
            </a:r>
            <a:endParaRPr lang="en-US" sz="2400" b="1" dirty="0">
              <a:cs typeface="B Nazanin" pitchFamily="2" charset="-78"/>
            </a:endParaRPr>
          </a:p>
          <a:p>
            <a:pPr algn="r">
              <a:lnSpc>
                <a:spcPct val="150000"/>
              </a:lnSpc>
            </a:pPr>
            <a:r>
              <a:rPr lang="fa-IR" sz="2400" b="1" dirty="0">
                <a:cs typeface="B Nazanin" pitchFamily="2" charset="-78"/>
              </a:rPr>
              <a:t>ناشتا بودن بیمار از 8 ساعت قبل از بیوپسی</a:t>
            </a:r>
            <a:endParaRPr lang="en-US" sz="2400" b="1" dirty="0">
              <a:cs typeface="B Nazanin" pitchFamily="2" charset="-78"/>
            </a:endParaRPr>
          </a:p>
        </p:txBody>
      </p:sp>
    </p:spTree>
    <p:extLst>
      <p:ext uri="{BB962C8B-B14F-4D97-AF65-F5344CB8AC3E}">
        <p14:creationId xmlns:p14="http://schemas.microsoft.com/office/powerpoint/2010/main" val="41923043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62400" y="457200"/>
            <a:ext cx="1374094" cy="461665"/>
          </a:xfrm>
          <a:prstGeom prst="rect">
            <a:avLst/>
          </a:prstGeom>
        </p:spPr>
        <p:txBody>
          <a:bodyPr wrap="none">
            <a:spAutoFit/>
          </a:bodyPr>
          <a:lstStyle/>
          <a:p>
            <a:pPr rtl="1"/>
            <a:r>
              <a:rPr lang="fa-IR" sz="2400" b="1" dirty="0">
                <a:solidFill>
                  <a:srgbClr val="FF0000"/>
                </a:solidFill>
              </a:rPr>
              <a:t>بیوپسی</a:t>
            </a:r>
            <a:endParaRPr lang="en-US" sz="2400" b="1" dirty="0">
              <a:solidFill>
                <a:srgbClr val="FF0000"/>
              </a:solidFill>
            </a:endParaRPr>
          </a:p>
        </p:txBody>
      </p:sp>
      <p:sp>
        <p:nvSpPr>
          <p:cNvPr id="5" name="Rectangle 4"/>
          <p:cNvSpPr/>
          <p:nvPr/>
        </p:nvSpPr>
        <p:spPr>
          <a:xfrm>
            <a:off x="838200" y="1143000"/>
            <a:ext cx="8229600" cy="4524315"/>
          </a:xfrm>
          <a:prstGeom prst="rect">
            <a:avLst/>
          </a:prstGeom>
        </p:spPr>
        <p:txBody>
          <a:bodyPr wrap="square">
            <a:spAutoFit/>
          </a:bodyPr>
          <a:lstStyle/>
          <a:p>
            <a:pPr algn="r" rtl="1">
              <a:lnSpc>
                <a:spcPct val="150000"/>
              </a:lnSpc>
            </a:pPr>
            <a:r>
              <a:rPr lang="fa-IR" sz="2400" b="1" u="sng" dirty="0">
                <a:solidFill>
                  <a:srgbClr val="00B050"/>
                </a:solidFill>
                <a:cs typeface="B Nazanin" pitchFamily="2" charset="-78"/>
              </a:rPr>
              <a:t>مراقبت بعد از بیوپسی :</a:t>
            </a:r>
            <a:endParaRPr lang="en-US" sz="2400" b="1" u="sng" dirty="0">
              <a:solidFill>
                <a:srgbClr val="00B050"/>
              </a:solidFill>
              <a:cs typeface="B Nazanin" pitchFamily="2" charset="-78"/>
            </a:endParaRPr>
          </a:p>
          <a:p>
            <a:pPr lvl="0" algn="r" rtl="1">
              <a:lnSpc>
                <a:spcPct val="150000"/>
              </a:lnSpc>
            </a:pPr>
            <a:r>
              <a:rPr lang="fa-IR" sz="2400" dirty="0">
                <a:cs typeface="B Nazanin" pitchFamily="2" charset="-78"/>
              </a:rPr>
              <a:t>بررسی از نظر خونریزی (شایعترین عارضه بعد از بیوپسی خونریزی است)</a:t>
            </a:r>
            <a:endParaRPr lang="en-US" sz="2400" dirty="0">
              <a:cs typeface="B Nazanin" pitchFamily="2" charset="-78"/>
            </a:endParaRPr>
          </a:p>
          <a:p>
            <a:pPr lvl="0" algn="r" rtl="1">
              <a:lnSpc>
                <a:spcPct val="150000"/>
              </a:lnSpc>
            </a:pPr>
            <a:r>
              <a:rPr lang="fa-IR" sz="2400" dirty="0">
                <a:cs typeface="B Nazanin" pitchFamily="2" charset="-78"/>
              </a:rPr>
              <a:t>پانسمان فشاری در محل ورود کاتتر</a:t>
            </a:r>
            <a:endParaRPr lang="en-US" sz="2400" dirty="0">
              <a:cs typeface="B Nazanin" pitchFamily="2" charset="-78"/>
            </a:endParaRPr>
          </a:p>
          <a:p>
            <a:pPr lvl="0" algn="r" rtl="1">
              <a:lnSpc>
                <a:spcPct val="150000"/>
              </a:lnSpc>
            </a:pPr>
            <a:r>
              <a:rPr lang="fa-IR" sz="2400" dirty="0">
                <a:cs typeface="B Nazanin" pitchFamily="2" charset="-78"/>
              </a:rPr>
              <a:t>بیمار باید تا 24 ساعت</a:t>
            </a:r>
            <a:r>
              <a:rPr lang="en-US" sz="2400" dirty="0">
                <a:cs typeface="B Nazanin" pitchFamily="2" charset="-78"/>
              </a:rPr>
              <a:t> CBR </a:t>
            </a:r>
            <a:r>
              <a:rPr lang="fa-IR" sz="2400" dirty="0">
                <a:cs typeface="B Nazanin" pitchFamily="2" charset="-78"/>
              </a:rPr>
              <a:t>باشد</a:t>
            </a:r>
            <a:endParaRPr lang="en-US" sz="2400" dirty="0">
              <a:cs typeface="B Nazanin" pitchFamily="2" charset="-78"/>
            </a:endParaRPr>
          </a:p>
          <a:p>
            <a:pPr lvl="0" algn="r" rtl="1">
              <a:lnSpc>
                <a:spcPct val="150000"/>
              </a:lnSpc>
            </a:pPr>
            <a:r>
              <a:rPr lang="fa-IR" sz="2400" dirty="0">
                <a:cs typeface="B Nazanin" pitchFamily="2" charset="-78"/>
              </a:rPr>
              <a:t>جلوگیری از سرفه و زور زدن بیمار</a:t>
            </a:r>
            <a:endParaRPr lang="en-US" sz="2400" dirty="0">
              <a:cs typeface="B Nazanin" pitchFamily="2" charset="-78"/>
            </a:endParaRPr>
          </a:p>
          <a:p>
            <a:pPr lvl="0" algn="r" rtl="1">
              <a:lnSpc>
                <a:spcPct val="150000"/>
              </a:lnSpc>
            </a:pPr>
            <a:r>
              <a:rPr lang="fa-IR" sz="2400" dirty="0">
                <a:cs typeface="B Nazanin" pitchFamily="2" charset="-78"/>
              </a:rPr>
              <a:t>کنترل علایم حیاتی</a:t>
            </a:r>
            <a:endParaRPr lang="en-US" sz="2400" dirty="0">
              <a:cs typeface="B Nazanin" pitchFamily="2" charset="-78"/>
            </a:endParaRPr>
          </a:p>
          <a:p>
            <a:pPr lvl="0" algn="r" rtl="1">
              <a:lnSpc>
                <a:spcPct val="150000"/>
              </a:lnSpc>
            </a:pPr>
            <a:r>
              <a:rPr lang="fa-IR" sz="2400" dirty="0">
                <a:cs typeface="B Nazanin" pitchFamily="2" charset="-78"/>
              </a:rPr>
              <a:t>دریافت مایعات</a:t>
            </a:r>
            <a:endParaRPr lang="en-US" sz="2400" dirty="0">
              <a:cs typeface="B Nazanin" pitchFamily="2" charset="-78"/>
            </a:endParaRPr>
          </a:p>
          <a:p>
            <a:pPr lvl="0" algn="r" rtl="1">
              <a:lnSpc>
                <a:spcPct val="150000"/>
              </a:lnSpc>
            </a:pPr>
            <a:r>
              <a:rPr lang="fa-IR" sz="2400" dirty="0">
                <a:cs typeface="B Nazanin" pitchFamily="2" charset="-78"/>
              </a:rPr>
              <a:t>8 ساعت بعد از بیوپسی</a:t>
            </a:r>
            <a:r>
              <a:rPr lang="en-US" sz="2400" dirty="0">
                <a:cs typeface="B Nazanin" pitchFamily="2" charset="-78"/>
              </a:rPr>
              <a:t>HCT </a:t>
            </a:r>
            <a:r>
              <a:rPr lang="fa-IR" sz="2400" dirty="0">
                <a:cs typeface="B Nazanin" pitchFamily="2" charset="-78"/>
              </a:rPr>
              <a:t>و </a:t>
            </a:r>
            <a:r>
              <a:rPr lang="en-US" sz="2400" dirty="0" err="1">
                <a:cs typeface="B Nazanin" pitchFamily="2" charset="-78"/>
              </a:rPr>
              <a:t>Hb</a:t>
            </a:r>
            <a:r>
              <a:rPr lang="en-US" sz="2400" dirty="0">
                <a:cs typeface="B Nazanin" pitchFamily="2" charset="-78"/>
              </a:rPr>
              <a:t> </a:t>
            </a:r>
            <a:r>
              <a:rPr lang="fa-IR" sz="2400" dirty="0">
                <a:cs typeface="B Nazanin" pitchFamily="2" charset="-78"/>
              </a:rPr>
              <a:t>کنترل شود. </a:t>
            </a:r>
            <a:endParaRPr lang="en-US" sz="2400" dirty="0">
              <a:cs typeface="B Nazanin" pitchFamily="2" charset="-78"/>
            </a:endParaRPr>
          </a:p>
        </p:txBody>
      </p:sp>
    </p:spTree>
    <p:extLst>
      <p:ext uri="{BB962C8B-B14F-4D97-AF65-F5344CB8AC3E}">
        <p14:creationId xmlns:p14="http://schemas.microsoft.com/office/powerpoint/2010/main" val="87111310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203</TotalTime>
  <Words>1457</Words>
  <Application>Microsoft Office PowerPoint</Application>
  <PresentationFormat>On-screen Show (4:3)</PresentationFormat>
  <Paragraphs>175</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Trek</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alhakim</dc:creator>
  <cp:lastModifiedBy>Windows User</cp:lastModifiedBy>
  <cp:revision>27</cp:revision>
  <dcterms:created xsi:type="dcterms:W3CDTF">2016-10-25T13:46:49Z</dcterms:created>
  <dcterms:modified xsi:type="dcterms:W3CDTF">2020-04-24T22:05:51Z</dcterms:modified>
</cp:coreProperties>
</file>