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1" r:id="rId2"/>
    <p:sldId id="290" r:id="rId3"/>
    <p:sldId id="256" r:id="rId4"/>
    <p:sldId id="257" r:id="rId5"/>
    <p:sldId id="260" r:id="rId6"/>
    <p:sldId id="261"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6" r:id="rId27"/>
    <p:sldId id="287" r:id="rId28"/>
    <p:sldId id="288" r:id="rId29"/>
    <p:sldId id="289"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59" autoAdjust="0"/>
    <p:restoredTop sz="86380" autoAdjust="0"/>
  </p:normalViewPr>
  <p:slideViewPr>
    <p:cSldViewPr>
      <p:cViewPr varScale="1">
        <p:scale>
          <a:sx n="74" d="100"/>
          <a:sy n="74" d="100"/>
        </p:scale>
        <p:origin x="-1032" y="-90"/>
      </p:cViewPr>
      <p:guideLst>
        <p:guide orient="horz" pos="2160"/>
        <p:guide pos="2880"/>
      </p:guideLst>
    </p:cSldViewPr>
  </p:slideViewPr>
  <p:outlineViewPr>
    <p:cViewPr>
      <p:scale>
        <a:sx n="33" d="100"/>
        <a:sy n="33" d="100"/>
      </p:scale>
      <p:origin x="0" y="3247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1176976-7427-4397-B6DC-7656EF14CBD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176976-7427-4397-B6DC-7656EF14CBD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176976-7427-4397-B6DC-7656EF14CBD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1176976-7427-4397-B6DC-7656EF14CBDD}"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1176976-7427-4397-B6DC-7656EF14CBDD}" type="datetimeFigureOut">
              <a:rPr lang="en-US" smtClean="0"/>
              <a:pPr/>
              <a:t>6/18/2020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1176976-7427-4397-B6DC-7656EF14CBDD}" type="datetimeFigureOut">
              <a:rPr lang="en-US" smtClean="0"/>
              <a:pPr/>
              <a:t>6/18/2020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176976-7427-4397-B6DC-7656EF14CBDD}" type="datetimeFigureOut">
              <a:rPr lang="en-US" smtClean="0"/>
              <a:pPr/>
              <a:t>6/18/2020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176976-7427-4397-B6DC-7656EF14CBDD}"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176976-7427-4397-B6DC-7656EF14CBDD}"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176976-7427-4397-B6DC-7656EF14CBD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176976-7427-4397-B6DC-7656EF14CBD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4BFE2-E4E0-44B6-B0F7-316EEEDEE63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176976-7427-4397-B6DC-7656EF14CBDD}" type="datetimeFigureOut">
              <a:rPr lang="en-US" smtClean="0"/>
              <a:pPr/>
              <a:t>6/18/2020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E4BFE2-E4E0-44B6-B0F7-316EEEDEE63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887036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2910" y="642918"/>
            <a:ext cx="8001056" cy="5786478"/>
          </a:xfrm>
        </p:spPr>
        <p:txBody>
          <a:bodyPr>
            <a:normAutofit/>
          </a:bodyPr>
          <a:lstStyle/>
          <a:p>
            <a:pPr rtl="1"/>
            <a:endParaRPr lang="fa-IR" sz="5400" dirty="0" smtClean="0">
              <a:solidFill>
                <a:srgbClr val="FF0000"/>
              </a:solidFill>
              <a:cs typeface="B Titr" pitchFamily="2" charset="-78"/>
            </a:endParaRPr>
          </a:p>
          <a:p>
            <a:pPr rtl="1"/>
            <a:r>
              <a:rPr lang="fa-IR" sz="5400" dirty="0" smtClean="0">
                <a:solidFill>
                  <a:srgbClr val="FF0000"/>
                </a:solidFill>
                <a:cs typeface="B Titr" pitchFamily="2" charset="-78"/>
              </a:rPr>
              <a:t>کارگاه طرحواره درمانی </a:t>
            </a:r>
            <a:br>
              <a:rPr lang="fa-IR" sz="5400" dirty="0" smtClean="0">
                <a:solidFill>
                  <a:srgbClr val="FF0000"/>
                </a:solidFill>
                <a:cs typeface="B Titr" pitchFamily="2" charset="-78"/>
              </a:rPr>
            </a:br>
            <a:r>
              <a:rPr lang="fa-IR" sz="5400" dirty="0" smtClean="0">
                <a:solidFill>
                  <a:srgbClr val="FF0000"/>
                </a:solidFill>
                <a:cs typeface="B Titr" pitchFamily="2" charset="-78"/>
              </a:rPr>
              <a:t>(حل افکاراضطرابی)</a:t>
            </a:r>
            <a:r>
              <a:rPr lang="fa-IR" dirty="0" smtClean="0">
                <a:cs typeface="B Titr" pitchFamily="2" charset="-78"/>
              </a:rPr>
              <a:t/>
            </a:r>
            <a:br>
              <a:rPr lang="fa-IR" dirty="0" smtClean="0">
                <a:cs typeface="B Titr" pitchFamily="2" charset="-78"/>
              </a:rPr>
            </a:br>
            <a:r>
              <a:rPr lang="fa-IR" dirty="0" smtClean="0">
                <a:cs typeface="B Titr" pitchFamily="2" charset="-78"/>
              </a:rPr>
              <a:t/>
            </a:r>
            <a:br>
              <a:rPr lang="fa-IR" dirty="0" smtClean="0">
                <a:cs typeface="B Titr" pitchFamily="2" charset="-78"/>
              </a:rPr>
            </a:br>
            <a:endParaRPr lang="en-US" dirty="0">
              <a:solidFill>
                <a:srgbClr val="0070C0"/>
              </a:solidFill>
              <a:cs typeface="B Tit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5729"/>
            <a:ext cx="7886728" cy="1071569"/>
          </a:xfrm>
        </p:spPr>
        <p:style>
          <a:lnRef idx="1">
            <a:schemeClr val="accent4"/>
          </a:lnRef>
          <a:fillRef idx="2">
            <a:schemeClr val="accent4"/>
          </a:fillRef>
          <a:effectRef idx="1">
            <a:schemeClr val="accent4"/>
          </a:effectRef>
          <a:fontRef idx="minor">
            <a:schemeClr val="dk1"/>
          </a:fontRef>
        </p:style>
        <p:txBody>
          <a:bodyPr/>
          <a:lstStyle/>
          <a:p>
            <a:r>
              <a:rPr lang="fa-IR" dirty="0" smtClean="0">
                <a:solidFill>
                  <a:srgbClr val="FF0000"/>
                </a:solidFill>
                <a:cs typeface="B Lotus" pitchFamily="2" charset="-78"/>
              </a:rPr>
              <a:t>طرح واره درمانی</a:t>
            </a:r>
            <a:endParaRPr lang="en-US" dirty="0">
              <a:solidFill>
                <a:srgbClr val="FF0000"/>
              </a:solidFill>
              <a:cs typeface="B Lotus" pitchFamily="2" charset="-78"/>
            </a:endParaRPr>
          </a:p>
        </p:txBody>
      </p:sp>
      <p:sp>
        <p:nvSpPr>
          <p:cNvPr id="3" name="Subtitle 2"/>
          <p:cNvSpPr>
            <a:spLocks noGrp="1"/>
          </p:cNvSpPr>
          <p:nvPr>
            <p:ph type="subTitle" idx="1"/>
          </p:nvPr>
        </p:nvSpPr>
        <p:spPr>
          <a:xfrm>
            <a:off x="714348" y="1428736"/>
            <a:ext cx="7786742" cy="5000660"/>
          </a:xfrm>
        </p:spPr>
        <p:style>
          <a:lnRef idx="1">
            <a:schemeClr val="accent6"/>
          </a:lnRef>
          <a:fillRef idx="2">
            <a:schemeClr val="accent6"/>
          </a:fillRef>
          <a:effectRef idx="1">
            <a:schemeClr val="accent6"/>
          </a:effectRef>
          <a:fontRef idx="minor">
            <a:schemeClr val="dk1"/>
          </a:fontRef>
        </p:style>
        <p:txBody>
          <a:bodyPr>
            <a:normAutofit lnSpcReduction="10000"/>
          </a:bodyPr>
          <a:lstStyle/>
          <a:p>
            <a:pPr algn="just" rtl="1"/>
            <a:r>
              <a:rPr lang="fa-IR" dirty="0">
                <a:solidFill>
                  <a:srgbClr val="002060"/>
                </a:solidFill>
                <a:cs typeface="B Lotus" pitchFamily="2" charset="-78"/>
              </a:rPr>
              <a:t>بر اساس متون  رشد شناختی، طرح واره قالبی است که بر اساس واقعیت یا تجربه شکل می گیرد تا به افراد کمک کند تجربه را تبیین نمایند. در بافت روانشناسی و روان درمانی طرح واره به طور کلی، عنوان  هر اصل سازمان بخش کلی در نظر گرفته می شود که برای درک تجارب </a:t>
            </a:r>
            <a:r>
              <a:rPr lang="fa-IR" dirty="0" smtClean="0">
                <a:solidFill>
                  <a:srgbClr val="002060"/>
                </a:solidFill>
                <a:cs typeface="B Lotus" pitchFamily="2" charset="-78"/>
              </a:rPr>
              <a:t>زندگی </a:t>
            </a:r>
            <a:r>
              <a:rPr lang="fa-IR" dirty="0">
                <a:solidFill>
                  <a:srgbClr val="002060"/>
                </a:solidFill>
                <a:cs typeface="B Lotus" pitchFamily="2" charset="-78"/>
              </a:rPr>
              <a:t>ضروری </a:t>
            </a:r>
            <a:r>
              <a:rPr lang="fa-IR" dirty="0" smtClean="0">
                <a:solidFill>
                  <a:srgbClr val="002060"/>
                </a:solidFill>
                <a:cs typeface="B Lotus" pitchFamily="2" charset="-78"/>
              </a:rPr>
              <a:t>است (کلوسکو، ویشار </a:t>
            </a:r>
            <a:r>
              <a:rPr lang="fa-IR" dirty="0">
                <a:solidFill>
                  <a:srgbClr val="002060"/>
                </a:solidFill>
                <a:cs typeface="B Lotus" pitchFamily="2" charset="-78"/>
              </a:rPr>
              <a:t>و </a:t>
            </a:r>
            <a:r>
              <a:rPr lang="fa-IR" dirty="0" smtClean="0">
                <a:solidFill>
                  <a:srgbClr val="002060"/>
                </a:solidFill>
                <a:cs typeface="B Lotus" pitchFamily="2" charset="-78"/>
              </a:rPr>
              <a:t>یانگ،2003). </a:t>
            </a:r>
          </a:p>
          <a:p>
            <a:pPr algn="just" rtl="1"/>
            <a:r>
              <a:rPr lang="fa-IR" dirty="0">
                <a:solidFill>
                  <a:schemeClr val="accent5">
                    <a:lumMod val="75000"/>
                  </a:schemeClr>
                </a:solidFill>
                <a:cs typeface="B Lotus" pitchFamily="2" charset="-78"/>
              </a:rPr>
              <a:t>یانگ (</a:t>
            </a:r>
            <a:r>
              <a:rPr lang="fa-IR" dirty="0" smtClean="0">
                <a:solidFill>
                  <a:schemeClr val="accent5">
                    <a:lumMod val="75000"/>
                  </a:schemeClr>
                </a:solidFill>
                <a:cs typeface="B Lotus" pitchFamily="2" charset="-78"/>
              </a:rPr>
              <a:t>1994) </a:t>
            </a:r>
            <a:r>
              <a:rPr lang="fa-IR" dirty="0">
                <a:solidFill>
                  <a:schemeClr val="accent5">
                    <a:lumMod val="75000"/>
                  </a:schemeClr>
                </a:solidFill>
                <a:cs typeface="B Lotus" pitchFamily="2" charset="-78"/>
              </a:rPr>
              <a:t>طرح واره را </a:t>
            </a:r>
            <a:r>
              <a:rPr lang="fa-IR" dirty="0">
                <a:solidFill>
                  <a:srgbClr val="FF0000"/>
                </a:solidFill>
                <a:cs typeface="B Lotus" pitchFamily="2" charset="-78"/>
              </a:rPr>
              <a:t>تله های زندگی </a:t>
            </a:r>
            <a:r>
              <a:rPr lang="fa-IR" dirty="0">
                <a:solidFill>
                  <a:schemeClr val="accent5">
                    <a:lumMod val="75000"/>
                  </a:schemeClr>
                </a:solidFill>
                <a:cs typeface="B Lotus" pitchFamily="2" charset="-78"/>
              </a:rPr>
              <a:t>نامیده است، از نظر یانگ تله زندگی، الگویی است که از دوران کودکی آغاز می شود و در سراسر زندگی ما ادامه می یابد.طرح واره ها با آنچه خانواده ها یا افراد دیگر با ما انجام داده اند، آغاز می شود. تله های زندگی شیوه احساس، فکر و عمل و شیوه پیوند با دیگران را تعیین می کنند. آنان احساسات نیرومندی نظیر خشم، اندوه و اضطراب را در افراد بر می انگیزند. از نظر یانگ اصطلاح علمی «تله زندگی» طرح واره است.</a:t>
            </a:r>
            <a:endParaRPr lang="en-US" dirty="0" smtClean="0">
              <a:solidFill>
                <a:schemeClr val="accent5">
                  <a:lumMod val="75000"/>
                </a:schemeClr>
              </a:solidFill>
              <a:cs typeface="B Lotus"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3500438"/>
          </a:xfrm>
        </p:spPr>
        <p:style>
          <a:lnRef idx="1">
            <a:schemeClr val="accent5"/>
          </a:lnRef>
          <a:fillRef idx="2">
            <a:schemeClr val="accent5"/>
          </a:fillRef>
          <a:effectRef idx="1">
            <a:schemeClr val="accent5"/>
          </a:effectRef>
          <a:fontRef idx="minor">
            <a:schemeClr val="dk1"/>
          </a:fontRef>
        </p:style>
        <p:txBody>
          <a:bodyPr>
            <a:normAutofit/>
          </a:bodyPr>
          <a:lstStyle/>
          <a:p>
            <a:pPr algn="just"/>
            <a:r>
              <a:rPr lang="fa-IR" sz="2700" b="1" dirty="0" smtClean="0">
                <a:solidFill>
                  <a:srgbClr val="FF0000"/>
                </a:solidFill>
                <a:cs typeface="B Lotus" pitchFamily="2" charset="-78"/>
              </a:rPr>
              <a:t>مفهوم </a:t>
            </a:r>
            <a:r>
              <a:rPr lang="fa-IR" sz="2700" b="1" dirty="0">
                <a:solidFill>
                  <a:srgbClr val="FF0000"/>
                </a:solidFill>
                <a:cs typeface="B Lotus" pitchFamily="2" charset="-78"/>
              </a:rPr>
              <a:t>طرح واره ها از نظر یانگ، باورهای عمیق و مستحکمی در مورد خود و جهان هستند که در اوایل زندگی آنها را آموخته ایم. طرح وار ه ها در احساسی که ما از خودمان داریم، نقش محوری دارند. ما به این طرح واره ها پیوند داریم حتی زمانی که آنها به ما آسیب وارد می کنند. این باورها به ما قابلیت پیش بینی و قطعیت می دهد و آشنا و آرام بخش هستند. ما نمی توانیم به راحتی آنها را رها کنیم، چرا که آنها دانش ما در مورد خود و  جهان هستند، این که ما کی هستیم و جهان چگونه است.به همین علت روانشناسان شناختی معتقدند که طرح واره ها به سختی </a:t>
            </a:r>
            <a:r>
              <a:rPr lang="fa-IR" sz="2700" b="1" dirty="0" smtClean="0">
                <a:solidFill>
                  <a:srgbClr val="FF0000"/>
                </a:solidFill>
                <a:cs typeface="B Lotus" pitchFamily="2" charset="-78"/>
              </a:rPr>
              <a:t>تغییر میکند. </a:t>
            </a:r>
            <a:endParaRPr lang="en-US" b="1" dirty="0">
              <a:solidFill>
                <a:srgbClr val="FF0000"/>
              </a:solidFill>
              <a:cs typeface="B Lotus" pitchFamily="2" charset="-78"/>
            </a:endParaRPr>
          </a:p>
        </p:txBody>
      </p:sp>
      <p:sp>
        <p:nvSpPr>
          <p:cNvPr id="3" name="Content Placeholder 2"/>
          <p:cNvSpPr>
            <a:spLocks noGrp="1"/>
          </p:cNvSpPr>
          <p:nvPr>
            <p:ph idx="1"/>
          </p:nvPr>
        </p:nvSpPr>
        <p:spPr>
          <a:xfrm>
            <a:off x="457200" y="3643314"/>
            <a:ext cx="8229600" cy="2482849"/>
          </a:xfrm>
        </p:spPr>
        <p:style>
          <a:lnRef idx="1">
            <a:schemeClr val="dk1"/>
          </a:lnRef>
          <a:fillRef idx="2">
            <a:schemeClr val="dk1"/>
          </a:fillRef>
          <a:effectRef idx="1">
            <a:schemeClr val="dk1"/>
          </a:effectRef>
          <a:fontRef idx="minor">
            <a:schemeClr val="dk1"/>
          </a:fontRef>
        </p:style>
        <p:txBody>
          <a:bodyPr>
            <a:normAutofit fontScale="32500" lnSpcReduction="20000"/>
          </a:bodyPr>
          <a:lstStyle/>
          <a:p>
            <a:pPr algn="just" rtl="1"/>
            <a:r>
              <a:rPr lang="fa-IR" sz="9800" b="1" dirty="0">
                <a:solidFill>
                  <a:schemeClr val="accent3">
                    <a:lumMod val="75000"/>
                  </a:schemeClr>
                </a:solidFill>
                <a:cs typeface="B Lotus" pitchFamily="2" charset="-78"/>
              </a:rPr>
              <a:t>الگوی وسیع و نافذ که شامل خاطرات، هیجانات، شناخت واره ها، و حسیات بدنی است که مرتبط با فرد و روابط وی با دیگران بوده و از دوران کودکی و نوجوانی وی شکل گرفته و در تمام طول زندگی فرد گسترش یافته است. طرح واره های </a:t>
            </a:r>
            <a:r>
              <a:rPr lang="fa-IR" sz="9800" b="1" dirty="0" smtClean="0">
                <a:solidFill>
                  <a:schemeClr val="accent3">
                    <a:lumMod val="75000"/>
                  </a:schemeClr>
                </a:solidFill>
                <a:cs typeface="B Lotus" pitchFamily="2" charset="-78"/>
              </a:rPr>
              <a:t>غیرانطباقی </a:t>
            </a:r>
            <a:r>
              <a:rPr lang="fa-IR" sz="9800" b="1" dirty="0">
                <a:solidFill>
                  <a:schemeClr val="accent3">
                    <a:lumMod val="75000"/>
                  </a:schemeClr>
                </a:solidFill>
                <a:cs typeface="B Lotus" pitchFamily="2" charset="-78"/>
              </a:rPr>
              <a:t>اولیه، طرح واره هایی هستند که به میزان زیادی ناکارآمد می باشند. به عبارتی </a:t>
            </a:r>
            <a:r>
              <a:rPr lang="fa-IR" sz="9800" b="1" dirty="0" smtClean="0">
                <a:solidFill>
                  <a:schemeClr val="accent3">
                    <a:lumMod val="75000"/>
                  </a:schemeClr>
                </a:solidFill>
                <a:cs typeface="B Lotus" pitchFamily="2" charset="-78"/>
              </a:rPr>
              <a:t>دیگر، </a:t>
            </a:r>
            <a:r>
              <a:rPr lang="fa-IR" sz="9800" b="1" dirty="0">
                <a:solidFill>
                  <a:schemeClr val="accent3">
                    <a:lumMod val="75000"/>
                  </a:schemeClr>
                </a:solidFill>
                <a:cs typeface="B Lotus" pitchFamily="2" charset="-78"/>
              </a:rPr>
              <a:t>الگوهای هیجانی و شناختی که در اوایل زندگی فرد شکل می گیرند و در سراسر طول زندگی تکرار می </a:t>
            </a:r>
            <a:r>
              <a:rPr lang="fa-IR" sz="9800" b="1" dirty="0" smtClean="0">
                <a:solidFill>
                  <a:schemeClr val="accent3">
                    <a:lumMod val="75000"/>
                  </a:schemeClr>
                </a:solidFill>
                <a:cs typeface="B Lotus" pitchFamily="2" charset="-78"/>
              </a:rPr>
              <a:t>گردند(یانگ</a:t>
            </a:r>
            <a:r>
              <a:rPr lang="fa-IR" sz="9800" b="1" dirty="0">
                <a:solidFill>
                  <a:schemeClr val="accent3">
                    <a:lumMod val="75000"/>
                  </a:schemeClr>
                </a:solidFill>
                <a:cs typeface="B Lotus" pitchFamily="2" charset="-78"/>
              </a:rPr>
              <a:t>، </a:t>
            </a:r>
            <a:r>
              <a:rPr lang="fa-IR" sz="9800" b="1" dirty="0" smtClean="0">
                <a:solidFill>
                  <a:schemeClr val="accent3">
                    <a:lumMod val="75000"/>
                  </a:schemeClr>
                </a:solidFill>
                <a:cs typeface="B Lotus" pitchFamily="2" charset="-78"/>
              </a:rPr>
              <a:t>کلوسکو و ویشار،2003 ).</a:t>
            </a:r>
            <a:endParaRPr lang="en-US" sz="9800" b="1" dirty="0">
              <a:solidFill>
                <a:schemeClr val="accent3">
                  <a:lumMod val="75000"/>
                </a:schemeClr>
              </a:solidFill>
              <a:cs typeface="B Lotus" pitchFamily="2" charset="-78"/>
            </a:endParaRPr>
          </a:p>
          <a:p>
            <a:endParaRPr lang="en-US" dirty="0">
              <a:cs typeface="B Lotus"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68676"/>
          </a:xfrm>
        </p:spPr>
        <p:style>
          <a:lnRef idx="1">
            <a:schemeClr val="accent4"/>
          </a:lnRef>
          <a:fillRef idx="2">
            <a:schemeClr val="accent4"/>
          </a:fillRef>
          <a:effectRef idx="1">
            <a:schemeClr val="accent4"/>
          </a:effectRef>
          <a:fontRef idx="minor">
            <a:schemeClr val="dk1"/>
          </a:fontRef>
        </p:style>
        <p:txBody>
          <a:bodyPr>
            <a:normAutofit/>
          </a:bodyPr>
          <a:lstStyle/>
          <a:p>
            <a:r>
              <a:rPr lang="fa-IR" sz="3200" dirty="0">
                <a:cs typeface="B Lotus" pitchFamily="2" charset="-78"/>
              </a:rPr>
              <a:t>طرح واره بالاترین سطح تعمیم یافته شناخت است، که به تغییر مقاوم می باشد، و تاثیر عمیق و قدرتمندی در شناخت واره ها و هیجانهای فردی دارد. افکار خود آیند منفی و مفروضه های بنیادین بینابینی به طور شدیدی تحت تاثیر طرح واره ها قرار می گیرند، و این تاثیر به خصوص زمانی قدرتمند است که طرح واره ها فعال شوند (ریزو و همکاران،2007 ).</a:t>
            </a:r>
            <a:endParaRPr lang="en-US" sz="3200" dirty="0">
              <a:cs typeface="B Lotus" pitchFamily="2" charset="-78"/>
            </a:endParaRPr>
          </a:p>
        </p:txBody>
      </p:sp>
      <p:sp>
        <p:nvSpPr>
          <p:cNvPr id="3" name="Content Placeholder 2"/>
          <p:cNvSpPr>
            <a:spLocks noGrp="1"/>
          </p:cNvSpPr>
          <p:nvPr>
            <p:ph idx="1"/>
          </p:nvPr>
        </p:nvSpPr>
        <p:spPr>
          <a:xfrm>
            <a:off x="500034" y="3643314"/>
            <a:ext cx="8229600" cy="3214686"/>
          </a:xfrm>
          <a:solidFill>
            <a:srgbClr val="FFFF00"/>
          </a:solidFill>
        </p:spPr>
        <p:txBody>
          <a:bodyPr>
            <a:noAutofit/>
          </a:bodyPr>
          <a:lstStyle/>
          <a:p>
            <a:pPr algn="r"/>
            <a:r>
              <a:rPr lang="fa-IR" sz="2800" b="1" dirty="0">
                <a:solidFill>
                  <a:srgbClr val="FF0000"/>
                </a:solidFill>
                <a:cs typeface="B Lotus" pitchFamily="2" charset="-78"/>
              </a:rPr>
              <a:t>همپوشانی و ارتباط متقابل بین طرحواره درمانی( که برای مسائل و مشکلات پایدار کاربد پیدا می کند، مانند اختلالات شخصیت) و سایر درمانهای شناختی-رفتاری که بر اساس گزارش مطالعات صورت گرفته استوار است( که </a:t>
            </a:r>
            <a:r>
              <a:rPr lang="fa-IR" sz="2800" b="1" dirty="0" smtClean="0">
                <a:solidFill>
                  <a:srgbClr val="FF0000"/>
                </a:solidFill>
                <a:cs typeface="B Lotus" pitchFamily="2" charset="-78"/>
              </a:rPr>
              <a:t>بیشتر علائم و اختلالات محور یک </a:t>
            </a:r>
          </a:p>
          <a:p>
            <a:pPr algn="r">
              <a:buNone/>
            </a:pPr>
            <a:r>
              <a:rPr lang="fa-IR" sz="2800" b="1" dirty="0" smtClean="0">
                <a:solidFill>
                  <a:srgbClr val="FF0000"/>
                </a:solidFill>
                <a:cs typeface="B Lotus" pitchFamily="2" charset="-78"/>
              </a:rPr>
              <a:t> را شامل می شود). {رافائلی و همکاران2011, ترجمه خوانساری و همکاران 1391}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500570"/>
          </a:xfrm>
          <a:solidFill>
            <a:srgbClr val="FFFF00"/>
          </a:solidFill>
        </p:spPr>
        <p:txBody>
          <a:bodyPr>
            <a:noAutofit/>
          </a:bodyPr>
          <a:lstStyle/>
          <a:p>
            <a:pPr algn="r"/>
            <a:r>
              <a:rPr lang="fa-IR" sz="3200" b="1" dirty="0" smtClean="0">
                <a:solidFill>
                  <a:srgbClr val="FF0000"/>
                </a:solidFill>
                <a:cs typeface="B Lotus" pitchFamily="2" charset="-78"/>
              </a:rPr>
              <a:t>سبکهای کنارآمدن و طرحواره های خود درمانگر می توانند باسبکهای کنارآمدن و طرحواره ها و حالتها و نیازهای بیمار با هم تداخل ایجاد کنند. یکی از ویژگیهایی که طرحواره درمانی را از سایر رویکردهایی که به درمان اختلالات شخصیت و مشکلات ارتباطی پایدار می پردازند، متمتایز می کند روش انسانگرایانه و شفقتی است که در    طرحواره درمانی، روان درمانگر نسبت به بیماران بکار می بندد(رافائلی و همکاران2011, ترجمه خوانساری و همکاران1391).</a:t>
            </a:r>
            <a:endParaRPr lang="en-US" sz="3200" b="1" dirty="0">
              <a:solidFill>
                <a:srgbClr val="FF0000"/>
              </a:solidFill>
              <a:cs typeface="B Lotus" pitchFamily="2" charset="-78"/>
            </a:endParaRPr>
          </a:p>
        </p:txBody>
      </p:sp>
      <p:pic>
        <p:nvPicPr>
          <p:cNvPr id="4" name="Content Placeholder 3" descr="e6499a77d34c63a170a0fc36a87b6d2e-300.jpg"/>
          <p:cNvPicPr>
            <a:picLocks noGrp="1" noChangeAspect="1"/>
          </p:cNvPicPr>
          <p:nvPr>
            <p:ph idx="1"/>
          </p:nvPr>
        </p:nvPicPr>
        <p:blipFill>
          <a:blip r:embed="rId2"/>
          <a:stretch>
            <a:fillRect/>
          </a:stretch>
        </p:blipFill>
        <p:spPr>
          <a:xfrm>
            <a:off x="1571604" y="4357695"/>
            <a:ext cx="6286544" cy="2500306"/>
          </a:xfrm>
          <a:solidFill>
            <a:srgbClr val="FF0000"/>
          </a:solid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286256"/>
          </a:xfrm>
        </p:spPr>
        <p:style>
          <a:lnRef idx="1">
            <a:schemeClr val="accent6"/>
          </a:lnRef>
          <a:fillRef idx="2">
            <a:schemeClr val="accent6"/>
          </a:fillRef>
          <a:effectRef idx="1">
            <a:schemeClr val="accent6"/>
          </a:effectRef>
          <a:fontRef idx="minor">
            <a:schemeClr val="dk1"/>
          </a:fontRef>
        </p:style>
        <p:txBody>
          <a:bodyPr>
            <a:noAutofit/>
          </a:bodyPr>
          <a:lstStyle/>
          <a:p>
            <a:pPr algn="r" rtl="1"/>
            <a:r>
              <a:rPr lang="fa-IR" sz="3200" dirty="0" smtClean="0">
                <a:solidFill>
                  <a:srgbClr val="FF0000"/>
                </a:solidFill>
                <a:cs typeface="B Lotus" pitchFamily="2" charset="-78"/>
              </a:rPr>
              <a:t>به منظور یک تعریف جامع از این طرح واره ها، وی تاکید کرد که طرح واره های غیر انطباقی اولیه:</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1-یک الگو یا تم گستردده و نافذ است؛</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2-متشکل از خاطرات، هیجانات، شناخت واره ها و حس های بدنی هستند؛</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3-در ارتباط بافرد و روابط بین فردی او با دیگران است؛</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4-در طی دوران کودکی و نوجوانی شکل می گیرد؛</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5-در طول زندگی فرد گسترش می یابد؛</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6-به طور قابل ملاحظه ایی ناکار آمد  است.</a:t>
            </a:r>
            <a:endParaRPr lang="en-US" sz="3200" dirty="0">
              <a:solidFill>
                <a:srgbClr val="FF0000"/>
              </a:solidFill>
              <a:cs typeface="B Lotus" pitchFamily="2" charset="-78"/>
            </a:endParaRPr>
          </a:p>
        </p:txBody>
      </p:sp>
      <p:pic>
        <p:nvPicPr>
          <p:cNvPr id="4" name="Content Placeholder 3" descr="f37ab38520308f923de3d3c461182e89-300.jpg"/>
          <p:cNvPicPr>
            <a:picLocks noGrp="1" noChangeAspect="1"/>
          </p:cNvPicPr>
          <p:nvPr>
            <p:ph idx="1"/>
          </p:nvPr>
        </p:nvPicPr>
        <p:blipFill>
          <a:blip r:embed="rId2"/>
          <a:stretch>
            <a:fillRect/>
          </a:stretch>
        </p:blipFill>
        <p:spPr>
          <a:xfrm>
            <a:off x="1000100" y="4357694"/>
            <a:ext cx="7143800" cy="2500306"/>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357562"/>
          </a:xfrm>
        </p:spPr>
        <p:style>
          <a:lnRef idx="1">
            <a:schemeClr val="accent5"/>
          </a:lnRef>
          <a:fillRef idx="2">
            <a:schemeClr val="accent5"/>
          </a:fillRef>
          <a:effectRef idx="1">
            <a:schemeClr val="accent5"/>
          </a:effectRef>
          <a:fontRef idx="minor">
            <a:schemeClr val="dk1"/>
          </a:fontRef>
        </p:style>
        <p:txBody>
          <a:bodyPr>
            <a:noAutofit/>
          </a:bodyPr>
          <a:lstStyle/>
          <a:p>
            <a:pPr algn="r" rtl="1"/>
            <a:r>
              <a:rPr lang="fa-IR" sz="2400" b="1" dirty="0" smtClean="0">
                <a:solidFill>
                  <a:srgbClr val="FF0000"/>
                </a:solidFill>
                <a:cs typeface="B Lotus" pitchFamily="2" charset="-78"/>
              </a:rPr>
              <a:t>طرح واره های غیرانطباقی اولیه ویژگی های خاصی دارند. این طرح واره ها به عنوان:</a:t>
            </a:r>
            <a:r>
              <a:rPr lang="en-US" sz="2400" b="1" dirty="0" smtClean="0">
                <a:solidFill>
                  <a:srgbClr val="FF0000"/>
                </a:solidFill>
                <a:cs typeface="B Lotus" pitchFamily="2" charset="-78"/>
              </a:rPr>
              <a:t/>
            </a:r>
            <a:br>
              <a:rPr lang="en-US" sz="2400" b="1" dirty="0" smtClean="0">
                <a:solidFill>
                  <a:srgbClr val="FF0000"/>
                </a:solidFill>
                <a:cs typeface="B Lotus" pitchFamily="2" charset="-78"/>
              </a:rPr>
            </a:br>
            <a:r>
              <a:rPr lang="fa-IR" sz="2400" b="1" dirty="0" smtClean="0">
                <a:solidFill>
                  <a:srgbClr val="FF0000"/>
                </a:solidFill>
                <a:cs typeface="B Lotus" pitchFamily="2" charset="-78"/>
              </a:rPr>
              <a:t>1-واقعیت های پذیرفته شده،در مورد خود یا محیط تجربه می شوند؛</a:t>
            </a:r>
            <a:r>
              <a:rPr lang="en-US" sz="2400" b="1" dirty="0" smtClean="0">
                <a:solidFill>
                  <a:srgbClr val="FF0000"/>
                </a:solidFill>
                <a:cs typeface="B Lotus" pitchFamily="2" charset="-78"/>
              </a:rPr>
              <a:t/>
            </a:r>
            <a:br>
              <a:rPr lang="en-US" sz="2400" b="1" dirty="0" smtClean="0">
                <a:solidFill>
                  <a:srgbClr val="FF0000"/>
                </a:solidFill>
                <a:cs typeface="B Lotus" pitchFamily="2" charset="-78"/>
              </a:rPr>
            </a:br>
            <a:r>
              <a:rPr lang="fa-IR" sz="2400" b="1" dirty="0" smtClean="0">
                <a:solidFill>
                  <a:srgbClr val="FF0000"/>
                </a:solidFill>
                <a:cs typeface="B Lotus" pitchFamily="2" charset="-78"/>
              </a:rPr>
              <a:t>2-خود- تخریب کننده و مقاوم  به تغییرهستند؛</a:t>
            </a:r>
            <a:r>
              <a:rPr lang="en-US" sz="2400" b="1" dirty="0" smtClean="0">
                <a:solidFill>
                  <a:srgbClr val="FF0000"/>
                </a:solidFill>
                <a:cs typeface="B Lotus" pitchFamily="2" charset="-78"/>
              </a:rPr>
              <a:t/>
            </a:r>
            <a:br>
              <a:rPr lang="en-US" sz="2400" b="1" dirty="0" smtClean="0">
                <a:solidFill>
                  <a:srgbClr val="FF0000"/>
                </a:solidFill>
                <a:cs typeface="B Lotus" pitchFamily="2" charset="-78"/>
              </a:rPr>
            </a:br>
            <a:r>
              <a:rPr lang="fa-IR" sz="2400" b="1" dirty="0" smtClean="0">
                <a:solidFill>
                  <a:srgbClr val="FF0000"/>
                </a:solidFill>
                <a:cs typeface="B Lotus" pitchFamily="2" charset="-78"/>
              </a:rPr>
              <a:t>3-مختل و ناکار آمد هستند؛</a:t>
            </a:r>
            <a:r>
              <a:rPr lang="en-US" sz="2400" b="1" dirty="0" smtClean="0">
                <a:solidFill>
                  <a:srgbClr val="FF0000"/>
                </a:solidFill>
                <a:cs typeface="B Lotus" pitchFamily="2" charset="-78"/>
              </a:rPr>
              <a:t/>
            </a:r>
            <a:br>
              <a:rPr lang="en-US" sz="2400" b="1" dirty="0" smtClean="0">
                <a:solidFill>
                  <a:srgbClr val="FF0000"/>
                </a:solidFill>
                <a:cs typeface="B Lotus" pitchFamily="2" charset="-78"/>
              </a:rPr>
            </a:br>
            <a:r>
              <a:rPr lang="fa-IR" sz="2400" b="1" dirty="0" smtClean="0">
                <a:solidFill>
                  <a:srgbClr val="FF0000"/>
                </a:solidFill>
                <a:cs typeface="B Lotus" pitchFamily="2" charset="-78"/>
              </a:rPr>
              <a:t>4-اغلب توسط برخی تغییرات در محیط از جمله فقدان یا از دست دادن شغل،فعال می شوند؛</a:t>
            </a:r>
            <a:r>
              <a:rPr lang="en-US" sz="2400" b="1" dirty="0" smtClean="0">
                <a:solidFill>
                  <a:srgbClr val="FF0000"/>
                </a:solidFill>
                <a:cs typeface="B Lotus" pitchFamily="2" charset="-78"/>
              </a:rPr>
              <a:t/>
            </a:r>
            <a:br>
              <a:rPr lang="en-US" sz="2400" b="1" dirty="0" smtClean="0">
                <a:solidFill>
                  <a:srgbClr val="FF0000"/>
                </a:solidFill>
                <a:cs typeface="B Lotus" pitchFamily="2" charset="-78"/>
              </a:rPr>
            </a:br>
            <a:r>
              <a:rPr lang="fa-IR" sz="2400" b="1" dirty="0" smtClean="0">
                <a:solidFill>
                  <a:srgbClr val="FF0000"/>
                </a:solidFill>
                <a:cs typeface="B Lotus" pitchFamily="2" charset="-78"/>
              </a:rPr>
              <a:t>5-هنگامی که فعال می شوند با سطوح بالای  هیجان در هم آمیخته هستند؛</a:t>
            </a:r>
            <a:r>
              <a:rPr lang="en-US" sz="2400" b="1" dirty="0" smtClean="0">
                <a:solidFill>
                  <a:srgbClr val="FF0000"/>
                </a:solidFill>
                <a:cs typeface="B Lotus" pitchFamily="2" charset="-78"/>
              </a:rPr>
              <a:t/>
            </a:r>
            <a:br>
              <a:rPr lang="en-US" sz="2400" b="1" dirty="0" smtClean="0">
                <a:solidFill>
                  <a:srgbClr val="FF0000"/>
                </a:solidFill>
                <a:cs typeface="B Lotus" pitchFamily="2" charset="-78"/>
              </a:rPr>
            </a:br>
            <a:r>
              <a:rPr lang="fa-IR" sz="2400" b="1" dirty="0" smtClean="0">
                <a:solidFill>
                  <a:srgbClr val="FF0000"/>
                </a:solidFill>
                <a:cs typeface="B Lotus" pitchFamily="2" charset="-78"/>
              </a:rPr>
              <a:t>6-معمولا ناشی از تعامل سرشت کودک با تجارب مختلف دوره تحولی با اعضاء یا مراقبین در خانواده هستند (بارلو،2002).</a:t>
            </a:r>
            <a:endParaRPr lang="en-US" sz="2400" b="1" dirty="0">
              <a:solidFill>
                <a:srgbClr val="FF0000"/>
              </a:solidFill>
              <a:cs typeface="B Lotus" pitchFamily="2" charset="-78"/>
            </a:endParaRPr>
          </a:p>
        </p:txBody>
      </p:sp>
      <p:pic>
        <p:nvPicPr>
          <p:cNvPr id="4" name="Content Placeholder 3" descr="646d333a2cf826858da8571eb8ef768d-300.jpg"/>
          <p:cNvPicPr>
            <a:picLocks noGrp="1" noChangeAspect="1"/>
          </p:cNvPicPr>
          <p:nvPr>
            <p:ph idx="1"/>
          </p:nvPr>
        </p:nvPicPr>
        <p:blipFill>
          <a:blip r:embed="rId2"/>
          <a:stretch>
            <a:fillRect/>
          </a:stretch>
        </p:blipFill>
        <p:spPr>
          <a:xfrm>
            <a:off x="0" y="3500438"/>
            <a:ext cx="9144000" cy="33575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500306"/>
          </a:xfrm>
        </p:spPr>
        <p:style>
          <a:lnRef idx="1">
            <a:schemeClr val="accent3"/>
          </a:lnRef>
          <a:fillRef idx="2">
            <a:schemeClr val="accent3"/>
          </a:fillRef>
          <a:effectRef idx="1">
            <a:schemeClr val="accent3"/>
          </a:effectRef>
          <a:fontRef idx="minor">
            <a:schemeClr val="dk1"/>
          </a:fontRef>
        </p:style>
        <p:txBody>
          <a:bodyPr>
            <a:normAutofit fontScale="90000"/>
          </a:bodyPr>
          <a:lstStyle/>
          <a:p>
            <a:pPr rtl="1"/>
            <a:r>
              <a:rPr lang="fa-IR" sz="3100" b="1" dirty="0" smtClean="0">
                <a:solidFill>
                  <a:srgbClr val="FF0000"/>
                </a:solidFill>
                <a:cs typeface="B Lotus" pitchFamily="2" charset="-78"/>
              </a:rPr>
              <a:t>منشاء طرح واره ها:</a:t>
            </a:r>
            <a:r>
              <a:rPr lang="en-US" sz="3100" b="1" dirty="0" smtClean="0">
                <a:solidFill>
                  <a:srgbClr val="FF0000"/>
                </a:solidFill>
                <a:cs typeface="B Lotus" pitchFamily="2" charset="-78"/>
              </a:rPr>
              <a:t/>
            </a:r>
            <a:br>
              <a:rPr lang="en-US" sz="3100" b="1" dirty="0" smtClean="0">
                <a:solidFill>
                  <a:srgbClr val="FF0000"/>
                </a:solidFill>
                <a:cs typeface="B Lotus" pitchFamily="2" charset="-78"/>
              </a:rPr>
            </a:br>
            <a:r>
              <a:rPr lang="fa-IR" sz="3100" b="1" dirty="0" smtClean="0">
                <a:solidFill>
                  <a:srgbClr val="FF0000"/>
                </a:solidFill>
                <a:cs typeface="B Lotus" pitchFamily="2" charset="-78"/>
              </a:rPr>
              <a:t>نیازهای هیجانی بنیادین </a:t>
            </a:r>
            <a:r>
              <a:rPr lang="en-US" sz="3100" b="1" dirty="0" smtClean="0">
                <a:solidFill>
                  <a:srgbClr val="FF0000"/>
                </a:solidFill>
                <a:cs typeface="B Lotus" pitchFamily="2" charset="-78"/>
              </a:rPr>
              <a:t/>
            </a:r>
            <a:br>
              <a:rPr lang="en-US" sz="3100" b="1" dirty="0" smtClean="0">
                <a:solidFill>
                  <a:srgbClr val="FF0000"/>
                </a:solidFill>
                <a:cs typeface="B Lotus" pitchFamily="2" charset="-78"/>
              </a:rPr>
            </a:br>
            <a:r>
              <a:rPr lang="fa-IR" sz="3100" b="1" dirty="0" smtClean="0">
                <a:solidFill>
                  <a:srgbClr val="FF0000"/>
                </a:solidFill>
                <a:cs typeface="B Lotus" pitchFamily="2" charset="-78"/>
              </a:rPr>
              <a:t>5 نیاز هیجانی بنیادین در انسان وجود دارد که باید ارضاء شوند،و عدم ارضاء و ناکامی در بر آورده شدن این نیازها در فرد،موجب شکل گیری طرح واره های مختل می شوند.این نیازها عبارتند از: </a:t>
            </a:r>
            <a:r>
              <a:rPr lang="en-US" sz="1600" dirty="0" smtClean="0">
                <a:cs typeface="B Lotus" pitchFamily="2" charset="-78"/>
              </a:rPr>
              <a:t/>
            </a:r>
            <a:br>
              <a:rPr lang="en-US" sz="1600" dirty="0" smtClean="0">
                <a:cs typeface="B Lotus" pitchFamily="2" charset="-78"/>
              </a:rPr>
            </a:br>
            <a:r>
              <a:rPr lang="en-US" sz="1600" dirty="0" smtClean="0">
                <a:cs typeface="B Lotus" pitchFamily="2" charset="-78"/>
              </a:rPr>
              <a:t/>
            </a:r>
            <a:br>
              <a:rPr lang="en-US" sz="1600" dirty="0" smtClean="0">
                <a:cs typeface="B Lotus" pitchFamily="2" charset="-78"/>
              </a:rPr>
            </a:br>
            <a:endParaRPr lang="en-US" sz="1600" dirty="0">
              <a:cs typeface="B Lotus" pitchFamily="2" charset="-78"/>
            </a:endParaRPr>
          </a:p>
        </p:txBody>
      </p:sp>
      <p:sp>
        <p:nvSpPr>
          <p:cNvPr id="3" name="Content Placeholder 2"/>
          <p:cNvSpPr>
            <a:spLocks noGrp="1"/>
          </p:cNvSpPr>
          <p:nvPr>
            <p:ph idx="1"/>
          </p:nvPr>
        </p:nvSpPr>
        <p:spPr>
          <a:xfrm>
            <a:off x="0" y="2571744"/>
            <a:ext cx="9144000" cy="4286256"/>
          </a:xfrm>
          <a:solidFill>
            <a:schemeClr val="accent6">
              <a:lumMod val="40000"/>
              <a:lumOff val="60000"/>
            </a:schemeClr>
          </a:solidFill>
        </p:spPr>
        <p:txBody>
          <a:bodyPr/>
          <a:lstStyle/>
          <a:p>
            <a:pPr algn="r" rtl="1"/>
            <a:r>
              <a:rPr lang="fa-IR" dirty="0" smtClean="0">
                <a:solidFill>
                  <a:schemeClr val="accent1">
                    <a:lumMod val="75000"/>
                  </a:schemeClr>
                </a:solidFill>
                <a:cs typeface="B Lotus" pitchFamily="2" charset="-78"/>
              </a:rPr>
              <a:t>- دلبستگی های ایمن به دیگران (شامل: امنیت،ثبات، پرورش و تربیت، پذیرش)؛</a:t>
            </a:r>
            <a:endParaRPr lang="en-US" dirty="0" smtClean="0">
              <a:solidFill>
                <a:schemeClr val="accent1">
                  <a:lumMod val="75000"/>
                </a:schemeClr>
              </a:solidFill>
              <a:cs typeface="B Lotus" pitchFamily="2" charset="-78"/>
            </a:endParaRPr>
          </a:p>
          <a:p>
            <a:pPr algn="r" rtl="1"/>
            <a:r>
              <a:rPr lang="fa-IR" dirty="0" smtClean="0">
                <a:solidFill>
                  <a:schemeClr val="accent1">
                    <a:lumMod val="75000"/>
                  </a:schemeClr>
                </a:solidFill>
                <a:cs typeface="B Lotus" pitchFamily="2" charset="-78"/>
              </a:rPr>
              <a:t>2- استقلال، کار آمدی و تجربه ذهنی هویت؛</a:t>
            </a:r>
            <a:endParaRPr lang="en-US" dirty="0" smtClean="0">
              <a:solidFill>
                <a:schemeClr val="accent1">
                  <a:lumMod val="75000"/>
                </a:schemeClr>
              </a:solidFill>
              <a:cs typeface="B Lotus" pitchFamily="2" charset="-78"/>
            </a:endParaRPr>
          </a:p>
          <a:p>
            <a:pPr algn="r" rtl="1"/>
            <a:r>
              <a:rPr lang="fa-IR" dirty="0" smtClean="0">
                <a:solidFill>
                  <a:schemeClr val="accent1">
                    <a:lumMod val="75000"/>
                  </a:schemeClr>
                </a:solidFill>
                <a:cs typeface="B Lotus" pitchFamily="2" charset="-78"/>
              </a:rPr>
              <a:t>3- بیان آزادانه نیازها و هیجان های پذیرفتنی؛</a:t>
            </a:r>
            <a:endParaRPr lang="en-US" dirty="0" smtClean="0">
              <a:solidFill>
                <a:schemeClr val="accent1">
                  <a:lumMod val="75000"/>
                </a:schemeClr>
              </a:solidFill>
              <a:cs typeface="B Lotus" pitchFamily="2" charset="-78"/>
            </a:endParaRPr>
          </a:p>
          <a:p>
            <a:pPr algn="r" rtl="1"/>
            <a:r>
              <a:rPr lang="fa-IR" dirty="0" smtClean="0">
                <a:solidFill>
                  <a:schemeClr val="accent1">
                    <a:lumMod val="75000"/>
                  </a:schemeClr>
                </a:solidFill>
                <a:cs typeface="B Lotus" pitchFamily="2" charset="-78"/>
              </a:rPr>
              <a:t>4- خود انگیختگی؛</a:t>
            </a:r>
            <a:endParaRPr lang="en-US" dirty="0" smtClean="0">
              <a:solidFill>
                <a:schemeClr val="accent1">
                  <a:lumMod val="75000"/>
                </a:schemeClr>
              </a:solidFill>
              <a:cs typeface="B Lotus" pitchFamily="2" charset="-78"/>
            </a:endParaRPr>
          </a:p>
          <a:p>
            <a:pPr algn="r" rtl="1"/>
            <a:r>
              <a:rPr lang="fa-IR" dirty="0" smtClean="0">
                <a:solidFill>
                  <a:schemeClr val="accent1">
                    <a:lumMod val="75000"/>
                  </a:schemeClr>
                </a:solidFill>
                <a:cs typeface="B Lotus" pitchFamily="2" charset="-78"/>
              </a:rPr>
              <a:t>5- محدودیت های واقع گرایانه و خود- بازداری (خود - کنترلی). </a:t>
            </a:r>
            <a:endParaRPr lang="en-US" dirty="0" smtClean="0">
              <a:solidFill>
                <a:schemeClr val="accent1">
                  <a:lumMod val="75000"/>
                </a:schemeClr>
              </a:solidFill>
              <a:cs typeface="B Lotus" pitchFamily="2" charset="-78"/>
            </a:endParaRPr>
          </a:p>
          <a:p>
            <a:endParaRPr lang="en-US" dirty="0">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011462"/>
          </a:xfrm>
          <a:solidFill>
            <a:srgbClr val="FFFF00"/>
          </a:solidFill>
        </p:spPr>
        <p:txBody>
          <a:bodyPr/>
          <a:lstStyle/>
          <a:p>
            <a:pPr rtl="1"/>
            <a:r>
              <a:rPr lang="fa-IR" b="1" dirty="0" smtClean="0">
                <a:solidFill>
                  <a:schemeClr val="accent2">
                    <a:lumMod val="75000"/>
                  </a:schemeClr>
                </a:solidFill>
                <a:cs typeface="B Lotus" pitchFamily="2" charset="-78"/>
              </a:rPr>
              <a:t>تجربه های اولیه زندگی </a:t>
            </a:r>
            <a:r>
              <a:rPr lang="en-US" dirty="0" smtClean="0">
                <a:solidFill>
                  <a:schemeClr val="accent2">
                    <a:lumMod val="75000"/>
                  </a:schemeClr>
                </a:solidFill>
                <a:cs typeface="B Lotus" pitchFamily="2" charset="-78"/>
              </a:rPr>
              <a:t/>
            </a:r>
            <a:br>
              <a:rPr lang="en-US" dirty="0" smtClean="0">
                <a:solidFill>
                  <a:schemeClr val="accent2">
                    <a:lumMod val="75000"/>
                  </a:schemeClr>
                </a:solidFill>
                <a:cs typeface="B Lotus" pitchFamily="2" charset="-78"/>
              </a:rPr>
            </a:br>
            <a:r>
              <a:rPr lang="fa-IR" dirty="0" smtClean="0">
                <a:solidFill>
                  <a:schemeClr val="accent2">
                    <a:lumMod val="75000"/>
                  </a:schemeClr>
                </a:solidFill>
                <a:cs typeface="B Lotus" pitchFamily="2" charset="-78"/>
              </a:rPr>
              <a:t>چهار نوع تجربه اولیه زندگی موجب به وجود آمدن طرح واره های غیر انطباقی اولیه می شوند که عبارتند از:</a:t>
            </a:r>
            <a:endParaRPr lang="en-US" dirty="0">
              <a:solidFill>
                <a:schemeClr val="accent2">
                  <a:lumMod val="75000"/>
                </a:schemeClr>
              </a:solidFill>
              <a:cs typeface="B Lotus" pitchFamily="2" charset="-78"/>
            </a:endParaRPr>
          </a:p>
        </p:txBody>
      </p:sp>
      <p:sp>
        <p:nvSpPr>
          <p:cNvPr id="3" name="Content Placeholder 2"/>
          <p:cNvSpPr>
            <a:spLocks noGrp="1"/>
          </p:cNvSpPr>
          <p:nvPr>
            <p:ph idx="1"/>
          </p:nvPr>
        </p:nvSpPr>
        <p:spPr>
          <a:xfrm>
            <a:off x="0" y="3071810"/>
            <a:ext cx="9144000" cy="3500462"/>
          </a:xfrm>
          <a:solidFill>
            <a:schemeClr val="accent6">
              <a:lumMod val="40000"/>
              <a:lumOff val="60000"/>
            </a:schemeClr>
          </a:solidFill>
        </p:spPr>
        <p:txBody>
          <a:bodyPr/>
          <a:lstStyle/>
          <a:p>
            <a:pPr algn="r" rtl="1"/>
            <a:r>
              <a:rPr lang="fa-IR" b="1" dirty="0" smtClean="0">
                <a:solidFill>
                  <a:srgbClr val="FF0000"/>
                </a:solidFill>
                <a:cs typeface="B Lotus" pitchFamily="2" charset="-78"/>
              </a:rPr>
              <a:t>1-ناکام شدن دردناک نیازها؛</a:t>
            </a:r>
            <a:endParaRPr lang="en-US" b="1" dirty="0" smtClean="0">
              <a:solidFill>
                <a:srgbClr val="FF0000"/>
              </a:solidFill>
              <a:cs typeface="B Lotus" pitchFamily="2" charset="-78"/>
            </a:endParaRPr>
          </a:p>
          <a:p>
            <a:pPr algn="r" rtl="1"/>
            <a:r>
              <a:rPr lang="fa-IR" b="1" dirty="0" smtClean="0">
                <a:solidFill>
                  <a:srgbClr val="FF0000"/>
                </a:solidFill>
                <a:cs typeface="B Lotus" pitchFamily="2" charset="-78"/>
              </a:rPr>
              <a:t>2-مورد ضربه (تروما) واقع شدن یا قربانی شدن؛</a:t>
            </a:r>
            <a:endParaRPr lang="en-US" b="1" dirty="0" smtClean="0">
              <a:solidFill>
                <a:srgbClr val="FF0000"/>
              </a:solidFill>
              <a:cs typeface="B Lotus" pitchFamily="2" charset="-78"/>
            </a:endParaRPr>
          </a:p>
          <a:p>
            <a:pPr algn="r" rtl="1"/>
            <a:r>
              <a:rPr lang="fa-IR" b="1" dirty="0" smtClean="0">
                <a:solidFill>
                  <a:srgbClr val="FF0000"/>
                </a:solidFill>
                <a:cs typeface="B Lotus" pitchFamily="2" charset="-78"/>
              </a:rPr>
              <a:t>3-ارضای بیش از حد برخی از نیازها؛</a:t>
            </a:r>
            <a:endParaRPr lang="en-US" b="1" dirty="0" smtClean="0">
              <a:solidFill>
                <a:srgbClr val="FF0000"/>
              </a:solidFill>
              <a:cs typeface="B Lotus" pitchFamily="2" charset="-78"/>
            </a:endParaRPr>
          </a:p>
          <a:p>
            <a:pPr algn="r" rtl="1"/>
            <a:r>
              <a:rPr lang="fa-IR" b="1" dirty="0" smtClean="0">
                <a:solidFill>
                  <a:srgbClr val="FF0000"/>
                </a:solidFill>
                <a:cs typeface="B Lotus" pitchFamily="2" charset="-78"/>
              </a:rPr>
              <a:t>4-درونی سازی انتخابی یا همانندسازی با افراد مهم (یانگ،کلوسکو و ویشار،2003).</a:t>
            </a:r>
            <a:endParaRPr lang="en-US" b="1" dirty="0" smtClean="0">
              <a:solidFill>
                <a:srgbClr val="FF0000"/>
              </a:solidFill>
              <a:cs typeface="B Lotus"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643446"/>
          </a:xfrm>
        </p:spPr>
        <p:style>
          <a:lnRef idx="1">
            <a:schemeClr val="accent5"/>
          </a:lnRef>
          <a:fillRef idx="2">
            <a:schemeClr val="accent5"/>
          </a:fillRef>
          <a:effectRef idx="1">
            <a:schemeClr val="accent5"/>
          </a:effectRef>
          <a:fontRef idx="minor">
            <a:schemeClr val="dk1"/>
          </a:fontRef>
        </p:style>
        <p:txBody>
          <a:bodyPr>
            <a:noAutofit/>
          </a:bodyPr>
          <a:lstStyle/>
          <a:p>
            <a:pPr rtl="1"/>
            <a:r>
              <a:rPr lang="fa-IR" sz="2800" b="1" dirty="0" smtClean="0">
                <a:solidFill>
                  <a:srgbClr val="FF0000"/>
                </a:solidFill>
                <a:cs typeface="B Lotus" pitchFamily="2" charset="-78"/>
              </a:rPr>
              <a:t>سرشت هیجانی </a:t>
            </a:r>
            <a:r>
              <a:rPr lang="en-US" sz="2800" dirty="0" smtClean="0">
                <a:solidFill>
                  <a:srgbClr val="FF0000"/>
                </a:solidFill>
                <a:cs typeface="B Lotus" pitchFamily="2" charset="-78"/>
              </a:rPr>
              <a:t/>
            </a:r>
            <a:br>
              <a:rPr lang="en-US" sz="2800" dirty="0" smtClean="0">
                <a:solidFill>
                  <a:srgbClr val="FF0000"/>
                </a:solidFill>
                <a:cs typeface="B Lotus" pitchFamily="2" charset="-78"/>
              </a:rPr>
            </a:br>
            <a:r>
              <a:rPr lang="fa-IR" sz="2800" dirty="0" smtClean="0">
                <a:solidFill>
                  <a:srgbClr val="FF0000"/>
                </a:solidFill>
                <a:cs typeface="B Lotus" pitchFamily="2" charset="-78"/>
              </a:rPr>
              <a:t>هر کودکی سرشت هیجانی خاص خود را دارد و والدین بزودی این مساله را در می یابند.تحقیقات بسیاری وجود دارد که تائید کننده عوامل بیولوژیک زیر بنایی  شخصیت هستند. سرشت هیجانی با رویدادهای دردناک کودک در شکل گیری طرح واره ها با یکدیگر در تعامل هستند. سرشت هیجانی مختلف به طور انتخابی کودک را در معرض شرایط مختلف زندگی قرار می دهند و این خود موجب شکل گیری طرح واره های مختلف در هر فرد می شوند.</a:t>
            </a:r>
            <a:r>
              <a:rPr lang="en-US" sz="2800" dirty="0" smtClean="0">
                <a:solidFill>
                  <a:srgbClr val="FF0000"/>
                </a:solidFill>
                <a:cs typeface="B Lotus" pitchFamily="2" charset="-78"/>
              </a:rPr>
              <a:t/>
            </a:r>
            <a:br>
              <a:rPr lang="en-US" sz="2800" dirty="0" smtClean="0">
                <a:solidFill>
                  <a:srgbClr val="FF0000"/>
                </a:solidFill>
                <a:cs typeface="B Lotus" pitchFamily="2" charset="-78"/>
              </a:rPr>
            </a:br>
            <a:r>
              <a:rPr lang="fa-IR" sz="2800" dirty="0" smtClean="0">
                <a:solidFill>
                  <a:srgbClr val="FF0000"/>
                </a:solidFill>
                <a:cs typeface="B Lotus" pitchFamily="2" charset="-78"/>
              </a:rPr>
              <a:t>برخی از حیطه های سرشت هیجانی که به نظر می رسد ذاتی هستند و نسبت به روان درمانی نسبتا مقاوم هستند، عبارتند از:</a:t>
            </a:r>
            <a:endParaRPr lang="en-US" sz="2800" dirty="0">
              <a:solidFill>
                <a:srgbClr val="FF0000"/>
              </a:solidFill>
              <a:cs typeface="B Lotus" pitchFamily="2" charset="-78"/>
            </a:endParaRPr>
          </a:p>
        </p:txBody>
      </p:sp>
      <p:pic>
        <p:nvPicPr>
          <p:cNvPr id="4" name="Content Placeholder 3" descr="9463c80ddedcf60326fd92eca085e1d3-300.jpg"/>
          <p:cNvPicPr>
            <a:picLocks noGrp="1" noChangeAspect="1"/>
          </p:cNvPicPr>
          <p:nvPr>
            <p:ph idx="1"/>
          </p:nvPr>
        </p:nvPicPr>
        <p:blipFill>
          <a:blip r:embed="rId2"/>
          <a:stretch>
            <a:fillRect/>
          </a:stretch>
        </p:blipFill>
        <p:spPr>
          <a:xfrm>
            <a:off x="0" y="4643446"/>
            <a:ext cx="9144000" cy="2214554"/>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143380"/>
          </a:xfrm>
        </p:spPr>
        <p:txBody>
          <a:bodyPr>
            <a:normAutofit/>
          </a:bodyPr>
          <a:lstStyle/>
          <a:p>
            <a:pPr rtl="1"/>
            <a:r>
              <a:rPr lang="fa-IR" sz="3200" dirty="0" smtClean="0">
                <a:cs typeface="B Lotus" pitchFamily="2" charset="-78"/>
              </a:rPr>
              <a:t>بدون واکنش  ↔    بی ثبات</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خوش بین       ↔    منفی نگر</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 آرام     ↔    مضطرب</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حواس پرت     ↔    وسواسی</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پرخاشگر  ↔   منفعل</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خوشحال  </a:t>
            </a:r>
            <a:r>
              <a:rPr lang="en-US" sz="3200" dirty="0" smtClean="0">
                <a:cs typeface="B Lotus" pitchFamily="2" charset="-78"/>
              </a:rPr>
              <a:t>    </a:t>
            </a:r>
            <a:r>
              <a:rPr lang="fa-IR" sz="3200" dirty="0" smtClean="0">
                <a:cs typeface="B Lotus" pitchFamily="2" charset="-78"/>
              </a:rPr>
              <a:t>↔  تحریک پذیر</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اجتماعی    ↔    خجالتی</a:t>
            </a:r>
            <a:endParaRPr lang="en-US" sz="3200" dirty="0">
              <a:cs typeface="B Lotus" pitchFamily="2" charset="-78"/>
            </a:endParaRPr>
          </a:p>
        </p:txBody>
      </p:sp>
      <p:pic>
        <p:nvPicPr>
          <p:cNvPr id="4" name="Content Placeholder 3" descr="8291875b9eeb087aed1952682ceb9fca-300.jpg"/>
          <p:cNvPicPr>
            <a:picLocks noGrp="1" noChangeAspect="1"/>
          </p:cNvPicPr>
          <p:nvPr>
            <p:ph idx="1"/>
          </p:nvPr>
        </p:nvPicPr>
        <p:blipFill>
          <a:blip r:embed="rId2"/>
          <a:stretch>
            <a:fillRect/>
          </a:stretch>
        </p:blipFill>
        <p:spPr>
          <a:xfrm>
            <a:off x="642910" y="4000500"/>
            <a:ext cx="7929618" cy="2857500"/>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786322"/>
          </a:xfrm>
        </p:spPr>
        <p:txBody>
          <a:bodyPr>
            <a:noAutofit/>
          </a:bodyPr>
          <a:lstStyle/>
          <a:p>
            <a:pPr algn="r"/>
            <a:r>
              <a:rPr lang="fa-IR" sz="2800" b="1" dirty="0" smtClean="0">
                <a:solidFill>
                  <a:srgbClr val="FF0000"/>
                </a:solidFill>
                <a:cs typeface="B Lotus" pitchFamily="2" charset="-78"/>
              </a:rPr>
              <a:t>سرشت های هیجانی مختلف به طور انتخابی کودک را در معرض شرایط تفاوت زندگی قرار</a:t>
            </a:r>
            <a:br>
              <a:rPr lang="fa-IR" sz="2800" b="1" dirty="0" smtClean="0">
                <a:solidFill>
                  <a:srgbClr val="FF0000"/>
                </a:solidFill>
                <a:cs typeface="B Lotus" pitchFamily="2" charset="-78"/>
              </a:rPr>
            </a:br>
            <a:r>
              <a:rPr lang="fa-IR" sz="2800" b="1" dirty="0" smtClean="0">
                <a:solidFill>
                  <a:srgbClr val="FF0000"/>
                </a:solidFill>
                <a:cs typeface="B Lotus" pitchFamily="2" charset="-78"/>
              </a:rPr>
              <a:t>می دهند. به طور مثال،یک کودک پرخاشگر بیشتر احتمال دارد که مورد آزار جسمی قرار گیرد. به علاوه، سرشت های مختلف موجب می شود که کودکان در مقابل شرایط زندگی یکسان، به طور متفاوتی آسیب پذیر گردند.به عبارت دیگر، یک رفتار والدینی، ممکن است موجب دو واکنش مختلف در دو کودک گردد. محیط اولیه ناخوشایند یا بیش از حد ارضاء کننده، می تواند موجب مشکلات قابل ملاحظه ایی در سرشت هیجانی کودک گردد. به علاوه، سرشت هیجانی شکل دار می تواند یک محیط طبیعی را مختل سازد ضشو موجب بروز آسیب روانی در غیاب تاریخچه ی واضحی از اختلال در فردگردد(یانگ،کلوسکو و ویشار،2003).</a:t>
            </a:r>
            <a:endParaRPr lang="en-US" sz="2800" b="1" dirty="0">
              <a:solidFill>
                <a:srgbClr val="FF0000"/>
              </a:solidFill>
              <a:cs typeface="B Lotus" pitchFamily="2" charset="-78"/>
            </a:endParaRPr>
          </a:p>
        </p:txBody>
      </p:sp>
      <p:sp>
        <p:nvSpPr>
          <p:cNvPr id="3" name="Content Placeholder 2"/>
          <p:cNvSpPr>
            <a:spLocks noGrp="1"/>
          </p:cNvSpPr>
          <p:nvPr>
            <p:ph idx="1"/>
          </p:nvPr>
        </p:nvSpPr>
        <p:spPr>
          <a:xfrm>
            <a:off x="0" y="4786322"/>
            <a:ext cx="9144000" cy="1785926"/>
          </a:xfrm>
          <a:solidFill>
            <a:schemeClr val="accent6">
              <a:lumMod val="40000"/>
              <a:lumOff val="60000"/>
            </a:schemeClr>
          </a:solidFill>
          <a:ln>
            <a:solidFill>
              <a:schemeClr val="accent3">
                <a:lumMod val="40000"/>
                <a:lumOff val="60000"/>
              </a:schemeClr>
            </a:solidFill>
          </a:ln>
        </p:spPr>
        <p:txBody>
          <a:bodyPr>
            <a:normAutofit/>
          </a:bodyPr>
          <a:lstStyle/>
          <a:p>
            <a:pPr algn="r" rtl="1"/>
            <a:r>
              <a:rPr lang="fa-IR" b="1" dirty="0" smtClean="0">
                <a:solidFill>
                  <a:srgbClr val="0070C0"/>
                </a:solidFill>
                <a:cs typeface="B Lotus" pitchFamily="2" charset="-78"/>
              </a:rPr>
              <a:t>حیطه های طرح واره های غیر انطباقی اولیه:</a:t>
            </a:r>
            <a:endParaRPr lang="en-US" dirty="0" smtClean="0">
              <a:solidFill>
                <a:srgbClr val="0070C0"/>
              </a:solidFill>
              <a:cs typeface="B Lotus" pitchFamily="2" charset="-78"/>
            </a:endParaRPr>
          </a:p>
          <a:p>
            <a:pPr algn="r"/>
            <a:r>
              <a:rPr lang="fa-IR" dirty="0" smtClean="0">
                <a:solidFill>
                  <a:srgbClr val="0070C0"/>
                </a:solidFill>
                <a:cs typeface="B Lotus" pitchFamily="2" charset="-78"/>
              </a:rPr>
              <a:t>یانگ 18 طرح واره را در قالب پنج حیطه اصلی طبقه بندی کرده است و آنها را به عنوان حیطه های طرح واره معرفی می کند.</a:t>
            </a:r>
            <a:endParaRPr lang="en-US" dirty="0">
              <a:solidFill>
                <a:srgbClr val="0070C0"/>
              </a:solidFill>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3571876"/>
          </a:xfrm>
        </p:spPr>
        <p:style>
          <a:lnRef idx="1">
            <a:schemeClr val="accent6"/>
          </a:lnRef>
          <a:fillRef idx="2">
            <a:schemeClr val="accent6"/>
          </a:fillRef>
          <a:effectRef idx="1">
            <a:schemeClr val="accent6"/>
          </a:effectRef>
          <a:fontRef idx="minor">
            <a:schemeClr val="dk1"/>
          </a:fontRef>
        </p:style>
        <p:txBody>
          <a:bodyPr>
            <a:noAutofit/>
          </a:bodyPr>
          <a:lstStyle/>
          <a:p>
            <a:pPr rtl="1"/>
            <a:r>
              <a:rPr lang="fa-IR" sz="2800" b="1" dirty="0" smtClean="0">
                <a:solidFill>
                  <a:srgbClr val="002060"/>
                </a:solidFill>
                <a:cs typeface="B Lotus" pitchFamily="2" charset="-78"/>
              </a:rPr>
              <a:t>حیطه یک: انفصال و طرد </a:t>
            </a:r>
            <a:r>
              <a:rPr lang="en-US" sz="2800" dirty="0" smtClean="0">
                <a:solidFill>
                  <a:srgbClr val="002060"/>
                </a:solidFill>
                <a:cs typeface="B Lotus" pitchFamily="2" charset="-78"/>
              </a:rPr>
              <a:t/>
            </a:r>
            <a:br>
              <a:rPr lang="en-US" sz="2800" dirty="0" smtClean="0">
                <a:solidFill>
                  <a:srgbClr val="002060"/>
                </a:solidFill>
                <a:cs typeface="B Lotus" pitchFamily="2" charset="-78"/>
              </a:rPr>
            </a:br>
            <a:r>
              <a:rPr lang="fa-IR" sz="2800" dirty="0" smtClean="0">
                <a:solidFill>
                  <a:srgbClr val="002060"/>
                </a:solidFill>
                <a:cs typeface="B Lotus" pitchFamily="2" charset="-78"/>
              </a:rPr>
              <a:t>بیمارانی که در این حیطه قرار می گیرند قادر نیستند دلبستگی های ارضاءکننده و ایمن با دیگران شکل بدهند. خانواده های این افراد که ریشه ی شکل گیری این حیطه در کودکی هستند، معمولا ناپایدار، آزار دهنده،سرد، طرد کننده و منزوی از دنیای اطراف خود می باشند. در این افراد نیازهای بنیادین امنیت، آرامش خاطر، پذیرش، حمایت، ثبات، همدلی و راهنمایی به سبک قابل پیش بینی برآورده نشده است.</a:t>
            </a:r>
            <a:r>
              <a:rPr lang="en-US" sz="2800" dirty="0" smtClean="0">
                <a:solidFill>
                  <a:srgbClr val="002060"/>
                </a:solidFill>
                <a:cs typeface="B Lotus" pitchFamily="2" charset="-78"/>
              </a:rPr>
              <a:t/>
            </a:r>
            <a:br>
              <a:rPr lang="en-US" sz="2800" dirty="0" smtClean="0">
                <a:solidFill>
                  <a:srgbClr val="002060"/>
                </a:solidFill>
                <a:cs typeface="B Lotus" pitchFamily="2" charset="-78"/>
              </a:rPr>
            </a:br>
            <a:r>
              <a:rPr lang="fa-IR" sz="2800" dirty="0" smtClean="0">
                <a:solidFill>
                  <a:srgbClr val="002060"/>
                </a:solidFill>
                <a:cs typeface="B Lotus" pitchFamily="2" charset="-78"/>
              </a:rPr>
              <a:t>طرح واره هایی که در این حیطه قرار می گیرند، عبارتند از:</a:t>
            </a:r>
            <a:endParaRPr lang="en-US" sz="2800" dirty="0">
              <a:solidFill>
                <a:srgbClr val="002060"/>
              </a:solidFill>
              <a:cs typeface="B Lotus" pitchFamily="2" charset="-78"/>
            </a:endParaRPr>
          </a:p>
        </p:txBody>
      </p:sp>
      <p:sp>
        <p:nvSpPr>
          <p:cNvPr id="3" name="Content Placeholder 2"/>
          <p:cNvSpPr>
            <a:spLocks noGrp="1"/>
          </p:cNvSpPr>
          <p:nvPr>
            <p:ph idx="1"/>
          </p:nvPr>
        </p:nvSpPr>
        <p:spPr>
          <a:xfrm>
            <a:off x="0" y="3643314"/>
            <a:ext cx="9144000" cy="3214686"/>
          </a:xfrm>
        </p:spPr>
        <p:style>
          <a:lnRef idx="1">
            <a:schemeClr val="accent5"/>
          </a:lnRef>
          <a:fillRef idx="2">
            <a:schemeClr val="accent5"/>
          </a:fillRef>
          <a:effectRef idx="1">
            <a:schemeClr val="accent5"/>
          </a:effectRef>
          <a:fontRef idx="minor">
            <a:schemeClr val="dk1"/>
          </a:fontRef>
        </p:style>
        <p:txBody>
          <a:bodyPr>
            <a:noAutofit/>
          </a:bodyPr>
          <a:lstStyle/>
          <a:p>
            <a:pPr algn="r" rtl="1"/>
            <a:r>
              <a:rPr lang="fa-IR" sz="2400" b="1" dirty="0" smtClean="0">
                <a:solidFill>
                  <a:srgbClr val="C00000"/>
                </a:solidFill>
                <a:cs typeface="B Lotus" pitchFamily="2" charset="-78"/>
              </a:rPr>
              <a:t>-ترک شدن - بی ثباتی </a:t>
            </a:r>
            <a:endParaRPr lang="en-US" sz="2400" b="1" dirty="0" smtClean="0">
              <a:solidFill>
                <a:srgbClr val="C00000"/>
              </a:solidFill>
              <a:cs typeface="B Lotus" pitchFamily="2" charset="-78"/>
            </a:endParaRPr>
          </a:p>
          <a:p>
            <a:pPr algn="r"/>
            <a:r>
              <a:rPr lang="fa-IR" sz="2400" b="1" dirty="0" smtClean="0">
                <a:solidFill>
                  <a:srgbClr val="C00000"/>
                </a:solidFill>
                <a:cs typeface="B Lotus" pitchFamily="2" charset="-78"/>
              </a:rPr>
              <a:t>درک ناپایداری و غیر واقعی بودن حمایت و ارتباطات فرد با دیگران در این نوع طرح واره </a:t>
            </a:r>
            <a:br>
              <a:rPr lang="fa-IR" sz="2400" b="1" dirty="0" smtClean="0">
                <a:solidFill>
                  <a:srgbClr val="C00000"/>
                </a:solidFill>
                <a:cs typeface="B Lotus" pitchFamily="2" charset="-78"/>
              </a:rPr>
            </a:br>
            <a:r>
              <a:rPr lang="fa-IR" sz="2400" b="1" dirty="0" smtClean="0">
                <a:solidFill>
                  <a:srgbClr val="C00000"/>
                </a:solidFill>
                <a:cs typeface="B Lotus" pitchFamily="2" charset="-78"/>
              </a:rPr>
              <a:t>می گنجد. بیماران دارای این نوع طرح واره بر این باورند که افراد مهم در زندگی آنها ارتباطات خود را با آنها ادامه نمی دهند و انتظار ترک شدن از جانب دیگران را دارند.این بیماران معتقدند که افراد مهم زندگی اشان قادر نخواهند بود که به حمایت هیجانی و ارتباط قوی ومستمر با آنها ادمه دهند،چون باور دارند که این افراد،بی ثبات و غیر قابل پیش بینی هستند و آنها را به خاطر فرد دیگری طرد خواهند کرد. </a:t>
            </a:r>
            <a:endParaRPr lang="en-US" sz="2400" b="1" dirty="0" smtClean="0">
              <a:solidFill>
                <a:srgbClr val="C00000"/>
              </a:solidFill>
              <a:cs typeface="B Lotus" pitchFamily="2" charset="-78"/>
            </a:endParaRPr>
          </a:p>
          <a:p>
            <a:pPr algn="r" rtl="1"/>
            <a:endParaRPr lang="en-US" sz="2400" b="1" dirty="0">
              <a:solidFill>
                <a:srgbClr val="C00000"/>
              </a:solidFill>
              <a:cs typeface="B Lotus"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286124"/>
          </a:xfrm>
        </p:spPr>
        <p:style>
          <a:lnRef idx="1">
            <a:schemeClr val="accent4"/>
          </a:lnRef>
          <a:fillRef idx="2">
            <a:schemeClr val="accent4"/>
          </a:fillRef>
          <a:effectRef idx="1">
            <a:schemeClr val="accent4"/>
          </a:effectRef>
          <a:fontRef idx="minor">
            <a:schemeClr val="dk1"/>
          </a:fontRef>
        </p:style>
        <p:txBody>
          <a:bodyPr>
            <a:normAutofit/>
          </a:bodyPr>
          <a:lstStyle/>
          <a:p>
            <a:pPr rtl="1"/>
            <a:r>
              <a:rPr lang="fa-IR" sz="2400" b="1" i="1" dirty="0" smtClean="0">
                <a:solidFill>
                  <a:srgbClr val="FF0000"/>
                </a:solidFill>
                <a:cs typeface="B Lotus" pitchFamily="2" charset="-78"/>
              </a:rPr>
              <a:t>-محرومیت هیجانی </a:t>
            </a:r>
            <a:r>
              <a:rPr lang="en-US" sz="2400" b="1" i="1" dirty="0" smtClean="0">
                <a:solidFill>
                  <a:srgbClr val="FF0000"/>
                </a:solidFill>
                <a:cs typeface="B Lotus" pitchFamily="2" charset="-78"/>
              </a:rPr>
              <a:t/>
            </a:r>
            <a:br>
              <a:rPr lang="en-US" sz="2400" b="1" i="1" dirty="0" smtClean="0">
                <a:solidFill>
                  <a:srgbClr val="FF0000"/>
                </a:solidFill>
                <a:cs typeface="B Lotus" pitchFamily="2" charset="-78"/>
              </a:rPr>
            </a:br>
            <a:r>
              <a:rPr lang="fa-IR" sz="2400" b="1" i="1" dirty="0" smtClean="0">
                <a:solidFill>
                  <a:srgbClr val="FF0000"/>
                </a:solidFill>
                <a:cs typeface="B Lotus" pitchFamily="2" charset="-78"/>
              </a:rPr>
              <a:t>افراد دارای این طرح واره انتظار دارند که نیازهای هیجانی طبیعی آنها توسط افراد مهم زندگی شان،به طور کافی برآورده نخواهد شد.سه شکل محرومیت هیجانی وجود دارد:</a:t>
            </a:r>
            <a:r>
              <a:rPr lang="en-US" sz="2400" b="1" i="1" dirty="0" smtClean="0">
                <a:solidFill>
                  <a:srgbClr val="FF0000"/>
                </a:solidFill>
                <a:cs typeface="B Lotus" pitchFamily="2" charset="-78"/>
              </a:rPr>
              <a:t/>
            </a:r>
            <a:br>
              <a:rPr lang="en-US" sz="2400" b="1" i="1" dirty="0" smtClean="0">
                <a:solidFill>
                  <a:srgbClr val="FF0000"/>
                </a:solidFill>
                <a:cs typeface="B Lotus" pitchFamily="2" charset="-78"/>
              </a:rPr>
            </a:br>
            <a:r>
              <a:rPr lang="fa-IR" sz="2400" b="1" i="1" dirty="0" smtClean="0">
                <a:solidFill>
                  <a:srgbClr val="FF0000"/>
                </a:solidFill>
                <a:cs typeface="B Lotus" pitchFamily="2" charset="-78"/>
              </a:rPr>
              <a:t>الف) محرومیت از مراقبت: فقدان توجه، عاطفه،گرمی یا محبت </a:t>
            </a:r>
            <a:br>
              <a:rPr lang="fa-IR" sz="2400" b="1" i="1" dirty="0" smtClean="0">
                <a:solidFill>
                  <a:srgbClr val="FF0000"/>
                </a:solidFill>
                <a:cs typeface="B Lotus" pitchFamily="2" charset="-78"/>
              </a:rPr>
            </a:br>
            <a:r>
              <a:rPr lang="fa-IR" sz="2400" b="1" i="1" dirty="0" smtClean="0">
                <a:solidFill>
                  <a:srgbClr val="FF0000"/>
                </a:solidFill>
                <a:cs typeface="B Lotus" pitchFamily="2" charset="-78"/>
              </a:rPr>
              <a:t>ب) محرومیت از همدلی: فقدان درک، خود افشاگری، تبادل دو طرفه احساسات،شنونده؛</a:t>
            </a:r>
            <a:r>
              <a:rPr lang="en-US" sz="2400" b="1" i="1" dirty="0" smtClean="0">
                <a:solidFill>
                  <a:srgbClr val="FF0000"/>
                </a:solidFill>
                <a:cs typeface="B Lotus" pitchFamily="2" charset="-78"/>
              </a:rPr>
              <a:t/>
            </a:r>
            <a:br>
              <a:rPr lang="en-US" sz="2400" b="1" i="1" dirty="0" smtClean="0">
                <a:solidFill>
                  <a:srgbClr val="FF0000"/>
                </a:solidFill>
                <a:cs typeface="B Lotus" pitchFamily="2" charset="-78"/>
              </a:rPr>
            </a:br>
            <a:r>
              <a:rPr lang="fa-IR" sz="2400" b="1" i="1" dirty="0" smtClean="0">
                <a:solidFill>
                  <a:srgbClr val="FF0000"/>
                </a:solidFill>
                <a:cs typeface="B Lotus" pitchFamily="2" charset="-78"/>
              </a:rPr>
              <a:t>ج) محرومیت از حمایت: فقدان هدایت و راهنمایی دیگران    </a:t>
            </a:r>
            <a:r>
              <a:rPr lang="en-US" sz="2400" b="1" i="1" dirty="0" smtClean="0">
                <a:solidFill>
                  <a:srgbClr val="FF0000"/>
                </a:solidFill>
                <a:cs typeface="B Lotus" pitchFamily="2" charset="-78"/>
              </a:rPr>
              <a:t/>
            </a:r>
            <a:br>
              <a:rPr lang="en-US" sz="2400" b="1" i="1" dirty="0" smtClean="0">
                <a:solidFill>
                  <a:srgbClr val="FF0000"/>
                </a:solidFill>
                <a:cs typeface="B Lotus" pitchFamily="2" charset="-78"/>
              </a:rPr>
            </a:br>
            <a:r>
              <a:rPr lang="en-US" sz="2400" b="1" i="1" dirty="0" smtClean="0">
                <a:solidFill>
                  <a:srgbClr val="FF0000"/>
                </a:solidFill>
                <a:cs typeface="B Lotus" pitchFamily="2" charset="-78"/>
              </a:rPr>
              <a:t/>
            </a:r>
            <a:br>
              <a:rPr lang="en-US" sz="2400" b="1" i="1" dirty="0" smtClean="0">
                <a:solidFill>
                  <a:srgbClr val="FF0000"/>
                </a:solidFill>
                <a:cs typeface="B Lotus" pitchFamily="2" charset="-78"/>
              </a:rPr>
            </a:br>
            <a:endParaRPr lang="en-US" sz="2400" b="1" i="1" dirty="0">
              <a:solidFill>
                <a:srgbClr val="FF0000"/>
              </a:solidFill>
              <a:cs typeface="B Lotus" pitchFamily="2" charset="-78"/>
            </a:endParaRPr>
          </a:p>
        </p:txBody>
      </p:sp>
      <p:sp>
        <p:nvSpPr>
          <p:cNvPr id="3" name="Content Placeholder 2"/>
          <p:cNvSpPr>
            <a:spLocks noGrp="1"/>
          </p:cNvSpPr>
          <p:nvPr>
            <p:ph idx="1"/>
          </p:nvPr>
        </p:nvSpPr>
        <p:spPr>
          <a:xfrm>
            <a:off x="0" y="3357562"/>
            <a:ext cx="9144000" cy="3500438"/>
          </a:xfrm>
        </p:spPr>
        <p:style>
          <a:lnRef idx="1">
            <a:schemeClr val="accent6"/>
          </a:lnRef>
          <a:fillRef idx="2">
            <a:schemeClr val="accent6"/>
          </a:fillRef>
          <a:effectRef idx="1">
            <a:schemeClr val="accent6"/>
          </a:effectRef>
          <a:fontRef idx="minor">
            <a:schemeClr val="dk1"/>
          </a:fontRef>
        </p:style>
        <p:txBody>
          <a:bodyPr/>
          <a:lstStyle/>
          <a:p>
            <a:pPr algn="r" rtl="1"/>
            <a:r>
              <a:rPr lang="fa-IR" b="1" dirty="0" smtClean="0">
                <a:solidFill>
                  <a:srgbClr val="00B050"/>
                </a:solidFill>
                <a:cs typeface="B Lotus" pitchFamily="2" charset="-78"/>
              </a:rPr>
              <a:t>-بی اعتمادی -  آزار دیدن </a:t>
            </a:r>
            <a:endParaRPr lang="en-US" b="1" dirty="0" smtClean="0">
              <a:solidFill>
                <a:srgbClr val="00B050"/>
              </a:solidFill>
              <a:cs typeface="B Lotus" pitchFamily="2" charset="-78"/>
            </a:endParaRPr>
          </a:p>
          <a:p>
            <a:pPr algn="r" rtl="1"/>
            <a:r>
              <a:rPr lang="fa-IR" b="1" dirty="0" smtClean="0">
                <a:solidFill>
                  <a:srgbClr val="00B050"/>
                </a:solidFill>
                <a:cs typeface="B Lotus" pitchFamily="2" charset="-78"/>
              </a:rPr>
              <a:t>این طرح واره عبارت است از اینکه دیگران آزار دهنده، صدمه رساننده، متقلب، دروغگو، بی صداقت هستند. این بیماران معتقدند که اگر دیگران فرصت پیدا کنند، حتما آنها را استثمار خواهند کرد.</a:t>
            </a:r>
            <a:endParaRPr lang="en-US" b="1" dirty="0" smtClean="0">
              <a:solidFill>
                <a:srgbClr val="00B050"/>
              </a:solidFill>
              <a:cs typeface="B Lotus"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3143248"/>
          </a:xfrm>
        </p:spPr>
        <p:style>
          <a:lnRef idx="1">
            <a:schemeClr val="accent2"/>
          </a:lnRef>
          <a:fillRef idx="2">
            <a:schemeClr val="accent2"/>
          </a:fillRef>
          <a:effectRef idx="1">
            <a:schemeClr val="accent2"/>
          </a:effectRef>
          <a:fontRef idx="minor">
            <a:schemeClr val="dk1"/>
          </a:fontRef>
        </p:style>
        <p:txBody>
          <a:bodyPr>
            <a:noAutofit/>
          </a:bodyPr>
          <a:lstStyle/>
          <a:p>
            <a:pPr rtl="1"/>
            <a:r>
              <a:rPr lang="fa-IR" sz="2800" dirty="0" smtClean="0">
                <a:solidFill>
                  <a:schemeClr val="accent6">
                    <a:lumMod val="50000"/>
                  </a:schemeClr>
                </a:solidFill>
                <a:cs typeface="B Lotus" pitchFamily="2" charset="-78"/>
              </a:rPr>
              <a:t>نقص داشتن- شرم </a:t>
            </a:r>
            <a:r>
              <a:rPr lang="en-US" sz="2800" dirty="0" smtClean="0">
                <a:solidFill>
                  <a:schemeClr val="accent6">
                    <a:lumMod val="50000"/>
                  </a:schemeClr>
                </a:solidFill>
                <a:cs typeface="B Lotus" pitchFamily="2" charset="-78"/>
              </a:rPr>
              <a:t/>
            </a:r>
            <a:br>
              <a:rPr lang="en-US" sz="2800" dirty="0" smtClean="0">
                <a:solidFill>
                  <a:schemeClr val="accent6">
                    <a:lumMod val="50000"/>
                  </a:schemeClr>
                </a:solidFill>
                <a:cs typeface="B Lotus" pitchFamily="2" charset="-78"/>
              </a:rPr>
            </a:br>
            <a:r>
              <a:rPr lang="fa-IR" sz="2800" dirty="0" smtClean="0">
                <a:solidFill>
                  <a:schemeClr val="accent6">
                    <a:lumMod val="50000"/>
                  </a:schemeClr>
                </a:solidFill>
                <a:cs typeface="B Lotus" pitchFamily="2" charset="-78"/>
              </a:rPr>
              <a:t>افراد دارای این طرح واره معتقدند که افرادی حقیر، پست، بی ارزش و بد هستند و دیگران آنها را دوست ندارند. به همین دلیل در درون خود احساس پرخاشگری و بی ارزشی دارند و احساساتی همچون دوست نداشتنی بودن را تجربه می کنند. این بیماران ممکن است نسبت به سرزنش، و مقایسه شدن با دیگران به طور افراطی حساس باشند، و از بودن با دیگران احساس عدم امنیت داشته باشند و در عین حال، در حضور دیگران احساس شرم و خجالت کنند.</a:t>
            </a:r>
            <a:r>
              <a:rPr lang="en-US" sz="2800" dirty="0" smtClean="0">
                <a:solidFill>
                  <a:schemeClr val="accent6">
                    <a:lumMod val="50000"/>
                  </a:schemeClr>
                </a:solidFill>
                <a:cs typeface="B Lotus" pitchFamily="2" charset="-78"/>
              </a:rPr>
              <a:t/>
            </a:r>
            <a:br>
              <a:rPr lang="en-US" sz="2800" dirty="0" smtClean="0">
                <a:solidFill>
                  <a:schemeClr val="accent6">
                    <a:lumMod val="50000"/>
                  </a:schemeClr>
                </a:solidFill>
                <a:cs typeface="B Lotus" pitchFamily="2" charset="-78"/>
              </a:rPr>
            </a:br>
            <a:endParaRPr lang="en-US" sz="2800" dirty="0">
              <a:solidFill>
                <a:schemeClr val="accent6">
                  <a:lumMod val="50000"/>
                </a:schemeClr>
              </a:solidFill>
              <a:cs typeface="B Lotus" pitchFamily="2" charset="-78"/>
            </a:endParaRPr>
          </a:p>
        </p:txBody>
      </p:sp>
      <p:sp>
        <p:nvSpPr>
          <p:cNvPr id="3" name="Content Placeholder 2"/>
          <p:cNvSpPr>
            <a:spLocks noGrp="1"/>
          </p:cNvSpPr>
          <p:nvPr>
            <p:ph idx="1"/>
          </p:nvPr>
        </p:nvSpPr>
        <p:spPr>
          <a:xfrm>
            <a:off x="0" y="3214686"/>
            <a:ext cx="9144000" cy="3643314"/>
          </a:xfrm>
        </p:spPr>
        <p:style>
          <a:lnRef idx="1">
            <a:schemeClr val="accent1"/>
          </a:lnRef>
          <a:fillRef idx="2">
            <a:schemeClr val="accent1"/>
          </a:fillRef>
          <a:effectRef idx="1">
            <a:schemeClr val="accent1"/>
          </a:effectRef>
          <a:fontRef idx="minor">
            <a:schemeClr val="dk1"/>
          </a:fontRef>
        </p:style>
        <p:txBody>
          <a:bodyPr>
            <a:normAutofit/>
          </a:bodyPr>
          <a:lstStyle/>
          <a:p>
            <a:pPr algn="r" rtl="1"/>
            <a:r>
              <a:rPr lang="fa-IR" sz="3600" dirty="0" smtClean="0">
                <a:solidFill>
                  <a:srgbClr val="002060"/>
                </a:solidFill>
                <a:cs typeface="B Lotus" pitchFamily="2" charset="-78"/>
              </a:rPr>
              <a:t>انزوای اجتماعی -  بیگانگی </a:t>
            </a:r>
            <a:endParaRPr lang="en-US" sz="3600" dirty="0" smtClean="0">
              <a:solidFill>
                <a:srgbClr val="002060"/>
              </a:solidFill>
              <a:cs typeface="B Lotus" pitchFamily="2" charset="-78"/>
            </a:endParaRPr>
          </a:p>
          <a:p>
            <a:pPr algn="r"/>
            <a:r>
              <a:rPr lang="fa-IR" sz="3600" dirty="0" smtClean="0">
                <a:solidFill>
                  <a:srgbClr val="002060"/>
                </a:solidFill>
                <a:cs typeface="B Lotus" pitchFamily="2" charset="-78"/>
              </a:rPr>
              <a:t>در این طرح واره،فرد این تجربه ذهنی را دارد که به نوعی از دیگران متفاوت است و متعلق به گروه یا دسته ایی نیست و با دیگران فرق دارد.حس از خود بیگانگی در این افراد دیده می شود</a:t>
            </a:r>
            <a:endParaRPr lang="en-US" sz="3600" dirty="0" smtClean="0">
              <a:solidFill>
                <a:srgbClr val="002060"/>
              </a:solidFill>
              <a:cs typeface="B Lotus"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714752"/>
          </a:xfrm>
        </p:spPr>
        <p:style>
          <a:lnRef idx="1">
            <a:schemeClr val="accent5"/>
          </a:lnRef>
          <a:fillRef idx="2">
            <a:schemeClr val="accent5"/>
          </a:fillRef>
          <a:effectRef idx="1">
            <a:schemeClr val="accent5"/>
          </a:effectRef>
          <a:fontRef idx="minor">
            <a:schemeClr val="dk1"/>
          </a:fontRef>
        </p:style>
        <p:txBody>
          <a:bodyPr>
            <a:normAutofit fontScale="90000"/>
          </a:bodyPr>
          <a:lstStyle/>
          <a:p>
            <a:pPr rtl="1"/>
            <a:r>
              <a:rPr lang="fa-IR" sz="3200" b="1" dirty="0" smtClean="0">
                <a:solidFill>
                  <a:srgbClr val="C00000"/>
                </a:solidFill>
                <a:cs typeface="B Lotus" pitchFamily="2" charset="-78"/>
              </a:rPr>
              <a:t>حیطه دو: خود گردانی و عملکرد مختل </a:t>
            </a:r>
            <a:r>
              <a:rPr lang="en-US" sz="3200" b="1" dirty="0" smtClean="0">
                <a:solidFill>
                  <a:srgbClr val="C00000"/>
                </a:solidFill>
                <a:cs typeface="B Lotus" pitchFamily="2" charset="-78"/>
              </a:rPr>
              <a:t/>
            </a:r>
            <a:br>
              <a:rPr lang="en-US" sz="3200" b="1" dirty="0" smtClean="0">
                <a:solidFill>
                  <a:srgbClr val="C00000"/>
                </a:solidFill>
                <a:cs typeface="B Lotus" pitchFamily="2" charset="-78"/>
              </a:rPr>
            </a:br>
            <a:r>
              <a:rPr lang="fa-IR" sz="3200" b="1" dirty="0" smtClean="0">
                <a:solidFill>
                  <a:srgbClr val="C00000"/>
                </a:solidFill>
                <a:cs typeface="B Lotus" pitchFamily="2" charset="-78"/>
              </a:rPr>
              <a:t>خود مختاری، و توانایی مجزا ساختن فرد از خانوده و عملکرد مستقل مناسب متناسب با سن است  افراد داری این حیطه از طرح واره در مجزا کردن خود از خانواده و نماد های والدینی و عملکرد مستقل مشکل دارند.به عبارت دیگر،در طول دوره کودکی خانواده ی این افراد در کارهای کودک بسیار دخالت می کردند و به طور افراطی،حمایت کننده بودند.این بیماران در شکل دادن یک هویت مستقل دچار اشکال هستند.</a:t>
            </a:r>
            <a:endParaRPr lang="en-US" sz="3200" b="1" dirty="0">
              <a:solidFill>
                <a:srgbClr val="C00000"/>
              </a:solidFill>
              <a:cs typeface="B Lotus" pitchFamily="2" charset="-78"/>
            </a:endParaRPr>
          </a:p>
        </p:txBody>
      </p:sp>
      <p:sp>
        <p:nvSpPr>
          <p:cNvPr id="3" name="Content Placeholder 2"/>
          <p:cNvSpPr>
            <a:spLocks noGrp="1"/>
          </p:cNvSpPr>
          <p:nvPr>
            <p:ph idx="1"/>
          </p:nvPr>
        </p:nvSpPr>
        <p:spPr>
          <a:xfrm>
            <a:off x="0" y="3786190"/>
            <a:ext cx="9144000" cy="3071810"/>
          </a:xfrm>
        </p:spPr>
        <p:style>
          <a:lnRef idx="1">
            <a:schemeClr val="accent6"/>
          </a:lnRef>
          <a:fillRef idx="2">
            <a:schemeClr val="accent6"/>
          </a:fillRef>
          <a:effectRef idx="1">
            <a:schemeClr val="accent6"/>
          </a:effectRef>
          <a:fontRef idx="minor">
            <a:schemeClr val="dk1"/>
          </a:fontRef>
        </p:style>
        <p:txBody>
          <a:bodyPr>
            <a:normAutofit/>
          </a:bodyPr>
          <a:lstStyle/>
          <a:p>
            <a:pPr algn="r" rtl="1"/>
            <a:r>
              <a:rPr lang="fa-IR" sz="3600" dirty="0" smtClean="0">
                <a:solidFill>
                  <a:srgbClr val="00B050"/>
                </a:solidFill>
                <a:cs typeface="B Lotus" pitchFamily="2" charset="-78"/>
              </a:rPr>
              <a:t>وابستگی - بی کفایتی </a:t>
            </a:r>
            <a:endParaRPr lang="en-US" sz="3600" dirty="0" smtClean="0">
              <a:solidFill>
                <a:srgbClr val="00B050"/>
              </a:solidFill>
              <a:cs typeface="B Lotus" pitchFamily="2" charset="-78"/>
            </a:endParaRPr>
          </a:p>
          <a:p>
            <a:pPr algn="r"/>
            <a:r>
              <a:rPr lang="fa-IR" sz="3600" dirty="0" smtClean="0">
                <a:solidFill>
                  <a:srgbClr val="00B050"/>
                </a:solidFill>
                <a:cs typeface="B Lotus" pitchFamily="2" charset="-78"/>
              </a:rPr>
              <a:t>افراد دارای این طرح واره،در پذیرفتن مسئولیت های روزانه بدون کمک دیگران احساس ناتوانی می کنند. این طرح واره اغلب به عنوان احساس درماندگی یا منفعل بودن خود را نشان می دهد.</a:t>
            </a:r>
            <a:r>
              <a:rPr lang="en-US" sz="3600" dirty="0" smtClean="0">
                <a:solidFill>
                  <a:srgbClr val="00B050"/>
                </a:solidFill>
                <a:cs typeface="B Lotus" pitchFamily="2" charset="-78"/>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714752"/>
          </a:xfrm>
        </p:spPr>
        <p:style>
          <a:lnRef idx="1">
            <a:schemeClr val="accent5"/>
          </a:lnRef>
          <a:fillRef idx="2">
            <a:schemeClr val="accent5"/>
          </a:fillRef>
          <a:effectRef idx="1">
            <a:schemeClr val="accent5"/>
          </a:effectRef>
          <a:fontRef idx="minor">
            <a:schemeClr val="dk1"/>
          </a:fontRef>
        </p:style>
        <p:txBody>
          <a:bodyPr>
            <a:normAutofit/>
          </a:bodyPr>
          <a:lstStyle/>
          <a:p>
            <a:pPr rtl="1"/>
            <a:r>
              <a:rPr lang="fa-IR" sz="3200" dirty="0" smtClean="0">
                <a:solidFill>
                  <a:srgbClr val="FF0000"/>
                </a:solidFill>
                <a:cs typeface="B Lotus" pitchFamily="2" charset="-78"/>
              </a:rPr>
              <a:t>آسیب پذیری در برابر صدمه یا بیماری</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محتوای این طرح واره حاوی ترس اغراق آمیز و فاجعه آمیز کردن هر نوع ضربه،و ناتوانی در کنار آمدن با صدمه یا بیماری است،سه قسمت است:</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1-فاجعه آمیزی کردن طبی </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2-فاجعه آمیز کردن هیجانی</a:t>
            </a:r>
            <a:r>
              <a:rPr lang="en-US" sz="3200" dirty="0" smtClean="0">
                <a:solidFill>
                  <a:srgbClr val="FF0000"/>
                </a:solidFill>
                <a:cs typeface="B Lotus" pitchFamily="2" charset="-78"/>
              </a:rPr>
              <a:t/>
            </a:r>
            <a:br>
              <a:rPr lang="en-US" sz="3200" dirty="0" smtClean="0">
                <a:solidFill>
                  <a:srgbClr val="FF0000"/>
                </a:solidFill>
                <a:cs typeface="B Lotus" pitchFamily="2" charset="-78"/>
              </a:rPr>
            </a:br>
            <a:r>
              <a:rPr lang="fa-IR" sz="3200" dirty="0" smtClean="0">
                <a:solidFill>
                  <a:srgbClr val="FF0000"/>
                </a:solidFill>
                <a:cs typeface="B Lotus" pitchFamily="2" charset="-78"/>
              </a:rPr>
              <a:t>3-فاجعه آمیز کردن</a:t>
            </a:r>
            <a:endParaRPr lang="en-US" sz="3200" dirty="0">
              <a:solidFill>
                <a:srgbClr val="FF0000"/>
              </a:solidFill>
              <a:cs typeface="B Lotus" pitchFamily="2" charset="-78"/>
            </a:endParaRPr>
          </a:p>
        </p:txBody>
      </p:sp>
      <p:sp>
        <p:nvSpPr>
          <p:cNvPr id="3" name="Content Placeholder 2"/>
          <p:cNvSpPr>
            <a:spLocks noGrp="1"/>
          </p:cNvSpPr>
          <p:nvPr>
            <p:ph idx="1"/>
          </p:nvPr>
        </p:nvSpPr>
        <p:spPr>
          <a:xfrm>
            <a:off x="0" y="3786190"/>
            <a:ext cx="9144000" cy="3071810"/>
          </a:xfrm>
        </p:spPr>
        <p:style>
          <a:lnRef idx="1">
            <a:schemeClr val="accent6"/>
          </a:lnRef>
          <a:fillRef idx="2">
            <a:schemeClr val="accent6"/>
          </a:fillRef>
          <a:effectRef idx="1">
            <a:schemeClr val="accent6"/>
          </a:effectRef>
          <a:fontRef idx="minor">
            <a:schemeClr val="dk1"/>
          </a:fontRef>
        </p:style>
        <p:txBody>
          <a:bodyPr>
            <a:normAutofit fontScale="85000" lnSpcReduction="10000"/>
          </a:bodyPr>
          <a:lstStyle/>
          <a:p>
            <a:pPr algn="r" rtl="1"/>
            <a:r>
              <a:rPr lang="fa-IR" b="1" dirty="0" smtClean="0">
                <a:solidFill>
                  <a:srgbClr val="002060"/>
                </a:solidFill>
                <a:cs typeface="B Lotus" pitchFamily="2" charset="-78"/>
              </a:rPr>
              <a:t>به هم ریختگی– خود تحول نیافته</a:t>
            </a:r>
            <a:endParaRPr lang="en-US" b="1" dirty="0" smtClean="0">
              <a:solidFill>
                <a:srgbClr val="002060"/>
              </a:solidFill>
              <a:cs typeface="B Lotus" pitchFamily="2" charset="-78"/>
            </a:endParaRPr>
          </a:p>
          <a:p>
            <a:pPr algn="r"/>
            <a:r>
              <a:rPr lang="fa-IR" b="1" dirty="0" smtClean="0">
                <a:solidFill>
                  <a:srgbClr val="002060"/>
                </a:solidFill>
                <a:cs typeface="B Lotus" pitchFamily="2" charset="-78"/>
              </a:rPr>
              <a:t>این طرح واره، غالب اوقات شامل درگیر شدن هیجانی افراطی و نزدیکی بیش از حد فرد با دیگران است این بیماران باور دارند که فردیت بهم ریخته ای دارند و در نتیجه،بدون حمایت مستمر دیگران قادر نخواهند بود که عملکرد مناسبی داشته باشند و به زندگی خود ادامه دهند. همچنین، احساس هم جوشی مستمر با دیگران و هویت فردی بی کفایت از دیگر مشکلاتی است که این افراد دارند. در نتیجه، احساس پوچی مزمن، بی هدفی و پوچ گرایی می کنند.</a:t>
            </a:r>
            <a:r>
              <a:rPr lang="en-US" b="1" dirty="0" smtClean="0">
                <a:solidFill>
                  <a:srgbClr val="002060"/>
                </a:solidFill>
                <a:cs typeface="B Lotus" pitchFamily="2" charset="-78"/>
              </a:rPr>
              <a:t> </a:t>
            </a:r>
          </a:p>
          <a:p>
            <a:pPr algn="r"/>
            <a:endParaRPr lang="en-US" b="1" dirty="0">
              <a:solidFill>
                <a:srgbClr val="002060"/>
              </a:solidFill>
              <a:cs typeface="B Lotus"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428868"/>
          </a:xfrm>
        </p:spPr>
        <p:style>
          <a:lnRef idx="1">
            <a:schemeClr val="accent4"/>
          </a:lnRef>
          <a:fillRef idx="3">
            <a:schemeClr val="accent4"/>
          </a:fillRef>
          <a:effectRef idx="2">
            <a:schemeClr val="accent4"/>
          </a:effectRef>
          <a:fontRef idx="minor">
            <a:schemeClr val="lt1"/>
          </a:fontRef>
        </p:style>
        <p:txBody>
          <a:bodyPr>
            <a:normAutofit/>
          </a:bodyPr>
          <a:lstStyle/>
          <a:p>
            <a:pPr rtl="1"/>
            <a:r>
              <a:rPr lang="fa-IR" sz="3200" dirty="0" smtClean="0">
                <a:cs typeface="B Lotus" pitchFamily="2" charset="-78"/>
              </a:rPr>
              <a:t>شکست </a:t>
            </a:r>
            <a:r>
              <a:rPr lang="en-US" sz="3200" dirty="0" smtClean="0">
                <a:cs typeface="B Lotus" pitchFamily="2" charset="-78"/>
              </a:rPr>
              <a:t/>
            </a:r>
            <a:br>
              <a:rPr lang="en-US" sz="3200" dirty="0" smtClean="0">
                <a:cs typeface="B Lotus" pitchFamily="2" charset="-78"/>
              </a:rPr>
            </a:br>
            <a:r>
              <a:rPr lang="fa-IR" sz="3200" dirty="0" smtClean="0">
                <a:cs typeface="B Lotus" pitchFamily="2" charset="-78"/>
              </a:rPr>
              <a:t>در این طرح واره، باور بر این است که فرد به طور غیر قابل اجتنابی در زمینه های مختلف شکست خواهد خورد، و نمی تواند به سبک با کفایتی به حد همتایان خود برسد.</a:t>
            </a:r>
            <a:endParaRPr lang="en-US" sz="3200" dirty="0">
              <a:cs typeface="B Lotus" pitchFamily="2" charset="-78"/>
            </a:endParaRPr>
          </a:p>
        </p:txBody>
      </p:sp>
      <p:sp>
        <p:nvSpPr>
          <p:cNvPr id="3" name="Content Placeholder 2"/>
          <p:cNvSpPr>
            <a:spLocks noGrp="1"/>
          </p:cNvSpPr>
          <p:nvPr>
            <p:ph idx="1"/>
          </p:nvPr>
        </p:nvSpPr>
        <p:spPr>
          <a:xfrm>
            <a:off x="0" y="2428868"/>
            <a:ext cx="9144000" cy="4429132"/>
          </a:xfrm>
        </p:spPr>
        <p:style>
          <a:lnRef idx="2">
            <a:schemeClr val="accent1">
              <a:shade val="50000"/>
            </a:schemeClr>
          </a:lnRef>
          <a:fillRef idx="1">
            <a:schemeClr val="accent1"/>
          </a:fillRef>
          <a:effectRef idx="0">
            <a:schemeClr val="accent1"/>
          </a:effectRef>
          <a:fontRef idx="minor">
            <a:schemeClr val="lt1"/>
          </a:fontRef>
        </p:style>
        <p:txBody>
          <a:bodyPr>
            <a:normAutofit fontScale="92500" lnSpcReduction="20000"/>
          </a:bodyPr>
          <a:lstStyle/>
          <a:p>
            <a:pPr algn="r" rtl="1"/>
            <a:r>
              <a:rPr lang="fa-IR" b="1" dirty="0" smtClean="0">
                <a:solidFill>
                  <a:srgbClr val="FFFF00"/>
                </a:solidFill>
                <a:cs typeface="B Lotus" pitchFamily="2" charset="-78"/>
              </a:rPr>
              <a:t>حیطه سه:  حد و مرزهای مختل</a:t>
            </a:r>
            <a:endParaRPr lang="en-US" dirty="0" smtClean="0">
              <a:solidFill>
                <a:srgbClr val="FFFF00"/>
              </a:solidFill>
              <a:cs typeface="B Lotus" pitchFamily="2" charset="-78"/>
            </a:endParaRPr>
          </a:p>
          <a:p>
            <a:pPr algn="r" rtl="1"/>
            <a:r>
              <a:rPr lang="fa-IR" dirty="0" smtClean="0">
                <a:solidFill>
                  <a:srgbClr val="FFFF00"/>
                </a:solidFill>
                <a:cs typeface="B Lotus" pitchFamily="2" charset="-78"/>
              </a:rPr>
              <a:t>نقص در حد و مرزهای درونی،بی مسئولیتی در قبال دیگران و یا فقدان هدف گزینی طولانی مدت از مشخصه های این حیطه است.این مشکلات منجر به عدم رعایت حقوق دیگران، عدم همکاری با دیگران، احترام به کارهای غیر قانونی و عدم برنامه ریزی شخصی واقع گرایانه می شود. </a:t>
            </a:r>
            <a:endParaRPr lang="en-US" dirty="0" smtClean="0">
              <a:solidFill>
                <a:srgbClr val="FFFF00"/>
              </a:solidFill>
              <a:cs typeface="B Lotus" pitchFamily="2" charset="-78"/>
            </a:endParaRPr>
          </a:p>
          <a:p>
            <a:pPr algn="r" rtl="1"/>
            <a:r>
              <a:rPr lang="fa-IR" dirty="0" smtClean="0">
                <a:solidFill>
                  <a:srgbClr val="FFFF00"/>
                </a:solidFill>
                <a:cs typeface="B Lotus" pitchFamily="2" charset="-78"/>
              </a:rPr>
              <a:t>خانواده های این افراد،اغلب خانواده های بسیار دخالت کننده، سهل گیر و القای حس برتر بودن در فرد می باشند.در برخی موارد،کودک ممکن است به دلیل عدم رعایت قانون مورد تنبیه قرار نگیرد و یا مراقبت، راهنمایی و هدایت کافی را دریافت نکند.</a:t>
            </a:r>
            <a:endParaRPr lang="en-US" dirty="0" smtClean="0">
              <a:solidFill>
                <a:srgbClr val="FFFF00"/>
              </a:solidFill>
              <a:cs typeface="B Lotus" pitchFamily="2" charset="-78"/>
            </a:endParaRPr>
          </a:p>
          <a:p>
            <a:pPr algn="r"/>
            <a:r>
              <a:rPr lang="fa-IR" dirty="0" smtClean="0">
                <a:solidFill>
                  <a:srgbClr val="FFFF00"/>
                </a:solidFill>
                <a:cs typeface="B Lotus" pitchFamily="2" charset="-78"/>
              </a:rPr>
              <a:t>طرح واره های این حیطه عبارتند از</a:t>
            </a:r>
            <a:endParaRPr lang="en-US" dirty="0" smtClean="0">
              <a:solidFill>
                <a:srgbClr val="FFFF00"/>
              </a:solidFill>
              <a:cs typeface="B Lotus" pitchFamily="2" charset="-78"/>
            </a:endParaRPr>
          </a:p>
          <a:p>
            <a:pPr algn="r"/>
            <a:endParaRPr lang="en-US" dirty="0">
              <a:solidFill>
                <a:srgbClr val="FFFF00"/>
              </a:solidFill>
              <a:cs typeface="B Lotus"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72" y="188640"/>
            <a:ext cx="9144000" cy="4500570"/>
          </a:xfrm>
        </p:spPr>
        <p:style>
          <a:lnRef idx="0">
            <a:schemeClr val="dk1"/>
          </a:lnRef>
          <a:fillRef idx="3">
            <a:schemeClr val="dk1"/>
          </a:fillRef>
          <a:effectRef idx="3">
            <a:schemeClr val="dk1"/>
          </a:effectRef>
          <a:fontRef idx="minor">
            <a:schemeClr val="lt1"/>
          </a:fontRef>
        </p:style>
        <p:txBody>
          <a:bodyPr>
            <a:noAutofit/>
          </a:bodyPr>
          <a:lstStyle/>
          <a:p>
            <a:pPr algn="r" rtl="1"/>
            <a:r>
              <a:rPr lang="fa-IR" sz="2800" b="1" dirty="0" smtClean="0">
                <a:cs typeface="B Lotus" pitchFamily="2" charset="-78"/>
              </a:rPr>
              <a:t>- محق بودن – بزرگ منشی </a:t>
            </a:r>
            <a:r>
              <a:rPr lang="en-US" sz="2800" b="1" dirty="0" smtClean="0">
                <a:cs typeface="B Lotus" pitchFamily="2" charset="-78"/>
              </a:rPr>
              <a:t/>
            </a:r>
            <a:br>
              <a:rPr lang="en-US" sz="2800" b="1" dirty="0" smtClean="0">
                <a:cs typeface="B Lotus" pitchFamily="2" charset="-78"/>
              </a:rPr>
            </a:br>
            <a:r>
              <a:rPr lang="fa-IR" sz="2800" b="1" dirty="0" smtClean="0">
                <a:cs typeface="B Lotus" pitchFamily="2" charset="-78"/>
              </a:rPr>
              <a:t>در این طرح واره، فرد معتقد است که از دیگران بالاتر و ارجح تر است و بنابراین، مستحق دریافت حقوق ویژه می باشد. احترام به قانون و حقوق دیگران در این افراد مشاهده نمی شود. معمولا، این بیماران هر کاری را در هر زمانی که دوست داشته باشند، بدون در نظر گرفتن واقعیت های موجود و ضرر به دیگران، انجام می دهند و به منظور کسب قدرت یا کنترل، تاکید اغراق آمیزی بر برتر بودن خود دارند. سعی بسیاری می کنند که بر دیگران غالب شوند، نقطه نظرهای خود را بر دیگران تحمیل می کنند و رفتارهای دیگران را در جهتی که تمایل داشته باشند، هدایت می کنند؛ بدون اینکه با آنها همدلی داشته باشند و یا احساسات آنها را در نظر بگیرند.</a:t>
            </a:r>
            <a:r>
              <a:rPr lang="en-US" sz="2800" b="1" dirty="0" smtClean="0">
                <a:cs typeface="B Lotus" pitchFamily="2" charset="-78"/>
              </a:rPr>
              <a:t/>
            </a:r>
            <a:br>
              <a:rPr lang="en-US" sz="2800" b="1" dirty="0" smtClean="0">
                <a:cs typeface="B Lotus" pitchFamily="2" charset="-78"/>
              </a:rPr>
            </a:br>
            <a:endParaRPr lang="en-US" sz="2800" b="1" dirty="0">
              <a:cs typeface="B Lotus" pitchFamily="2" charset="-78"/>
            </a:endParaRPr>
          </a:p>
        </p:txBody>
      </p:sp>
      <p:sp>
        <p:nvSpPr>
          <p:cNvPr id="3" name="Content Placeholder 2"/>
          <p:cNvSpPr>
            <a:spLocks noGrp="1"/>
          </p:cNvSpPr>
          <p:nvPr>
            <p:ph idx="1"/>
          </p:nvPr>
        </p:nvSpPr>
        <p:spPr>
          <a:xfrm>
            <a:off x="0" y="4500570"/>
            <a:ext cx="9144000" cy="2357430"/>
          </a:xfrm>
        </p:spPr>
        <p:style>
          <a:lnRef idx="2">
            <a:schemeClr val="dk1">
              <a:shade val="50000"/>
            </a:schemeClr>
          </a:lnRef>
          <a:fillRef idx="1">
            <a:schemeClr val="dk1"/>
          </a:fillRef>
          <a:effectRef idx="0">
            <a:schemeClr val="dk1"/>
          </a:effectRef>
          <a:fontRef idx="minor">
            <a:schemeClr val="lt1"/>
          </a:fontRef>
        </p:style>
        <p:txBody>
          <a:bodyPr>
            <a:normAutofit fontScale="92500" lnSpcReduction="10000"/>
          </a:bodyPr>
          <a:lstStyle/>
          <a:p>
            <a:pPr algn="r" rtl="1"/>
            <a:r>
              <a:rPr lang="fa-IR" dirty="0" smtClean="0">
                <a:solidFill>
                  <a:srgbClr val="FFFF00"/>
                </a:solidFill>
                <a:cs typeface="B Lotus" pitchFamily="2" charset="-78"/>
              </a:rPr>
              <a:t>خود کنترلی بی کفایت – خود قانون مندی ناکار آمد </a:t>
            </a:r>
            <a:endParaRPr lang="en-US" dirty="0" smtClean="0">
              <a:solidFill>
                <a:srgbClr val="FFFF00"/>
              </a:solidFill>
              <a:cs typeface="B Lotus" pitchFamily="2" charset="-78"/>
            </a:endParaRPr>
          </a:p>
          <a:p>
            <a:pPr algn="r"/>
            <a:r>
              <a:rPr lang="fa-IR" dirty="0" smtClean="0">
                <a:solidFill>
                  <a:srgbClr val="FFFF00"/>
                </a:solidFill>
                <a:cs typeface="B Lotus" pitchFamily="2" charset="-78"/>
              </a:rPr>
              <a:t>افراد دارای این طرح واره نمی توانند به طور کار آمدی خود را کنترل کنند، تحمل ناکامی در کسب اهداف فردی در آنها بسیار ناکار آمد ومختل است و در صورت ناکامی، به صورت بسیار افراطی هیجان های خود را بیان می کنند و تکانشی رفتار می کنند</a:t>
            </a:r>
            <a:endParaRPr lang="en-US" dirty="0" smtClean="0">
              <a:solidFill>
                <a:srgbClr val="FFFF00"/>
              </a:solidFill>
              <a:cs typeface="B Lotus"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9144000" cy="3643314"/>
          </a:xfrm>
        </p:spPr>
        <p:style>
          <a:lnRef idx="1">
            <a:schemeClr val="accent5"/>
          </a:lnRef>
          <a:fillRef idx="2">
            <a:schemeClr val="accent5"/>
          </a:fillRef>
          <a:effectRef idx="1">
            <a:schemeClr val="accent5"/>
          </a:effectRef>
          <a:fontRef idx="minor">
            <a:schemeClr val="dk1"/>
          </a:fontRef>
        </p:style>
        <p:txBody>
          <a:bodyPr>
            <a:noAutofit/>
          </a:bodyPr>
          <a:lstStyle/>
          <a:p>
            <a:pPr rtl="1"/>
            <a:r>
              <a:rPr lang="fa-IR" sz="2800" b="1" dirty="0" smtClean="0">
                <a:solidFill>
                  <a:schemeClr val="accent4">
                    <a:lumMod val="75000"/>
                  </a:schemeClr>
                </a:solidFill>
                <a:cs typeface="B Lotus" pitchFamily="2" charset="-78"/>
              </a:rPr>
              <a:t>حیطه چهار:هدایت شدن توسط دیگران</a:t>
            </a:r>
            <a:r>
              <a:rPr lang="en-US" sz="2800" dirty="0" smtClean="0">
                <a:solidFill>
                  <a:schemeClr val="accent4">
                    <a:lumMod val="75000"/>
                  </a:schemeClr>
                </a:solidFill>
                <a:cs typeface="B Lotus" pitchFamily="2" charset="-78"/>
              </a:rPr>
              <a:t/>
            </a:r>
            <a:br>
              <a:rPr lang="en-US" sz="2800" dirty="0" smtClean="0">
                <a:solidFill>
                  <a:schemeClr val="accent4">
                    <a:lumMod val="75000"/>
                  </a:schemeClr>
                </a:solidFill>
                <a:cs typeface="B Lotus" pitchFamily="2" charset="-78"/>
              </a:rPr>
            </a:br>
            <a:r>
              <a:rPr lang="fa-IR" sz="2800" dirty="0" smtClean="0">
                <a:solidFill>
                  <a:schemeClr val="accent4">
                    <a:lumMod val="75000"/>
                  </a:schemeClr>
                </a:solidFill>
                <a:cs typeface="B Lotus" pitchFamily="2" charset="-78"/>
              </a:rPr>
              <a:t>بیمارانی که در این حیطه قرار می گیرند تاکید زیادی بر ارضای نیازهای دیگران در مقایسه با نیازهای خودشان دارند و این کار را برای کسب تائید،حفظ ارتباط عاطفی و اجتناب از تنبیه انجام می دهند. خانواده ایی که این بیماران در آن رشد یافته اند، خانواده هایی بودند که پذیرش شرطی را برای کودکان فراهم کرده بودند. به این معنا که کودک باید جنبه های مهمی از خودش را سرکوب کند تا بتواند عشق، توجه و تائید کسب کند. در چنین محیطی، نیازها و خواسته ها ی گروه به نیازها و احساسهای کودک ارجح اند.</a:t>
            </a:r>
            <a:r>
              <a:rPr lang="en-US" sz="2800" dirty="0" smtClean="0">
                <a:solidFill>
                  <a:schemeClr val="accent4">
                    <a:lumMod val="75000"/>
                  </a:schemeClr>
                </a:solidFill>
                <a:cs typeface="B Lotus" pitchFamily="2" charset="-78"/>
              </a:rPr>
              <a:t/>
            </a:r>
            <a:br>
              <a:rPr lang="en-US" sz="2800" dirty="0" smtClean="0">
                <a:solidFill>
                  <a:schemeClr val="accent4">
                    <a:lumMod val="75000"/>
                  </a:schemeClr>
                </a:solidFill>
                <a:cs typeface="B Lotus" pitchFamily="2" charset="-78"/>
              </a:rPr>
            </a:br>
            <a:endParaRPr lang="en-US" sz="2800" dirty="0">
              <a:solidFill>
                <a:schemeClr val="accent4">
                  <a:lumMod val="75000"/>
                </a:schemeClr>
              </a:solidFill>
              <a:cs typeface="B Lotus" pitchFamily="2" charset="-78"/>
            </a:endParaRPr>
          </a:p>
        </p:txBody>
      </p:sp>
      <p:sp>
        <p:nvSpPr>
          <p:cNvPr id="3" name="Content Placeholder 2"/>
          <p:cNvSpPr>
            <a:spLocks noGrp="1"/>
          </p:cNvSpPr>
          <p:nvPr>
            <p:ph idx="1"/>
          </p:nvPr>
        </p:nvSpPr>
        <p:spPr>
          <a:xfrm>
            <a:off x="0" y="3714752"/>
            <a:ext cx="9144000" cy="3143248"/>
          </a:xfrm>
        </p:spPr>
        <p:style>
          <a:lnRef idx="1">
            <a:schemeClr val="accent5"/>
          </a:lnRef>
          <a:fillRef idx="2">
            <a:schemeClr val="accent5"/>
          </a:fillRef>
          <a:effectRef idx="1">
            <a:schemeClr val="accent5"/>
          </a:effectRef>
          <a:fontRef idx="minor">
            <a:schemeClr val="dk1"/>
          </a:fontRef>
        </p:style>
        <p:txBody>
          <a:bodyPr>
            <a:normAutofit/>
          </a:bodyPr>
          <a:lstStyle/>
          <a:p>
            <a:pPr algn="r" rtl="1"/>
            <a:r>
              <a:rPr lang="fa-IR" sz="2000" b="1" dirty="0" smtClean="0">
                <a:solidFill>
                  <a:srgbClr val="FF0000"/>
                </a:solidFill>
                <a:cs typeface="B Lotus" pitchFamily="2" charset="-78"/>
              </a:rPr>
              <a:t>- فدا کردن </a:t>
            </a:r>
            <a:endParaRPr lang="en-US" sz="2000" b="1" dirty="0" smtClean="0">
              <a:solidFill>
                <a:srgbClr val="FF0000"/>
              </a:solidFill>
              <a:cs typeface="B Lotus" pitchFamily="2" charset="-78"/>
            </a:endParaRPr>
          </a:p>
          <a:p>
            <a:pPr algn="r" rtl="1"/>
            <a:r>
              <a:rPr lang="fa-IR" sz="2000" b="1" dirty="0" smtClean="0">
                <a:solidFill>
                  <a:srgbClr val="FF0000"/>
                </a:solidFill>
                <a:cs typeface="B Lotus" pitchFamily="2" charset="-78"/>
              </a:rPr>
              <a:t>در این طرح واره، فرد خود را در کنترل اغراق آمیز از جانب دیگران احساس می کند که به دو شکل ظاهر می شود:</a:t>
            </a:r>
            <a:endParaRPr lang="en-US" sz="2000" b="1" dirty="0" smtClean="0">
              <a:solidFill>
                <a:srgbClr val="FF0000"/>
              </a:solidFill>
              <a:cs typeface="B Lotus" pitchFamily="2" charset="-78"/>
            </a:endParaRPr>
          </a:p>
          <a:p>
            <a:pPr algn="r" rtl="1"/>
            <a:r>
              <a:rPr lang="fa-IR" sz="2000" b="1" dirty="0" smtClean="0">
                <a:solidFill>
                  <a:srgbClr val="FF0000"/>
                </a:solidFill>
                <a:cs typeface="B Lotus" pitchFamily="2" charset="-78"/>
              </a:rPr>
              <a:t>1- فدا کردن نیازها؛</a:t>
            </a:r>
            <a:endParaRPr lang="en-US" sz="2000" b="1" dirty="0" smtClean="0">
              <a:solidFill>
                <a:srgbClr val="FF0000"/>
              </a:solidFill>
              <a:cs typeface="B Lotus" pitchFamily="2" charset="-78"/>
            </a:endParaRPr>
          </a:p>
          <a:p>
            <a:pPr algn="r" rtl="1"/>
            <a:r>
              <a:rPr lang="fa-IR" sz="2000" b="1" dirty="0" smtClean="0">
                <a:solidFill>
                  <a:srgbClr val="FF0000"/>
                </a:solidFill>
                <a:cs typeface="B Lotus" pitchFamily="2" charset="-78"/>
              </a:rPr>
              <a:t>2- فدا کردن هیجان ها.</a:t>
            </a:r>
            <a:endParaRPr lang="en-US" sz="2000" b="1" dirty="0" smtClean="0">
              <a:solidFill>
                <a:srgbClr val="FF0000"/>
              </a:solidFill>
              <a:cs typeface="B Lotus" pitchFamily="2" charset="-78"/>
            </a:endParaRPr>
          </a:p>
          <a:p>
            <a:pPr algn="r" rtl="1"/>
            <a:r>
              <a:rPr lang="fa-IR" sz="2000" b="1" dirty="0" smtClean="0">
                <a:solidFill>
                  <a:srgbClr val="FF0000"/>
                </a:solidFill>
                <a:cs typeface="B Lotus" pitchFamily="2" charset="-78"/>
              </a:rPr>
              <a:t>این بیماران بر این باورند که آرزوها، نقطه نظرات و احساسهای آنها بی ارزش هستند یا برای دیگران مهم نیستند. این افراد به طور مکرر شاکی هستند و نسبت به عدم ارضای نیاز های خود بسیار حساس هستند. معمولا این وضعیت منجر به خشم، که خود را با علایم غیر انطباقی مثل رفتارهای پرخاشگر- منفعل یا برون ریزی نشان می دهد، می گردد.</a:t>
            </a:r>
            <a:endParaRPr lang="en-US" sz="2000" b="1" dirty="0">
              <a:solidFill>
                <a:srgbClr val="FF0000"/>
              </a:solidFill>
              <a:cs typeface="B Lotus"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429000"/>
          </a:xfrm>
        </p:spPr>
        <p:style>
          <a:lnRef idx="1">
            <a:schemeClr val="dk1"/>
          </a:lnRef>
          <a:fillRef idx="2">
            <a:schemeClr val="dk1"/>
          </a:fillRef>
          <a:effectRef idx="1">
            <a:schemeClr val="dk1"/>
          </a:effectRef>
          <a:fontRef idx="minor">
            <a:schemeClr val="dk1"/>
          </a:fontRef>
        </p:style>
        <p:txBody>
          <a:bodyPr>
            <a:normAutofit/>
          </a:bodyPr>
          <a:lstStyle/>
          <a:p>
            <a:pPr algn="r" rtl="1"/>
            <a:r>
              <a:rPr lang="fa-IR" sz="2800" b="1" dirty="0" smtClean="0">
                <a:solidFill>
                  <a:srgbClr val="FF0000"/>
                </a:solidFill>
                <a:cs typeface="B Lotus" pitchFamily="2" charset="-78"/>
              </a:rPr>
              <a:t>خود قربانی کردن </a:t>
            </a:r>
            <a:r>
              <a:rPr lang="en-US" sz="2800" b="1" dirty="0" smtClean="0">
                <a:solidFill>
                  <a:srgbClr val="FF0000"/>
                </a:solidFill>
                <a:cs typeface="B Lotus" pitchFamily="2" charset="-78"/>
              </a:rPr>
              <a:t/>
            </a:r>
            <a:br>
              <a:rPr lang="en-US" sz="2800" b="1" dirty="0" smtClean="0">
                <a:solidFill>
                  <a:srgbClr val="FF0000"/>
                </a:solidFill>
                <a:cs typeface="B Lotus" pitchFamily="2" charset="-78"/>
              </a:rPr>
            </a:br>
            <a:r>
              <a:rPr lang="fa-IR" sz="2800" b="1" dirty="0" smtClean="0">
                <a:solidFill>
                  <a:srgbClr val="FF0000"/>
                </a:solidFill>
                <a:cs typeface="B Lotus" pitchFamily="2" charset="-78"/>
              </a:rPr>
              <a:t>در این طرح واره، فرد به طور داوطلبانه به دنبال ارضای نیازهای دیگران است، حتی اگر نیازهای خودش برآورده نشود. دلایل عمده این افراد عبارتند از پیشگیری از ایجاد هر نوع ناراحتی و درد در دیگران، اجتناب از احساس گناه ناشی از خود خواه بودن، و تداوم  ارتباط با دیگران و اغلب منجر به یک حساسیت حاد به درد در دیگران می گردد.</a:t>
            </a:r>
            <a:r>
              <a:rPr lang="en-US" sz="2800" b="1" dirty="0" smtClean="0">
                <a:solidFill>
                  <a:srgbClr val="FF0000"/>
                </a:solidFill>
                <a:cs typeface="B Lotus" pitchFamily="2" charset="-78"/>
              </a:rPr>
              <a:t> </a:t>
            </a:r>
            <a:endParaRPr lang="en-US" sz="2800" b="1" dirty="0">
              <a:solidFill>
                <a:srgbClr val="FF0000"/>
              </a:solidFill>
              <a:cs typeface="B Lotus" pitchFamily="2" charset="-78"/>
            </a:endParaRPr>
          </a:p>
        </p:txBody>
      </p:sp>
      <p:sp>
        <p:nvSpPr>
          <p:cNvPr id="3" name="Content Placeholder 2"/>
          <p:cNvSpPr>
            <a:spLocks noGrp="1"/>
          </p:cNvSpPr>
          <p:nvPr>
            <p:ph idx="1"/>
          </p:nvPr>
        </p:nvSpPr>
        <p:spPr>
          <a:xfrm>
            <a:off x="0" y="3357562"/>
            <a:ext cx="9144000" cy="3500438"/>
          </a:xfrm>
        </p:spPr>
        <p:style>
          <a:lnRef idx="3">
            <a:schemeClr val="lt1"/>
          </a:lnRef>
          <a:fillRef idx="1">
            <a:schemeClr val="accent5"/>
          </a:fillRef>
          <a:effectRef idx="1">
            <a:schemeClr val="accent5"/>
          </a:effectRef>
          <a:fontRef idx="minor">
            <a:schemeClr val="lt1"/>
          </a:fontRef>
        </p:style>
        <p:txBody>
          <a:bodyPr>
            <a:normAutofit lnSpcReduction="10000"/>
          </a:bodyPr>
          <a:lstStyle/>
          <a:p>
            <a:pPr algn="r" rtl="1"/>
            <a:r>
              <a:rPr lang="fa-IR" b="1" dirty="0" smtClean="0">
                <a:solidFill>
                  <a:srgbClr val="002060"/>
                </a:solidFill>
                <a:cs typeface="B Lotus" pitchFamily="2" charset="-78"/>
              </a:rPr>
              <a:t>تائید جویی -  جلب توجه</a:t>
            </a:r>
            <a:endParaRPr lang="en-US" b="1" dirty="0" smtClean="0">
              <a:solidFill>
                <a:srgbClr val="002060"/>
              </a:solidFill>
              <a:cs typeface="B Lotus" pitchFamily="2" charset="-78"/>
            </a:endParaRPr>
          </a:p>
          <a:p>
            <a:pPr algn="r" rtl="1"/>
            <a:r>
              <a:rPr lang="fa-IR" b="1" dirty="0" smtClean="0">
                <a:solidFill>
                  <a:srgbClr val="002060"/>
                </a:solidFill>
                <a:cs typeface="B Lotus" pitchFamily="2" charset="-78"/>
              </a:rPr>
              <a:t>افراد دارای این طرح واره، تاکید افراطی بر کسب تائید، بازشناسی یا توجه از جانب دیگران دارند، تا به این وسیله بتوانند یک تجربه ذهنی ایمن از خود به دست آورند.تجربه ذهنی فرد از اعتماد بنفس خودش،به طور بنیادین به واکنش های دیگران بستگی دارد.گاهی اوقات این طرح واره در این بیماران،موجب تاکید اغراق آمیز به ظاهر،توجه و احترام می شود.</a:t>
            </a:r>
            <a:endParaRPr lang="en-US" b="1" dirty="0" smtClean="0">
              <a:solidFill>
                <a:srgbClr val="002060"/>
              </a:solidFill>
              <a:cs typeface="B Lotus"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000372"/>
          </a:xfrm>
        </p:spPr>
        <p:style>
          <a:lnRef idx="1">
            <a:schemeClr val="accent3"/>
          </a:lnRef>
          <a:fillRef idx="2">
            <a:schemeClr val="accent3"/>
          </a:fillRef>
          <a:effectRef idx="1">
            <a:schemeClr val="accent3"/>
          </a:effectRef>
          <a:fontRef idx="minor">
            <a:schemeClr val="dk1"/>
          </a:fontRef>
        </p:style>
        <p:txBody>
          <a:bodyPr>
            <a:normAutofit fontScale="90000"/>
          </a:bodyPr>
          <a:lstStyle/>
          <a:p>
            <a:pPr algn="r" rtl="1"/>
            <a:r>
              <a:rPr lang="fa-IR" sz="2800" b="1" dirty="0" smtClean="0">
                <a:solidFill>
                  <a:schemeClr val="tx2">
                    <a:lumMod val="50000"/>
                  </a:schemeClr>
                </a:solidFill>
                <a:cs typeface="B Lotus" pitchFamily="2" charset="-78"/>
              </a:rPr>
              <a:t>حیطه پنج: گوش به زنگی بیش از حد و بازداری </a:t>
            </a:r>
            <a:r>
              <a:rPr lang="en-US" sz="2800" b="1" dirty="0" smtClean="0">
                <a:solidFill>
                  <a:schemeClr val="tx2">
                    <a:lumMod val="50000"/>
                  </a:schemeClr>
                </a:solidFill>
                <a:cs typeface="B Lotus" pitchFamily="2" charset="-78"/>
              </a:rPr>
              <a:t/>
            </a:r>
            <a:br>
              <a:rPr lang="en-US" sz="2800" b="1" dirty="0" smtClean="0">
                <a:solidFill>
                  <a:schemeClr val="tx2">
                    <a:lumMod val="50000"/>
                  </a:schemeClr>
                </a:solidFill>
                <a:cs typeface="B Lotus" pitchFamily="2" charset="-78"/>
              </a:rPr>
            </a:br>
            <a:r>
              <a:rPr lang="fa-IR" sz="2800" b="1" dirty="0" smtClean="0">
                <a:solidFill>
                  <a:schemeClr val="tx2">
                    <a:lumMod val="50000"/>
                  </a:schemeClr>
                </a:solidFill>
                <a:cs typeface="B Lotus" pitchFamily="2" charset="-78"/>
              </a:rPr>
              <a:t>در این حیطه، تاکید افراطی بر سرکوبی احساسهای خود انگیخته، تکانه ها و انتخاب ها و پیروی از قوانین غیر قابل انعطاف و تدوین شده است، حتی اگر به قیمت از دست دادن شادی، بیان خود، آرامش، روابط بین فردی نزدیک و سلامتی باشد. خانواده ای که این افراد در آن پرورش یافته اند معمولا تنبیه کننده و تقاضا کننده، کمال گرا، پیرو قوانین، سرکوب کننده هیجان ها و اجتناب از خطا، شادی و آرامش بوده است.</a:t>
            </a:r>
            <a:r>
              <a:rPr lang="en-US" sz="2800" b="1" dirty="0" smtClean="0">
                <a:solidFill>
                  <a:schemeClr val="tx2">
                    <a:lumMod val="50000"/>
                  </a:schemeClr>
                </a:solidFill>
                <a:cs typeface="B Lotus" pitchFamily="2" charset="-78"/>
              </a:rPr>
              <a:t> </a:t>
            </a:r>
            <a:br>
              <a:rPr lang="en-US" sz="2800" b="1" dirty="0" smtClean="0">
                <a:solidFill>
                  <a:schemeClr val="tx2">
                    <a:lumMod val="50000"/>
                  </a:schemeClr>
                </a:solidFill>
                <a:cs typeface="B Lotus" pitchFamily="2" charset="-78"/>
              </a:rPr>
            </a:br>
            <a:endParaRPr lang="en-US" sz="2800" b="1" dirty="0">
              <a:solidFill>
                <a:schemeClr val="tx2">
                  <a:lumMod val="50000"/>
                </a:schemeClr>
              </a:solidFill>
              <a:cs typeface="B Lotus" pitchFamily="2" charset="-78"/>
            </a:endParaRPr>
          </a:p>
        </p:txBody>
      </p:sp>
      <p:sp>
        <p:nvSpPr>
          <p:cNvPr id="3" name="Content Placeholder 2"/>
          <p:cNvSpPr>
            <a:spLocks noGrp="1"/>
          </p:cNvSpPr>
          <p:nvPr>
            <p:ph idx="1"/>
          </p:nvPr>
        </p:nvSpPr>
        <p:spPr>
          <a:xfrm>
            <a:off x="0" y="2928934"/>
            <a:ext cx="9144000" cy="3929066"/>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r" rtl="1"/>
            <a:r>
              <a:rPr lang="fa-IR" dirty="0" smtClean="0">
                <a:solidFill>
                  <a:srgbClr val="7030A0"/>
                </a:solidFill>
                <a:cs typeface="B Lotus" pitchFamily="2" charset="-78"/>
              </a:rPr>
              <a:t>- منفی گرایی -  بدبینی </a:t>
            </a:r>
            <a:endParaRPr lang="en-US" dirty="0" smtClean="0">
              <a:solidFill>
                <a:srgbClr val="7030A0"/>
              </a:solidFill>
              <a:cs typeface="B Lotus" pitchFamily="2" charset="-78"/>
            </a:endParaRPr>
          </a:p>
          <a:p>
            <a:pPr algn="r" rtl="1"/>
            <a:r>
              <a:rPr lang="fa-IR" dirty="0" smtClean="0">
                <a:solidFill>
                  <a:srgbClr val="7030A0"/>
                </a:solidFill>
                <a:cs typeface="B Lotus" pitchFamily="2" charset="-78"/>
              </a:rPr>
              <a:t>در این طرح واره، تمرکز مستمر و نافذی بر جنبه های منفی زندگی، از جمله مرگ، فقدان، گناه، تعارض، خیانت و غیره وجود دارد و در عین حال، جنبه های مثبت زندگی کوچک شمرده می شوند یا نادیده گرفته می شود. معمولا شامل یک ترس غیر طبیعی از خطا کردن است، که ممکن است به مشکلاتی مثل مشکلات مالی و فقدان منجر شود. چون این افراد نتایج منفی را به طور اغراق آمیزی ادراک می کنند، لذا به طور مکرر دچار نگرانی مزمن، گوش به زنگی و بلا تصمیمی هستند.</a:t>
            </a:r>
            <a:endParaRPr lang="en-US" dirty="0" smtClean="0">
              <a:solidFill>
                <a:srgbClr val="7030A0"/>
              </a:solidFill>
              <a:cs typeface="B Lotus" pitchFamily="2" charset="-78"/>
            </a:endParaRPr>
          </a:p>
          <a:p>
            <a:pPr algn="r"/>
            <a:endParaRPr lang="en-US" dirty="0">
              <a:solidFill>
                <a:srgbClr val="7030A0"/>
              </a:solidFill>
              <a:cs typeface="B Lotus"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786190"/>
          </a:xfrm>
        </p:spPr>
        <p:style>
          <a:lnRef idx="1">
            <a:schemeClr val="accent5"/>
          </a:lnRef>
          <a:fillRef idx="2">
            <a:schemeClr val="accent5"/>
          </a:fillRef>
          <a:effectRef idx="1">
            <a:schemeClr val="accent5"/>
          </a:effectRef>
          <a:fontRef idx="minor">
            <a:schemeClr val="dk1"/>
          </a:fontRef>
        </p:style>
        <p:txBody>
          <a:bodyPr>
            <a:noAutofit/>
          </a:bodyPr>
          <a:lstStyle/>
          <a:p>
            <a:pPr algn="r" rtl="1"/>
            <a:r>
              <a:rPr lang="fa-IR" sz="2400" b="1" dirty="0" smtClean="0">
                <a:solidFill>
                  <a:srgbClr val="C00000"/>
                </a:solidFill>
                <a:cs typeface="B Lotus" pitchFamily="2" charset="-78"/>
              </a:rPr>
              <a:t>باز داری هیجانی </a:t>
            </a:r>
            <a:r>
              <a:rPr lang="en-US" sz="2400" b="1" dirty="0" smtClean="0">
                <a:solidFill>
                  <a:srgbClr val="C00000"/>
                </a:solidFill>
                <a:cs typeface="B Lotus" pitchFamily="2" charset="-78"/>
              </a:rPr>
              <a:t/>
            </a:r>
            <a:br>
              <a:rPr lang="en-US" sz="2400" b="1" dirty="0" smtClean="0">
                <a:solidFill>
                  <a:srgbClr val="C00000"/>
                </a:solidFill>
                <a:cs typeface="B Lotus" pitchFamily="2" charset="-78"/>
              </a:rPr>
            </a:br>
            <a:r>
              <a:rPr lang="fa-IR" sz="2400" b="1" dirty="0" smtClean="0">
                <a:solidFill>
                  <a:srgbClr val="C00000"/>
                </a:solidFill>
                <a:cs typeface="B Lotus" pitchFamily="2" charset="-78"/>
              </a:rPr>
              <a:t>در این طرح واره ،فرد احساسات، ارتباطات و رفتارهای خود انگیخته خود را محدود می سازد. معمولا از عدم تائید توسط دیگران، احساس شرم یا از دست دادن کنترل اجتناب می کند.</a:t>
            </a:r>
            <a:r>
              <a:rPr lang="en-US" sz="2400" b="1" dirty="0" smtClean="0">
                <a:solidFill>
                  <a:srgbClr val="C00000"/>
                </a:solidFill>
                <a:cs typeface="B Lotus" pitchFamily="2" charset="-78"/>
              </a:rPr>
              <a:t/>
            </a:r>
            <a:br>
              <a:rPr lang="en-US" sz="2400" b="1" dirty="0" smtClean="0">
                <a:solidFill>
                  <a:srgbClr val="C00000"/>
                </a:solidFill>
                <a:cs typeface="B Lotus" pitchFamily="2" charset="-78"/>
              </a:rPr>
            </a:br>
            <a:r>
              <a:rPr lang="fa-IR" sz="2400" b="1" dirty="0" smtClean="0">
                <a:solidFill>
                  <a:srgbClr val="C00000"/>
                </a:solidFill>
                <a:cs typeface="B Lotus" pitchFamily="2" charset="-78"/>
              </a:rPr>
              <a:t>شایع ترین جنبه های این بازداری شامل موارد زیر است:</a:t>
            </a:r>
            <a:r>
              <a:rPr lang="en-US" sz="2400" b="1" dirty="0" smtClean="0">
                <a:solidFill>
                  <a:srgbClr val="C00000"/>
                </a:solidFill>
                <a:cs typeface="B Lotus" pitchFamily="2" charset="-78"/>
              </a:rPr>
              <a:t/>
            </a:r>
            <a:br>
              <a:rPr lang="en-US" sz="2400" b="1" dirty="0" smtClean="0">
                <a:solidFill>
                  <a:srgbClr val="C00000"/>
                </a:solidFill>
                <a:cs typeface="B Lotus" pitchFamily="2" charset="-78"/>
              </a:rPr>
            </a:br>
            <a:r>
              <a:rPr lang="fa-IR" sz="2400" b="1" dirty="0" smtClean="0">
                <a:solidFill>
                  <a:srgbClr val="C00000"/>
                </a:solidFill>
                <a:cs typeface="B Lotus" pitchFamily="2" charset="-78"/>
              </a:rPr>
              <a:t>1-بازداری از خشم؛</a:t>
            </a:r>
            <a:r>
              <a:rPr lang="en-US" sz="2400" b="1" dirty="0" smtClean="0">
                <a:solidFill>
                  <a:srgbClr val="C00000"/>
                </a:solidFill>
                <a:cs typeface="B Lotus" pitchFamily="2" charset="-78"/>
              </a:rPr>
              <a:t/>
            </a:r>
            <a:br>
              <a:rPr lang="en-US" sz="2400" b="1" dirty="0" smtClean="0">
                <a:solidFill>
                  <a:srgbClr val="C00000"/>
                </a:solidFill>
                <a:cs typeface="B Lotus" pitchFamily="2" charset="-78"/>
              </a:rPr>
            </a:br>
            <a:r>
              <a:rPr lang="fa-IR" sz="2400" b="1" dirty="0" smtClean="0">
                <a:solidFill>
                  <a:srgbClr val="C00000"/>
                </a:solidFill>
                <a:cs typeface="B Lotus" pitchFamily="2" charset="-78"/>
              </a:rPr>
              <a:t>2-بازداری از تکانه های مثبت؛</a:t>
            </a:r>
            <a:r>
              <a:rPr lang="en-US" sz="2400" b="1" dirty="0" smtClean="0">
                <a:solidFill>
                  <a:srgbClr val="C00000"/>
                </a:solidFill>
                <a:cs typeface="B Lotus" pitchFamily="2" charset="-78"/>
              </a:rPr>
              <a:t/>
            </a:r>
            <a:br>
              <a:rPr lang="en-US" sz="2400" b="1" dirty="0" smtClean="0">
                <a:solidFill>
                  <a:srgbClr val="C00000"/>
                </a:solidFill>
                <a:cs typeface="B Lotus" pitchFamily="2" charset="-78"/>
              </a:rPr>
            </a:br>
            <a:r>
              <a:rPr lang="fa-IR" sz="2400" b="1" dirty="0" smtClean="0">
                <a:solidFill>
                  <a:srgbClr val="C00000"/>
                </a:solidFill>
                <a:cs typeface="B Lotus" pitchFamily="2" charset="-78"/>
              </a:rPr>
              <a:t>3-مشکل در بیان آسیب پذیری یا ارتباط آزادانه با احساس ها،نیازها و غیره؛</a:t>
            </a:r>
            <a:r>
              <a:rPr lang="en-US" sz="2400" b="1" dirty="0" smtClean="0">
                <a:solidFill>
                  <a:srgbClr val="C00000"/>
                </a:solidFill>
                <a:cs typeface="B Lotus" pitchFamily="2" charset="-78"/>
              </a:rPr>
              <a:t/>
            </a:r>
            <a:br>
              <a:rPr lang="en-US" sz="2400" b="1" dirty="0" smtClean="0">
                <a:solidFill>
                  <a:srgbClr val="C00000"/>
                </a:solidFill>
                <a:cs typeface="B Lotus" pitchFamily="2" charset="-78"/>
              </a:rPr>
            </a:br>
            <a:r>
              <a:rPr lang="fa-IR" sz="2400" b="1" dirty="0" smtClean="0">
                <a:solidFill>
                  <a:srgbClr val="C00000"/>
                </a:solidFill>
                <a:cs typeface="B Lotus" pitchFamily="2" charset="-78"/>
              </a:rPr>
              <a:t>4-تاکید افراطی بر سرکوبی هیجان ها.</a:t>
            </a:r>
            <a:r>
              <a:rPr lang="en-US" sz="2400" b="1" dirty="0" smtClean="0">
                <a:solidFill>
                  <a:srgbClr val="C00000"/>
                </a:solidFill>
                <a:cs typeface="B Lotus" pitchFamily="2" charset="-78"/>
              </a:rPr>
              <a:t> </a:t>
            </a:r>
            <a:br>
              <a:rPr lang="en-US" sz="2400" b="1" dirty="0" smtClean="0">
                <a:solidFill>
                  <a:srgbClr val="C00000"/>
                </a:solidFill>
                <a:cs typeface="B Lotus" pitchFamily="2" charset="-78"/>
              </a:rPr>
            </a:br>
            <a:endParaRPr lang="en-US" sz="2400" b="1" dirty="0">
              <a:solidFill>
                <a:srgbClr val="C00000"/>
              </a:solidFill>
              <a:cs typeface="B Lotus" pitchFamily="2" charset="-78"/>
            </a:endParaRPr>
          </a:p>
        </p:txBody>
      </p:sp>
      <p:sp>
        <p:nvSpPr>
          <p:cNvPr id="3" name="Content Placeholder 2"/>
          <p:cNvSpPr>
            <a:spLocks noGrp="1"/>
          </p:cNvSpPr>
          <p:nvPr>
            <p:ph idx="1"/>
          </p:nvPr>
        </p:nvSpPr>
        <p:spPr>
          <a:xfrm>
            <a:off x="0" y="3857628"/>
            <a:ext cx="9144000" cy="3000372"/>
          </a:xfrm>
        </p:spPr>
        <p:style>
          <a:lnRef idx="2">
            <a:schemeClr val="dk1">
              <a:shade val="50000"/>
            </a:schemeClr>
          </a:lnRef>
          <a:fillRef idx="1">
            <a:schemeClr val="dk1"/>
          </a:fillRef>
          <a:effectRef idx="0">
            <a:schemeClr val="dk1"/>
          </a:effectRef>
          <a:fontRef idx="minor">
            <a:schemeClr val="lt1"/>
          </a:fontRef>
        </p:style>
        <p:txBody>
          <a:bodyPr>
            <a:normAutofit fontScale="85000" lnSpcReduction="20000"/>
          </a:bodyPr>
          <a:lstStyle/>
          <a:p>
            <a:pPr algn="r" rtl="1"/>
            <a:r>
              <a:rPr lang="fa-IR" b="1" dirty="0" smtClean="0">
                <a:solidFill>
                  <a:srgbClr val="FFFF00"/>
                </a:solidFill>
                <a:cs typeface="B Lotus" pitchFamily="2" charset="-78"/>
              </a:rPr>
              <a:t>معیارهای ناعادلانه/عیب جویی افراطی</a:t>
            </a:r>
            <a:endParaRPr lang="en-US" b="1" dirty="0" smtClean="0">
              <a:solidFill>
                <a:srgbClr val="FFFF00"/>
              </a:solidFill>
              <a:cs typeface="B Lotus" pitchFamily="2" charset="-78"/>
            </a:endParaRPr>
          </a:p>
          <a:p>
            <a:pPr algn="r" rtl="1"/>
            <a:r>
              <a:rPr lang="fa-IR" b="1" dirty="0" smtClean="0">
                <a:solidFill>
                  <a:srgbClr val="FFFF00"/>
                </a:solidFill>
                <a:cs typeface="B Lotus" pitchFamily="2" charset="-78"/>
              </a:rPr>
              <a:t>باور زیر بنایی در این طرح واره این است که فرد باید تمامی تلاش خود را انجام دهد تا بتواند به استاندارد های درونی شده بسیار سخت مورد رفتار و عملکرد را،به منظور اجتناب از سرزنش، برسد. این افراد، غالب اوقات احساس در فشار بودن دارند و اختلال واضحی در کسب لذت، آرامش، اعتماد به نفس و رضایت در روابط بین فردی دارند.این طرح واره خود را به صورت کمال گرایی، قوانین غیر قابل انعطاف  و اشتغال ذهنی با زمان و کار آمدی، نشان می دهند.</a:t>
            </a:r>
            <a:endParaRPr lang="en-US" b="1" dirty="0" smtClean="0">
              <a:solidFill>
                <a:srgbClr val="FFFF00"/>
              </a:solidFill>
              <a:cs typeface="B Lotus"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714752"/>
          </a:xfrm>
        </p:spPr>
        <p:style>
          <a:lnRef idx="1">
            <a:schemeClr val="accent6"/>
          </a:lnRef>
          <a:fillRef idx="2">
            <a:schemeClr val="accent6"/>
          </a:fillRef>
          <a:effectRef idx="1">
            <a:schemeClr val="accent6"/>
          </a:effectRef>
          <a:fontRef idx="minor">
            <a:schemeClr val="dk1"/>
          </a:fontRef>
        </p:style>
        <p:txBody>
          <a:bodyPr>
            <a:normAutofit/>
          </a:bodyPr>
          <a:lstStyle/>
          <a:p>
            <a:pPr algn="r" rtl="1"/>
            <a:r>
              <a:rPr lang="fa-IR" sz="2800" b="1" dirty="0" smtClean="0">
                <a:solidFill>
                  <a:srgbClr val="002060"/>
                </a:solidFill>
                <a:cs typeface="B Lotus" pitchFamily="2" charset="-78"/>
              </a:rPr>
              <a:t>تنبیه </a:t>
            </a:r>
            <a:r>
              <a:rPr lang="en-US" sz="2800" b="1" dirty="0" smtClean="0">
                <a:solidFill>
                  <a:srgbClr val="002060"/>
                </a:solidFill>
                <a:cs typeface="B Lotus" pitchFamily="2" charset="-78"/>
              </a:rPr>
              <a:t/>
            </a:r>
            <a:br>
              <a:rPr lang="en-US" sz="2800" b="1" dirty="0" smtClean="0">
                <a:solidFill>
                  <a:srgbClr val="002060"/>
                </a:solidFill>
                <a:cs typeface="B Lotus" pitchFamily="2" charset="-78"/>
              </a:rPr>
            </a:br>
            <a:r>
              <a:rPr lang="fa-IR" sz="2800" b="1" dirty="0" smtClean="0">
                <a:solidFill>
                  <a:srgbClr val="002060"/>
                </a:solidFill>
                <a:cs typeface="B Lotus" pitchFamily="2" charset="-78"/>
              </a:rPr>
              <a:t>در این طرح واره اعتقاد بر این است که فرد هنگامی که خطایی مرتکب شده، باید شدیدا تنبیه شود و در قبال افرادی که استانداردها را رعایت نمی کنند، شدیدا پرخاشگر، بی تحمل، تنبیه کننده و خشمگین است. معمولا، این طرح واره خود را به صورت دشواری در بخشیدن خود یا دیگران در هنگام ارتکاب خطا نشان می دهد</a:t>
            </a:r>
            <a:endParaRPr lang="en-US" sz="2800" b="1" dirty="0">
              <a:solidFill>
                <a:srgbClr val="002060"/>
              </a:solidFill>
              <a:cs typeface="B Lotus" pitchFamily="2" charset="-78"/>
            </a:endParaRPr>
          </a:p>
        </p:txBody>
      </p:sp>
      <p:pic>
        <p:nvPicPr>
          <p:cNvPr id="4" name="Content Placeholder 3" descr="2dd22ba6340a1dfc3cca4038951500da-300.jpg"/>
          <p:cNvPicPr>
            <a:picLocks noGrp="1" noChangeAspect="1"/>
          </p:cNvPicPr>
          <p:nvPr>
            <p:ph idx="1"/>
          </p:nvPr>
        </p:nvPicPr>
        <p:blipFill>
          <a:blip r:embed="rId2"/>
          <a:stretch>
            <a:fillRect/>
          </a:stretch>
        </p:blipFill>
        <p:spPr>
          <a:xfrm>
            <a:off x="0" y="3786190"/>
            <a:ext cx="9144000" cy="2964654"/>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126163"/>
          </a:xfrm>
        </p:spPr>
        <p:txBody>
          <a:bodyPr>
            <a:noAutofit/>
          </a:bodyPr>
          <a:lstStyle/>
          <a:p>
            <a:pPr algn="ctr" rtl="1">
              <a:buNone/>
            </a:pPr>
            <a:r>
              <a:rPr lang="fa-IR" sz="2800" b="1" dirty="0" smtClean="0">
                <a:cs typeface="B Lotus" pitchFamily="2" charset="-78"/>
              </a:rPr>
              <a:t>جلسه ی اول</a:t>
            </a:r>
            <a:endParaRPr lang="en-US" sz="2800" b="1" dirty="0" smtClean="0">
              <a:cs typeface="B Lotus" pitchFamily="2" charset="-78"/>
            </a:endParaRPr>
          </a:p>
          <a:p>
            <a:pPr algn="r" rtl="1">
              <a:buNone/>
            </a:pPr>
            <a:r>
              <a:rPr lang="fa-IR" sz="2800" b="1" dirty="0" smtClean="0">
                <a:cs typeface="B Lotus" pitchFamily="2" charset="-78"/>
              </a:rPr>
              <a:t> برقراری ارتباط و اجرای</a:t>
            </a:r>
            <a:r>
              <a:rPr lang="en-US" sz="2800" b="1" dirty="0" smtClean="0">
                <a:cs typeface="B Lotus" pitchFamily="2" charset="-78"/>
              </a:rPr>
              <a:t> </a:t>
            </a:r>
            <a:r>
              <a:rPr lang="fa-IR" sz="2800" b="1" dirty="0" smtClean="0">
                <a:cs typeface="B Lotus" pitchFamily="2" charset="-78"/>
              </a:rPr>
              <a:t>پیش آزمون</a:t>
            </a:r>
            <a:r>
              <a:rPr lang="en-US" sz="2800" b="1" dirty="0" smtClean="0">
                <a:cs typeface="B Lotus" pitchFamily="2" charset="-78"/>
              </a:rPr>
              <a:t> </a:t>
            </a:r>
            <a:r>
              <a:rPr lang="fa-IR" sz="2800" b="1" dirty="0" smtClean="0">
                <a:cs typeface="B Lotus" pitchFamily="2" charset="-78"/>
              </a:rPr>
              <a:t>معرفی درمانگر، بیان اثر بخش بودن مدل درمانی، سنجش تناسب فرد</a:t>
            </a:r>
            <a:r>
              <a:rPr lang="en-US" sz="2800" b="1" dirty="0" smtClean="0">
                <a:cs typeface="B Lotus" pitchFamily="2" charset="-78"/>
              </a:rPr>
              <a:t> </a:t>
            </a:r>
            <a:r>
              <a:rPr lang="fa-IR" sz="2800" b="1" dirty="0" smtClean="0">
                <a:cs typeface="B Lotus" pitchFamily="2" charset="-78"/>
              </a:rPr>
              <a:t>برای طرحواره درمانی، بیان تعداد جلسات، قرارداد درمانی، اجرای</a:t>
            </a:r>
            <a:r>
              <a:rPr lang="en-US" sz="2800" b="1" dirty="0" smtClean="0">
                <a:cs typeface="B Lotus" pitchFamily="2" charset="-78"/>
              </a:rPr>
              <a:t> </a:t>
            </a:r>
            <a:r>
              <a:rPr lang="fa-IR" sz="2800" b="1" dirty="0" smtClean="0">
                <a:cs typeface="B Lotus" pitchFamily="2" charset="-78"/>
              </a:rPr>
              <a:t>پرسشنامه و گرفتن بازخورد از جلسه.</a:t>
            </a:r>
          </a:p>
          <a:p>
            <a:pPr algn="ctr" rtl="1">
              <a:buNone/>
            </a:pPr>
            <a:r>
              <a:rPr lang="fa-IR" sz="2800" b="1" dirty="0" smtClean="0">
                <a:cs typeface="B Lotus" pitchFamily="2" charset="-78"/>
              </a:rPr>
              <a:t>جلسه ی دوم</a:t>
            </a:r>
            <a:endParaRPr lang="en-US" sz="2800" b="1" dirty="0" smtClean="0">
              <a:cs typeface="B Lotus" pitchFamily="2" charset="-78"/>
            </a:endParaRPr>
          </a:p>
          <a:p>
            <a:pPr algn="r" rtl="1">
              <a:buNone/>
            </a:pPr>
            <a:r>
              <a:rPr lang="fa-IR" sz="2800" b="1" dirty="0" smtClean="0">
                <a:cs typeface="B Lotus" pitchFamily="2" charset="-78"/>
              </a:rPr>
              <a:t> آموزش در مورد طرحواره</a:t>
            </a:r>
            <a:r>
              <a:rPr lang="en-US" sz="2800" b="1" dirty="0" smtClean="0">
                <a:cs typeface="B Lotus" pitchFamily="2" charset="-78"/>
              </a:rPr>
              <a:t> </a:t>
            </a:r>
            <a:r>
              <a:rPr lang="fa-IR" sz="2800" b="1" dirty="0" smtClean="0">
                <a:cs typeface="B Lotus" pitchFamily="2" charset="-78"/>
              </a:rPr>
              <a:t>ها و سبک های مقابله ای و</a:t>
            </a:r>
            <a:r>
              <a:rPr lang="en-US" sz="2800" b="1" dirty="0" smtClean="0">
                <a:cs typeface="B Lotus" pitchFamily="2" charset="-78"/>
              </a:rPr>
              <a:t> </a:t>
            </a:r>
            <a:r>
              <a:rPr lang="fa-IR" sz="2800" b="1" dirty="0" smtClean="0">
                <a:cs typeface="B Lotus" pitchFamily="2" charset="-78"/>
              </a:rPr>
              <a:t>ذهنیت های طرحواره ای</a:t>
            </a:r>
            <a:r>
              <a:rPr lang="en-US" sz="2800" b="1" dirty="0" smtClean="0">
                <a:cs typeface="B Lotus" pitchFamily="2" charset="-78"/>
              </a:rPr>
              <a:t> </a:t>
            </a:r>
            <a:r>
              <a:rPr lang="fa-IR" sz="2800" b="1" dirty="0" smtClean="0">
                <a:cs typeface="B Lotus" pitchFamily="2" charset="-78"/>
              </a:rPr>
              <a:t>آموزش طرحواره های ناسازگار اولیه، انواع و مشخصات آنها،</a:t>
            </a:r>
            <a:r>
              <a:rPr lang="en-US" sz="2800" b="1" dirty="0" smtClean="0">
                <a:cs typeface="B Lotus" pitchFamily="2" charset="-78"/>
              </a:rPr>
              <a:t> </a:t>
            </a:r>
            <a:r>
              <a:rPr lang="fa-IR" sz="2800" b="1" dirty="0" smtClean="0">
                <a:cs typeface="B Lotus" pitchFamily="2" charset="-78"/>
              </a:rPr>
              <a:t>توضیح سبک های مقابله ای، ربط دادن مشکل یا مشکلات فعلی به</a:t>
            </a:r>
            <a:r>
              <a:rPr lang="en-US" sz="2800" b="1" dirty="0" smtClean="0">
                <a:cs typeface="B Lotus" pitchFamily="2" charset="-78"/>
              </a:rPr>
              <a:t> </a:t>
            </a:r>
            <a:r>
              <a:rPr lang="fa-IR" sz="2800" b="1" dirty="0" smtClean="0">
                <a:cs typeface="B Lotus" pitchFamily="2" charset="-78"/>
              </a:rPr>
              <a:t>طرحواره های ناسازگار اولیه، گرفتن بازخورد از جلسه و ارائه</a:t>
            </a:r>
            <a:r>
              <a:rPr lang="en-US" sz="2800" b="1" dirty="0" smtClean="0">
                <a:cs typeface="B Lotus" pitchFamily="2" charset="-78"/>
              </a:rPr>
              <a:t> </a:t>
            </a:r>
            <a:r>
              <a:rPr lang="fa-IR" sz="2800" b="1" dirty="0" smtClean="0">
                <a:cs typeface="B Lotus" pitchFamily="2" charset="-78"/>
              </a:rPr>
              <a:t>تکلیف: تعیین موقعیت و طرحواره ناسازگار مرتبط با آن و سبک</a:t>
            </a:r>
            <a:r>
              <a:rPr lang="en-US" sz="2800" b="1" dirty="0" smtClean="0">
                <a:cs typeface="B Lotus" pitchFamily="2" charset="-78"/>
              </a:rPr>
              <a:t> </a:t>
            </a:r>
            <a:r>
              <a:rPr lang="fa-IR" sz="2800" b="1" dirty="0" smtClean="0">
                <a:cs typeface="B Lotus" pitchFamily="2" charset="-78"/>
              </a:rPr>
              <a:t>مقابله.</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572272"/>
          </a:xfrm>
        </p:spPr>
        <p:txBody>
          <a:bodyPr>
            <a:normAutofit fontScale="40000" lnSpcReduction="20000"/>
          </a:bodyPr>
          <a:lstStyle/>
          <a:p>
            <a:pPr algn="ctr" rtl="1">
              <a:buNone/>
            </a:pPr>
            <a:r>
              <a:rPr lang="fa-IR" sz="6400" b="1" dirty="0" smtClean="0">
                <a:cs typeface="B Lotus" pitchFamily="2" charset="-78"/>
              </a:rPr>
              <a:t>جلسه سوم</a:t>
            </a:r>
            <a:endParaRPr lang="en-US" sz="6400" b="1" dirty="0" smtClean="0">
              <a:cs typeface="B Lotus" pitchFamily="2" charset="-78"/>
            </a:endParaRPr>
          </a:p>
          <a:p>
            <a:pPr algn="r" rtl="1">
              <a:buNone/>
            </a:pPr>
            <a:r>
              <a:rPr lang="fa-IR" sz="6400" b="1" dirty="0" smtClean="0">
                <a:cs typeface="B Lotus" pitchFamily="2" charset="-78"/>
              </a:rPr>
              <a:t>اجرای تکنیک های</a:t>
            </a:r>
            <a:r>
              <a:rPr lang="en-US" sz="6400" b="1" dirty="0" smtClean="0">
                <a:cs typeface="B Lotus" pitchFamily="2" charset="-78"/>
              </a:rPr>
              <a:t> </a:t>
            </a:r>
            <a:r>
              <a:rPr lang="fa-IR" sz="6400" b="1" dirty="0" smtClean="0">
                <a:cs typeface="B Lotus" pitchFamily="2" charset="-78"/>
              </a:rPr>
              <a:t>شناختی برای چالش با</a:t>
            </a:r>
            <a:r>
              <a:rPr lang="en-US" sz="6400" b="1" dirty="0" smtClean="0">
                <a:cs typeface="B Lotus" pitchFamily="2" charset="-78"/>
              </a:rPr>
              <a:t> </a:t>
            </a:r>
            <a:r>
              <a:rPr lang="fa-IR" sz="6400" b="1" dirty="0" smtClean="0">
                <a:cs typeface="B Lotus" pitchFamily="2" charset="-78"/>
              </a:rPr>
              <a:t>طرحواره های مشخص شده</a:t>
            </a:r>
          </a:p>
          <a:p>
            <a:pPr algn="r" rtl="1">
              <a:buNone/>
            </a:pPr>
            <a:r>
              <a:rPr lang="fa-IR" sz="6400" b="1" dirty="0" smtClean="0">
                <a:cs typeface="B Lotus" pitchFamily="2" charset="-78"/>
              </a:rPr>
              <a:t>مروری کوتاه بر جلسه قبل، بیان استعاره جنگ، اجرای تکنیک آزمون</a:t>
            </a:r>
          </a:p>
          <a:p>
            <a:pPr algn="r" rtl="1">
              <a:buNone/>
            </a:pPr>
            <a:r>
              <a:rPr lang="fa-IR" sz="6400" b="1" dirty="0" smtClean="0">
                <a:cs typeface="B Lotus" pitchFamily="2" charset="-78"/>
              </a:rPr>
              <a:t>اعتبار طرحواره، استفاده از سبک درمان رویاروسازی همدلانه، اجرای</a:t>
            </a:r>
          </a:p>
          <a:p>
            <a:pPr algn="r" rtl="1">
              <a:buNone/>
            </a:pPr>
            <a:r>
              <a:rPr lang="fa-IR" sz="6400" b="1" dirty="0" smtClean="0">
                <a:cs typeface="B Lotus" pitchFamily="2" charset="-78"/>
              </a:rPr>
              <a:t>تکنیک تعریف جدید از شواهد تایید کننده طرحواره، گرفتن بازخورد</a:t>
            </a:r>
          </a:p>
          <a:p>
            <a:pPr algn="r" rtl="1">
              <a:buNone/>
            </a:pPr>
            <a:r>
              <a:rPr lang="fa-IR" sz="6400" b="1" dirty="0" smtClean="0">
                <a:cs typeface="B Lotus" pitchFamily="2" charset="-78"/>
              </a:rPr>
              <a:t>و ارائه تکلیف: تعیین رفتار طرحواره خواست، طرحواره زیر بنایی آن</a:t>
            </a:r>
          </a:p>
          <a:p>
            <a:pPr algn="r" rtl="1">
              <a:buNone/>
            </a:pPr>
            <a:r>
              <a:rPr lang="fa-IR" sz="6400" b="1" dirty="0" smtClean="0">
                <a:cs typeface="B Lotus" pitchFamily="2" charset="-78"/>
              </a:rPr>
              <a:t>و شواهد تایید کننده، تعریف جدید از شواهد تایید کننده</a:t>
            </a:r>
          </a:p>
          <a:p>
            <a:pPr algn="ctr" rtl="1">
              <a:buNone/>
            </a:pPr>
            <a:r>
              <a:rPr lang="fa-IR" sz="6400" b="1" dirty="0" smtClean="0">
                <a:cs typeface="B Lotus" pitchFamily="2" charset="-78"/>
              </a:rPr>
              <a:t>جلسه چهارم</a:t>
            </a:r>
            <a:endParaRPr lang="en-US" sz="6400" b="1" dirty="0" smtClean="0">
              <a:cs typeface="B Lotus" pitchFamily="2" charset="-78"/>
            </a:endParaRPr>
          </a:p>
          <a:p>
            <a:pPr algn="r" rtl="1">
              <a:buNone/>
            </a:pPr>
            <a:r>
              <a:rPr lang="fa-IR" sz="6400" b="1" dirty="0" smtClean="0">
                <a:cs typeface="B Lotus" pitchFamily="2" charset="-78"/>
              </a:rPr>
              <a:t> اجرای تکنیک های شناختی</a:t>
            </a:r>
            <a:r>
              <a:rPr lang="en-US" sz="6400" b="1" dirty="0" smtClean="0">
                <a:cs typeface="B Lotus" pitchFamily="2" charset="-78"/>
              </a:rPr>
              <a:t> </a:t>
            </a:r>
            <a:r>
              <a:rPr lang="fa-IR" sz="6400" b="1" dirty="0" smtClean="0">
                <a:cs typeface="B Lotus" pitchFamily="2" charset="-78"/>
              </a:rPr>
              <a:t>برای مقابله با پاسخ های</a:t>
            </a:r>
            <a:r>
              <a:rPr lang="en-US" sz="6400" b="1" dirty="0" smtClean="0">
                <a:cs typeface="B Lotus" pitchFamily="2" charset="-78"/>
              </a:rPr>
              <a:t> </a:t>
            </a:r>
            <a:r>
              <a:rPr lang="fa-IR" sz="6400" b="1" dirty="0" smtClean="0">
                <a:cs typeface="B Lotus" pitchFamily="2" charset="-78"/>
              </a:rPr>
              <a:t>مقابله ای</a:t>
            </a:r>
            <a:r>
              <a:rPr lang="en-US" sz="6400" b="1" dirty="0" smtClean="0">
                <a:cs typeface="B Lotus" pitchFamily="2" charset="-78"/>
              </a:rPr>
              <a:t> </a:t>
            </a:r>
            <a:r>
              <a:rPr lang="fa-IR" sz="6400" b="1" dirty="0" smtClean="0">
                <a:cs typeface="B Lotus" pitchFamily="2" charset="-78"/>
              </a:rPr>
              <a:t>مروری کوتاه بر جلسه قبل، اجرای تکنیک مزایا و معایب پلسخ های</a:t>
            </a:r>
            <a:r>
              <a:rPr lang="en-US" sz="6400" b="1" dirty="0" smtClean="0">
                <a:cs typeface="B Lotus" pitchFamily="2" charset="-78"/>
              </a:rPr>
              <a:t> </a:t>
            </a:r>
            <a:r>
              <a:rPr lang="fa-IR" sz="6400" b="1" dirty="0" smtClean="0">
                <a:cs typeface="B Lotus" pitchFamily="2" charset="-78"/>
              </a:rPr>
              <a:t>مقابله ای، به کار بردن تکنیک گفتگو بین جنبه ی طرحواره و جنبه</a:t>
            </a:r>
            <a:r>
              <a:rPr lang="en-US" sz="6400" b="1" dirty="0" smtClean="0">
                <a:cs typeface="B Lotus" pitchFamily="2" charset="-78"/>
              </a:rPr>
              <a:t> </a:t>
            </a:r>
            <a:r>
              <a:rPr lang="fa-IR" sz="6400" b="1" dirty="0" smtClean="0">
                <a:cs typeface="B Lotus" pitchFamily="2" charset="-78"/>
              </a:rPr>
              <a:t>سالم، آموزش و تدوین کارتهای آموزشی، گرفتن بازخورد و ارائه</a:t>
            </a:r>
            <a:r>
              <a:rPr lang="en-US" sz="6400" b="1" dirty="0" smtClean="0">
                <a:cs typeface="B Lotus" pitchFamily="2" charset="-78"/>
              </a:rPr>
              <a:t> </a:t>
            </a:r>
            <a:r>
              <a:rPr lang="fa-IR" sz="6400" b="1" dirty="0" smtClean="0">
                <a:cs typeface="B Lotus" pitchFamily="2" charset="-78"/>
              </a:rPr>
              <a:t>تکلیف: گفتگو بین جنبه سالم و جنبه طرحواره، استفاده از کارت</a:t>
            </a:r>
            <a:r>
              <a:rPr lang="en-US" sz="6400" b="1" dirty="0" smtClean="0">
                <a:cs typeface="B Lotus" pitchFamily="2" charset="-78"/>
              </a:rPr>
              <a:t> 49 </a:t>
            </a:r>
            <a:r>
              <a:rPr lang="fa-IR" sz="6400" b="1" dirty="0" smtClean="0">
                <a:cs typeface="B Lotus" pitchFamily="2" charset="-78"/>
              </a:rPr>
              <a:t>آموزشی</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5911873"/>
          </a:xfrm>
        </p:spPr>
        <p:txBody>
          <a:bodyPr>
            <a:normAutofit fontScale="85000" lnSpcReduction="10000"/>
          </a:bodyPr>
          <a:lstStyle/>
          <a:p>
            <a:pPr algn="ctr" rtl="1">
              <a:buNone/>
            </a:pPr>
            <a:r>
              <a:rPr lang="fa-IR" b="1" dirty="0" smtClean="0">
                <a:cs typeface="B Lotus" pitchFamily="2" charset="-78"/>
              </a:rPr>
              <a:t>جلسه پنجم</a:t>
            </a:r>
            <a:endParaRPr lang="en-US" b="1" dirty="0" smtClean="0">
              <a:cs typeface="B Lotus" pitchFamily="2" charset="-78"/>
            </a:endParaRPr>
          </a:p>
          <a:p>
            <a:pPr algn="r" rtl="1">
              <a:buNone/>
            </a:pPr>
            <a:r>
              <a:rPr lang="fa-IR" b="1" dirty="0" smtClean="0">
                <a:cs typeface="B Lotus" pitchFamily="2" charset="-78"/>
              </a:rPr>
              <a:t> به کار بردن راهبرد های</a:t>
            </a:r>
            <a:r>
              <a:rPr lang="en-US" b="1" dirty="0" smtClean="0">
                <a:cs typeface="B Lotus" pitchFamily="2" charset="-78"/>
              </a:rPr>
              <a:t> </a:t>
            </a:r>
            <a:r>
              <a:rPr lang="fa-IR" b="1" dirty="0" smtClean="0">
                <a:cs typeface="B Lotus" pitchFamily="2" charset="-78"/>
              </a:rPr>
              <a:t>تجربی به منظور اصلاح</a:t>
            </a:r>
            <a:r>
              <a:rPr lang="en-US" b="1" dirty="0" smtClean="0">
                <a:cs typeface="B Lotus" pitchFamily="2" charset="-78"/>
              </a:rPr>
              <a:t> </a:t>
            </a:r>
            <a:r>
              <a:rPr lang="fa-IR" b="1" dirty="0" smtClean="0">
                <a:cs typeface="B Lotus" pitchFamily="2" charset="-78"/>
              </a:rPr>
              <a:t>هیجان ها و ارضای نسبی</a:t>
            </a:r>
          </a:p>
          <a:p>
            <a:pPr algn="r" rtl="1">
              <a:buNone/>
            </a:pPr>
            <a:r>
              <a:rPr lang="fa-IR" b="1" dirty="0" smtClean="0">
                <a:cs typeface="B Lotus" pitchFamily="2" charset="-78"/>
              </a:rPr>
              <a:t>نیاز های برآورده نشده</a:t>
            </a:r>
            <a:r>
              <a:rPr lang="en-US" b="1" dirty="0" smtClean="0">
                <a:cs typeface="B Lotus" pitchFamily="2" charset="-78"/>
              </a:rPr>
              <a:t> </a:t>
            </a:r>
            <a:r>
              <a:rPr lang="fa-IR" b="1" dirty="0" smtClean="0">
                <a:cs typeface="B Lotus" pitchFamily="2" charset="-78"/>
              </a:rPr>
              <a:t>مروری کوتاه بر جلسه قبل، اجرای تصویر سازی ذهنی، ربط دادن</a:t>
            </a:r>
            <a:r>
              <a:rPr lang="en-US" b="1" dirty="0" smtClean="0">
                <a:cs typeface="B Lotus" pitchFamily="2" charset="-78"/>
              </a:rPr>
              <a:t> </a:t>
            </a:r>
            <a:r>
              <a:rPr lang="fa-IR" b="1" dirty="0" smtClean="0">
                <a:cs typeface="B Lotus" pitchFamily="2" charset="-78"/>
              </a:rPr>
              <a:t>تصویر ذهنی گذشته به زمان حال، اجرای تکنیک گفتگوی خیالی،</a:t>
            </a:r>
          </a:p>
          <a:p>
            <a:pPr algn="r" rtl="1">
              <a:buNone/>
            </a:pPr>
            <a:r>
              <a:rPr lang="fa-IR" b="1" dirty="0" smtClean="0">
                <a:cs typeface="B Lotus" pitchFamily="2" charset="-78"/>
              </a:rPr>
              <a:t>اجرای تکنیک بازوالدینی حد و مرز دار و گفتگو در مورد خاطرات</a:t>
            </a:r>
            <a:r>
              <a:rPr lang="en-US" b="1" dirty="0" smtClean="0">
                <a:cs typeface="B Lotus" pitchFamily="2" charset="-78"/>
              </a:rPr>
              <a:t> </a:t>
            </a:r>
            <a:r>
              <a:rPr lang="fa-IR" b="1" dirty="0" smtClean="0">
                <a:cs typeface="B Lotus" pitchFamily="2" charset="-78"/>
              </a:rPr>
              <a:t>آسیب زا، اجرای تکنیک تصویر سازی ذهنی برای شکستن الگوی</a:t>
            </a:r>
            <a:r>
              <a:rPr lang="en-US" b="1" dirty="0" smtClean="0">
                <a:cs typeface="B Lotus" pitchFamily="2" charset="-78"/>
              </a:rPr>
              <a:t> </a:t>
            </a:r>
            <a:r>
              <a:rPr lang="fa-IR" b="1" dirty="0" smtClean="0">
                <a:cs typeface="B Lotus" pitchFamily="2" charset="-78"/>
              </a:rPr>
              <a:t>پاسخهای مقابله ای، گرفتن بازخورد و ارائه تکلیف: نوشتن نامه به</a:t>
            </a:r>
            <a:r>
              <a:rPr lang="en-US" b="1" dirty="0" smtClean="0">
                <a:cs typeface="B Lotus" pitchFamily="2" charset="-78"/>
              </a:rPr>
              <a:t> </a:t>
            </a:r>
            <a:r>
              <a:rPr lang="fa-IR" b="1" dirty="0" smtClean="0">
                <a:cs typeface="B Lotus" pitchFamily="2" charset="-78"/>
              </a:rPr>
              <a:t>والدین</a:t>
            </a:r>
          </a:p>
          <a:p>
            <a:pPr algn="ctr" rtl="1">
              <a:buNone/>
            </a:pPr>
            <a:r>
              <a:rPr lang="fa-IR" b="1" dirty="0" smtClean="0">
                <a:cs typeface="B Lotus" pitchFamily="2" charset="-78"/>
              </a:rPr>
              <a:t>جلسه ششم </a:t>
            </a:r>
            <a:endParaRPr lang="en-US" b="1" dirty="0" smtClean="0">
              <a:cs typeface="B Lotus" pitchFamily="2" charset="-78"/>
            </a:endParaRPr>
          </a:p>
          <a:p>
            <a:pPr algn="r" rtl="1">
              <a:buNone/>
            </a:pPr>
            <a:r>
              <a:rPr lang="fa-IR" b="1" dirty="0" smtClean="0">
                <a:cs typeface="B Lotus" pitchFamily="2" charset="-78"/>
              </a:rPr>
              <a:t>اجرای تکنیک الگوشکنی</a:t>
            </a:r>
            <a:r>
              <a:rPr lang="en-US" b="1" dirty="0" smtClean="0">
                <a:cs typeface="B Lotus" pitchFamily="2" charset="-78"/>
              </a:rPr>
              <a:t> </a:t>
            </a:r>
            <a:r>
              <a:rPr lang="fa-IR" b="1" dirty="0" smtClean="0">
                <a:cs typeface="B Lotus" pitchFamily="2" charset="-78"/>
              </a:rPr>
              <a:t>رفتار</a:t>
            </a:r>
            <a:r>
              <a:rPr lang="en-US" b="1" dirty="0" smtClean="0">
                <a:cs typeface="B Lotus" pitchFamily="2" charset="-78"/>
              </a:rPr>
              <a:t> </a:t>
            </a:r>
            <a:r>
              <a:rPr lang="fa-IR" b="1" dirty="0" smtClean="0">
                <a:cs typeface="B Lotus" pitchFamily="2" charset="-78"/>
              </a:rPr>
              <a:t>مروری کوتاه بر جلسه قبل، تمرین رفتار های سالم از طریق تصویر</a:t>
            </a:r>
            <a:r>
              <a:rPr lang="en-US" b="1" dirty="0" smtClean="0">
                <a:cs typeface="B Lotus" pitchFamily="2" charset="-78"/>
              </a:rPr>
              <a:t> </a:t>
            </a:r>
            <a:r>
              <a:rPr lang="fa-IR" b="1" dirty="0" smtClean="0">
                <a:cs typeface="B Lotus" pitchFamily="2" charset="-78"/>
              </a:rPr>
              <a:t>سازی ذهنی و ایفای نقش، به کار گیری کارتهای آموزشی، گرفتن</a:t>
            </a:r>
            <a:r>
              <a:rPr lang="en-US" b="1" dirty="0" smtClean="0">
                <a:cs typeface="B Lotus" pitchFamily="2" charset="-78"/>
              </a:rPr>
              <a:t> </a:t>
            </a:r>
            <a:r>
              <a:rPr lang="fa-IR" b="1" dirty="0" smtClean="0">
                <a:cs typeface="B Lotus" pitchFamily="2" charset="-78"/>
              </a:rPr>
              <a:t>بازخورد و ارائه تکلیف: تعیین موقعیت مشکل ساز احساس فکر – – –رفتار</a:t>
            </a:r>
            <a:endParaRPr lang="en-US" dirty="0" smtClean="0"/>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pPr algn="ctr" rtl="1">
              <a:buNone/>
            </a:pPr>
            <a:r>
              <a:rPr lang="fa-IR" dirty="0" smtClean="0">
                <a:cs typeface="B Lotus" pitchFamily="2" charset="-78"/>
              </a:rPr>
              <a:t>جلسه هفتم </a:t>
            </a:r>
          </a:p>
          <a:p>
            <a:pPr algn="r" rtl="1">
              <a:buNone/>
            </a:pPr>
            <a:r>
              <a:rPr lang="fa-IR" dirty="0" smtClean="0">
                <a:cs typeface="B Lotus" pitchFamily="2" charset="-78"/>
              </a:rPr>
              <a:t>اجرای تکنیک های رفتاری مروری کوتاه بر جلسه قبل، تشویق پیشرفت های جزئی مراجع درجهت افزایش انگیزه برای تغییر رفتار، تمرین رفتار های سالم از طریق تصویر سازی و ایفای نقش، شناسایی موانع و غلبه بر آنها، ایجاد تغییرات مهم در زندگی، گرفتن بازخورد و ارائه تکلیف: آزمایش رفتاری</a:t>
            </a:r>
          </a:p>
          <a:p>
            <a:pPr algn="ctr" rtl="1">
              <a:buNone/>
            </a:pPr>
            <a:r>
              <a:rPr lang="fa-IR" dirty="0" smtClean="0">
                <a:cs typeface="B Lotus" pitchFamily="2" charset="-78"/>
              </a:rPr>
              <a:t>جلسه هشتم</a:t>
            </a:r>
          </a:p>
          <a:p>
            <a:pPr algn="r" rtl="1">
              <a:buNone/>
            </a:pPr>
            <a:r>
              <a:rPr lang="fa-IR" dirty="0" smtClean="0">
                <a:cs typeface="B Lotus" pitchFamily="2" charset="-78"/>
              </a:rPr>
              <a:t>پایان دادن به درمان و اجرای پس آزمون بررسی تکالیف انجام شده، جمع بندی و نتیجه گیری نهایی، اجرای پس آزمون، ختم جلسه</a:t>
            </a:r>
            <a:endParaRPr lang="en-US" dirty="0">
              <a:cs typeface="B Lotus"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TotalTime>
  <Words>2120</Words>
  <Application>Microsoft Office PowerPoint</Application>
  <PresentationFormat>On-screen Show (4:3)</PresentationFormat>
  <Paragraphs>92</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بنام خدا</vt:lpstr>
      <vt:lpstr>PowerPoint Presentation</vt:lpstr>
      <vt:lpstr>طرح واره درمانی</vt:lpstr>
      <vt:lpstr>مفهوم طرح واره ها از نظر یانگ، باورهای عمیق و مستحکمی در مورد خود و جهان هستند که در اوایل زندگی آنها را آموخته ایم. طرح وار ه ها در احساسی که ما از خودمان داریم، نقش محوری دارند. ما به این طرح واره ها پیوند داریم حتی زمانی که آنها به ما آسیب وارد می کنند. این باورها به ما قابلیت پیش بینی و قطعیت می دهد و آشنا و آرام بخش هستند. ما نمی توانیم به راحتی آنها را رها کنیم، چرا که آنها دانش ما در مورد خود و  جهان هستند، این که ما کی هستیم و جهان چگونه است.به همین علت روانشناسان شناختی معتقدند که طرح واره ها به سختی تغییر میکند. </vt:lpstr>
      <vt:lpstr>طرح واره بالاترین سطح تعمیم یافته شناخت است، که به تغییر مقاوم می باشد، و تاثیر عمیق و قدرتمندی در شناخت واره ها و هیجانهای فردی دارد. افکار خود آیند منفی و مفروضه های بنیادین بینابینی به طور شدیدی تحت تاثیر طرح واره ها قرار می گیرند، و این تاثیر به خصوص زمانی قدرتمند است که طرح واره ها فعال شوند (ریزو و همکاران،2007 ).</vt:lpstr>
      <vt:lpstr>سبکهای کنارآمدن و طرحواره های خود درمانگر می توانند باسبکهای کنارآمدن و طرحواره ها و حالتها و نیازهای بیمار با هم تداخل ایجاد کنند. یکی از ویژگیهایی که طرحواره درمانی را از سایر رویکردهایی که به درمان اختلالات شخصیت و مشکلات ارتباطی پایدار می پردازند، متمتایز می کند روش انسانگرایانه و شفقتی است که در    طرحواره درمانی، روان درمانگر نسبت به بیماران بکار می بندد(رافائلی و همکاران2011, ترجمه خوانساری و همکاران1391).</vt:lpstr>
      <vt:lpstr>به منظور یک تعریف جامع از این طرح واره ها، وی تاکید کرد که طرح واره های غیر انطباقی اولیه: 1-یک الگو یا تم گستردده و نافذ است؛ 2-متشکل از خاطرات، هیجانات، شناخت واره ها و حس های بدنی هستند؛ 3-در ارتباط بافرد و روابط بین فردی او با دیگران است؛ 4-در طی دوران کودکی و نوجوانی شکل می گیرد؛ 5-در طول زندگی فرد گسترش می یابد؛ 6-به طور قابل ملاحظه ایی ناکار آمد  است.</vt:lpstr>
      <vt:lpstr>طرح واره های غیرانطباقی اولیه ویژگی های خاصی دارند. این طرح واره ها به عنوان: 1-واقعیت های پذیرفته شده،در مورد خود یا محیط تجربه می شوند؛ 2-خود- تخریب کننده و مقاوم  به تغییرهستند؛ 3-مختل و ناکار آمد هستند؛ 4-اغلب توسط برخی تغییرات در محیط از جمله فقدان یا از دست دادن شغل،فعال می شوند؛ 5-هنگامی که فعال می شوند با سطوح بالای  هیجان در هم آمیخته هستند؛ 6-معمولا ناشی از تعامل سرشت کودک با تجارب مختلف دوره تحولی با اعضاء یا مراقبین در خانواده هستند (بارلو،2002).</vt:lpstr>
      <vt:lpstr>منشاء طرح واره ها: نیازهای هیجانی بنیادین  5 نیاز هیجانی بنیادین در انسان وجود دارد که باید ارضاء شوند،و عدم ارضاء و ناکامی در بر آورده شدن این نیازها در فرد،موجب شکل گیری طرح واره های مختل می شوند.این نیازها عبارتند از:   </vt:lpstr>
      <vt:lpstr>تجربه های اولیه زندگی  چهار نوع تجربه اولیه زندگی موجب به وجود آمدن طرح واره های غیر انطباقی اولیه می شوند که عبارتند از:</vt:lpstr>
      <vt:lpstr>سرشت هیجانی  هر کودکی سرشت هیجانی خاص خود را دارد و والدین بزودی این مساله را در می یابند.تحقیقات بسیاری وجود دارد که تائید کننده عوامل بیولوژیک زیر بنایی  شخصیت هستند. سرشت هیجانی با رویدادهای دردناک کودک در شکل گیری طرح واره ها با یکدیگر در تعامل هستند. سرشت هیجانی مختلف به طور انتخابی کودک را در معرض شرایط مختلف زندگی قرار می دهند و این خود موجب شکل گیری طرح واره های مختلف در هر فرد می شوند. برخی از حیطه های سرشت هیجانی که به نظر می رسد ذاتی هستند و نسبت به روان درمانی نسبتا مقاوم هستند، عبارتند از:</vt:lpstr>
      <vt:lpstr>بدون واکنش  ↔    بی ثبات خوش بین       ↔    منفی نگر  آرام     ↔    مضطرب حواس پرت     ↔    وسواسی پرخاشگر  ↔   منفعل خوشحال      ↔  تحریک پذیر اجتماعی    ↔    خجالتی</vt:lpstr>
      <vt:lpstr>سرشت های هیجانی مختلف به طور انتخابی کودک را در معرض شرایط تفاوت زندگی قرار می دهند. به طور مثال،یک کودک پرخاشگر بیشتر احتمال دارد که مورد آزار جسمی قرار گیرد. به علاوه، سرشت های مختلف موجب می شود که کودکان در مقابل شرایط زندگی یکسان، به طور متفاوتی آسیب پذیر گردند.به عبارت دیگر، یک رفتار والدینی، ممکن است موجب دو واکنش مختلف در دو کودک گردد. محیط اولیه ناخوشایند یا بیش از حد ارضاء کننده، می تواند موجب مشکلات قابل ملاحظه ایی در سرشت هیجانی کودک گردد. به علاوه، سرشت هیجانی شکل دار می تواند یک محیط طبیعی را مختل سازد ضشو موجب بروز آسیب روانی در غیاب تاریخچه ی واضحی از اختلال در فردگردد(یانگ،کلوسکو و ویشار،2003).</vt:lpstr>
      <vt:lpstr>حیطه یک: انفصال و طرد  بیمارانی که در این حیطه قرار می گیرند قادر نیستند دلبستگی های ارضاءکننده و ایمن با دیگران شکل بدهند. خانواده های این افراد که ریشه ی شکل گیری این حیطه در کودکی هستند، معمولا ناپایدار، آزار دهنده،سرد، طرد کننده و منزوی از دنیای اطراف خود می باشند. در این افراد نیازهای بنیادین امنیت، آرامش خاطر، پذیرش، حمایت، ثبات، همدلی و راهنمایی به سبک قابل پیش بینی برآورده نشده است. طرح واره هایی که در این حیطه قرار می گیرند، عبارتند از:</vt:lpstr>
      <vt:lpstr>-محرومیت هیجانی  افراد دارای این طرح واره انتظار دارند که نیازهای هیجانی طبیعی آنها توسط افراد مهم زندگی شان،به طور کافی برآورده نخواهد شد.سه شکل محرومیت هیجانی وجود دارد: الف) محرومیت از مراقبت: فقدان توجه، عاطفه،گرمی یا محبت  ب) محرومیت از همدلی: فقدان درک، خود افشاگری، تبادل دو طرفه احساسات،شنونده؛ ج) محرومیت از حمایت: فقدان هدایت و راهنمایی دیگران      </vt:lpstr>
      <vt:lpstr>نقص داشتن- شرم  افراد دارای این طرح واره معتقدند که افرادی حقیر، پست، بی ارزش و بد هستند و دیگران آنها را دوست ندارند. به همین دلیل در درون خود احساس پرخاشگری و بی ارزشی دارند و احساساتی همچون دوست نداشتنی بودن را تجربه می کنند. این بیماران ممکن است نسبت به سرزنش، و مقایسه شدن با دیگران به طور افراطی حساس باشند، و از بودن با دیگران احساس عدم امنیت داشته باشند و در عین حال، در حضور دیگران احساس شرم و خجالت کنند. </vt:lpstr>
      <vt:lpstr>حیطه دو: خود گردانی و عملکرد مختل  خود مختاری، و توانایی مجزا ساختن فرد از خانوده و عملکرد مستقل مناسب متناسب با سن است  افراد داری این حیطه از طرح واره در مجزا کردن خود از خانواده و نماد های والدینی و عملکرد مستقل مشکل دارند.به عبارت دیگر،در طول دوره کودکی خانواده ی این افراد در کارهای کودک بسیار دخالت می کردند و به طور افراطی،حمایت کننده بودند.این بیماران در شکل دادن یک هویت مستقل دچار اشکال هستند.</vt:lpstr>
      <vt:lpstr>آسیب پذیری در برابر صدمه یا بیماری محتوای این طرح واره حاوی ترس اغراق آمیز و فاجعه آمیز کردن هر نوع ضربه،و ناتوانی در کنار آمدن با صدمه یا بیماری است،سه قسمت است: 1-فاجعه آمیزی کردن طبی  2-فاجعه آمیز کردن هیجانی 3-فاجعه آمیز کردن</vt:lpstr>
      <vt:lpstr>شکست  در این طرح واره، باور بر این است که فرد به طور غیر قابل اجتنابی در زمینه های مختلف شکست خواهد خورد، و نمی تواند به سبک با کفایتی به حد همتایان خود برسد.</vt:lpstr>
      <vt:lpstr>- محق بودن – بزرگ منشی  در این طرح واره، فرد معتقد است که از دیگران بالاتر و ارجح تر است و بنابراین، مستحق دریافت حقوق ویژه می باشد. احترام به قانون و حقوق دیگران در این افراد مشاهده نمی شود. معمولا، این بیماران هر کاری را در هر زمانی که دوست داشته باشند، بدون در نظر گرفتن واقعیت های موجود و ضرر به دیگران، انجام می دهند و به منظور کسب قدرت یا کنترل، تاکید اغراق آمیزی بر برتر بودن خود دارند. سعی بسیاری می کنند که بر دیگران غالب شوند، نقطه نظرهای خود را بر دیگران تحمیل می کنند و رفتارهای دیگران را در جهتی که تمایل داشته باشند، هدایت می کنند؛ بدون اینکه با آنها همدلی داشته باشند و یا احساسات آنها را در نظر بگیرند. </vt:lpstr>
      <vt:lpstr>حیطه چهار:هدایت شدن توسط دیگران بیمارانی که در این حیطه قرار می گیرند تاکید زیادی بر ارضای نیازهای دیگران در مقایسه با نیازهای خودشان دارند و این کار را برای کسب تائید،حفظ ارتباط عاطفی و اجتناب از تنبیه انجام می دهند. خانواده ایی که این بیماران در آن رشد یافته اند، خانواده هایی بودند که پذیرش شرطی را برای کودکان فراهم کرده بودند. به این معنا که کودک باید جنبه های مهمی از خودش را سرکوب کند تا بتواند عشق، توجه و تائید کسب کند. در چنین محیطی، نیازها و خواسته ها ی گروه به نیازها و احساسهای کودک ارجح اند. </vt:lpstr>
      <vt:lpstr>خود قربانی کردن  در این طرح واره، فرد به طور داوطلبانه به دنبال ارضای نیازهای دیگران است، حتی اگر نیازهای خودش برآورده نشود. دلایل عمده این افراد عبارتند از پیشگیری از ایجاد هر نوع ناراحتی و درد در دیگران، اجتناب از احساس گناه ناشی از خود خواه بودن، و تداوم  ارتباط با دیگران و اغلب منجر به یک حساسیت حاد به درد در دیگران می گردد. </vt:lpstr>
      <vt:lpstr>حیطه پنج: گوش به زنگی بیش از حد و بازداری  در این حیطه، تاکید افراطی بر سرکوبی احساسهای خود انگیخته، تکانه ها و انتخاب ها و پیروی از قوانین غیر قابل انعطاف و تدوین شده است، حتی اگر به قیمت از دست دادن شادی، بیان خود، آرامش، روابط بین فردی نزدیک و سلامتی باشد. خانواده ای که این افراد در آن پرورش یافته اند معمولا تنبیه کننده و تقاضا کننده، کمال گرا، پیرو قوانین، سرکوب کننده هیجان ها و اجتناب از خطا، شادی و آرامش بوده است.  </vt:lpstr>
      <vt:lpstr>باز داری هیجانی  در این طرح واره ،فرد احساسات، ارتباطات و رفتارهای خود انگیخته خود را محدود می سازد. معمولا از عدم تائید توسط دیگران، احساس شرم یا از دست دادن کنترل اجتناب می کند. شایع ترین جنبه های این بازداری شامل موارد زیر است: 1-بازداری از خشم؛ 2-بازداری از تکانه های مثبت؛ 3-مشکل در بیان آسیب پذیری یا ارتباط آزادانه با احساس ها،نیازها و غیره؛ 4-تاکید افراطی بر سرکوبی هیجان ها.  </vt:lpstr>
      <vt:lpstr>تنبیه  در این طرح واره اعتقاد بر این است که فرد هنگامی که خطایی مرتکب شده، باید شدیدا تنبیه شود و در قبال افرادی که استانداردها را رعایت نمی کنند، شدیدا پرخاشگر، بی تحمل، تنبیه کننده و خشمگین است. معمولا، این طرح واره خود را به صورت دشواری در بخشیدن خود یا دیگران در هنگام ارتکاب خطا نشان می دهد</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طرح واره درمانی</dc:title>
  <dc:creator>tina</dc:creator>
  <cp:lastModifiedBy>Windows User</cp:lastModifiedBy>
  <cp:revision>43</cp:revision>
  <dcterms:created xsi:type="dcterms:W3CDTF">2012-12-08T11:18:13Z</dcterms:created>
  <dcterms:modified xsi:type="dcterms:W3CDTF">2020-06-18T07:02:25Z</dcterms:modified>
</cp:coreProperties>
</file>